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handoutMasterIdLst>
    <p:handoutMasterId r:id="rId44"/>
  </p:handoutMasterIdLst>
  <p:sldIdLst>
    <p:sldId id="399" r:id="rId2"/>
    <p:sldId id="589" r:id="rId3"/>
    <p:sldId id="606" r:id="rId4"/>
    <p:sldId id="648" r:id="rId5"/>
    <p:sldId id="609" r:id="rId6"/>
    <p:sldId id="621" r:id="rId7"/>
    <p:sldId id="623" r:id="rId8"/>
    <p:sldId id="622" r:id="rId9"/>
    <p:sldId id="628" r:id="rId10"/>
    <p:sldId id="649" r:id="rId11"/>
    <p:sldId id="618" r:id="rId12"/>
    <p:sldId id="624" r:id="rId13"/>
    <p:sldId id="625" r:id="rId14"/>
    <p:sldId id="626" r:id="rId15"/>
    <p:sldId id="627" r:id="rId16"/>
    <p:sldId id="650" r:id="rId17"/>
    <p:sldId id="619" r:id="rId18"/>
    <p:sldId id="652" r:id="rId19"/>
    <p:sldId id="615" r:id="rId20"/>
    <p:sldId id="631" r:id="rId21"/>
    <p:sldId id="632" r:id="rId22"/>
    <p:sldId id="635" r:id="rId23"/>
    <p:sldId id="633" r:id="rId24"/>
    <p:sldId id="634" r:id="rId25"/>
    <p:sldId id="637" r:id="rId26"/>
    <p:sldId id="636" r:id="rId27"/>
    <p:sldId id="638" r:id="rId28"/>
    <p:sldId id="639" r:id="rId29"/>
    <p:sldId id="640" r:id="rId30"/>
    <p:sldId id="653" r:id="rId31"/>
    <p:sldId id="605" r:id="rId32"/>
    <p:sldId id="642" r:id="rId33"/>
    <p:sldId id="643" r:id="rId34"/>
    <p:sldId id="644" r:id="rId35"/>
    <p:sldId id="645" r:id="rId36"/>
    <p:sldId id="646" r:id="rId37"/>
    <p:sldId id="647" r:id="rId38"/>
    <p:sldId id="588" r:id="rId39"/>
    <p:sldId id="562" r:id="rId40"/>
    <p:sldId id="603" r:id="rId41"/>
    <p:sldId id="604" r:id="rId42"/>
  </p:sldIdLst>
  <p:sldSz cx="9144000" cy="6858000" type="screen4x3"/>
  <p:notesSz cx="10233025" cy="7102475"/>
  <p:defaultTextStyle>
    <a:defPPr>
      <a:defRPr lang="en-US"/>
    </a:defPPr>
    <a:lvl1pPr algn="l" rtl="0" fontAlgn="base">
      <a:spcBef>
        <a:spcPct val="0"/>
      </a:spcBef>
      <a:spcAft>
        <a:spcPct val="0"/>
      </a:spcAft>
      <a:defRPr sz="2000" b="1"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000" b="1"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000" b="1"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000" b="1"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000" b="1" kern="1200">
        <a:solidFill>
          <a:schemeClr val="tx1"/>
        </a:solidFill>
        <a:latin typeface="Arial" pitchFamily="34" charset="0"/>
        <a:ea typeface="+mn-ea"/>
        <a:cs typeface="Arial" pitchFamily="34" charset="0"/>
      </a:defRPr>
    </a:lvl5pPr>
    <a:lvl6pPr marL="2286000" algn="l" defTabSz="914400" rtl="0" eaLnBrk="1" latinLnBrk="0" hangingPunct="1">
      <a:defRPr sz="2000" b="1" kern="1200">
        <a:solidFill>
          <a:schemeClr val="tx1"/>
        </a:solidFill>
        <a:latin typeface="Arial" pitchFamily="34" charset="0"/>
        <a:ea typeface="+mn-ea"/>
        <a:cs typeface="Arial" pitchFamily="34" charset="0"/>
      </a:defRPr>
    </a:lvl6pPr>
    <a:lvl7pPr marL="2743200" algn="l" defTabSz="914400" rtl="0" eaLnBrk="1" latinLnBrk="0" hangingPunct="1">
      <a:defRPr sz="2000" b="1" kern="1200">
        <a:solidFill>
          <a:schemeClr val="tx1"/>
        </a:solidFill>
        <a:latin typeface="Arial" pitchFamily="34" charset="0"/>
        <a:ea typeface="+mn-ea"/>
        <a:cs typeface="Arial" pitchFamily="34" charset="0"/>
      </a:defRPr>
    </a:lvl7pPr>
    <a:lvl8pPr marL="3200400" algn="l" defTabSz="914400" rtl="0" eaLnBrk="1" latinLnBrk="0" hangingPunct="1">
      <a:defRPr sz="2000" b="1" kern="1200">
        <a:solidFill>
          <a:schemeClr val="tx1"/>
        </a:solidFill>
        <a:latin typeface="Arial" pitchFamily="34" charset="0"/>
        <a:ea typeface="+mn-ea"/>
        <a:cs typeface="Arial" pitchFamily="34" charset="0"/>
      </a:defRPr>
    </a:lvl8pPr>
    <a:lvl9pPr marL="3657600" algn="l" defTabSz="914400" rtl="0" eaLnBrk="1" latinLnBrk="0" hangingPunct="1">
      <a:defRPr sz="2000" b="1"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37">
          <p15:clr>
            <a:srgbClr val="A4A3A4"/>
          </p15:clr>
        </p15:guide>
        <p15:guide id="2" pos="322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99"/>
    <a:srgbClr val="333399"/>
    <a:srgbClr val="CCFFFF"/>
    <a:srgbClr val="000066"/>
    <a:srgbClr val="CC3300"/>
    <a:srgbClr val="FF3300"/>
    <a:srgbClr val="DA2A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3" autoAdjust="0"/>
    <p:restoredTop sz="94624" autoAdjust="0"/>
  </p:normalViewPr>
  <p:slideViewPr>
    <p:cSldViewPr>
      <p:cViewPr varScale="1">
        <p:scale>
          <a:sx n="65" d="100"/>
          <a:sy n="65" d="100"/>
        </p:scale>
        <p:origin x="1296" y="6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6402"/>
    </p:cViewPr>
  </p:sorterViewPr>
  <p:notesViewPr>
    <p:cSldViewPr>
      <p:cViewPr varScale="1">
        <p:scale>
          <a:sx n="64" d="100"/>
          <a:sy n="64" d="100"/>
        </p:scale>
        <p:origin x="1242" y="48"/>
      </p:cViewPr>
      <p:guideLst>
        <p:guide orient="horz" pos="2237"/>
        <p:guide pos="32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lvl1pPr defTabSz="971550">
              <a:defRPr sz="1300" b="0" smtClean="0"/>
            </a:lvl1pPr>
          </a:lstStyle>
          <a:p>
            <a:pPr>
              <a:defRPr/>
            </a:pPr>
            <a:endParaRPr lang="en-US"/>
          </a:p>
        </p:txBody>
      </p:sp>
      <p:sp>
        <p:nvSpPr>
          <p:cNvPr id="28675" name="Rectangle 3"/>
          <p:cNvSpPr>
            <a:spLocks noGrp="1" noChangeArrowheads="1"/>
          </p:cNvSpPr>
          <p:nvPr>
            <p:ph type="dt" sz="quarter" idx="1"/>
          </p:nvPr>
        </p:nvSpPr>
        <p:spPr bwMode="auto">
          <a:xfrm>
            <a:off x="5795963" y="0"/>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lvl1pPr algn="r" defTabSz="971550">
              <a:defRPr sz="1300" b="0" smtClean="0"/>
            </a:lvl1pPr>
          </a:lstStyle>
          <a:p>
            <a:pPr>
              <a:defRPr/>
            </a:pPr>
            <a:endParaRPr lang="en-US"/>
          </a:p>
        </p:txBody>
      </p:sp>
      <p:sp>
        <p:nvSpPr>
          <p:cNvPr id="28676" name="Rectangle 4"/>
          <p:cNvSpPr>
            <a:spLocks noGrp="1" noChangeArrowheads="1"/>
          </p:cNvSpPr>
          <p:nvPr>
            <p:ph type="ftr" sz="quarter" idx="2"/>
          </p:nvPr>
        </p:nvSpPr>
        <p:spPr bwMode="auto">
          <a:xfrm>
            <a:off x="0" y="6745288"/>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b" anchorCtr="0" compatLnSpc="1">
            <a:prstTxWarp prst="textNoShape">
              <a:avLst/>
            </a:prstTxWarp>
          </a:bodyPr>
          <a:lstStyle>
            <a:lvl1pPr defTabSz="971550">
              <a:defRPr sz="1300" b="0" smtClean="0"/>
            </a:lvl1pPr>
          </a:lstStyle>
          <a:p>
            <a:pPr>
              <a:defRPr/>
            </a:pPr>
            <a:endParaRPr lang="en-US"/>
          </a:p>
        </p:txBody>
      </p:sp>
      <p:sp>
        <p:nvSpPr>
          <p:cNvPr id="28677" name="Rectangle 5"/>
          <p:cNvSpPr>
            <a:spLocks noGrp="1" noChangeArrowheads="1"/>
          </p:cNvSpPr>
          <p:nvPr>
            <p:ph type="sldNum" sz="quarter" idx="3"/>
          </p:nvPr>
        </p:nvSpPr>
        <p:spPr bwMode="auto">
          <a:xfrm>
            <a:off x="5795963" y="6745288"/>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b" anchorCtr="0" compatLnSpc="1">
            <a:prstTxWarp prst="textNoShape">
              <a:avLst/>
            </a:prstTxWarp>
          </a:bodyPr>
          <a:lstStyle>
            <a:lvl1pPr algn="r" defTabSz="971550">
              <a:defRPr sz="1300" b="0" smtClean="0"/>
            </a:lvl1pPr>
          </a:lstStyle>
          <a:p>
            <a:pPr>
              <a:defRPr/>
            </a:pPr>
            <a:fld id="{BEBCCCAE-A064-4100-BDCB-AE8BEF986E80}" type="slidenum">
              <a:rPr lang="en-US"/>
              <a:pPr>
                <a:defRPr/>
              </a:pPr>
              <a:t>‹#›</a:t>
            </a:fld>
            <a:endParaRPr lang="en-US"/>
          </a:p>
        </p:txBody>
      </p:sp>
    </p:spTree>
    <p:extLst>
      <p:ext uri="{BB962C8B-B14F-4D97-AF65-F5344CB8AC3E}">
        <p14:creationId xmlns:p14="http://schemas.microsoft.com/office/powerpoint/2010/main" val="8980619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lvl1pPr defTabSz="971550">
              <a:defRPr sz="1300" b="0" smtClean="0"/>
            </a:lvl1pPr>
          </a:lstStyle>
          <a:p>
            <a:pPr>
              <a:defRPr/>
            </a:pPr>
            <a:endParaRPr lang="en-US"/>
          </a:p>
        </p:txBody>
      </p:sp>
      <p:sp>
        <p:nvSpPr>
          <p:cNvPr id="3075" name="Rectangle 3"/>
          <p:cNvSpPr>
            <a:spLocks noGrp="1" noChangeArrowheads="1"/>
          </p:cNvSpPr>
          <p:nvPr>
            <p:ph type="dt" idx="1"/>
          </p:nvPr>
        </p:nvSpPr>
        <p:spPr bwMode="auto">
          <a:xfrm>
            <a:off x="5795963" y="0"/>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lvl1pPr algn="r" defTabSz="971550">
              <a:defRPr sz="1300" b="0" smtClean="0"/>
            </a:lvl1pPr>
          </a:lstStyle>
          <a:p>
            <a:pPr>
              <a:defRPr/>
            </a:pPr>
            <a:endParaRPr lang="en-US"/>
          </a:p>
        </p:txBody>
      </p:sp>
      <p:sp>
        <p:nvSpPr>
          <p:cNvPr id="67588" name="Rectangle 4"/>
          <p:cNvSpPr>
            <a:spLocks noGrp="1" noRot="1" noChangeAspect="1" noChangeArrowheads="1" noTextEdit="1"/>
          </p:cNvSpPr>
          <p:nvPr>
            <p:ph type="sldImg" idx="2"/>
          </p:nvPr>
        </p:nvSpPr>
        <p:spPr bwMode="auto">
          <a:xfrm>
            <a:off x="3341688" y="531813"/>
            <a:ext cx="3551237" cy="2663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1023938" y="3375025"/>
            <a:ext cx="8185150" cy="319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6745288"/>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b" anchorCtr="0" compatLnSpc="1">
            <a:prstTxWarp prst="textNoShape">
              <a:avLst/>
            </a:prstTxWarp>
          </a:bodyPr>
          <a:lstStyle>
            <a:lvl1pPr defTabSz="971550">
              <a:defRPr sz="1300" b="0" smtClean="0"/>
            </a:lvl1pPr>
          </a:lstStyle>
          <a:p>
            <a:pPr>
              <a:defRPr/>
            </a:pPr>
            <a:endParaRPr lang="en-US"/>
          </a:p>
        </p:txBody>
      </p:sp>
      <p:sp>
        <p:nvSpPr>
          <p:cNvPr id="3079" name="Rectangle 7"/>
          <p:cNvSpPr>
            <a:spLocks noGrp="1" noChangeArrowheads="1"/>
          </p:cNvSpPr>
          <p:nvPr>
            <p:ph type="sldNum" sz="quarter" idx="5"/>
          </p:nvPr>
        </p:nvSpPr>
        <p:spPr bwMode="auto">
          <a:xfrm>
            <a:off x="5795963" y="6745288"/>
            <a:ext cx="443547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047" tIns="49524" rIns="99047" bIns="49524" numCol="1" anchor="b" anchorCtr="0" compatLnSpc="1">
            <a:prstTxWarp prst="textNoShape">
              <a:avLst/>
            </a:prstTxWarp>
          </a:bodyPr>
          <a:lstStyle>
            <a:lvl1pPr algn="r" defTabSz="971550">
              <a:defRPr sz="1300" b="0" smtClean="0"/>
            </a:lvl1pPr>
          </a:lstStyle>
          <a:p>
            <a:pPr>
              <a:defRPr/>
            </a:pPr>
            <a:fld id="{93A514EC-939E-4848-8427-7076D2D13F20}" type="slidenum">
              <a:rPr lang="en-US"/>
              <a:pPr>
                <a:defRPr/>
              </a:pPr>
              <a:t>‹#›</a:t>
            </a:fld>
            <a:endParaRPr lang="en-US"/>
          </a:p>
        </p:txBody>
      </p:sp>
    </p:spTree>
    <p:extLst>
      <p:ext uri="{BB962C8B-B14F-4D97-AF65-F5344CB8AC3E}">
        <p14:creationId xmlns:p14="http://schemas.microsoft.com/office/powerpoint/2010/main" val="3620384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17</a:t>
            </a:fld>
            <a:endParaRPr lang="en-US"/>
          </a:p>
        </p:txBody>
      </p:sp>
    </p:spTree>
    <p:extLst>
      <p:ext uri="{BB962C8B-B14F-4D97-AF65-F5344CB8AC3E}">
        <p14:creationId xmlns:p14="http://schemas.microsoft.com/office/powerpoint/2010/main" val="27402555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26</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27</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28</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29</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32</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33</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34</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35</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36</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37</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18</a:t>
            </a:fld>
            <a:endParaRPr lang="en-US"/>
          </a:p>
        </p:txBody>
      </p:sp>
    </p:spTree>
    <p:extLst>
      <p:ext uri="{BB962C8B-B14F-4D97-AF65-F5344CB8AC3E}">
        <p14:creationId xmlns:p14="http://schemas.microsoft.com/office/powerpoint/2010/main" val="4125185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36738" y="696913"/>
            <a:ext cx="3336925" cy="25034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272C85DA-A647-4E10-A536-6062E9453501}" type="slidenum">
              <a:rPr lang="en-US" smtClean="0"/>
              <a:pPr>
                <a:defRPr/>
              </a:pPr>
              <a:t>40</a:t>
            </a:fld>
            <a:endParaRPr lang="en-US"/>
          </a:p>
        </p:txBody>
      </p:sp>
    </p:spTree>
    <p:extLst>
      <p:ext uri="{BB962C8B-B14F-4D97-AF65-F5344CB8AC3E}">
        <p14:creationId xmlns:p14="http://schemas.microsoft.com/office/powerpoint/2010/main" val="1337313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19</a:t>
            </a:fld>
            <a:endParaRPr lang="en-US"/>
          </a:p>
        </p:txBody>
      </p:sp>
    </p:spTree>
    <p:extLst>
      <p:ext uri="{BB962C8B-B14F-4D97-AF65-F5344CB8AC3E}">
        <p14:creationId xmlns:p14="http://schemas.microsoft.com/office/powerpoint/2010/main" val="39696613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20</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21</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22</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23</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24</a:t>
            </a:fld>
            <a:endParaRPr lang="en-US"/>
          </a:p>
        </p:txBody>
      </p:sp>
    </p:spTree>
    <p:extLst>
      <p:ext uri="{BB962C8B-B14F-4D97-AF65-F5344CB8AC3E}">
        <p14:creationId xmlns:p14="http://schemas.microsoft.com/office/powerpoint/2010/main" val="4277738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3A514EC-939E-4848-8427-7076D2D13F20}" type="slidenum">
              <a:rPr lang="en-US" smtClean="0"/>
              <a:pPr>
                <a:defRPr/>
              </a:pPr>
              <a:t>25</a:t>
            </a:fld>
            <a:endParaRPr lang="en-US"/>
          </a:p>
        </p:txBody>
      </p:sp>
    </p:spTree>
    <p:extLst>
      <p:ext uri="{BB962C8B-B14F-4D97-AF65-F5344CB8AC3E}">
        <p14:creationId xmlns:p14="http://schemas.microsoft.com/office/powerpoint/2010/main" val="427773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DC7FE070-C1B7-4BC7-A534-D034F76FAC67}" type="slidenum">
              <a:rPr lang="en-US"/>
              <a:pPr>
                <a:defRPr/>
              </a:pPr>
              <a:t>‹#›</a:t>
            </a:fld>
            <a:endParaRPr lang="en-US"/>
          </a:p>
        </p:txBody>
      </p:sp>
    </p:spTree>
    <p:extLst>
      <p:ext uri="{BB962C8B-B14F-4D97-AF65-F5344CB8AC3E}">
        <p14:creationId xmlns:p14="http://schemas.microsoft.com/office/powerpoint/2010/main" val="3922127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84DC449C-7A14-4E01-A261-4C8BDA9277F1}" type="slidenum">
              <a:rPr lang="en-US"/>
              <a:pPr>
                <a:defRPr/>
              </a:pPr>
              <a:t>‹#›</a:t>
            </a:fld>
            <a:endParaRPr lang="en-US"/>
          </a:p>
        </p:txBody>
      </p:sp>
    </p:spTree>
    <p:extLst>
      <p:ext uri="{BB962C8B-B14F-4D97-AF65-F5344CB8AC3E}">
        <p14:creationId xmlns:p14="http://schemas.microsoft.com/office/powerpoint/2010/main" val="2952820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22098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381000"/>
            <a:ext cx="64770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4EA9970-0DBD-4977-84E3-CEB729943619}" type="slidenum">
              <a:rPr lang="en-US"/>
              <a:pPr>
                <a:defRPr/>
              </a:pPr>
              <a:t>‹#›</a:t>
            </a:fld>
            <a:endParaRPr lang="en-US"/>
          </a:p>
        </p:txBody>
      </p:sp>
    </p:spTree>
    <p:extLst>
      <p:ext uri="{BB962C8B-B14F-4D97-AF65-F5344CB8AC3E}">
        <p14:creationId xmlns:p14="http://schemas.microsoft.com/office/powerpoint/2010/main" val="908551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295400"/>
            <a:ext cx="8534400" cy="4876800"/>
          </a:xfrm>
        </p:spPr>
        <p:txBody>
          <a:bodyPr/>
          <a:lstStyle/>
          <a:p>
            <a:pPr lvl="0"/>
            <a:endParaRPr lang="en-US" noProof="0"/>
          </a:p>
        </p:txBody>
      </p:sp>
      <p:sp>
        <p:nvSpPr>
          <p:cNvPr id="4" name="Rectangle 6"/>
          <p:cNvSpPr>
            <a:spLocks noGrp="1" noChangeArrowheads="1"/>
          </p:cNvSpPr>
          <p:nvPr>
            <p:ph type="sldNum" sz="quarter" idx="10"/>
          </p:nvPr>
        </p:nvSpPr>
        <p:spPr>
          <a:ln/>
        </p:spPr>
        <p:txBody>
          <a:bodyPr/>
          <a:lstStyle>
            <a:lvl1pPr>
              <a:defRPr/>
            </a:lvl1pPr>
          </a:lstStyle>
          <a:p>
            <a:pPr>
              <a:defRPr/>
            </a:pPr>
            <a:fld id="{2274636E-2EFF-444B-85BD-66BB63A02212}" type="slidenum">
              <a:rPr lang="en-US"/>
              <a:pPr>
                <a:defRPr/>
              </a:pPr>
              <a:t>‹#›</a:t>
            </a:fld>
            <a:endParaRPr lang="en-US"/>
          </a:p>
        </p:txBody>
      </p:sp>
    </p:spTree>
    <p:extLst>
      <p:ext uri="{BB962C8B-B14F-4D97-AF65-F5344CB8AC3E}">
        <p14:creationId xmlns:p14="http://schemas.microsoft.com/office/powerpoint/2010/main" val="328352215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763000" cy="7159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8D8F0C6-C8EF-4658-A94A-67EADE0AC702}" type="slidenum">
              <a:rPr lang="en-US"/>
              <a:pPr>
                <a:defRPr/>
              </a:pPr>
              <a:t>‹#›</a:t>
            </a:fld>
            <a:endParaRPr lang="en-US"/>
          </a:p>
        </p:txBody>
      </p:sp>
    </p:spTree>
    <p:extLst>
      <p:ext uri="{BB962C8B-B14F-4D97-AF65-F5344CB8AC3E}">
        <p14:creationId xmlns:p14="http://schemas.microsoft.com/office/powerpoint/2010/main" val="126809351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1"/>
              </a:buClr>
              <a:defRPr/>
            </a:lvl1pPr>
            <a:lvl2pPr>
              <a:buClr>
                <a:schemeClr val="tx1"/>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solidFill>
                  <a:schemeClr val="tx1"/>
                </a:solidFill>
              </a:defRPr>
            </a:lvl1pPr>
          </a:lstStyle>
          <a:p>
            <a:pPr>
              <a:defRPr/>
            </a:pPr>
            <a:fld id="{B4DA0C39-A759-4F8A-996A-E1DCE786B7E0}" type="slidenum">
              <a:rPr lang="en-US" smtClean="0"/>
              <a:pPr>
                <a:defRPr/>
              </a:pPr>
              <a:t>‹#›</a:t>
            </a:fld>
            <a:endParaRPr lang="en-US"/>
          </a:p>
        </p:txBody>
      </p:sp>
    </p:spTree>
    <p:extLst>
      <p:ext uri="{BB962C8B-B14F-4D97-AF65-F5344CB8AC3E}">
        <p14:creationId xmlns:p14="http://schemas.microsoft.com/office/powerpoint/2010/main" val="3113890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C402F16A-A08B-46C5-83CF-72F4E1942523}" type="slidenum">
              <a:rPr lang="en-US"/>
              <a:pPr>
                <a:defRPr/>
              </a:pPr>
              <a:t>‹#›</a:t>
            </a:fld>
            <a:endParaRPr lang="en-US"/>
          </a:p>
        </p:txBody>
      </p:sp>
    </p:spTree>
    <p:extLst>
      <p:ext uri="{BB962C8B-B14F-4D97-AF65-F5344CB8AC3E}">
        <p14:creationId xmlns:p14="http://schemas.microsoft.com/office/powerpoint/2010/main" val="351032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295400"/>
            <a:ext cx="4191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3B16B619-3A3E-446D-8BBF-F0A416F47CEC}" type="slidenum">
              <a:rPr lang="en-US"/>
              <a:pPr>
                <a:defRPr/>
              </a:pPr>
              <a:t>‹#›</a:t>
            </a:fld>
            <a:endParaRPr lang="en-US"/>
          </a:p>
        </p:txBody>
      </p:sp>
    </p:spTree>
    <p:extLst>
      <p:ext uri="{BB962C8B-B14F-4D97-AF65-F5344CB8AC3E}">
        <p14:creationId xmlns:p14="http://schemas.microsoft.com/office/powerpoint/2010/main" val="2988093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77FE010-CCE8-4C15-A33D-C635D9059CBE}" type="slidenum">
              <a:rPr lang="en-US"/>
              <a:pPr>
                <a:defRPr/>
              </a:pPr>
              <a:t>‹#›</a:t>
            </a:fld>
            <a:endParaRPr lang="en-US"/>
          </a:p>
        </p:txBody>
      </p:sp>
    </p:spTree>
    <p:extLst>
      <p:ext uri="{BB962C8B-B14F-4D97-AF65-F5344CB8AC3E}">
        <p14:creationId xmlns:p14="http://schemas.microsoft.com/office/powerpoint/2010/main" val="1691828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41B0811D-1C81-41C6-99B6-05E968960813}" type="slidenum">
              <a:rPr lang="en-US"/>
              <a:pPr>
                <a:defRPr/>
              </a:pPr>
              <a:t>‹#›</a:t>
            </a:fld>
            <a:endParaRPr lang="en-US"/>
          </a:p>
        </p:txBody>
      </p:sp>
    </p:spTree>
    <p:extLst>
      <p:ext uri="{BB962C8B-B14F-4D97-AF65-F5344CB8AC3E}">
        <p14:creationId xmlns:p14="http://schemas.microsoft.com/office/powerpoint/2010/main" val="288228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50F0E7C3-AA8E-4917-8D34-5D5339F90687}" type="slidenum">
              <a:rPr lang="en-US"/>
              <a:pPr>
                <a:defRPr/>
              </a:pPr>
              <a:t>‹#›</a:t>
            </a:fld>
            <a:endParaRPr lang="en-US"/>
          </a:p>
        </p:txBody>
      </p:sp>
    </p:spTree>
    <p:extLst>
      <p:ext uri="{BB962C8B-B14F-4D97-AF65-F5344CB8AC3E}">
        <p14:creationId xmlns:p14="http://schemas.microsoft.com/office/powerpoint/2010/main" val="3938022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E6D6F502-7A7B-4477-AD10-74AF3DC11E70}" type="slidenum">
              <a:rPr lang="en-US"/>
              <a:pPr>
                <a:defRPr/>
              </a:pPr>
              <a:t>‹#›</a:t>
            </a:fld>
            <a:endParaRPr lang="en-US"/>
          </a:p>
        </p:txBody>
      </p:sp>
    </p:spTree>
    <p:extLst>
      <p:ext uri="{BB962C8B-B14F-4D97-AF65-F5344CB8AC3E}">
        <p14:creationId xmlns:p14="http://schemas.microsoft.com/office/powerpoint/2010/main" val="1393356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A0D273AE-B379-4B7D-AB58-5D42440D590F}" type="slidenum">
              <a:rPr lang="en-US"/>
              <a:pPr>
                <a:defRPr/>
              </a:pPr>
              <a:t>‹#›</a:t>
            </a:fld>
            <a:endParaRPr lang="en-US"/>
          </a:p>
        </p:txBody>
      </p:sp>
    </p:spTree>
    <p:extLst>
      <p:ext uri="{BB962C8B-B14F-4D97-AF65-F5344CB8AC3E}">
        <p14:creationId xmlns:p14="http://schemas.microsoft.com/office/powerpoint/2010/main" val="195552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381000"/>
            <a:ext cx="87630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95400"/>
            <a:ext cx="85344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7" descr="ilru 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Rectangle 6"/>
          <p:cNvSpPr>
            <a:spLocks noGrp="1" noChangeArrowheads="1"/>
          </p:cNvSpPr>
          <p:nvPr>
            <p:ph type="sldNum" sz="quarter" idx="4"/>
          </p:nvPr>
        </p:nvSpPr>
        <p:spPr bwMode="auto">
          <a:xfrm>
            <a:off x="8305800" y="6381750"/>
            <a:ext cx="609600" cy="2476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800">
                <a:latin typeface="Arial" pitchFamily="34" charset="0"/>
                <a:cs typeface="+mn-cs"/>
              </a:defRPr>
            </a:lvl1pPr>
          </a:lstStyle>
          <a:p>
            <a:pPr>
              <a:defRPr/>
            </a:pPr>
            <a:fld id="{70C59133-D65F-4726-A371-F5F886B14D58}" type="slidenum">
              <a:rPr lang="en-US"/>
              <a:pPr>
                <a:defRPr/>
              </a:pPr>
              <a:t>‹#›</a:t>
            </a:fld>
            <a:endParaRPr lang="en-US"/>
          </a:p>
        </p:txBody>
      </p:sp>
      <p:sp>
        <p:nvSpPr>
          <p:cNvPr id="2" name="Rectangle 7"/>
          <p:cNvSpPr>
            <a:spLocks noChangeArrowheads="1"/>
          </p:cNvSpPr>
          <p:nvPr userDrawn="1"/>
        </p:nvSpPr>
        <p:spPr bwMode="auto">
          <a:xfrm>
            <a:off x="228600" y="6373813"/>
            <a:ext cx="457200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800"/>
              <a:t>New Community Opportunities Center at ILRU – Independent Living Research Utilization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hf hdr="0" ftr="0" dt="0"/>
  <p:txStyles>
    <p:titleStyle>
      <a:lvl1pPr algn="l" rtl="0" eaLnBrk="0" fontAlgn="base" hangingPunct="0">
        <a:spcBef>
          <a:spcPct val="0"/>
        </a:spcBef>
        <a:spcAft>
          <a:spcPct val="0"/>
        </a:spcAft>
        <a:defRPr sz="3200" b="1">
          <a:solidFill>
            <a:srgbClr val="333399"/>
          </a:solidFill>
          <a:latin typeface="+mj-lt"/>
          <a:ea typeface="+mj-ea"/>
          <a:cs typeface="+mj-cs"/>
        </a:defRPr>
      </a:lvl1pPr>
      <a:lvl2pPr algn="l" rtl="0" eaLnBrk="0" fontAlgn="base" hangingPunct="0">
        <a:spcBef>
          <a:spcPct val="0"/>
        </a:spcBef>
        <a:spcAft>
          <a:spcPct val="0"/>
        </a:spcAft>
        <a:defRPr sz="3200" b="1">
          <a:solidFill>
            <a:srgbClr val="333399"/>
          </a:solidFill>
          <a:latin typeface="Arial Rounded MT Bold" pitchFamily="34" charset="0"/>
        </a:defRPr>
      </a:lvl2pPr>
      <a:lvl3pPr algn="l" rtl="0" eaLnBrk="0" fontAlgn="base" hangingPunct="0">
        <a:spcBef>
          <a:spcPct val="0"/>
        </a:spcBef>
        <a:spcAft>
          <a:spcPct val="0"/>
        </a:spcAft>
        <a:defRPr sz="3200" b="1">
          <a:solidFill>
            <a:srgbClr val="333399"/>
          </a:solidFill>
          <a:latin typeface="Arial Rounded MT Bold" pitchFamily="34" charset="0"/>
        </a:defRPr>
      </a:lvl3pPr>
      <a:lvl4pPr algn="l" rtl="0" eaLnBrk="0" fontAlgn="base" hangingPunct="0">
        <a:spcBef>
          <a:spcPct val="0"/>
        </a:spcBef>
        <a:spcAft>
          <a:spcPct val="0"/>
        </a:spcAft>
        <a:defRPr sz="3200" b="1">
          <a:solidFill>
            <a:srgbClr val="333399"/>
          </a:solidFill>
          <a:latin typeface="Arial Rounded MT Bold" pitchFamily="34" charset="0"/>
        </a:defRPr>
      </a:lvl4pPr>
      <a:lvl5pPr algn="l" rtl="0" eaLnBrk="0" fontAlgn="base" hangingPunct="0">
        <a:spcBef>
          <a:spcPct val="0"/>
        </a:spcBef>
        <a:spcAft>
          <a:spcPct val="0"/>
        </a:spcAft>
        <a:defRPr sz="3200" b="1">
          <a:solidFill>
            <a:srgbClr val="333399"/>
          </a:solidFill>
          <a:latin typeface="Arial Rounded MT Bold" pitchFamily="34" charset="0"/>
        </a:defRPr>
      </a:lvl5pPr>
      <a:lvl6pPr marL="457200" algn="l" rtl="0" fontAlgn="base">
        <a:spcBef>
          <a:spcPct val="0"/>
        </a:spcBef>
        <a:spcAft>
          <a:spcPct val="0"/>
        </a:spcAft>
        <a:defRPr sz="3200" b="1">
          <a:solidFill>
            <a:srgbClr val="333399"/>
          </a:solidFill>
          <a:latin typeface="Arial Rounded MT Bold" pitchFamily="34" charset="0"/>
        </a:defRPr>
      </a:lvl6pPr>
      <a:lvl7pPr marL="914400" algn="l" rtl="0" fontAlgn="base">
        <a:spcBef>
          <a:spcPct val="0"/>
        </a:spcBef>
        <a:spcAft>
          <a:spcPct val="0"/>
        </a:spcAft>
        <a:defRPr sz="3200" b="1">
          <a:solidFill>
            <a:srgbClr val="333399"/>
          </a:solidFill>
          <a:latin typeface="Arial Rounded MT Bold" pitchFamily="34" charset="0"/>
        </a:defRPr>
      </a:lvl7pPr>
      <a:lvl8pPr marL="1371600" algn="l" rtl="0" fontAlgn="base">
        <a:spcBef>
          <a:spcPct val="0"/>
        </a:spcBef>
        <a:spcAft>
          <a:spcPct val="0"/>
        </a:spcAft>
        <a:defRPr sz="3200" b="1">
          <a:solidFill>
            <a:srgbClr val="333399"/>
          </a:solidFill>
          <a:latin typeface="Arial Rounded MT Bold" pitchFamily="34" charset="0"/>
        </a:defRPr>
      </a:lvl8pPr>
      <a:lvl9pPr marL="1828800" algn="l" rtl="0" fontAlgn="base">
        <a:spcBef>
          <a:spcPct val="0"/>
        </a:spcBef>
        <a:spcAft>
          <a:spcPct val="0"/>
        </a:spcAft>
        <a:defRPr sz="3200" b="1">
          <a:solidFill>
            <a:srgbClr val="333399"/>
          </a:solidFill>
          <a:latin typeface="Arial Rounded MT Bold" pitchFamily="34" charset="0"/>
        </a:defRPr>
      </a:lvl9pPr>
    </p:titleStyle>
    <p:bodyStyle>
      <a:lvl1pPr marL="342900" indent="-342900" algn="l" rtl="0" eaLnBrk="0" fontAlgn="base" hangingPunct="0">
        <a:spcBef>
          <a:spcPct val="20000"/>
        </a:spcBef>
        <a:spcAft>
          <a:spcPct val="0"/>
        </a:spcAft>
        <a:buClr>
          <a:srgbClr val="000066"/>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hyperlink" Target="https://vovici.com/wsb.dll/s/12291g56182"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6"/>
          <p:cNvSpPr txBox="1">
            <a:spLocks noGrp="1"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b="1">
                <a:solidFill>
                  <a:schemeClr val="tx1"/>
                </a:solidFill>
                <a:latin typeface="Arial" pitchFamily="34" charset="0"/>
                <a:cs typeface="Arial" pitchFamily="34" charset="0"/>
              </a:defRPr>
            </a:lvl1pPr>
            <a:lvl2pPr marL="742950" indent="-285750" eaLnBrk="0" hangingPunct="0">
              <a:defRPr sz="2000" b="1">
                <a:solidFill>
                  <a:schemeClr val="tx1"/>
                </a:solidFill>
                <a:latin typeface="Arial" pitchFamily="34" charset="0"/>
                <a:cs typeface="Arial" pitchFamily="34" charset="0"/>
              </a:defRPr>
            </a:lvl2pPr>
            <a:lvl3pPr marL="1143000" indent="-228600" eaLnBrk="0" hangingPunct="0">
              <a:defRPr sz="2000" b="1">
                <a:solidFill>
                  <a:schemeClr val="tx1"/>
                </a:solidFill>
                <a:latin typeface="Arial" pitchFamily="34" charset="0"/>
                <a:cs typeface="Arial" pitchFamily="34" charset="0"/>
              </a:defRPr>
            </a:lvl3pPr>
            <a:lvl4pPr marL="1600200" indent="-228600" eaLnBrk="0" hangingPunct="0">
              <a:defRPr sz="2000" b="1">
                <a:solidFill>
                  <a:schemeClr val="tx1"/>
                </a:solidFill>
                <a:latin typeface="Arial" pitchFamily="34" charset="0"/>
                <a:cs typeface="Arial" pitchFamily="34" charset="0"/>
              </a:defRPr>
            </a:lvl4pPr>
            <a:lvl5pPr marL="2057400" indent="-228600" eaLnBrk="0" hangingPunct="0">
              <a:defRPr sz="2000" b="1">
                <a:solidFill>
                  <a:schemeClr val="tx1"/>
                </a:solidFill>
                <a:latin typeface="Arial" pitchFamily="34" charset="0"/>
                <a:cs typeface="Arial" pitchFamily="34" charset="0"/>
              </a:defRPr>
            </a:lvl5pPr>
            <a:lvl6pPr marL="2514600" indent="-228600" eaLnBrk="0" fontAlgn="base" hangingPunct="0">
              <a:spcBef>
                <a:spcPct val="0"/>
              </a:spcBef>
              <a:spcAft>
                <a:spcPct val="0"/>
              </a:spcAft>
              <a:defRPr sz="2000" b="1">
                <a:solidFill>
                  <a:schemeClr val="tx1"/>
                </a:solidFill>
                <a:latin typeface="Arial" pitchFamily="34" charset="0"/>
                <a:cs typeface="Arial" pitchFamily="34" charset="0"/>
              </a:defRPr>
            </a:lvl6pPr>
            <a:lvl7pPr marL="2971800" indent="-228600" eaLnBrk="0" fontAlgn="base" hangingPunct="0">
              <a:spcBef>
                <a:spcPct val="0"/>
              </a:spcBef>
              <a:spcAft>
                <a:spcPct val="0"/>
              </a:spcAft>
              <a:defRPr sz="2000" b="1">
                <a:solidFill>
                  <a:schemeClr val="tx1"/>
                </a:solidFill>
                <a:latin typeface="Arial" pitchFamily="34" charset="0"/>
                <a:cs typeface="Arial" pitchFamily="34" charset="0"/>
              </a:defRPr>
            </a:lvl7pPr>
            <a:lvl8pPr marL="3429000" indent="-228600" eaLnBrk="0" fontAlgn="base" hangingPunct="0">
              <a:spcBef>
                <a:spcPct val="0"/>
              </a:spcBef>
              <a:spcAft>
                <a:spcPct val="0"/>
              </a:spcAft>
              <a:defRPr sz="2000" b="1">
                <a:solidFill>
                  <a:schemeClr val="tx1"/>
                </a:solidFill>
                <a:latin typeface="Arial" pitchFamily="34" charset="0"/>
                <a:cs typeface="Arial" pitchFamily="34" charset="0"/>
              </a:defRPr>
            </a:lvl8pPr>
            <a:lvl9pPr marL="3886200" indent="-228600" eaLnBrk="0" fontAlgn="base" hangingPunct="0">
              <a:spcBef>
                <a:spcPct val="0"/>
              </a:spcBef>
              <a:spcAft>
                <a:spcPct val="0"/>
              </a:spcAft>
              <a:defRPr sz="2000" b="1">
                <a:solidFill>
                  <a:schemeClr val="tx1"/>
                </a:solidFill>
                <a:latin typeface="Arial" pitchFamily="34" charset="0"/>
                <a:cs typeface="Arial" pitchFamily="34" charset="0"/>
              </a:defRPr>
            </a:lvl9pPr>
          </a:lstStyle>
          <a:p>
            <a:pPr algn="r" eaLnBrk="1" hangingPunct="1"/>
            <a:fld id="{2F2FACB2-A217-4F05-8F38-169579760A81}" type="slidenum">
              <a:rPr lang="en-US" sz="800">
                <a:ea typeface="ＭＳ Ｐゴシック"/>
                <a:cs typeface="ＭＳ Ｐゴシック"/>
              </a:rPr>
              <a:pPr algn="r" eaLnBrk="1" hangingPunct="1"/>
              <a:t>1</a:t>
            </a:fld>
            <a:endParaRPr lang="en-US" sz="800">
              <a:ea typeface="ＭＳ Ｐゴシック"/>
              <a:cs typeface="ＭＳ Ｐゴシック"/>
            </a:endParaRPr>
          </a:p>
        </p:txBody>
      </p:sp>
      <p:sp>
        <p:nvSpPr>
          <p:cNvPr id="3" name="Title 2"/>
          <p:cNvSpPr>
            <a:spLocks noGrp="1"/>
          </p:cNvSpPr>
          <p:nvPr>
            <p:ph type="title"/>
          </p:nvPr>
        </p:nvSpPr>
        <p:spPr/>
        <p:txBody>
          <a:bodyPr/>
          <a:lstStyle/>
          <a:p>
            <a:pPr>
              <a:defRPr/>
            </a:pPr>
            <a:r>
              <a:rPr lang="en-US" sz="2400" dirty="0">
                <a:solidFill>
                  <a:schemeClr val="accent2"/>
                </a:solidFill>
                <a:latin typeface="Arial Rounded MT Bold" pitchFamily="34" charset="0"/>
                <a:ea typeface="ＭＳ Ｐゴシック" pitchFamily="-112" charset="-128"/>
              </a:rPr>
              <a:t>New Community Opportunities Center at </a:t>
            </a:r>
            <a:br>
              <a:rPr lang="en-US" sz="2400" dirty="0">
                <a:solidFill>
                  <a:schemeClr val="accent2"/>
                </a:solidFill>
                <a:latin typeface="Arial Rounded MT Bold" pitchFamily="34" charset="0"/>
                <a:ea typeface="ＭＳ Ｐゴシック" pitchFamily="-112" charset="-128"/>
              </a:rPr>
            </a:br>
            <a:r>
              <a:rPr lang="en-US" sz="2400" dirty="0">
                <a:solidFill>
                  <a:schemeClr val="accent2"/>
                </a:solidFill>
                <a:latin typeface="Arial Rounded MT Bold" pitchFamily="34" charset="0"/>
                <a:ea typeface="ＭＳ Ｐゴシック" pitchFamily="-112" charset="-128"/>
              </a:rPr>
              <a:t>ILRU Presents</a:t>
            </a:r>
            <a:r>
              <a:rPr lang="en-US" sz="2400" dirty="0" smtClean="0">
                <a:solidFill>
                  <a:schemeClr val="accent2"/>
                </a:solidFill>
                <a:latin typeface="Arial Rounded MT Bold" pitchFamily="34" charset="0"/>
                <a:ea typeface="ＭＳ Ｐゴシック" pitchFamily="-112" charset="-128"/>
              </a:rPr>
              <a:t>…</a:t>
            </a:r>
            <a:endParaRPr lang="en-US" sz="2400" dirty="0"/>
          </a:p>
        </p:txBody>
      </p:sp>
      <p:sp>
        <p:nvSpPr>
          <p:cNvPr id="2053" name="Rectangle 3"/>
          <p:cNvSpPr>
            <a:spLocks noGrp="1" noChangeArrowheads="1"/>
          </p:cNvSpPr>
          <p:nvPr>
            <p:ph idx="1"/>
          </p:nvPr>
        </p:nvSpPr>
        <p:spPr>
          <a:xfrm>
            <a:off x="266700" y="1504210"/>
            <a:ext cx="8534400" cy="4876800"/>
          </a:xfrm>
        </p:spPr>
        <p:txBody>
          <a:bodyPr/>
          <a:lstStyle/>
          <a:p>
            <a:pPr marL="0" indent="0" algn="ctr" eaLnBrk="1" hangingPunct="1">
              <a:buFontTx/>
              <a:buNone/>
              <a:defRPr/>
            </a:pPr>
            <a:r>
              <a:rPr lang="en-US" b="1" dirty="0" smtClean="0">
                <a:solidFill>
                  <a:schemeClr val="accent2"/>
                </a:solidFill>
                <a:latin typeface="+mj-lt"/>
              </a:rPr>
              <a:t>The CIL and ADRC </a:t>
            </a:r>
            <a:r>
              <a:rPr lang="en-US" b="1" dirty="0">
                <a:solidFill>
                  <a:schemeClr val="accent2"/>
                </a:solidFill>
                <a:latin typeface="+mj-lt"/>
              </a:rPr>
              <a:t>Connection: </a:t>
            </a:r>
            <a:endParaRPr lang="en-US" b="1" dirty="0" smtClean="0">
              <a:solidFill>
                <a:schemeClr val="accent2"/>
              </a:solidFill>
              <a:latin typeface="+mj-lt"/>
            </a:endParaRPr>
          </a:p>
          <a:p>
            <a:pPr marL="0" indent="0" algn="ctr" eaLnBrk="1" hangingPunct="1">
              <a:buFontTx/>
              <a:buNone/>
              <a:defRPr/>
            </a:pPr>
            <a:r>
              <a:rPr lang="en-US" b="1" dirty="0" smtClean="0">
                <a:solidFill>
                  <a:schemeClr val="accent2"/>
                </a:solidFill>
                <a:latin typeface="+mj-lt"/>
              </a:rPr>
              <a:t>The </a:t>
            </a:r>
            <a:r>
              <a:rPr lang="en-US" b="1" dirty="0">
                <a:solidFill>
                  <a:schemeClr val="accent2"/>
                </a:solidFill>
                <a:latin typeface="+mj-lt"/>
              </a:rPr>
              <a:t>Oregon Story</a:t>
            </a:r>
            <a:endParaRPr lang="en-US" sz="1000" b="1" dirty="0">
              <a:solidFill>
                <a:schemeClr val="accent2"/>
              </a:solidFill>
              <a:latin typeface="+mj-lt"/>
              <a:ea typeface="ＭＳ Ｐゴシック" pitchFamily="-112" charset="-128"/>
            </a:endParaRPr>
          </a:p>
          <a:p>
            <a:pPr marL="0" indent="0" algn="ctr" eaLnBrk="1" hangingPunct="1">
              <a:buNone/>
              <a:defRPr/>
            </a:pPr>
            <a:endParaRPr lang="en-US" sz="2400" dirty="0" smtClean="0">
              <a:solidFill>
                <a:schemeClr val="accent2"/>
              </a:solidFill>
              <a:latin typeface="Arial Rounded MT Bold" pitchFamily="34" charset="0"/>
              <a:ea typeface="ＭＳ Ｐゴシック" pitchFamily="34" charset="-128"/>
            </a:endParaRPr>
          </a:p>
          <a:p>
            <a:pPr marL="0" indent="0" algn="ctr" eaLnBrk="1" hangingPunct="1">
              <a:buNone/>
              <a:defRPr/>
            </a:pPr>
            <a:r>
              <a:rPr lang="en-US" sz="2400" dirty="0" smtClean="0">
                <a:solidFill>
                  <a:schemeClr val="accent2"/>
                </a:solidFill>
                <a:latin typeface="Arial Rounded MT Bold" pitchFamily="34" charset="0"/>
                <a:ea typeface="ＭＳ Ｐゴシック" pitchFamily="34" charset="-128"/>
              </a:rPr>
              <a:t>May 14, 2014</a:t>
            </a:r>
            <a:endParaRPr lang="en-US" sz="2400" dirty="0">
              <a:solidFill>
                <a:schemeClr val="accent2"/>
              </a:solidFill>
              <a:latin typeface="Arial Rounded MT Bold" pitchFamily="34" charset="0"/>
              <a:ea typeface="ＭＳ Ｐゴシック" pitchFamily="34" charset="-128"/>
            </a:endParaRPr>
          </a:p>
          <a:p>
            <a:pPr marL="0" indent="0" algn="ctr" eaLnBrk="1" hangingPunct="1">
              <a:buNone/>
              <a:defRPr/>
            </a:pPr>
            <a:r>
              <a:rPr lang="en-US" sz="2400" dirty="0" smtClean="0">
                <a:solidFill>
                  <a:schemeClr val="accent2"/>
                </a:solidFill>
                <a:latin typeface="Arial Rounded MT Bold" pitchFamily="34" charset="0"/>
                <a:ea typeface="ＭＳ Ｐゴシック" pitchFamily="34" charset="-128"/>
              </a:rPr>
              <a:t>3:00 P.M.- 4:30 P.M. EDT</a:t>
            </a:r>
            <a:endParaRPr lang="en-US" sz="2400" dirty="0">
              <a:solidFill>
                <a:schemeClr val="accent2"/>
              </a:solidFill>
              <a:latin typeface="Arial Rounded MT Bold" pitchFamily="34" charset="0"/>
              <a:ea typeface="ＭＳ Ｐゴシック" pitchFamily="34" charset="-128"/>
            </a:endParaRPr>
          </a:p>
          <a:p>
            <a:pPr marL="0" indent="0" algn="ctr" eaLnBrk="1" hangingPunct="1">
              <a:buNone/>
              <a:defRPr/>
            </a:pPr>
            <a:endParaRPr lang="en-US" sz="200" dirty="0">
              <a:solidFill>
                <a:srgbClr val="333399"/>
              </a:solidFill>
              <a:latin typeface="Arial Rounded MT Bold" pitchFamily="34" charset="0"/>
              <a:ea typeface="ＭＳ Ｐゴシック" pitchFamily="34" charset="-128"/>
            </a:endParaRPr>
          </a:p>
          <a:p>
            <a:pPr marL="0" indent="0" algn="ctr" eaLnBrk="1" hangingPunct="1">
              <a:buNone/>
              <a:defRPr/>
            </a:pPr>
            <a:endParaRPr lang="en-US" sz="900" dirty="0">
              <a:solidFill>
                <a:srgbClr val="333399"/>
              </a:solidFill>
              <a:latin typeface="Arial Rounded MT Bold" pitchFamily="34" charset="0"/>
              <a:ea typeface="ＭＳ Ｐゴシック" pitchFamily="34" charset="-128"/>
            </a:endParaRPr>
          </a:p>
          <a:p>
            <a:pPr marL="0" indent="0" algn="ctr" eaLnBrk="1" hangingPunct="1">
              <a:buNone/>
              <a:defRPr/>
            </a:pPr>
            <a:r>
              <a:rPr lang="en-US" sz="2400" dirty="0" smtClean="0">
                <a:solidFill>
                  <a:srgbClr val="333399"/>
                </a:solidFill>
                <a:latin typeface="Arial Rounded MT Bold" pitchFamily="34" charset="0"/>
                <a:ea typeface="ＭＳ Ｐゴシック" pitchFamily="34" charset="-128"/>
              </a:rPr>
              <a:t>Presenter:</a:t>
            </a:r>
            <a:endParaRPr lang="en-US" sz="2400" dirty="0">
              <a:solidFill>
                <a:srgbClr val="333399"/>
              </a:solidFill>
              <a:latin typeface="Arial Rounded MT Bold" pitchFamily="34" charset="0"/>
              <a:ea typeface="ＭＳ Ｐゴシック" pitchFamily="34" charset="-128"/>
            </a:endParaRPr>
          </a:p>
          <a:p>
            <a:pPr marL="0" indent="0" algn="ctr" eaLnBrk="1" hangingPunct="1">
              <a:buNone/>
              <a:defRPr/>
            </a:pPr>
            <a:r>
              <a:rPr lang="en-US" sz="2400" dirty="0" smtClean="0">
                <a:solidFill>
                  <a:srgbClr val="333399"/>
                </a:solidFill>
                <a:latin typeface="Arial Rounded MT Bold" pitchFamily="-1" charset="0"/>
                <a:ea typeface="ＭＳ Ｐゴシック" pitchFamily="-1" charset="-128"/>
              </a:rPr>
              <a:t>Barry Fox-Quamme</a:t>
            </a:r>
            <a:endParaRPr lang="en-US" sz="2400" dirty="0">
              <a:solidFill>
                <a:srgbClr val="333399"/>
              </a:solidFill>
              <a:latin typeface="Arial Rounded MT Bold" pitchFamily="-1" charset="0"/>
              <a:ea typeface="ＭＳ Ｐゴシック" pitchFamily="-1" charset="-128"/>
            </a:endParaRPr>
          </a:p>
          <a:p>
            <a:pPr marL="0" indent="0" algn="ctr" eaLnBrk="1" hangingPunct="1">
              <a:buNone/>
              <a:defRPr/>
            </a:pPr>
            <a:endParaRPr lang="en-US" sz="2400" dirty="0" smtClean="0">
              <a:solidFill>
                <a:srgbClr val="333399"/>
              </a:solidFill>
              <a:latin typeface="Arial Rounded MT Bold" pitchFamily="-1" charset="0"/>
              <a:ea typeface="ＭＳ Ｐゴシック" pitchFamily="-1" charset="-128"/>
            </a:endParaRPr>
          </a:p>
          <a:p>
            <a:pPr marL="0" indent="0" algn="ctr" eaLnBrk="1" hangingPunct="1">
              <a:lnSpc>
                <a:spcPct val="90000"/>
              </a:lnSpc>
              <a:buFontTx/>
              <a:buNone/>
              <a:defRPr/>
            </a:pPr>
            <a:endParaRPr lang="en-US" sz="2000" i="1" dirty="0" smtClean="0">
              <a:solidFill>
                <a:srgbClr val="333399"/>
              </a:solidFill>
              <a:latin typeface="Arial Rounded MT Bold" pitchFamily="34" charset="0"/>
              <a:ea typeface="ＭＳ Ｐゴシック" pitchFamily="-112" charset="-128"/>
            </a:endParaRPr>
          </a:p>
          <a:p>
            <a:pPr marL="0" indent="0" algn="ctr" eaLnBrk="1" hangingPunct="1">
              <a:lnSpc>
                <a:spcPct val="90000"/>
              </a:lnSpc>
              <a:buFontTx/>
              <a:buNone/>
              <a:defRPr/>
            </a:pPr>
            <a:endParaRPr lang="en-US" sz="2400" dirty="0" smtClean="0">
              <a:solidFill>
                <a:srgbClr val="333399"/>
              </a:solidFill>
              <a:latin typeface="Arial Rounded MT Bold" pitchFamily="34" charset="0"/>
              <a:ea typeface="ＭＳ Ｐゴシック" pitchFamily="-112" charset="-128"/>
            </a:endParaRPr>
          </a:p>
        </p:txBody>
      </p:sp>
      <p:sp>
        <p:nvSpPr>
          <p:cNvPr id="2" name="Slide Number Placeholder 1"/>
          <p:cNvSpPr>
            <a:spLocks noGrp="1"/>
          </p:cNvSpPr>
          <p:nvPr>
            <p:ph type="sldNum" sz="quarter" idx="10"/>
          </p:nvPr>
        </p:nvSpPr>
        <p:spPr/>
        <p:txBody>
          <a:bodyPr/>
          <a:lstStyle/>
          <a:p>
            <a:pPr>
              <a:defRPr/>
            </a:pPr>
            <a:fld id="{50F0E7C3-AA8E-4917-8D34-5D5339F90687}"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57400"/>
            <a:ext cx="9144000" cy="715963"/>
          </a:xfrm>
        </p:spPr>
        <p:txBody>
          <a:bodyPr/>
          <a:lstStyle/>
          <a:p>
            <a:pPr lvl="0" algn="ctr">
              <a:buNone/>
            </a:pPr>
            <a:r>
              <a:rPr lang="en-US" dirty="0" smtClean="0"/>
              <a:t>Objective 2:</a:t>
            </a:r>
            <a:br>
              <a:rPr lang="en-US" dirty="0" smtClean="0"/>
            </a:br>
            <a:r>
              <a:rPr lang="en-US" dirty="0" smtClean="0"/>
              <a:t> </a:t>
            </a:r>
            <a:br>
              <a:rPr lang="en-US" dirty="0" smtClean="0"/>
            </a:br>
            <a:r>
              <a:rPr lang="en-US" dirty="0"/>
              <a:t>Describe benefits and advantages of</a:t>
            </a:r>
            <a:br>
              <a:rPr lang="en-US" dirty="0"/>
            </a:br>
            <a:r>
              <a:rPr lang="en-US" dirty="0"/>
              <a:t>collaboration between CILs and ADRCs.</a:t>
            </a:r>
            <a:br>
              <a:rPr lang="en-US" dirty="0"/>
            </a:br>
            <a:r>
              <a:rPr lang="en-US" dirty="0" smtClean="0"/>
              <a:t> </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10</a:t>
            </a:fld>
            <a:endParaRPr lang="en-US"/>
          </a:p>
        </p:txBody>
      </p:sp>
    </p:spTree>
    <p:extLst>
      <p:ext uri="{BB962C8B-B14F-4D97-AF65-F5344CB8AC3E}">
        <p14:creationId xmlns:p14="http://schemas.microsoft.com/office/powerpoint/2010/main" val="6991026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Benefits and Advantages</a:t>
            </a:r>
            <a:endParaRPr lang="en-US" sz="2800" dirty="0"/>
          </a:p>
        </p:txBody>
      </p:sp>
      <p:sp>
        <p:nvSpPr>
          <p:cNvPr id="3" name="Content Placeholder 2"/>
          <p:cNvSpPr>
            <a:spLocks noGrp="1"/>
          </p:cNvSpPr>
          <p:nvPr>
            <p:ph idx="1"/>
          </p:nvPr>
        </p:nvSpPr>
        <p:spPr>
          <a:xfrm>
            <a:off x="457200" y="1295400"/>
            <a:ext cx="8305800" cy="4876800"/>
          </a:xfrm>
        </p:spPr>
        <p:txBody>
          <a:bodyPr/>
          <a:lstStyle/>
          <a:p>
            <a:pPr lvl="0">
              <a:buNone/>
            </a:pPr>
            <a:endParaRPr lang="en-US" sz="2600" dirty="0" smtClean="0"/>
          </a:p>
          <a:p>
            <a:r>
              <a:rPr lang="en-US" sz="2600" dirty="0" smtClean="0"/>
              <a:t>Creating new collaborative advocacy system (ADRC)</a:t>
            </a:r>
            <a:br>
              <a:rPr lang="en-US" sz="2600" dirty="0" smtClean="0"/>
            </a:br>
            <a:endParaRPr lang="en-US" sz="2600" dirty="0" smtClean="0"/>
          </a:p>
          <a:p>
            <a:r>
              <a:rPr lang="en-US" sz="2600" dirty="0" smtClean="0"/>
              <a:t>Integrating consumer data care modules (software)</a:t>
            </a:r>
            <a:br>
              <a:rPr lang="en-US" sz="2600" dirty="0" smtClean="0"/>
            </a:br>
            <a:endParaRPr lang="en-US" sz="2600" dirty="0" smtClean="0"/>
          </a:p>
          <a:p>
            <a:r>
              <a:rPr lang="en-US" sz="2600" dirty="0" smtClean="0"/>
              <a:t>Demonstrating efficiencies to funders (legislature)</a:t>
            </a:r>
          </a:p>
          <a:p>
            <a:endParaRPr lang="en-US" sz="2600" dirty="0" smtClean="0"/>
          </a:p>
          <a:p>
            <a:endParaRPr lang="en-US" sz="2600" dirty="0"/>
          </a:p>
          <a:p>
            <a:pPr>
              <a:buNone/>
            </a:pPr>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11</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7620000" cy="715963"/>
          </a:xfrm>
        </p:spPr>
        <p:txBody>
          <a:bodyPr/>
          <a:lstStyle/>
          <a:p>
            <a:r>
              <a:rPr lang="en-US" sz="2800" dirty="0"/>
              <a:t>Creating new collaborative advocacy system (ADRC)</a:t>
            </a:r>
          </a:p>
        </p:txBody>
      </p:sp>
      <p:sp>
        <p:nvSpPr>
          <p:cNvPr id="3" name="Content Placeholder 2"/>
          <p:cNvSpPr>
            <a:spLocks noGrp="1"/>
          </p:cNvSpPr>
          <p:nvPr>
            <p:ph idx="1"/>
          </p:nvPr>
        </p:nvSpPr>
        <p:spPr>
          <a:xfrm>
            <a:off x="457200" y="1447800"/>
            <a:ext cx="8305800" cy="4876800"/>
          </a:xfrm>
        </p:spPr>
        <p:txBody>
          <a:bodyPr/>
          <a:lstStyle/>
          <a:p>
            <a:r>
              <a:rPr lang="en-US" sz="2600" dirty="0" smtClean="0"/>
              <a:t>Opportunity to explore and integrate service silos</a:t>
            </a:r>
          </a:p>
          <a:p>
            <a:pPr marL="0" indent="0">
              <a:buNone/>
            </a:pPr>
            <a:endParaRPr lang="en-US" sz="1400" dirty="0" smtClean="0"/>
          </a:p>
          <a:p>
            <a:r>
              <a:rPr lang="en-US" sz="2600" dirty="0" smtClean="0"/>
              <a:t>Opportunity to introduce IL Philosophy and service model to senior and health care service sectors</a:t>
            </a:r>
          </a:p>
          <a:p>
            <a:endParaRPr lang="en-US" sz="1400" dirty="0" smtClean="0"/>
          </a:p>
          <a:p>
            <a:r>
              <a:rPr lang="en-US" sz="2600" dirty="0" smtClean="0"/>
              <a:t>Opportunity to tell IL story in new ways to legislators </a:t>
            </a:r>
          </a:p>
          <a:p>
            <a:endParaRPr lang="en-US" sz="2600" dirty="0"/>
          </a:p>
          <a:p>
            <a:pPr>
              <a:buNone/>
            </a:pPr>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12</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03237"/>
            <a:ext cx="8763000" cy="715963"/>
          </a:xfrm>
        </p:spPr>
        <p:txBody>
          <a:bodyPr/>
          <a:lstStyle/>
          <a:p>
            <a:r>
              <a:rPr lang="en-US" sz="2800" dirty="0"/>
              <a:t>Integrating consumer data care modules (software)</a:t>
            </a:r>
            <a:br>
              <a:rPr lang="en-US" sz="2800" dirty="0"/>
            </a:br>
            <a:endParaRPr lang="en-US" sz="2800" dirty="0"/>
          </a:p>
        </p:txBody>
      </p:sp>
      <p:sp>
        <p:nvSpPr>
          <p:cNvPr id="3" name="Content Placeholder 2"/>
          <p:cNvSpPr>
            <a:spLocks noGrp="1"/>
          </p:cNvSpPr>
          <p:nvPr>
            <p:ph idx="1"/>
          </p:nvPr>
        </p:nvSpPr>
        <p:spPr>
          <a:xfrm>
            <a:off x="457200" y="1295400"/>
            <a:ext cx="8305800" cy="4876800"/>
          </a:xfrm>
        </p:spPr>
        <p:txBody>
          <a:bodyPr/>
          <a:lstStyle/>
          <a:p>
            <a:r>
              <a:rPr lang="en-US" sz="2600" dirty="0" smtClean="0"/>
              <a:t>Opportunity to access and engage senior-focused and 211 statewide database systems</a:t>
            </a:r>
          </a:p>
          <a:p>
            <a:r>
              <a:rPr lang="en-US" sz="2600" dirty="0" smtClean="0"/>
              <a:t>Opportunity to re-think CIL database systems, e.g., CIL database providers reaching out to engage ADRC</a:t>
            </a:r>
          </a:p>
          <a:p>
            <a:pPr>
              <a:buNone/>
            </a:pPr>
            <a:endParaRPr lang="en-US" sz="2600" dirty="0"/>
          </a:p>
          <a:p>
            <a:pPr>
              <a:buNone/>
            </a:pPr>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13</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03237"/>
            <a:ext cx="8763000" cy="715963"/>
          </a:xfrm>
        </p:spPr>
        <p:txBody>
          <a:bodyPr/>
          <a:lstStyle/>
          <a:p>
            <a:r>
              <a:rPr lang="en-US" sz="2800" dirty="0"/>
              <a:t>Demonstrating efficiencies to funders (legislature)</a:t>
            </a:r>
            <a:br>
              <a:rPr lang="en-US" sz="2800" dirty="0"/>
            </a:br>
            <a:endParaRPr lang="en-US" sz="2800" dirty="0"/>
          </a:p>
        </p:txBody>
      </p:sp>
      <p:sp>
        <p:nvSpPr>
          <p:cNvPr id="3" name="Content Placeholder 2"/>
          <p:cNvSpPr>
            <a:spLocks noGrp="1"/>
          </p:cNvSpPr>
          <p:nvPr>
            <p:ph idx="1"/>
          </p:nvPr>
        </p:nvSpPr>
        <p:spPr>
          <a:xfrm>
            <a:off x="457200" y="1295400"/>
            <a:ext cx="8305800" cy="4876800"/>
          </a:xfrm>
        </p:spPr>
        <p:txBody>
          <a:bodyPr/>
          <a:lstStyle/>
          <a:p>
            <a:r>
              <a:rPr lang="en-US" sz="2600" dirty="0" smtClean="0"/>
              <a:t>Opportunity to collaborate with state agencies in seeking new State General Funds (SGF) for </a:t>
            </a:r>
            <a:br>
              <a:rPr lang="en-US" sz="2600" dirty="0" smtClean="0"/>
            </a:br>
            <a:r>
              <a:rPr lang="en-US" sz="2600" dirty="0" smtClean="0"/>
              <a:t>ADRC-based service initiatives</a:t>
            </a:r>
          </a:p>
          <a:p>
            <a:r>
              <a:rPr lang="en-US" sz="2600" dirty="0" smtClean="0"/>
              <a:t>(Expanded Oregon SGF for Options Counseling, Gatekeeper, Mental Health &amp; Oregon Project Independence for younger people with disabilities)</a:t>
            </a:r>
          </a:p>
          <a:p>
            <a:endParaRPr lang="en-US" sz="2600" dirty="0" smtClean="0"/>
          </a:p>
          <a:p>
            <a:endParaRPr lang="en-US" sz="2600" dirty="0"/>
          </a:p>
          <a:p>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14</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7772400" cy="715963"/>
          </a:xfrm>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15</a:t>
            </a:fld>
            <a:endParaRPr lang="en-US"/>
          </a:p>
        </p:txBody>
      </p:sp>
    </p:spTree>
    <p:extLst>
      <p:ext uri="{BB962C8B-B14F-4D97-AF65-F5344CB8AC3E}">
        <p14:creationId xmlns:p14="http://schemas.microsoft.com/office/powerpoint/2010/main" val="26204729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57400"/>
            <a:ext cx="9144000" cy="715963"/>
          </a:xfrm>
        </p:spPr>
        <p:txBody>
          <a:bodyPr/>
          <a:lstStyle/>
          <a:p>
            <a:pPr lvl="0" algn="ctr">
              <a:buNone/>
            </a:pPr>
            <a:r>
              <a:rPr lang="en-US" dirty="0" smtClean="0"/>
              <a:t>Objective 3:</a:t>
            </a:r>
            <a:br>
              <a:rPr lang="en-US" dirty="0" smtClean="0"/>
            </a:br>
            <a:r>
              <a:rPr lang="en-US" dirty="0" smtClean="0"/>
              <a:t> </a:t>
            </a:r>
            <a:br>
              <a:rPr lang="en-US" dirty="0" smtClean="0"/>
            </a:br>
            <a:r>
              <a:rPr lang="en-US" dirty="0"/>
              <a:t>Identify examples of challenges and risks of</a:t>
            </a:r>
            <a:br>
              <a:rPr lang="en-US" dirty="0"/>
            </a:br>
            <a:r>
              <a:rPr lang="en-US" dirty="0"/>
              <a:t>collaboration between CILs and </a:t>
            </a:r>
            <a:r>
              <a:rPr lang="en-US" dirty="0" smtClean="0"/>
              <a:t>ADRCs.</a:t>
            </a:r>
            <a:r>
              <a:rPr lang="en-US" dirty="0"/>
              <a:t/>
            </a:r>
            <a:br>
              <a:rPr lang="en-US" dirty="0"/>
            </a:br>
            <a:r>
              <a:rPr lang="en-US" dirty="0" smtClean="0"/>
              <a:t> </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16</a:t>
            </a:fld>
            <a:endParaRPr lang="en-US"/>
          </a:p>
        </p:txBody>
      </p:sp>
    </p:spTree>
    <p:extLst>
      <p:ext uri="{BB962C8B-B14F-4D97-AF65-F5344CB8AC3E}">
        <p14:creationId xmlns:p14="http://schemas.microsoft.com/office/powerpoint/2010/main" val="2710142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Challenges and Risks: Questions to Ask</a:t>
            </a:r>
            <a:endParaRPr lang="en-US" sz="2800" dirty="0"/>
          </a:p>
        </p:txBody>
      </p:sp>
      <p:sp>
        <p:nvSpPr>
          <p:cNvPr id="3" name="Content Placeholder 2"/>
          <p:cNvSpPr>
            <a:spLocks noGrp="1"/>
          </p:cNvSpPr>
          <p:nvPr>
            <p:ph idx="1"/>
          </p:nvPr>
        </p:nvSpPr>
        <p:spPr>
          <a:xfrm>
            <a:off x="457200" y="1295400"/>
            <a:ext cx="8305800" cy="4876800"/>
          </a:xfrm>
        </p:spPr>
        <p:txBody>
          <a:bodyPr/>
          <a:lstStyle/>
          <a:p>
            <a:pPr lvl="0"/>
            <a:r>
              <a:rPr lang="en-US" sz="2600" dirty="0" smtClean="0"/>
              <a:t>Will AAA lead for ADRC value engaging IL culture?</a:t>
            </a:r>
            <a:br>
              <a:rPr lang="en-US" sz="2600" dirty="0" smtClean="0"/>
            </a:br>
            <a:endParaRPr lang="en-US" sz="800" dirty="0" smtClean="0"/>
          </a:p>
          <a:p>
            <a:pPr lvl="0"/>
            <a:r>
              <a:rPr lang="en-US" sz="2600" dirty="0" smtClean="0"/>
              <a:t>Is the CIL able to advocate effectively over time to engage a more dominant senior service culture?</a:t>
            </a:r>
            <a:br>
              <a:rPr lang="en-US" sz="2600" dirty="0" smtClean="0"/>
            </a:br>
            <a:endParaRPr lang="en-US" sz="800" dirty="0" smtClean="0"/>
          </a:p>
          <a:p>
            <a:pPr lvl="0"/>
            <a:r>
              <a:rPr lang="en-US" sz="2600" dirty="0" smtClean="0"/>
              <a:t>Is the CIL able to influence the development of a new cross-service sector paradigm?</a:t>
            </a:r>
            <a:br>
              <a:rPr lang="en-US" sz="2600" dirty="0" smtClean="0"/>
            </a:br>
            <a:endParaRPr lang="en-US" sz="800" dirty="0" smtClean="0"/>
          </a:p>
          <a:p>
            <a:pPr lvl="0"/>
            <a:r>
              <a:rPr lang="en-US" sz="2600" dirty="0" smtClean="0"/>
              <a:t>Can CILs afford to risk not being at the table and thus potentially being on the menu? </a:t>
            </a:r>
          </a:p>
          <a:p>
            <a:pPr lvl="0"/>
            <a:endParaRPr lang="en-US" sz="2600" dirty="0" smtClean="0"/>
          </a:p>
          <a:p>
            <a:pPr>
              <a:buNone/>
            </a:pPr>
            <a:endParaRPr lang="en-US" sz="2600" dirty="0" smtClean="0"/>
          </a:p>
          <a:p>
            <a:pPr>
              <a:buNone/>
            </a:pPr>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17</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362200"/>
            <a:ext cx="8763000" cy="715963"/>
          </a:xfrm>
        </p:spPr>
        <p:txBody>
          <a:bodyPr/>
          <a:lstStyle/>
          <a:p>
            <a:pPr algn="ctr"/>
            <a:r>
              <a:rPr lang="en-US" dirty="0" smtClean="0"/>
              <a:t>Webinar Objective 4:</a:t>
            </a:r>
            <a:br>
              <a:rPr lang="en-US" dirty="0" smtClean="0"/>
            </a:br>
            <a:r>
              <a:rPr lang="en-US" dirty="0" smtClean="0"/>
              <a:t/>
            </a:r>
            <a:br>
              <a:rPr lang="en-US" dirty="0" smtClean="0"/>
            </a:br>
            <a:r>
              <a:rPr lang="en-US" dirty="0" smtClean="0"/>
              <a:t>Describe effective strategic approaches one CIL has used to develop partnerships with ADRCs in their state for achieving the best outcomes for their consumers. </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18</a:t>
            </a:fld>
            <a:endParaRPr lang="en-US"/>
          </a:p>
        </p:txBody>
      </p:sp>
    </p:spTree>
    <p:extLst>
      <p:ext uri="{BB962C8B-B14F-4D97-AF65-F5344CB8AC3E}">
        <p14:creationId xmlns:p14="http://schemas.microsoft.com/office/powerpoint/2010/main" val="22420375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001000" cy="715963"/>
          </a:xfrm>
        </p:spPr>
        <p:txBody>
          <a:bodyPr/>
          <a:lstStyle/>
          <a:p>
            <a:r>
              <a:rPr lang="en-US" sz="2800" dirty="0" smtClean="0"/>
              <a:t>Exploring the Oregon CIL Experience of ADRC</a:t>
            </a:r>
            <a:endParaRPr lang="en-US" sz="2800" dirty="0"/>
          </a:p>
        </p:txBody>
      </p:sp>
      <p:sp>
        <p:nvSpPr>
          <p:cNvPr id="3" name="Content Placeholder 2"/>
          <p:cNvSpPr>
            <a:spLocks noGrp="1"/>
          </p:cNvSpPr>
          <p:nvPr>
            <p:ph idx="1"/>
          </p:nvPr>
        </p:nvSpPr>
        <p:spPr>
          <a:xfrm>
            <a:off x="381000" y="1219200"/>
            <a:ext cx="8686800" cy="4876800"/>
          </a:xfrm>
        </p:spPr>
        <p:txBody>
          <a:bodyPr/>
          <a:lstStyle/>
          <a:p>
            <a:pPr eaLnBrk="1" hangingPunct="1">
              <a:buNone/>
            </a:pPr>
            <a:r>
              <a:rPr lang="en-US" sz="2600" u="sng" dirty="0" smtClean="0"/>
              <a:t>Oregon’s </a:t>
            </a:r>
            <a:r>
              <a:rPr lang="en-US" sz="2600" u="sng" dirty="0"/>
              <a:t>Federal ADRC Grant</a:t>
            </a:r>
            <a:r>
              <a:rPr lang="en-US" sz="2400" u="sng" dirty="0"/>
              <a:t/>
            </a:r>
            <a:br>
              <a:rPr lang="en-US" sz="2400" u="sng" dirty="0"/>
            </a:br>
            <a:r>
              <a:rPr lang="en-US" sz="800" u="sng" dirty="0"/>
              <a:t> </a:t>
            </a:r>
          </a:p>
          <a:p>
            <a:pPr eaLnBrk="1" hangingPunct="1"/>
            <a:r>
              <a:rPr lang="en-US" sz="2600" dirty="0"/>
              <a:t>Oregon is one of 8 states to receive a $2.4 million ADRC Part A Grant in 2012.</a:t>
            </a:r>
          </a:p>
          <a:p>
            <a:pPr eaLnBrk="1" hangingPunct="1">
              <a:buNone/>
            </a:pPr>
            <a:endParaRPr lang="en-US" sz="800" dirty="0"/>
          </a:p>
          <a:p>
            <a:pPr eaLnBrk="1" hangingPunct="1"/>
            <a:r>
              <a:rPr lang="en-US" sz="2600" dirty="0"/>
              <a:t>The other 7 states are: Washington, Wisconsin, Maryland, Connecticut, Massachusetts, New Hampshire, and Vermont.</a:t>
            </a:r>
          </a:p>
          <a:p>
            <a:pPr eaLnBrk="1" hangingPunct="1">
              <a:buNone/>
            </a:pPr>
            <a:endParaRPr lang="en-US" sz="800" dirty="0"/>
          </a:p>
          <a:p>
            <a:pPr eaLnBrk="1" hangingPunct="1"/>
            <a:r>
              <a:rPr lang="en-US" sz="2600" dirty="0"/>
              <a:t>Representatives of the 8 states meet with the Administration for Community Living (ACL) to collaborate around ADRC development between CILs, AAAs and other community stakeholders. </a:t>
            </a:r>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19</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6200" y="0"/>
            <a:ext cx="8763000" cy="715963"/>
          </a:xfrm>
        </p:spPr>
        <p:txBody>
          <a:bodyPr/>
          <a:lstStyle/>
          <a:p>
            <a:r>
              <a:rPr lang="en-US" sz="2800" dirty="0" smtClean="0"/>
              <a:t>Speaker Introduction</a:t>
            </a:r>
            <a:endParaRPr lang="en-US" sz="2800" dirty="0"/>
          </a:p>
        </p:txBody>
      </p:sp>
      <p:sp>
        <p:nvSpPr>
          <p:cNvPr id="3" name="Content Placeholder 2"/>
          <p:cNvSpPr>
            <a:spLocks noGrp="1"/>
          </p:cNvSpPr>
          <p:nvPr>
            <p:ph idx="1"/>
          </p:nvPr>
        </p:nvSpPr>
        <p:spPr>
          <a:xfrm>
            <a:off x="152400" y="685800"/>
            <a:ext cx="8763000" cy="5456237"/>
          </a:xfrm>
        </p:spPr>
        <p:txBody>
          <a:bodyPr rtlCol="0">
            <a:noAutofit/>
          </a:bodyPr>
          <a:lstStyle/>
          <a:p>
            <a:pPr eaLnBrk="1" fontAlgn="auto" hangingPunct="1">
              <a:spcAft>
                <a:spcPts val="0"/>
              </a:spcAft>
              <a:buFont typeface="Arial" panose="020B0604020202020204" pitchFamily="34" charset="0"/>
              <a:buNone/>
              <a:defRPr/>
            </a:pPr>
            <a:r>
              <a:rPr lang="en-US" sz="2400" dirty="0" smtClean="0"/>
              <a:t>Barry Fox-Quamme </a:t>
            </a:r>
            <a:r>
              <a:rPr lang="en-US" sz="2400" dirty="0"/>
              <a:t>–</a:t>
            </a:r>
            <a:r>
              <a:rPr lang="en-US" sz="2400" dirty="0" smtClean="0"/>
              <a:t> Executive Director of Independent Living Resources (ILR – Portland, OR CIL) since January 2006</a:t>
            </a:r>
          </a:p>
          <a:p>
            <a:pPr eaLnBrk="1" fontAlgn="auto" hangingPunct="1">
              <a:spcAft>
                <a:spcPts val="0"/>
              </a:spcAft>
              <a:buNone/>
              <a:defRPr/>
            </a:pPr>
            <a:r>
              <a:rPr lang="en-US" sz="2400" dirty="0" smtClean="0"/>
              <a:t> Related Affiliations:</a:t>
            </a:r>
          </a:p>
          <a:p>
            <a:pPr lvl="1" eaLnBrk="1" fontAlgn="auto" hangingPunct="1">
              <a:spcAft>
                <a:spcPts val="0"/>
              </a:spcAft>
              <a:defRPr/>
            </a:pPr>
            <a:r>
              <a:rPr lang="en-US" sz="2200" dirty="0" smtClean="0"/>
              <a:t>Founding Member of Metro Portland ADRC Consortium Governing Board</a:t>
            </a:r>
          </a:p>
          <a:p>
            <a:pPr lvl="1" eaLnBrk="1" fontAlgn="auto" hangingPunct="1">
              <a:spcAft>
                <a:spcPts val="0"/>
              </a:spcAft>
              <a:defRPr/>
            </a:pPr>
            <a:r>
              <a:rPr lang="en-US" sz="2200" dirty="0" smtClean="0"/>
              <a:t>Metro Portland Representative to the Oregon ADRC Team</a:t>
            </a:r>
          </a:p>
          <a:p>
            <a:pPr lvl="1" eaLnBrk="1" fontAlgn="auto" hangingPunct="1">
              <a:spcAft>
                <a:spcPts val="0"/>
              </a:spcAft>
              <a:defRPr/>
            </a:pPr>
            <a:r>
              <a:rPr lang="en-US" sz="2200" dirty="0" smtClean="0"/>
              <a:t>Oregon CIL Representative on ACL’s ADRC Federal Workgroup: Eight Part A Granted States</a:t>
            </a:r>
          </a:p>
          <a:p>
            <a:pPr lvl="1" eaLnBrk="1" fontAlgn="auto" hangingPunct="1">
              <a:spcAft>
                <a:spcPts val="0"/>
              </a:spcAft>
              <a:defRPr/>
            </a:pPr>
            <a:r>
              <a:rPr lang="en-US" sz="2200" dirty="0" smtClean="0"/>
              <a:t>Member of the Oregon State Independent Living Council (SILC)</a:t>
            </a:r>
          </a:p>
          <a:p>
            <a:pPr lvl="1" eaLnBrk="1" fontAlgn="auto" hangingPunct="1">
              <a:spcAft>
                <a:spcPts val="0"/>
              </a:spcAft>
              <a:defRPr/>
            </a:pPr>
            <a:r>
              <a:rPr lang="en-US" sz="2200" dirty="0" smtClean="0"/>
              <a:t>Oregon SILC Executive Committee Member</a:t>
            </a:r>
          </a:p>
          <a:p>
            <a:pPr lvl="1" eaLnBrk="1" fontAlgn="auto" hangingPunct="1">
              <a:spcAft>
                <a:spcPts val="0"/>
              </a:spcAft>
              <a:defRPr/>
            </a:pPr>
            <a:r>
              <a:rPr lang="en-US" sz="2200" dirty="0" smtClean="0"/>
              <a:t>President of the Association of Oregon Centers for Independent Living (AOCIL)</a:t>
            </a:r>
          </a:p>
          <a:p>
            <a:pPr lvl="1" eaLnBrk="1" fontAlgn="auto" hangingPunct="1">
              <a:spcAft>
                <a:spcPts val="0"/>
              </a:spcAft>
              <a:defRPr/>
            </a:pPr>
            <a:r>
              <a:rPr lang="en-US" sz="2200" dirty="0" smtClean="0"/>
              <a:t>IL-NET (APRIL) Peer Mentor for CIL-to-CIL Executive Director Mentoring Program</a:t>
            </a:r>
          </a:p>
          <a:p>
            <a:pPr eaLnBrk="1" fontAlgn="auto" hangingPunct="1">
              <a:spcAft>
                <a:spcPts val="0"/>
              </a:spcAft>
              <a:defRPr/>
            </a:pPr>
            <a:endParaRPr lang="en-US" sz="2000" dirty="0" smtClean="0"/>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2</a:t>
            </a:fld>
            <a:endParaRPr lang="en-US"/>
          </a:p>
        </p:txBody>
      </p:sp>
    </p:spTree>
    <p:extLst>
      <p:ext uri="{BB962C8B-B14F-4D97-AF65-F5344CB8AC3E}">
        <p14:creationId xmlns:p14="http://schemas.microsoft.com/office/powerpoint/2010/main" val="2386105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Oregon’s Federal ADRC </a:t>
            </a:r>
            <a:r>
              <a:rPr lang="en-US" sz="2800" dirty="0" smtClean="0"/>
              <a:t>Grant, </a:t>
            </a:r>
            <a:r>
              <a:rPr lang="en-US" sz="2400" dirty="0" smtClean="0"/>
              <a:t>cont’d.</a:t>
            </a:r>
            <a:br>
              <a:rPr lang="en-US" sz="2400" dirty="0" smtClean="0"/>
            </a:br>
            <a:r>
              <a:rPr lang="en-US" sz="2400" dirty="0" smtClean="0"/>
              <a:t> </a:t>
            </a:r>
            <a:endParaRPr lang="en-US" sz="2400" dirty="0"/>
          </a:p>
        </p:txBody>
      </p:sp>
      <p:sp>
        <p:nvSpPr>
          <p:cNvPr id="4099" name="Content Placeholder 2"/>
          <p:cNvSpPr>
            <a:spLocks noGrp="1"/>
          </p:cNvSpPr>
          <p:nvPr>
            <p:ph idx="1"/>
          </p:nvPr>
        </p:nvSpPr>
        <p:spPr>
          <a:xfrm>
            <a:off x="304800" y="944563"/>
            <a:ext cx="8610600" cy="5456237"/>
          </a:xfrm>
        </p:spPr>
        <p:txBody>
          <a:bodyPr/>
          <a:lstStyle/>
          <a:p>
            <a:pPr eaLnBrk="1" hangingPunct="1"/>
            <a:r>
              <a:rPr lang="en-US" sz="2600" dirty="0" smtClean="0"/>
              <a:t>ACL has scheduled Part A Grant State representatives three times to meet in Washington, DC for Learning Collaborative Sessions</a:t>
            </a:r>
            <a:br>
              <a:rPr lang="en-US" sz="2600" dirty="0" smtClean="0"/>
            </a:br>
            <a:r>
              <a:rPr lang="en-US" sz="800" dirty="0" smtClean="0"/>
              <a:t/>
            </a:r>
            <a:br>
              <a:rPr lang="en-US" sz="800" dirty="0" smtClean="0"/>
            </a:br>
            <a:r>
              <a:rPr lang="en-US" sz="2600" dirty="0" smtClean="0"/>
              <a:t>April &amp; October 2013, and February 2014 </a:t>
            </a:r>
            <a:br>
              <a:rPr lang="en-US" sz="2600" dirty="0" smtClean="0"/>
            </a:br>
            <a:r>
              <a:rPr lang="en-US" sz="2600" dirty="0" smtClean="0"/>
              <a:t>(Government shutdown canceled October 2013) </a:t>
            </a:r>
            <a:br>
              <a:rPr lang="en-US" sz="2600" dirty="0" smtClean="0"/>
            </a:br>
            <a:endParaRPr lang="en-US" sz="2600" dirty="0" smtClean="0"/>
          </a:p>
          <a:p>
            <a:pPr eaLnBrk="1" hangingPunct="1"/>
            <a:r>
              <a:rPr lang="en-US" sz="2600" dirty="0" smtClean="0"/>
              <a:t>The Part A Grant states also provide feedback for the development of national guidelines for establishing a national Options Counseling Certification system.</a:t>
            </a:r>
            <a:br>
              <a:rPr lang="en-US" sz="2600" dirty="0" smtClean="0"/>
            </a:br>
            <a:endParaRPr lang="en-US" sz="2600" dirty="0" smtClean="0"/>
          </a:p>
          <a:p>
            <a:pPr eaLnBrk="1" hangingPunct="1"/>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20</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96200" cy="715963"/>
          </a:xfrm>
        </p:spPr>
        <p:txBody>
          <a:bodyPr rtlCol="0">
            <a:noAutofit/>
          </a:bodyPr>
          <a:lstStyle/>
          <a:p>
            <a:pPr eaLnBrk="1" fontAlgn="auto" hangingPunct="1">
              <a:spcAft>
                <a:spcPts val="0"/>
              </a:spcAft>
              <a:defRPr/>
            </a:pPr>
            <a:r>
              <a:rPr lang="en-US" sz="2800" dirty="0" smtClean="0"/>
              <a:t>Year </a:t>
            </a:r>
            <a:r>
              <a:rPr lang="en-US" sz="2800" dirty="0"/>
              <a:t>One Grant Dynamics in Oregon</a:t>
            </a:r>
          </a:p>
        </p:txBody>
      </p:sp>
      <p:sp>
        <p:nvSpPr>
          <p:cNvPr id="4099" name="Content Placeholder 2"/>
          <p:cNvSpPr>
            <a:spLocks noGrp="1"/>
          </p:cNvSpPr>
          <p:nvPr>
            <p:ph idx="1"/>
          </p:nvPr>
        </p:nvSpPr>
        <p:spPr>
          <a:xfrm>
            <a:off x="304800" y="1020763"/>
            <a:ext cx="8610600" cy="5456237"/>
          </a:xfrm>
        </p:spPr>
        <p:txBody>
          <a:bodyPr/>
          <a:lstStyle/>
          <a:p>
            <a:pPr eaLnBrk="1" fontAlgn="auto" hangingPunct="1">
              <a:spcAft>
                <a:spcPts val="0"/>
              </a:spcAft>
              <a:defRPr/>
            </a:pPr>
            <a:r>
              <a:rPr lang="en-US" sz="2600" dirty="0" smtClean="0"/>
              <a:t>The Oregon State Unit on Aging (SUA) houses the ADRC grant and manages the development of nine (9) regional ADRC Teams across the state. </a:t>
            </a:r>
          </a:p>
          <a:p>
            <a:pPr eaLnBrk="1" fontAlgn="auto" hangingPunct="1">
              <a:spcAft>
                <a:spcPts val="0"/>
              </a:spcAft>
              <a:defRPr/>
            </a:pPr>
            <a:r>
              <a:rPr lang="en-US" sz="2600" dirty="0" smtClean="0"/>
              <a:t>Oregon ADRC goals are to establish an active, no wrong door system, a connection between partners serving seniors and people with disabilities. </a:t>
            </a:r>
          </a:p>
          <a:p>
            <a:pPr eaLnBrk="1" hangingPunct="1"/>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21</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Year One Grant Dynamics in </a:t>
            </a:r>
            <a:r>
              <a:rPr lang="en-US" sz="2800" dirty="0" smtClean="0"/>
              <a:t>Oregon, </a:t>
            </a:r>
            <a:r>
              <a:rPr lang="en-US" sz="2400" dirty="0" smtClean="0"/>
              <a:t>cont’d.</a:t>
            </a:r>
            <a:r>
              <a:rPr lang="en-US" sz="2800" dirty="0" smtClean="0"/>
              <a:t> </a:t>
            </a:r>
            <a:endParaRPr lang="en-US" sz="2800" dirty="0"/>
          </a:p>
        </p:txBody>
      </p:sp>
      <p:sp>
        <p:nvSpPr>
          <p:cNvPr id="4099" name="Content Placeholder 2"/>
          <p:cNvSpPr>
            <a:spLocks noGrp="1"/>
          </p:cNvSpPr>
          <p:nvPr>
            <p:ph idx="1"/>
          </p:nvPr>
        </p:nvSpPr>
        <p:spPr>
          <a:xfrm>
            <a:off x="304800" y="1249363"/>
            <a:ext cx="8610600" cy="5456237"/>
          </a:xfrm>
        </p:spPr>
        <p:txBody>
          <a:bodyPr/>
          <a:lstStyle/>
          <a:p>
            <a:pPr eaLnBrk="1" fontAlgn="auto" hangingPunct="1">
              <a:spcAft>
                <a:spcPts val="0"/>
              </a:spcAft>
              <a:defRPr/>
            </a:pPr>
            <a:r>
              <a:rPr lang="en-US" sz="2600" dirty="0" smtClean="0"/>
              <a:t>Each regional Governing Board was charged with creating and submitting an annual work plan to the SUA ADRC Director for approval.</a:t>
            </a:r>
          </a:p>
          <a:p>
            <a:pPr eaLnBrk="1" fontAlgn="auto" hangingPunct="1">
              <a:spcAft>
                <a:spcPts val="0"/>
              </a:spcAft>
              <a:defRPr/>
            </a:pPr>
            <a:r>
              <a:rPr lang="en-US" sz="2600" dirty="0" smtClean="0"/>
              <a:t>Plan development includes the requirement that a consumer advisory council be established to provide input and direction for the Governing Board.</a:t>
            </a:r>
          </a:p>
          <a:p>
            <a:pPr eaLnBrk="1" fontAlgn="auto" hangingPunct="1">
              <a:spcAft>
                <a:spcPts val="0"/>
              </a:spcAft>
              <a:defRPr/>
            </a:pPr>
            <a:r>
              <a:rPr lang="en-US" sz="2600" dirty="0" smtClean="0"/>
              <a:t>The nine Oregon ADRC Regions are in different phases of development with all nine projected to have approved plans and active service collaborations by late 2014, early 2015.  </a:t>
            </a:r>
          </a:p>
          <a:p>
            <a:pPr eaLnBrk="1" hangingPunct="1"/>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22</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98437"/>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Year One Grant Dynamics in Oregon, </a:t>
            </a:r>
            <a:r>
              <a:rPr lang="en-US" sz="2400" dirty="0" smtClean="0"/>
              <a:t/>
            </a:r>
            <a:br>
              <a:rPr lang="en-US" sz="2400" dirty="0" smtClean="0"/>
            </a:br>
            <a:r>
              <a:rPr lang="en-US" sz="2400" dirty="0" smtClean="0"/>
              <a:t>cont’d. 2</a:t>
            </a:r>
            <a:r>
              <a:rPr lang="en-US" sz="2800" dirty="0" smtClean="0"/>
              <a:t>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1173163"/>
            <a:ext cx="8610600" cy="5456237"/>
          </a:xfrm>
        </p:spPr>
        <p:txBody>
          <a:bodyPr/>
          <a:lstStyle/>
          <a:p>
            <a:pPr eaLnBrk="1" fontAlgn="auto" hangingPunct="1">
              <a:spcAft>
                <a:spcPts val="0"/>
              </a:spcAft>
              <a:defRPr/>
            </a:pPr>
            <a:r>
              <a:rPr lang="en-US" sz="2600" dirty="0" smtClean="0"/>
              <a:t>Each region identifies a lead AAA to act as fiscal agent for regional funds and to convene the team.</a:t>
            </a:r>
          </a:p>
          <a:p>
            <a:pPr eaLnBrk="1" fontAlgn="auto" hangingPunct="1">
              <a:spcAft>
                <a:spcPts val="0"/>
              </a:spcAft>
              <a:defRPr/>
            </a:pPr>
            <a:r>
              <a:rPr lang="en-US" sz="2600" dirty="0" smtClean="0"/>
              <a:t>The team for the Portland Metro ADRC Consortium is the region’s Governing Board and makes all decisions regarding work plan development, scope of work, budgeting and division of duties among the members.</a:t>
            </a:r>
          </a:p>
          <a:p>
            <a:pPr eaLnBrk="1" hangingPunct="1"/>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23</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Metro Portland ADRC Development</a:t>
            </a:r>
            <a:r>
              <a:rPr lang="en-US" sz="2800" dirty="0" smtClean="0"/>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838200"/>
            <a:ext cx="8610600" cy="5456237"/>
          </a:xfrm>
        </p:spPr>
        <p:txBody>
          <a:bodyPr/>
          <a:lstStyle/>
          <a:p>
            <a:pPr eaLnBrk="1" fontAlgn="auto" hangingPunct="1">
              <a:spcAft>
                <a:spcPts val="0"/>
              </a:spcAft>
              <a:defRPr/>
            </a:pPr>
            <a:r>
              <a:rPr lang="en-US" sz="2600" dirty="0" smtClean="0"/>
              <a:t>The Portland Metro ADRC Consortium is comprised of the Area Agency on Aging (AAA) Directors from the four counties, the local CIL Director (Barry Fox-</a:t>
            </a:r>
            <a:r>
              <a:rPr lang="en-US" sz="2600" dirty="0" err="1" smtClean="0"/>
              <a:t>Quamme</a:t>
            </a:r>
            <a:r>
              <a:rPr lang="en-US" sz="2600" dirty="0" smtClean="0"/>
              <a:t>) and the Director of Aging &amp; People with Disabilities (APD) for the lead fiscal agent, i.e., Multnomah County.  </a:t>
            </a:r>
          </a:p>
          <a:p>
            <a:pPr eaLnBrk="1" fontAlgn="auto" hangingPunct="1">
              <a:spcAft>
                <a:spcPts val="0"/>
              </a:spcAft>
              <a:defRPr/>
            </a:pPr>
            <a:r>
              <a:rPr lang="en-US" sz="2600" dirty="0" smtClean="0"/>
              <a:t>Each director has an equal seat on the governing board, and the board has successfully achieved consensus, so far, in plan development and allocation of funds.</a:t>
            </a:r>
          </a:p>
          <a:p>
            <a:pPr eaLnBrk="1" hangingPunct="1"/>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24</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Metro Portland ADRC </a:t>
            </a:r>
            <a:r>
              <a:rPr lang="en-US" sz="2800" dirty="0" smtClean="0"/>
              <a:t>Development, </a:t>
            </a:r>
            <a:r>
              <a:rPr lang="en-US" sz="2400" dirty="0" smtClean="0"/>
              <a:t>cont’d.</a:t>
            </a:r>
            <a:r>
              <a:rPr lang="en-US" sz="2800" dirty="0" smtClean="0"/>
              <a:t>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868363"/>
            <a:ext cx="8610600" cy="5456237"/>
          </a:xfrm>
        </p:spPr>
        <p:txBody>
          <a:bodyPr/>
          <a:lstStyle/>
          <a:p>
            <a:pPr eaLnBrk="1" hangingPunct="1"/>
            <a:r>
              <a:rPr lang="en-US" sz="2600" dirty="0" smtClean="0"/>
              <a:t>The Metro ADRC Consortium created an Operations Advisory Council that includes consumer reps from each of the governing board agencies, community stakeholders and support staff from our respective agencies.</a:t>
            </a:r>
          </a:p>
          <a:p>
            <a:pPr eaLnBrk="1" hangingPunct="1"/>
            <a:r>
              <a:rPr lang="en-US" sz="2600" dirty="0" smtClean="0"/>
              <a:t>The intent of grant funds is to leverage the creation of a connection between the partners.  Initial funding was directed at infrastructure development, not direct services.</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25</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98437"/>
            <a:ext cx="7467600" cy="715963"/>
          </a:xfrm>
        </p:spPr>
        <p:txBody>
          <a:bodyPr rtlCol="0">
            <a:noAutofit/>
          </a:bodyPr>
          <a:lstStyle/>
          <a:p>
            <a:pPr eaLnBrk="1" fontAlgn="auto" hangingPunct="1">
              <a:spcAft>
                <a:spcPts val="0"/>
              </a:spcAft>
              <a:defRPr/>
            </a:pPr>
            <a:r>
              <a:rPr lang="en-US" sz="2800" dirty="0" smtClean="0"/>
              <a:t>Metro </a:t>
            </a:r>
            <a:r>
              <a:rPr lang="en-US" sz="2800" dirty="0"/>
              <a:t>Portland ADRC </a:t>
            </a:r>
            <a:r>
              <a:rPr lang="en-US" sz="2800" dirty="0" smtClean="0"/>
              <a:t>Development, </a:t>
            </a:r>
            <a:r>
              <a:rPr lang="en-US" sz="2400" dirty="0" smtClean="0"/>
              <a:t>cont’d. 2</a:t>
            </a:r>
            <a:endParaRPr lang="en-US" sz="2800" dirty="0"/>
          </a:p>
        </p:txBody>
      </p:sp>
      <p:sp>
        <p:nvSpPr>
          <p:cNvPr id="4099" name="Content Placeholder 2"/>
          <p:cNvSpPr>
            <a:spLocks noGrp="1"/>
          </p:cNvSpPr>
          <p:nvPr>
            <p:ph idx="1"/>
          </p:nvPr>
        </p:nvSpPr>
        <p:spPr>
          <a:xfrm>
            <a:off x="304800" y="1096963"/>
            <a:ext cx="8610600" cy="5456237"/>
          </a:xfrm>
        </p:spPr>
        <p:txBody>
          <a:bodyPr/>
          <a:lstStyle/>
          <a:p>
            <a:pPr eaLnBrk="1" hangingPunct="1"/>
            <a:r>
              <a:rPr lang="en-US" sz="2600" dirty="0" smtClean="0"/>
              <a:t>The Portland Metro ADRC Consortium has directed about $45,000 a year in available funds toward ADRC marketing and outreach and training for CIL and AAA/APD staffs.</a:t>
            </a:r>
          </a:p>
          <a:p>
            <a:pPr eaLnBrk="1" hangingPunct="1"/>
            <a:r>
              <a:rPr lang="en-US" sz="2600" dirty="0" smtClean="0"/>
              <a:t>Metro ADRC has taken out ads in community newspapers to promote awareness of ADRC in local communities, as well as in culturally specific populations </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26</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98437"/>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CIL Initiatives within Metro ADRC Development</a:t>
            </a:r>
            <a:r>
              <a:rPr lang="en-US" sz="2800" dirty="0" smtClean="0"/>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1096963"/>
            <a:ext cx="8610600" cy="5456237"/>
          </a:xfrm>
        </p:spPr>
        <p:txBody>
          <a:bodyPr/>
          <a:lstStyle/>
          <a:p>
            <a:pPr eaLnBrk="1" fontAlgn="auto" hangingPunct="1">
              <a:spcAft>
                <a:spcPts val="0"/>
              </a:spcAft>
              <a:defRPr/>
            </a:pPr>
            <a:r>
              <a:rPr lang="en-US" sz="2600" dirty="0" smtClean="0"/>
              <a:t>ILR has joined the Association of Information &amp; Referral Specialists (AIRS) and five staff members became AIRS Senior Certified by passing exams in June 2013.</a:t>
            </a:r>
          </a:p>
          <a:p>
            <a:pPr eaLnBrk="1" fontAlgn="auto" hangingPunct="1">
              <a:spcAft>
                <a:spcPts val="0"/>
              </a:spcAft>
              <a:defRPr/>
            </a:pPr>
            <a:r>
              <a:rPr lang="en-US" sz="2600" dirty="0" smtClean="0"/>
              <a:t>The same ILR staff members also completed Level One and Level Two Options Counseling training in 2013 offered by the State Unit on Aging.</a:t>
            </a:r>
          </a:p>
          <a:p>
            <a:pPr eaLnBrk="1" hangingPunct="1"/>
            <a:r>
              <a:rPr lang="en-US" sz="2600" dirty="0" smtClean="0"/>
              <a:t>Obtaining these certifications now allows ILR to subcontract with the county to offer Options Counseling for people with disabilities and to eventually be a CMS subcontractor should Options Counseling becomes a CMS approved service.</a:t>
            </a:r>
          </a:p>
          <a:p>
            <a:pPr marL="0" indent="0" eaLnBrk="1" hangingPunct="1">
              <a:buNone/>
            </a:pP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27</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98437"/>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CIL Initiatives within Metro ADRC </a:t>
            </a:r>
            <a:r>
              <a:rPr lang="en-US" sz="2800" dirty="0" smtClean="0"/>
              <a:t>Development, </a:t>
            </a:r>
            <a:r>
              <a:rPr lang="en-US" sz="2400" dirty="0" smtClean="0"/>
              <a:t>cont’d.</a:t>
            </a:r>
            <a:r>
              <a:rPr lang="en-US" sz="2800" dirty="0" smtClean="0"/>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1096963"/>
            <a:ext cx="8610600" cy="5227637"/>
          </a:xfrm>
        </p:spPr>
        <p:txBody>
          <a:bodyPr/>
          <a:lstStyle/>
          <a:p>
            <a:pPr eaLnBrk="1" fontAlgn="auto" hangingPunct="1">
              <a:spcAft>
                <a:spcPts val="0"/>
              </a:spcAft>
              <a:defRPr/>
            </a:pPr>
            <a:r>
              <a:rPr lang="en-US" sz="2600" dirty="0" smtClean="0"/>
              <a:t>ILR is also contracting to provide on-going training for AAA and APD staff on the History of the Independent Living Movement, and person-centered/person-directed planning.  The value of peer services will also be emphasized.</a:t>
            </a:r>
          </a:p>
          <a:p>
            <a:pPr eaLnBrk="1" fontAlgn="auto" hangingPunct="1">
              <a:spcAft>
                <a:spcPts val="0"/>
              </a:spcAft>
              <a:defRPr/>
            </a:pPr>
            <a:r>
              <a:rPr lang="en-US" sz="2600" dirty="0" smtClean="0"/>
              <a:t>Trainings will reach most AAA and APD staff, along with allied community partners, in 2014-2015 and then be repeated twice a year for new hires into these systems.</a:t>
            </a:r>
          </a:p>
          <a:p>
            <a:pPr eaLnBrk="1" fontAlgn="auto" hangingPunct="1">
              <a:spcAft>
                <a:spcPts val="0"/>
              </a:spcAft>
              <a:defRPr/>
            </a:pPr>
            <a:r>
              <a:rPr lang="en-US" sz="2600" dirty="0" smtClean="0"/>
              <a:t>These forms of staff development have engaged CIL staff with AAA/APD staff and begun a cultural dialogue between the senior and disability service sectors.  </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28</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Statewide ADRC Development of the </a:t>
            </a:r>
            <a:r>
              <a:rPr lang="en-US" sz="2800" dirty="0" smtClean="0"/>
              <a:t/>
            </a:r>
            <a:br>
              <a:rPr lang="en-US" sz="2800" dirty="0" smtClean="0"/>
            </a:br>
            <a:r>
              <a:rPr lang="en-US" sz="2800" dirty="0" smtClean="0"/>
              <a:t>Nine </a:t>
            </a:r>
            <a:r>
              <a:rPr lang="en-US" sz="2800" dirty="0"/>
              <a:t>Regions </a:t>
            </a:r>
            <a:r>
              <a:rPr lang="en-US" sz="2800" dirty="0" smtClean="0"/>
              <a:t> </a:t>
            </a:r>
            <a:endParaRPr lang="en-US" sz="2800" dirty="0"/>
          </a:p>
        </p:txBody>
      </p:sp>
      <p:sp>
        <p:nvSpPr>
          <p:cNvPr id="4099" name="Content Placeholder 2"/>
          <p:cNvSpPr>
            <a:spLocks noGrp="1"/>
          </p:cNvSpPr>
          <p:nvPr>
            <p:ph idx="1"/>
          </p:nvPr>
        </p:nvSpPr>
        <p:spPr>
          <a:xfrm>
            <a:off x="304800" y="1401763"/>
            <a:ext cx="8610600" cy="4922837"/>
          </a:xfrm>
        </p:spPr>
        <p:txBody>
          <a:bodyPr/>
          <a:lstStyle/>
          <a:p>
            <a:pPr eaLnBrk="1" hangingPunct="1"/>
            <a:r>
              <a:rPr lang="en-US" sz="2600" dirty="0" smtClean="0"/>
              <a:t>Statewide dynamics across the other 8 ADRC Regions during year one have seen development of governing boards, work plans, and partnerships at various levels.</a:t>
            </a:r>
          </a:p>
          <a:p>
            <a:pPr eaLnBrk="1" hangingPunct="1"/>
            <a:r>
              <a:rPr lang="en-US" sz="2600" dirty="0" smtClean="0"/>
              <a:t>About half of the regions are well-established and the other half is still finalizing their first work plans.  </a:t>
            </a:r>
          </a:p>
          <a:p>
            <a:pPr eaLnBrk="1" hangingPunct="1"/>
            <a:r>
              <a:rPr lang="en-US" sz="2600" dirty="0" smtClean="0"/>
              <a:t>While CILs are mandated to be members of the governing boards, CILs are not active in all of the ADRC Regions.</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29</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Webinar Objectives</a:t>
            </a:r>
            <a:endParaRPr lang="en-US" sz="2800" dirty="0"/>
          </a:p>
        </p:txBody>
      </p:sp>
      <p:sp>
        <p:nvSpPr>
          <p:cNvPr id="3" name="Content Placeholder 2"/>
          <p:cNvSpPr>
            <a:spLocks noGrp="1"/>
          </p:cNvSpPr>
          <p:nvPr>
            <p:ph idx="1"/>
          </p:nvPr>
        </p:nvSpPr>
        <p:spPr>
          <a:xfrm>
            <a:off x="457200" y="1295400"/>
            <a:ext cx="8305800" cy="4876800"/>
          </a:xfrm>
        </p:spPr>
        <p:txBody>
          <a:bodyPr/>
          <a:lstStyle/>
          <a:p>
            <a:pPr marL="514350" lvl="0" indent="-514350">
              <a:buFont typeface="+mj-lt"/>
              <a:buAutoNum type="arabicPeriod"/>
            </a:pPr>
            <a:r>
              <a:rPr lang="en-US" sz="2600" dirty="0"/>
              <a:t>Identify the IL role in collaborating with ADRC lead </a:t>
            </a:r>
            <a:r>
              <a:rPr lang="en-US" sz="2600" dirty="0" smtClean="0"/>
              <a:t>agencies.</a:t>
            </a:r>
            <a:br>
              <a:rPr lang="en-US" sz="2600" dirty="0" smtClean="0"/>
            </a:br>
            <a:endParaRPr lang="en-US" sz="800" dirty="0" smtClean="0"/>
          </a:p>
          <a:p>
            <a:pPr marL="514350" lvl="0" indent="-514350">
              <a:buFont typeface="+mj-lt"/>
              <a:buAutoNum type="arabicPeriod"/>
            </a:pPr>
            <a:r>
              <a:rPr lang="en-US" sz="2600" dirty="0" smtClean="0"/>
              <a:t>Describe </a:t>
            </a:r>
            <a:r>
              <a:rPr lang="en-US" sz="2600" dirty="0"/>
              <a:t>benefits and advantages of collaboration between CILs and ADRCs</a:t>
            </a:r>
            <a:r>
              <a:rPr lang="en-US" sz="2600" dirty="0" smtClean="0"/>
              <a:t>.</a:t>
            </a:r>
            <a:br>
              <a:rPr lang="en-US" sz="2600" dirty="0" smtClean="0"/>
            </a:br>
            <a:endParaRPr lang="en-US" sz="800" dirty="0"/>
          </a:p>
          <a:p>
            <a:pPr marL="514350" lvl="0" indent="-514350">
              <a:buFont typeface="+mj-lt"/>
              <a:buAutoNum type="arabicPeriod"/>
            </a:pPr>
            <a:r>
              <a:rPr lang="en-US" sz="2600" dirty="0"/>
              <a:t>Identify examples of challenges and risks of collaboration between CILs and ADRCs</a:t>
            </a:r>
            <a:r>
              <a:rPr lang="en-US" sz="2600" dirty="0" smtClean="0"/>
              <a:t>.</a:t>
            </a:r>
            <a:br>
              <a:rPr lang="en-US" sz="2600" dirty="0" smtClean="0"/>
            </a:br>
            <a:endParaRPr lang="en-US" sz="800" dirty="0"/>
          </a:p>
          <a:p>
            <a:pPr marL="514350" lvl="0" indent="-514350">
              <a:buFont typeface="+mj-lt"/>
              <a:buAutoNum type="arabicPeriod"/>
            </a:pPr>
            <a:r>
              <a:rPr lang="en-US" sz="2600" dirty="0"/>
              <a:t>Describe effective strategic approaches one CIL has used to develop partnerships with ADRCs in their state for achieving the best outcomes for consumers.</a:t>
            </a:r>
          </a:p>
          <a:p>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3</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Statewide ADRC Development of the </a:t>
            </a:r>
            <a:br>
              <a:rPr lang="en-US" sz="2800" dirty="0"/>
            </a:br>
            <a:r>
              <a:rPr lang="en-US" sz="2800" dirty="0"/>
              <a:t>Nine </a:t>
            </a:r>
            <a:r>
              <a:rPr lang="en-US" sz="2800" dirty="0" smtClean="0"/>
              <a:t>Regions, </a:t>
            </a:r>
            <a:r>
              <a:rPr lang="en-US" sz="2400" dirty="0" smtClean="0"/>
              <a:t>cont’d.</a:t>
            </a:r>
            <a:endParaRPr lang="en-US" sz="2400" dirty="0"/>
          </a:p>
        </p:txBody>
      </p:sp>
      <p:sp>
        <p:nvSpPr>
          <p:cNvPr id="3" name="Content Placeholder 2"/>
          <p:cNvSpPr>
            <a:spLocks noGrp="1"/>
          </p:cNvSpPr>
          <p:nvPr>
            <p:ph idx="1"/>
          </p:nvPr>
        </p:nvSpPr>
        <p:spPr>
          <a:xfrm>
            <a:off x="304800" y="1295400"/>
            <a:ext cx="8445795" cy="4876800"/>
          </a:xfrm>
        </p:spPr>
        <p:txBody>
          <a:bodyPr/>
          <a:lstStyle/>
          <a:p>
            <a:r>
              <a:rPr lang="en-US" dirty="0"/>
              <a:t>Some rural ADRC Regions initially established sole AAA  management of the ADRC initiative and didn’t bring partners into active participation in the governing boards.</a:t>
            </a:r>
          </a:p>
          <a:p>
            <a:r>
              <a:rPr lang="en-US" dirty="0" smtClean="0"/>
              <a:t>Having </a:t>
            </a:r>
            <a:r>
              <a:rPr lang="en-US" dirty="0"/>
              <a:t>all of the parties at the table to connect Aging and Disability Services through ADRC is the goal that is being realized to varying degrees.</a:t>
            </a:r>
          </a:p>
          <a:p>
            <a:endParaRPr lang="en-US"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30</a:t>
            </a:fld>
            <a:endParaRPr lang="en-US"/>
          </a:p>
        </p:txBody>
      </p:sp>
    </p:spTree>
    <p:extLst>
      <p:ext uri="{BB962C8B-B14F-4D97-AF65-F5344CB8AC3E}">
        <p14:creationId xmlns:p14="http://schemas.microsoft.com/office/powerpoint/2010/main" val="255641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7772400" cy="715963"/>
          </a:xfrm>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31</a:t>
            </a:fld>
            <a:endParaRPr lang="en-US"/>
          </a:p>
        </p:txBody>
      </p:sp>
    </p:spTree>
    <p:extLst>
      <p:ext uri="{BB962C8B-B14F-4D97-AF65-F5344CB8AC3E}">
        <p14:creationId xmlns:p14="http://schemas.microsoft.com/office/powerpoint/2010/main" val="26204729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7"/>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Year Two Dynamics of ADRC Development in </a:t>
            </a:r>
            <a:r>
              <a:rPr lang="en-US" sz="2800" dirty="0" smtClean="0"/>
              <a:t>Oregon</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1173163"/>
            <a:ext cx="8610600" cy="5456237"/>
          </a:xfrm>
        </p:spPr>
        <p:txBody>
          <a:bodyPr/>
          <a:lstStyle/>
          <a:p>
            <a:pPr eaLnBrk="1" fontAlgn="auto" hangingPunct="1">
              <a:spcAft>
                <a:spcPts val="0"/>
              </a:spcAft>
              <a:defRPr/>
            </a:pPr>
            <a:r>
              <a:rPr lang="en-US" sz="2600" dirty="0" smtClean="0"/>
              <a:t>As Oregon ADRC approached the second year of the grant,  steps were taken to convene the entire nine- region network of AAA and CIL directors.</a:t>
            </a:r>
          </a:p>
          <a:p>
            <a:pPr eaLnBrk="1" fontAlgn="auto" hangingPunct="1">
              <a:spcAft>
                <a:spcPts val="0"/>
              </a:spcAft>
              <a:defRPr/>
            </a:pPr>
            <a:r>
              <a:rPr lang="en-US" sz="2600" dirty="0" smtClean="0"/>
              <a:t>The goal was to engage parties in a training and dialogue around partnership models for more robust collaboration. </a:t>
            </a:r>
          </a:p>
          <a:p>
            <a:pPr eaLnBrk="1" fontAlgn="auto" hangingPunct="1">
              <a:spcAft>
                <a:spcPts val="0"/>
              </a:spcAft>
              <a:defRPr/>
            </a:pPr>
            <a:r>
              <a:rPr lang="en-US" sz="2600" dirty="0" smtClean="0"/>
              <a:t>A two-day session took place in early October 2013 and resulted in new levels of insight and collaboration. We are moving toward a model of greater transparency regarding work plan development, budgeting, and use of new funds. </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32</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27037"/>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Year Two Dynamics of ADRC Development in </a:t>
            </a:r>
            <a:r>
              <a:rPr lang="en-US" sz="2800" dirty="0" smtClean="0"/>
              <a:t>Oregon, </a:t>
            </a:r>
            <a:r>
              <a:rPr lang="en-US" sz="2400" dirty="0" smtClean="0"/>
              <a:t>cont’d.</a:t>
            </a:r>
            <a:r>
              <a:rPr lang="en-US" sz="2800" dirty="0"/>
              <a:t/>
            </a:r>
            <a:br>
              <a:rPr lang="en-US" sz="2800" dirty="0"/>
            </a:br>
            <a:r>
              <a:rPr lang="en-US" sz="2800" dirty="0" smtClean="0"/>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1173163"/>
            <a:ext cx="8610600" cy="5456237"/>
          </a:xfrm>
        </p:spPr>
        <p:txBody>
          <a:bodyPr/>
          <a:lstStyle/>
          <a:p>
            <a:pPr eaLnBrk="1" fontAlgn="auto" hangingPunct="1">
              <a:spcAft>
                <a:spcPts val="0"/>
              </a:spcAft>
              <a:defRPr/>
            </a:pPr>
            <a:r>
              <a:rPr lang="en-US" sz="2600" dirty="0" smtClean="0"/>
              <a:t>We plan to convene this statewide group at least once a year going forward to maintain enhanced levels of regional collaboration.</a:t>
            </a:r>
          </a:p>
          <a:p>
            <a:pPr eaLnBrk="1" fontAlgn="auto" hangingPunct="1">
              <a:spcAft>
                <a:spcPts val="0"/>
              </a:spcAft>
              <a:defRPr/>
            </a:pPr>
            <a:r>
              <a:rPr lang="en-US" sz="2600" dirty="0" smtClean="0"/>
              <a:t>Year two work plans will have a more specific expectation that CILs will be on the governing boards and be active recipients of funding, whenever possible.</a:t>
            </a:r>
          </a:p>
          <a:p>
            <a:pPr eaLnBrk="1" fontAlgn="auto" hangingPunct="1">
              <a:spcAft>
                <a:spcPts val="0"/>
              </a:spcAft>
              <a:buNone/>
              <a:defRPr/>
            </a:pPr>
            <a:r>
              <a:rPr lang="en-US" sz="2600" dirty="0" smtClean="0"/>
              <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33</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Year Two Dynamics of ADRC Development in Oregon, </a:t>
            </a:r>
            <a:r>
              <a:rPr lang="en-US" sz="2400" dirty="0"/>
              <a:t>cont’d</a:t>
            </a:r>
            <a:r>
              <a:rPr lang="en-US" sz="2400" dirty="0" smtClean="0"/>
              <a:t>. 2</a:t>
            </a:r>
            <a:r>
              <a:rPr lang="en-US" sz="2800" dirty="0"/>
              <a:t/>
            </a:r>
            <a:br>
              <a:rPr lang="en-US" sz="2800" dirty="0"/>
            </a:br>
            <a:r>
              <a:rPr lang="en-US" sz="2800" dirty="0" smtClean="0"/>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1096963"/>
            <a:ext cx="8610600" cy="5075237"/>
          </a:xfrm>
        </p:spPr>
        <p:txBody>
          <a:bodyPr/>
          <a:lstStyle/>
          <a:p>
            <a:pPr eaLnBrk="1" hangingPunct="1"/>
            <a:r>
              <a:rPr lang="en-US" sz="2600" dirty="0" smtClean="0"/>
              <a:t>Year one laid a strong foundation for legislative advocacy.</a:t>
            </a:r>
          </a:p>
          <a:p>
            <a:pPr eaLnBrk="1" hangingPunct="1"/>
            <a:r>
              <a:rPr lang="en-US" sz="2600" dirty="0" smtClean="0"/>
              <a:t>Significant new funding was secured for expanded services.</a:t>
            </a:r>
          </a:p>
          <a:p>
            <a:pPr eaLnBrk="1" hangingPunct="1"/>
            <a:r>
              <a:rPr lang="en-US" sz="2600" dirty="0" smtClean="0"/>
              <a:t>Expanded direct services are funded for 2014-2015 biennium across the ADRC network of partners. </a:t>
            </a:r>
          </a:p>
          <a:p>
            <a:pPr lvl="1" eaLnBrk="1" hangingPunct="1">
              <a:buFont typeface="Tahoma" panose="020B0604030504040204" pitchFamily="34" charset="0"/>
              <a:buChar char="−"/>
            </a:pPr>
            <a:r>
              <a:rPr lang="en-US" sz="2600" dirty="0" smtClean="0"/>
              <a:t>Options Counseling: 	$1.4 million statewide</a:t>
            </a:r>
          </a:p>
          <a:p>
            <a:pPr lvl="1" eaLnBrk="1" hangingPunct="1"/>
            <a:r>
              <a:rPr lang="en-US" sz="2600" dirty="0" smtClean="0"/>
              <a:t>Mental Health Services:	$1.8 million statewide</a:t>
            </a:r>
          </a:p>
          <a:p>
            <a:pPr lvl="1" eaLnBrk="1" hangingPunct="1"/>
            <a:r>
              <a:rPr lang="en-US" sz="2600" dirty="0" smtClean="0"/>
              <a:t>Gatekeeper Program: 	$1.7 million statewide</a:t>
            </a:r>
          </a:p>
          <a:p>
            <a:pPr eaLnBrk="1" hangingPunct="1"/>
            <a:endParaRPr lang="en-US" sz="2600" dirty="0" smtClean="0"/>
          </a:p>
          <a:p>
            <a:pPr eaLnBrk="1" fontAlgn="auto" hangingPunct="1">
              <a:spcAft>
                <a:spcPts val="0"/>
              </a:spcAft>
              <a:buNone/>
              <a:defRPr/>
            </a:pPr>
            <a:endParaRPr lang="en-US" sz="2600" dirty="0" smtClean="0"/>
          </a:p>
          <a:p>
            <a:pPr eaLnBrk="1" fontAlgn="auto" hangingPunct="1">
              <a:spcAft>
                <a:spcPts val="0"/>
              </a:spcAft>
              <a:buNone/>
              <a:defRPr/>
            </a:pPr>
            <a:r>
              <a:rPr lang="en-US" sz="2600" dirty="0" smtClean="0"/>
              <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34</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7"/>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Year Two Dynamics of ADRC Development in Oregon, </a:t>
            </a:r>
            <a:r>
              <a:rPr lang="en-US" sz="2400" dirty="0"/>
              <a:t>cont’d</a:t>
            </a:r>
            <a:r>
              <a:rPr lang="en-US" sz="2400" dirty="0" smtClean="0"/>
              <a:t>. 3</a:t>
            </a:r>
            <a:r>
              <a:rPr lang="en-US" sz="2800" dirty="0"/>
              <a:t/>
            </a:r>
            <a:br>
              <a:rPr lang="en-US" sz="2800" dirty="0"/>
            </a:br>
            <a:r>
              <a:rPr lang="en-US" sz="2800" dirty="0" smtClean="0"/>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944563"/>
            <a:ext cx="8610600" cy="5456237"/>
          </a:xfrm>
        </p:spPr>
        <p:txBody>
          <a:bodyPr/>
          <a:lstStyle/>
          <a:p>
            <a:pPr eaLnBrk="1" fontAlgn="auto" hangingPunct="1">
              <a:spcAft>
                <a:spcPts val="0"/>
              </a:spcAft>
              <a:defRPr/>
            </a:pPr>
            <a:r>
              <a:rPr lang="en-US" sz="2600" dirty="0" smtClean="0"/>
              <a:t>For the Metro ADRC Consortium, these expanded funds would traditionally flow to the AAAs and by-pass the CIL.</a:t>
            </a:r>
          </a:p>
          <a:p>
            <a:pPr eaLnBrk="1" fontAlgn="auto" hangingPunct="1">
              <a:spcAft>
                <a:spcPts val="0"/>
              </a:spcAft>
              <a:defRPr/>
            </a:pPr>
            <a:r>
              <a:rPr lang="en-US" sz="2600" dirty="0" smtClean="0"/>
              <a:t>As a result of the CIL’s participation in the ADRC partnership, the AAA funding allocation formulas are now being re-designed to include an ADRC funding factor that will now value people with disabilities in the ADRC Region.</a:t>
            </a:r>
          </a:p>
          <a:p>
            <a:pPr eaLnBrk="1" fontAlgn="auto" hangingPunct="1">
              <a:spcAft>
                <a:spcPts val="0"/>
              </a:spcAft>
              <a:defRPr/>
            </a:pPr>
            <a:r>
              <a:rPr lang="en-US" sz="2600" dirty="0" smtClean="0"/>
              <a:t>The population of people with disabilities is now being valued side by side with the aging population to create this new allocation formula.</a:t>
            </a:r>
          </a:p>
          <a:p>
            <a:pPr eaLnBrk="1" hangingPunct="1"/>
            <a:endParaRPr lang="en-US" sz="2600" dirty="0" smtClean="0"/>
          </a:p>
          <a:p>
            <a:pPr eaLnBrk="1" fontAlgn="auto" hangingPunct="1">
              <a:spcAft>
                <a:spcPts val="0"/>
              </a:spcAft>
              <a:buNone/>
              <a:defRPr/>
            </a:pPr>
            <a:endParaRPr lang="en-US" sz="2600" dirty="0" smtClean="0"/>
          </a:p>
          <a:p>
            <a:pPr eaLnBrk="1" fontAlgn="auto" hangingPunct="1">
              <a:spcAft>
                <a:spcPts val="0"/>
              </a:spcAft>
              <a:buNone/>
              <a:defRPr/>
            </a:pPr>
            <a:r>
              <a:rPr lang="en-US" sz="2600" dirty="0" smtClean="0"/>
              <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35</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7"/>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Year Two Dynamics of ADRC Development in Oregon, </a:t>
            </a:r>
            <a:r>
              <a:rPr lang="en-US" sz="2400" dirty="0"/>
              <a:t>cont’d. </a:t>
            </a:r>
            <a:r>
              <a:rPr lang="en-US" sz="2400" dirty="0" smtClean="0"/>
              <a:t>4</a:t>
            </a:r>
            <a:r>
              <a:rPr lang="en-US" sz="2800" dirty="0" smtClean="0"/>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1173163"/>
            <a:ext cx="8610600" cy="5456237"/>
          </a:xfrm>
        </p:spPr>
        <p:txBody>
          <a:bodyPr/>
          <a:lstStyle/>
          <a:p>
            <a:pPr eaLnBrk="1" fontAlgn="auto" hangingPunct="1">
              <a:spcAft>
                <a:spcPts val="0"/>
              </a:spcAft>
              <a:defRPr/>
            </a:pPr>
            <a:r>
              <a:rPr lang="en-US" sz="2600" dirty="0" smtClean="0"/>
              <a:t>As a result, ILR expects to receive a significant minority share of these funds to enhance our services for consumers from these funding areas.</a:t>
            </a:r>
          </a:p>
          <a:p>
            <a:pPr eaLnBrk="1" fontAlgn="auto" hangingPunct="1">
              <a:spcAft>
                <a:spcPts val="0"/>
              </a:spcAft>
              <a:defRPr/>
            </a:pPr>
            <a:r>
              <a:rPr lang="en-US" sz="2600" dirty="0" smtClean="0"/>
              <a:t>ILR projected about 20% of new funds would go to ILR in the Metro ADRC Region ~ a range of $40,000 to $60,000 from each of these three funding sources, and perhaps more for Options Counseling if CMS approved in the future.</a:t>
            </a:r>
          </a:p>
          <a:p>
            <a:pPr eaLnBrk="1" hangingPunct="1"/>
            <a:endParaRPr lang="en-US" sz="2600" dirty="0" smtClean="0"/>
          </a:p>
          <a:p>
            <a:pPr eaLnBrk="1" fontAlgn="auto" hangingPunct="1">
              <a:spcAft>
                <a:spcPts val="0"/>
              </a:spcAft>
              <a:buNone/>
              <a:defRPr/>
            </a:pPr>
            <a:endParaRPr lang="en-US" sz="2600" dirty="0" smtClean="0"/>
          </a:p>
          <a:p>
            <a:pPr eaLnBrk="1" fontAlgn="auto" hangingPunct="1">
              <a:spcAft>
                <a:spcPts val="0"/>
              </a:spcAft>
              <a:buNone/>
              <a:defRPr/>
            </a:pPr>
            <a:r>
              <a:rPr lang="en-US" sz="2600" dirty="0" smtClean="0"/>
              <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36</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7"/>
            <a:ext cx="7696200" cy="715963"/>
          </a:xfrm>
        </p:spPr>
        <p:txBody>
          <a:bodyPr rtlCol="0">
            <a:noAutofit/>
          </a:bodyPr>
          <a:lstStyle/>
          <a:p>
            <a:pPr eaLnBrk="1" fontAlgn="auto" hangingPunct="1">
              <a:spcAft>
                <a:spcPts val="0"/>
              </a:spcAft>
              <a:defRPr/>
            </a:pPr>
            <a:r>
              <a:rPr lang="en-US" sz="2800" b="1" dirty="0" smtClean="0"/>
              <a:t/>
            </a:r>
            <a:br>
              <a:rPr lang="en-US" sz="2800" b="1" dirty="0" smtClean="0"/>
            </a:br>
            <a:r>
              <a:rPr lang="en-US" sz="2800" dirty="0"/>
              <a:t>Year Two Dynamics of ADRC Development in Oregon, </a:t>
            </a:r>
            <a:r>
              <a:rPr lang="en-US" sz="2400" dirty="0"/>
              <a:t>cont’d. </a:t>
            </a:r>
            <a:r>
              <a:rPr lang="en-US" sz="2400" dirty="0" smtClean="0"/>
              <a:t>5</a:t>
            </a:r>
            <a:r>
              <a:rPr lang="en-US" sz="2800" dirty="0" smtClean="0"/>
              <a:t/>
            </a:r>
            <a:br>
              <a:rPr lang="en-US" sz="2800" dirty="0" smtClean="0"/>
            </a:br>
            <a:r>
              <a:rPr lang="en-US" sz="2800" dirty="0" smtClean="0"/>
              <a:t> </a:t>
            </a:r>
            <a:endParaRPr lang="en-US" sz="2800" dirty="0"/>
          </a:p>
        </p:txBody>
      </p:sp>
      <p:sp>
        <p:nvSpPr>
          <p:cNvPr id="4099" name="Content Placeholder 2"/>
          <p:cNvSpPr>
            <a:spLocks noGrp="1"/>
          </p:cNvSpPr>
          <p:nvPr>
            <p:ph idx="1"/>
          </p:nvPr>
        </p:nvSpPr>
        <p:spPr>
          <a:xfrm>
            <a:off x="304800" y="1173163"/>
            <a:ext cx="8610600" cy="5456237"/>
          </a:xfrm>
        </p:spPr>
        <p:txBody>
          <a:bodyPr/>
          <a:lstStyle/>
          <a:p>
            <a:pPr marL="0" indent="0" eaLnBrk="1" fontAlgn="auto" hangingPunct="1">
              <a:spcAft>
                <a:spcPts val="0"/>
              </a:spcAft>
              <a:buNone/>
              <a:defRPr/>
            </a:pPr>
            <a:r>
              <a:rPr lang="en-US" sz="2600" dirty="0" smtClean="0"/>
              <a:t>Initial allocations of new State General Funds for 2014:</a:t>
            </a:r>
          </a:p>
          <a:p>
            <a:pPr lvl="1" eaLnBrk="1" fontAlgn="auto" hangingPunct="1">
              <a:spcAft>
                <a:spcPts val="0"/>
              </a:spcAft>
              <a:buNone/>
              <a:defRPr/>
            </a:pPr>
            <a:r>
              <a:rPr lang="en-US" sz="2600" u="sng" dirty="0" smtClean="0"/>
              <a:t>Options Counseling</a:t>
            </a:r>
            <a:r>
              <a:rPr lang="en-US" sz="2600" dirty="0" smtClean="0"/>
              <a:t> - $98,000 to ILR for over 15 months </a:t>
            </a:r>
          </a:p>
          <a:p>
            <a:pPr lvl="1" eaLnBrk="1" fontAlgn="auto" hangingPunct="1">
              <a:spcAft>
                <a:spcPts val="0"/>
              </a:spcAft>
              <a:buNone/>
              <a:defRPr/>
            </a:pPr>
            <a:r>
              <a:rPr lang="en-US" sz="2600" u="sng" dirty="0" smtClean="0"/>
              <a:t>Gatekeeper Program</a:t>
            </a:r>
            <a:r>
              <a:rPr lang="en-US" sz="2600" dirty="0" smtClean="0"/>
              <a:t> – No funds to ILR, although an openness to ILR interfacing with the existing Gatekeeper training program to advise AAA Trainers on how to incorporate a disability perspective</a:t>
            </a:r>
          </a:p>
          <a:p>
            <a:pPr lvl="1" eaLnBrk="1" fontAlgn="auto" hangingPunct="1">
              <a:spcAft>
                <a:spcPts val="0"/>
              </a:spcAft>
              <a:buNone/>
              <a:defRPr/>
            </a:pPr>
            <a:r>
              <a:rPr lang="en-US" sz="2600" u="sng" dirty="0" smtClean="0"/>
              <a:t>Mental Health</a:t>
            </a:r>
            <a:r>
              <a:rPr lang="en-US" sz="2600" dirty="0" smtClean="0"/>
              <a:t> – A decision was made to solicit non-AAA vendors to offer an evidence-based service model for seniors and people with disabilities.  ILR will compete.  </a:t>
            </a:r>
          </a:p>
          <a:p>
            <a:pPr eaLnBrk="1" hangingPunct="1">
              <a:buNone/>
            </a:pPr>
            <a:endParaRPr lang="en-US" sz="2600" dirty="0" smtClean="0"/>
          </a:p>
          <a:p>
            <a:pPr eaLnBrk="1" fontAlgn="auto" hangingPunct="1">
              <a:spcAft>
                <a:spcPts val="0"/>
              </a:spcAft>
              <a:buNone/>
              <a:defRPr/>
            </a:pPr>
            <a:endParaRPr lang="en-US" sz="2600" dirty="0" smtClean="0"/>
          </a:p>
          <a:p>
            <a:pPr eaLnBrk="1" fontAlgn="auto" hangingPunct="1">
              <a:spcAft>
                <a:spcPts val="0"/>
              </a:spcAft>
              <a:buNone/>
              <a:defRPr/>
            </a:pPr>
            <a:r>
              <a:rPr lang="en-US" sz="2600" dirty="0" smtClean="0"/>
              <a:t/>
            </a:r>
            <a:br>
              <a:rPr lang="en-US" sz="2600" dirty="0" smtClean="0"/>
            </a:br>
            <a:endParaRPr lang="en-US" sz="2600" dirty="0" smtClean="0"/>
          </a:p>
          <a:p>
            <a:pPr eaLnBrk="1" hangingPunct="1">
              <a:buNone/>
            </a:pPr>
            <a:endParaRPr lang="en-US" sz="2600" dirty="0" smtClean="0"/>
          </a:p>
        </p:txBody>
      </p:sp>
      <p:sp>
        <p:nvSpPr>
          <p:cNvPr id="3" name="Slide Number Placeholder 2"/>
          <p:cNvSpPr>
            <a:spLocks noGrp="1"/>
          </p:cNvSpPr>
          <p:nvPr>
            <p:ph type="sldNum" sz="quarter" idx="10"/>
          </p:nvPr>
        </p:nvSpPr>
        <p:spPr/>
        <p:txBody>
          <a:bodyPr/>
          <a:lstStyle/>
          <a:p>
            <a:pPr>
              <a:defRPr/>
            </a:pPr>
            <a:fld id="{B4DA0C39-A759-4F8A-996A-E1DCE786B7E0}" type="slidenum">
              <a:rPr lang="en-US" smtClean="0"/>
              <a:pPr>
                <a:defRPr/>
              </a:pPr>
              <a:t>37</a:t>
            </a:fld>
            <a:endParaRPr lang="en-US"/>
          </a:p>
        </p:txBody>
      </p:sp>
    </p:spTree>
    <p:extLst>
      <p:ext uri="{BB962C8B-B14F-4D97-AF65-F5344CB8AC3E}">
        <p14:creationId xmlns:p14="http://schemas.microsoft.com/office/powerpoint/2010/main" val="381312634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38</a:t>
            </a:fld>
            <a:endParaRPr lang="en-US"/>
          </a:p>
        </p:txBody>
      </p:sp>
    </p:spTree>
    <p:extLst>
      <p:ext uri="{BB962C8B-B14F-4D97-AF65-F5344CB8AC3E}">
        <p14:creationId xmlns:p14="http://schemas.microsoft.com/office/powerpoint/2010/main" val="28037423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r>
              <a:rPr lang="en-US" sz="2800" dirty="0" smtClean="0">
                <a:ea typeface="ＭＳ Ｐゴシック" pitchFamily="34" charset="-128"/>
              </a:rPr>
              <a:t>Contact Information</a:t>
            </a:r>
          </a:p>
        </p:txBody>
      </p:sp>
      <p:sp>
        <p:nvSpPr>
          <p:cNvPr id="45058" name="Rectangle 3"/>
          <p:cNvSpPr>
            <a:spLocks noGrp="1" noChangeArrowheads="1"/>
          </p:cNvSpPr>
          <p:nvPr>
            <p:ph idx="1"/>
          </p:nvPr>
        </p:nvSpPr>
        <p:spPr/>
        <p:txBody>
          <a:bodyPr/>
          <a:lstStyle/>
          <a:p>
            <a:pPr marL="0" indent="0">
              <a:buFont typeface="Wingdings" pitchFamily="2" charset="2"/>
              <a:buNone/>
            </a:pPr>
            <a:r>
              <a:rPr lang="en-US" sz="2600" dirty="0">
                <a:ea typeface="ＭＳ Ｐゴシック" pitchFamily="34" charset="-128"/>
              </a:rPr>
              <a:t>Barry </a:t>
            </a:r>
            <a:r>
              <a:rPr lang="en-US" sz="2600" dirty="0" smtClean="0">
                <a:ea typeface="ＭＳ Ｐゴシック" pitchFamily="34" charset="-128"/>
              </a:rPr>
              <a:t>Fox-Quamme </a:t>
            </a:r>
            <a:r>
              <a:rPr lang="en-US" sz="2600" dirty="0" smtClean="0">
                <a:latin typeface="Tahoma" panose="020B0604030504040204" pitchFamily="34" charset="0"/>
                <a:ea typeface="Tahoma" panose="020B0604030504040204" pitchFamily="34" charset="0"/>
                <a:cs typeface="Tahoma" panose="020B0604030504040204" pitchFamily="34" charset="0"/>
              </a:rPr>
              <a:t>―</a:t>
            </a:r>
            <a:r>
              <a:rPr lang="en-US" sz="2600" dirty="0" smtClean="0">
                <a:ea typeface="ＭＳ Ｐゴシック" pitchFamily="34" charset="-128"/>
              </a:rPr>
              <a:t> barry@ilr.org; </a:t>
            </a:r>
            <a:r>
              <a:rPr lang="en-US" sz="2600" dirty="0"/>
              <a:t>www.ilr.org</a:t>
            </a:r>
            <a:endParaRPr lang="en-US" sz="2600" dirty="0" smtClean="0">
              <a:ea typeface="ＭＳ Ｐゴシック" pitchFamily="34" charset="-128"/>
            </a:endParaRPr>
          </a:p>
        </p:txBody>
      </p:sp>
      <p:sp>
        <p:nvSpPr>
          <p:cNvPr id="2" name="Slide Number Placeholder 1"/>
          <p:cNvSpPr>
            <a:spLocks noGrp="1"/>
          </p:cNvSpPr>
          <p:nvPr>
            <p:ph type="sldNum" sz="quarter" idx="10"/>
          </p:nvPr>
        </p:nvSpPr>
        <p:spPr/>
        <p:txBody>
          <a:bodyPr/>
          <a:lstStyle/>
          <a:p>
            <a:pPr>
              <a:defRPr/>
            </a:pPr>
            <a:fld id="{B4DA0C39-A759-4F8A-996A-E1DCE786B7E0}" type="slidenum">
              <a:rPr lang="en-US" smtClean="0"/>
              <a:pPr>
                <a:defRPr/>
              </a:pPr>
              <a:t>39</a:t>
            </a:fld>
            <a:endParaRPr lang="en-US"/>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57400"/>
            <a:ext cx="9144000" cy="715963"/>
          </a:xfrm>
        </p:spPr>
        <p:txBody>
          <a:bodyPr/>
          <a:lstStyle/>
          <a:p>
            <a:pPr lvl="0" algn="ctr">
              <a:buNone/>
            </a:pPr>
            <a:r>
              <a:rPr lang="en-US" dirty="0" smtClean="0"/>
              <a:t>Objective 1:</a:t>
            </a:r>
            <a:br>
              <a:rPr lang="en-US" dirty="0" smtClean="0"/>
            </a:br>
            <a:r>
              <a:rPr lang="en-US" dirty="0" smtClean="0"/>
              <a:t> </a:t>
            </a:r>
            <a:br>
              <a:rPr lang="en-US" dirty="0" smtClean="0"/>
            </a:br>
            <a:r>
              <a:rPr lang="en-US" dirty="0" smtClean="0"/>
              <a:t>Identify </a:t>
            </a:r>
            <a:r>
              <a:rPr lang="en-US" dirty="0"/>
              <a:t>the IL role in collaborating with </a:t>
            </a:r>
            <a:r>
              <a:rPr lang="en-US" dirty="0" smtClean="0"/>
              <a:t>ADRC lead </a:t>
            </a:r>
            <a:r>
              <a:rPr lang="en-US" dirty="0"/>
              <a:t>agencies.</a:t>
            </a:r>
            <a:r>
              <a:rPr lang="en-US" dirty="0" smtClean="0"/>
              <a:t> </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4</a:t>
            </a:fld>
            <a:endParaRPr lang="en-US"/>
          </a:p>
        </p:txBody>
      </p:sp>
    </p:spTree>
    <p:extLst>
      <p:ext uri="{BB962C8B-B14F-4D97-AF65-F5344CB8AC3E}">
        <p14:creationId xmlns:p14="http://schemas.microsoft.com/office/powerpoint/2010/main" val="20384165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228600" y="274638"/>
            <a:ext cx="8763000" cy="792162"/>
          </a:xfrm>
        </p:spPr>
        <p:txBody>
          <a:bodyPr>
            <a:normAutofit/>
          </a:bodyPr>
          <a:lstStyle/>
          <a:p>
            <a:pPr eaLnBrk="1" fontAlgn="auto" hangingPunct="1">
              <a:spcAft>
                <a:spcPts val="0"/>
              </a:spcAft>
              <a:defRPr/>
            </a:pPr>
            <a:r>
              <a:rPr lang="en-US" sz="100" dirty="0" smtClean="0">
                <a:solidFill>
                  <a:schemeClr val="bg1"/>
                </a:solidFill>
                <a:effectLst/>
              </a:rPr>
              <a:t>Slide 26 </a:t>
            </a:r>
            <a:r>
              <a:rPr lang="en-US" dirty="0" smtClean="0">
                <a:effectLst/>
              </a:rPr>
              <a:t>Wrap</a:t>
            </a:r>
            <a:r>
              <a:rPr lang="en-US" sz="2800" dirty="0" smtClean="0">
                <a:effectLst/>
              </a:rPr>
              <a:t> Up and Evaluation</a:t>
            </a:r>
          </a:p>
        </p:txBody>
      </p:sp>
      <p:sp>
        <p:nvSpPr>
          <p:cNvPr id="22533" name="Rectangle 3"/>
          <p:cNvSpPr>
            <a:spLocks noGrp="1" noChangeArrowheads="1"/>
          </p:cNvSpPr>
          <p:nvPr>
            <p:ph type="body" idx="4294967295"/>
          </p:nvPr>
        </p:nvSpPr>
        <p:spPr>
          <a:xfrm>
            <a:off x="228600" y="1219200"/>
            <a:ext cx="8763000" cy="4800600"/>
          </a:xfrm>
        </p:spPr>
        <p:txBody>
          <a:bodyPr>
            <a:normAutofit/>
          </a:bodyPr>
          <a:lstStyle/>
          <a:p>
            <a:pPr eaLnBrk="1" hangingPunct="1">
              <a:spcBef>
                <a:spcPct val="0"/>
              </a:spcBef>
              <a:spcAft>
                <a:spcPct val="35000"/>
              </a:spcAft>
              <a:buNone/>
            </a:pPr>
            <a:r>
              <a:rPr lang="en-US" sz="2600" dirty="0" smtClean="0"/>
              <a:t>Please </a:t>
            </a:r>
            <a:r>
              <a:rPr lang="en-US" sz="2600" b="1" i="1" dirty="0" smtClean="0"/>
              <a:t>click the link below  </a:t>
            </a:r>
            <a:r>
              <a:rPr lang="en-US" sz="2600" dirty="0" smtClean="0"/>
              <a:t>to complete your evaluation</a:t>
            </a:r>
          </a:p>
          <a:p>
            <a:pPr eaLnBrk="1" hangingPunct="1">
              <a:spcBef>
                <a:spcPct val="0"/>
              </a:spcBef>
              <a:spcAft>
                <a:spcPct val="35000"/>
              </a:spcAft>
              <a:buNone/>
            </a:pPr>
            <a:r>
              <a:rPr lang="en-US" sz="2600" dirty="0" smtClean="0"/>
              <a:t>of this program:</a:t>
            </a:r>
          </a:p>
          <a:p>
            <a:pPr eaLnBrk="1" hangingPunct="1">
              <a:spcBef>
                <a:spcPct val="0"/>
              </a:spcBef>
              <a:spcAft>
                <a:spcPct val="35000"/>
              </a:spcAft>
              <a:buNone/>
            </a:pPr>
            <a:r>
              <a:rPr lang="en-US" sz="2400" u="sng" dirty="0">
                <a:hlinkClick r:id="rId3"/>
              </a:rPr>
              <a:t>https://</a:t>
            </a:r>
            <a:r>
              <a:rPr lang="en-US" sz="2400" u="sng" dirty="0" smtClean="0">
                <a:hlinkClick r:id="rId3"/>
              </a:rPr>
              <a:t>vovici.com/wsb.dll/s/12291g56182</a:t>
            </a:r>
            <a:endParaRPr lang="en-US" sz="2400" u="sng" dirty="0" smtClean="0"/>
          </a:p>
          <a:p>
            <a:pPr eaLnBrk="1" hangingPunct="1">
              <a:spcBef>
                <a:spcPct val="0"/>
              </a:spcBef>
              <a:spcAft>
                <a:spcPct val="35000"/>
              </a:spcAft>
              <a:buNone/>
            </a:pPr>
            <a:endParaRPr lang="en-US" sz="2600" dirty="0" smtClean="0"/>
          </a:p>
          <a:p>
            <a:pPr eaLnBrk="1" hangingPunct="1">
              <a:spcBef>
                <a:spcPct val="0"/>
              </a:spcBef>
              <a:spcAft>
                <a:spcPct val="35000"/>
              </a:spcAft>
              <a:buNone/>
            </a:pPr>
            <a:endParaRPr lang="en-US" sz="2600" dirty="0" smtClean="0"/>
          </a:p>
          <a:p>
            <a:pPr eaLnBrk="1" hangingPunct="1">
              <a:spcBef>
                <a:spcPct val="0"/>
              </a:spcBef>
              <a:spcAft>
                <a:spcPct val="35000"/>
              </a:spcAft>
              <a:buNone/>
            </a:pPr>
            <a:r>
              <a:rPr lang="en-US" sz="2600" b="1" dirty="0" smtClean="0">
                <a:solidFill>
                  <a:srgbClr val="C00000"/>
                </a:solidFill>
              </a:rPr>
              <a:t>	</a:t>
            </a:r>
            <a:endParaRPr lang="en-US" sz="2600" dirty="0" smtClean="0"/>
          </a:p>
        </p:txBody>
      </p:sp>
      <p:sp>
        <p:nvSpPr>
          <p:cNvPr id="2" name="Slide Number Placeholder 1"/>
          <p:cNvSpPr>
            <a:spLocks noGrp="1"/>
          </p:cNvSpPr>
          <p:nvPr>
            <p:ph type="sldNum" sz="quarter" idx="10"/>
          </p:nvPr>
        </p:nvSpPr>
        <p:spPr/>
        <p:txBody>
          <a:bodyPr/>
          <a:lstStyle/>
          <a:p>
            <a:pPr>
              <a:defRPr/>
            </a:pPr>
            <a:fld id="{675CA6A9-017F-426E-8871-B2385D38B30A}" type="slidenum">
              <a:rPr lang="en-US" smtClean="0"/>
              <a:pPr>
                <a:defRPr/>
              </a:pPr>
              <a:t>40</a:t>
            </a:fld>
            <a:endParaRPr lang="en-US"/>
          </a:p>
        </p:txBody>
      </p:sp>
    </p:spTree>
    <p:extLst>
      <p:ext uri="{BB962C8B-B14F-4D97-AF65-F5344CB8AC3E}">
        <p14:creationId xmlns:p14="http://schemas.microsoft.com/office/powerpoint/2010/main" val="265644312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New Community Opportunities </a:t>
            </a:r>
            <a:br>
              <a:rPr lang="en-US" sz="2800" dirty="0"/>
            </a:br>
            <a:r>
              <a:rPr lang="en-US" sz="2800" dirty="0"/>
              <a:t>Attribution</a:t>
            </a:r>
          </a:p>
        </p:txBody>
      </p:sp>
      <p:sp>
        <p:nvSpPr>
          <p:cNvPr id="3" name="Content Placeholder 2"/>
          <p:cNvSpPr>
            <a:spLocks noGrp="1"/>
          </p:cNvSpPr>
          <p:nvPr>
            <p:ph idx="1"/>
          </p:nvPr>
        </p:nvSpPr>
        <p:spPr>
          <a:xfrm>
            <a:off x="457200" y="1295400"/>
            <a:ext cx="8458200" cy="4876800"/>
          </a:xfrm>
        </p:spPr>
        <p:txBody>
          <a:bodyPr/>
          <a:lstStyle/>
          <a:p>
            <a:pPr marL="0" indent="0">
              <a:buNone/>
            </a:pPr>
            <a:r>
              <a:rPr lang="en-US" sz="2400" dirty="0">
                <a:latin typeface="Tahoma" pitchFamily="34" charset="0"/>
              </a:rPr>
              <a:t>This training is presented by the New Community Opportunities Center, a national training and technical assistance project of ILRU, Independent Living Research </a:t>
            </a:r>
            <a:r>
              <a:rPr lang="en-US" sz="2400" dirty="0" smtClean="0">
                <a:latin typeface="Tahoma" pitchFamily="34" charset="0"/>
              </a:rPr>
              <a:t>Utilization, </a:t>
            </a:r>
            <a:r>
              <a:rPr lang="en-US" sz="2400" smtClean="0">
                <a:latin typeface="Tahoma" pitchFamily="34" charset="0"/>
              </a:rPr>
              <a:t>and organized/facilitated </a:t>
            </a:r>
            <a:r>
              <a:rPr lang="en-US" sz="2400" dirty="0" smtClean="0">
                <a:latin typeface="Tahoma" pitchFamily="34" charset="0"/>
              </a:rPr>
              <a:t>by the National Council on Independent Living. </a:t>
            </a:r>
            <a:r>
              <a:rPr lang="en-US" sz="2400" dirty="0">
                <a:latin typeface="Tahoma" pitchFamily="34" charset="0"/>
              </a:rPr>
              <a:t>Support for development of this presentation was provided by the U.S. Department of Education, Rehabilitation Services Administration under grant number H400B100003. No official endorsement of the Department of Education should be inferred. Permission is granted for duplication of any portion of this slide presentation, providing that the following credit is given to the project: Developed as part of the New Community Opportunities Center at ILRU.</a:t>
            </a:r>
          </a:p>
          <a:p>
            <a:pPr marL="0" indent="0">
              <a:buNone/>
            </a:pPr>
            <a:endParaRPr lang="en-US" sz="24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41</a:t>
            </a:fld>
            <a:endParaRPr lang="en-US"/>
          </a:p>
        </p:txBody>
      </p:sp>
    </p:spTree>
    <p:extLst>
      <p:ext uri="{BB962C8B-B14F-4D97-AF65-F5344CB8AC3E}">
        <p14:creationId xmlns:p14="http://schemas.microsoft.com/office/powerpoint/2010/main" val="843648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IL Movement and ADRC System</a:t>
            </a:r>
            <a:endParaRPr lang="en-US" sz="2800" dirty="0"/>
          </a:p>
        </p:txBody>
      </p:sp>
      <p:sp>
        <p:nvSpPr>
          <p:cNvPr id="3" name="Content Placeholder 2"/>
          <p:cNvSpPr>
            <a:spLocks noGrp="1"/>
          </p:cNvSpPr>
          <p:nvPr>
            <p:ph idx="1"/>
          </p:nvPr>
        </p:nvSpPr>
        <p:spPr>
          <a:xfrm>
            <a:off x="457200" y="1295400"/>
            <a:ext cx="8305800" cy="4876800"/>
          </a:xfrm>
        </p:spPr>
        <p:txBody>
          <a:bodyPr/>
          <a:lstStyle/>
          <a:p>
            <a:pPr lvl="0"/>
            <a:r>
              <a:rPr lang="en-US" sz="2600" dirty="0" smtClean="0"/>
              <a:t>The IL Movement is a key player in the development of the “No Wrong Door” ADRC system.</a:t>
            </a:r>
          </a:p>
          <a:p>
            <a:pPr lvl="0">
              <a:buNone/>
            </a:pPr>
            <a:endParaRPr lang="en-US" sz="800" dirty="0" smtClean="0"/>
          </a:p>
          <a:p>
            <a:pPr lvl="0"/>
            <a:r>
              <a:rPr lang="en-US" sz="2600" dirty="0" smtClean="0"/>
              <a:t>CILs have an opportunity to join senior and disability service providers in a new type of collaboration</a:t>
            </a:r>
          </a:p>
          <a:p>
            <a:pPr lvl="0">
              <a:buNone/>
            </a:pPr>
            <a:endParaRPr lang="en-US" sz="800" dirty="0" smtClean="0"/>
          </a:p>
          <a:p>
            <a:pPr lvl="0"/>
            <a:r>
              <a:rPr lang="en-US" sz="2600" dirty="0" smtClean="0"/>
              <a:t>The IL role brings a peer-based culture to the collaboration that is person-directed, person-centered and advocacy focused. </a:t>
            </a:r>
          </a:p>
          <a:p>
            <a:pPr lvl="0"/>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5</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The IL Role as </a:t>
            </a:r>
            <a:r>
              <a:rPr lang="en-US" sz="2800" dirty="0" smtClean="0"/>
              <a:t>Peer-based</a:t>
            </a:r>
            <a:endParaRPr lang="en-US" sz="2800" dirty="0"/>
          </a:p>
        </p:txBody>
      </p:sp>
      <p:sp>
        <p:nvSpPr>
          <p:cNvPr id="3" name="Content Placeholder 2"/>
          <p:cNvSpPr>
            <a:spLocks noGrp="1"/>
          </p:cNvSpPr>
          <p:nvPr>
            <p:ph idx="1"/>
          </p:nvPr>
        </p:nvSpPr>
        <p:spPr>
          <a:xfrm>
            <a:off x="457200" y="1295400"/>
            <a:ext cx="8305800" cy="4876800"/>
          </a:xfrm>
        </p:spPr>
        <p:txBody>
          <a:bodyPr/>
          <a:lstStyle/>
          <a:p>
            <a:pPr marL="0" lvl="0" indent="0">
              <a:buNone/>
            </a:pPr>
            <a:r>
              <a:rPr lang="en-US" sz="2600" dirty="0" smtClean="0"/>
              <a:t>IL staff members bring a unique peer perspective to traditional senior-focused Information &amp; Assistance, Information &amp; Referral and Options Counseling</a:t>
            </a:r>
            <a:br>
              <a:rPr lang="en-US" sz="2600" dirty="0" smtClean="0"/>
            </a:br>
            <a:r>
              <a:rPr lang="en-US" sz="2600" dirty="0" smtClean="0"/>
              <a:t/>
            </a:r>
            <a:br>
              <a:rPr lang="en-US" sz="2600" dirty="0" smtClean="0"/>
            </a:br>
            <a:r>
              <a:rPr lang="en-US" sz="2600" dirty="0" smtClean="0"/>
              <a:t>IL peer perspective especially engages the dominant AAA (Area Agency on Aging) culture during joint staff trainings</a:t>
            </a:r>
            <a:br>
              <a:rPr lang="en-US" sz="2600" dirty="0" smtClean="0"/>
            </a:br>
            <a:endParaRPr lang="en-US" sz="2600" dirty="0" smtClean="0"/>
          </a:p>
          <a:p>
            <a:pPr lvl="0">
              <a:buNone/>
            </a:pPr>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6</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6858000" cy="715963"/>
          </a:xfrm>
        </p:spPr>
        <p:txBody>
          <a:bodyPr/>
          <a:lstStyle/>
          <a:p>
            <a:r>
              <a:rPr lang="en-US" sz="2800" dirty="0"/>
              <a:t>The IL Role as Person Directed, Person-Centered</a:t>
            </a:r>
          </a:p>
        </p:txBody>
      </p:sp>
      <p:sp>
        <p:nvSpPr>
          <p:cNvPr id="3" name="Content Placeholder 2"/>
          <p:cNvSpPr>
            <a:spLocks noGrp="1"/>
          </p:cNvSpPr>
          <p:nvPr>
            <p:ph idx="1"/>
          </p:nvPr>
        </p:nvSpPr>
        <p:spPr>
          <a:xfrm>
            <a:off x="457200" y="1371600"/>
            <a:ext cx="8305800" cy="4876800"/>
          </a:xfrm>
        </p:spPr>
        <p:txBody>
          <a:bodyPr/>
          <a:lstStyle/>
          <a:p>
            <a:pPr marL="0" lvl="0" indent="0">
              <a:buNone/>
            </a:pPr>
            <a:r>
              <a:rPr lang="en-US" sz="2600" dirty="0" smtClean="0"/>
              <a:t>IL staff members who experience disability potentially embrace a unique perspective that can assist other partners in appreciating the distinction between person-centered and person-directed.</a:t>
            </a:r>
          </a:p>
          <a:p>
            <a:pPr lvl="0"/>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7</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The IL Role as Advocate</a:t>
            </a:r>
          </a:p>
        </p:txBody>
      </p:sp>
      <p:sp>
        <p:nvSpPr>
          <p:cNvPr id="3" name="Content Placeholder 2"/>
          <p:cNvSpPr>
            <a:spLocks noGrp="1"/>
          </p:cNvSpPr>
          <p:nvPr>
            <p:ph idx="1"/>
          </p:nvPr>
        </p:nvSpPr>
        <p:spPr>
          <a:xfrm>
            <a:off x="457200" y="1295400"/>
            <a:ext cx="8305800" cy="4876800"/>
          </a:xfrm>
        </p:spPr>
        <p:txBody>
          <a:bodyPr/>
          <a:lstStyle/>
          <a:p>
            <a:pPr marL="0" lvl="0" indent="0">
              <a:buNone/>
            </a:pPr>
            <a:r>
              <a:rPr lang="en-US" sz="2600" dirty="0" smtClean="0"/>
              <a:t>IL staff members have an opportunity to influence change in the dominant AAA senior service culture by advocating for systems change that values the  advantages associated with peer-based services that emphasize person-directed planning. </a:t>
            </a:r>
          </a:p>
          <a:p>
            <a:pPr lvl="0"/>
            <a:endParaRPr lang="en-US" sz="2600" dirty="0"/>
          </a:p>
        </p:txBody>
      </p:sp>
      <p:sp>
        <p:nvSpPr>
          <p:cNvPr id="4" name="Slide Number Placeholder 3"/>
          <p:cNvSpPr>
            <a:spLocks noGrp="1"/>
          </p:cNvSpPr>
          <p:nvPr>
            <p:ph type="sldNum" sz="quarter" idx="10"/>
          </p:nvPr>
        </p:nvSpPr>
        <p:spPr/>
        <p:txBody>
          <a:bodyPr/>
          <a:lstStyle/>
          <a:p>
            <a:pPr>
              <a:defRPr/>
            </a:pPr>
            <a:fld id="{B4DA0C39-A759-4F8A-996A-E1DCE786B7E0}" type="slidenum">
              <a:rPr lang="en-US" smtClean="0"/>
              <a:pPr>
                <a:defRPr/>
              </a:pPr>
              <a:t>8</a:t>
            </a:fld>
            <a:endParaRPr lang="en-US"/>
          </a:p>
        </p:txBody>
      </p:sp>
    </p:spTree>
    <p:extLst>
      <p:ext uri="{BB962C8B-B14F-4D97-AF65-F5344CB8AC3E}">
        <p14:creationId xmlns:p14="http://schemas.microsoft.com/office/powerpoint/2010/main" val="18798707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7772400" cy="715963"/>
          </a:xfrm>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41B0811D-1C81-41C6-99B6-05E968960813}" type="slidenum">
              <a:rPr lang="en-US" smtClean="0"/>
              <a:pPr>
                <a:defRPr/>
              </a:pPr>
              <a:t>9</a:t>
            </a:fld>
            <a:endParaRPr lang="en-US"/>
          </a:p>
        </p:txBody>
      </p:sp>
    </p:spTree>
    <p:extLst>
      <p:ext uri="{BB962C8B-B14F-4D97-AF65-F5344CB8AC3E}">
        <p14:creationId xmlns:p14="http://schemas.microsoft.com/office/powerpoint/2010/main" val="262047296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24158</TotalTime>
  <Words>1681</Words>
  <Application>Microsoft Office PowerPoint</Application>
  <PresentationFormat>On-screen Show (4:3)</PresentationFormat>
  <Paragraphs>227</Paragraphs>
  <Slides>41</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ＭＳ Ｐゴシック</vt:lpstr>
      <vt:lpstr>Arial</vt:lpstr>
      <vt:lpstr>Arial Rounded MT Bold</vt:lpstr>
      <vt:lpstr>Tahoma</vt:lpstr>
      <vt:lpstr>Wingdings</vt:lpstr>
      <vt:lpstr>Default Design</vt:lpstr>
      <vt:lpstr>New Community Opportunities Center at  ILRU Presents…</vt:lpstr>
      <vt:lpstr>Speaker Introduction</vt:lpstr>
      <vt:lpstr>Webinar Objectives</vt:lpstr>
      <vt:lpstr>Objective 1:   Identify the IL role in collaborating with ADRC lead agencies. </vt:lpstr>
      <vt:lpstr>IL Movement and ADRC System</vt:lpstr>
      <vt:lpstr>The IL Role as Peer-based</vt:lpstr>
      <vt:lpstr>The IL Role as Person Directed, Person-Centered</vt:lpstr>
      <vt:lpstr>The IL Role as Advocate</vt:lpstr>
      <vt:lpstr>Questions?</vt:lpstr>
      <vt:lpstr>Objective 2:   Describe benefits and advantages of collaboration between CILs and ADRCs.  </vt:lpstr>
      <vt:lpstr>Benefits and Advantages</vt:lpstr>
      <vt:lpstr>Creating new collaborative advocacy system (ADRC)</vt:lpstr>
      <vt:lpstr>Integrating consumer data care modules (software) </vt:lpstr>
      <vt:lpstr>Demonstrating efficiencies to funders (legislature) </vt:lpstr>
      <vt:lpstr>Questions?</vt:lpstr>
      <vt:lpstr>Objective 3:   Identify examples of challenges and risks of collaboration between CILs and ADRCs.  </vt:lpstr>
      <vt:lpstr>Challenges and Risks: Questions to Ask</vt:lpstr>
      <vt:lpstr>Webinar Objective 4:  Describe effective strategic approaches one CIL has used to develop partnerships with ADRCs in their state for achieving the best outcomes for their consumers. </vt:lpstr>
      <vt:lpstr>Exploring the Oregon CIL Experience of ADRC</vt:lpstr>
      <vt:lpstr> Oregon’s Federal ADRC Grant, cont’d.  </vt:lpstr>
      <vt:lpstr>Year One Grant Dynamics in Oregon</vt:lpstr>
      <vt:lpstr> Year One Grant Dynamics in Oregon, cont’d. </vt:lpstr>
      <vt:lpstr> Year One Grant Dynamics in Oregon,  cont’d. 2   </vt:lpstr>
      <vt:lpstr> Metro Portland ADRC Development  </vt:lpstr>
      <vt:lpstr> Metro Portland ADRC Development, cont’d.   </vt:lpstr>
      <vt:lpstr>Metro Portland ADRC Development, cont’d. 2</vt:lpstr>
      <vt:lpstr> CIL Initiatives within Metro ADRC Development  </vt:lpstr>
      <vt:lpstr> CIL Initiatives within Metro ADRC Development, cont’d.  </vt:lpstr>
      <vt:lpstr> Statewide ADRC Development of the  Nine Regions  </vt:lpstr>
      <vt:lpstr>Statewide ADRC Development of the  Nine Regions, cont’d.</vt:lpstr>
      <vt:lpstr>Questions?</vt:lpstr>
      <vt:lpstr> Year Two Dynamics of ADRC Development in Oregon  </vt:lpstr>
      <vt:lpstr> Year Two Dynamics of ADRC Development in Oregon, cont’d.   </vt:lpstr>
      <vt:lpstr> Year Two Dynamics of ADRC Development in Oregon, cont’d. 2   </vt:lpstr>
      <vt:lpstr> Year Two Dynamics of ADRC Development in Oregon, cont’d. 3   </vt:lpstr>
      <vt:lpstr> Year Two Dynamics of ADRC Development in Oregon, cont’d. 4  </vt:lpstr>
      <vt:lpstr> Year Two Dynamics of ADRC Development in Oregon, cont’d. 5  </vt:lpstr>
      <vt:lpstr>Questions?</vt:lpstr>
      <vt:lpstr>Contact Information</vt:lpstr>
      <vt:lpstr>Slide 26 Wrap Up and Evaluation</vt:lpstr>
      <vt:lpstr>New Community Opportunities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NCO presents...</dc:title>
  <dc:creator>eubanks</dc:creator>
  <cp:lastModifiedBy>Eubanks, Carol</cp:lastModifiedBy>
  <cp:revision>485</cp:revision>
  <cp:lastPrinted>2012-03-13T15:36:10Z</cp:lastPrinted>
  <dcterms:created xsi:type="dcterms:W3CDTF">2010-11-10T14:07:53Z</dcterms:created>
  <dcterms:modified xsi:type="dcterms:W3CDTF">2014-05-06T13:58:49Z</dcterms:modified>
</cp:coreProperties>
</file>