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81" r:id="rId2"/>
    <p:sldId id="528" r:id="rId3"/>
    <p:sldId id="630" r:id="rId4"/>
    <p:sldId id="667" r:id="rId5"/>
    <p:sldId id="631" r:id="rId6"/>
    <p:sldId id="668" r:id="rId7"/>
    <p:sldId id="632" r:id="rId8"/>
    <p:sldId id="664" r:id="rId9"/>
    <p:sldId id="669" r:id="rId10"/>
    <p:sldId id="633" r:id="rId11"/>
    <p:sldId id="662" r:id="rId12"/>
    <p:sldId id="634" r:id="rId13"/>
    <p:sldId id="635" r:id="rId14"/>
    <p:sldId id="670" r:id="rId15"/>
    <p:sldId id="671" r:id="rId16"/>
    <p:sldId id="636" r:id="rId17"/>
    <p:sldId id="673" r:id="rId18"/>
    <p:sldId id="666" r:id="rId19"/>
    <p:sldId id="665" r:id="rId20"/>
    <p:sldId id="565" r:id="rId21"/>
    <p:sldId id="672" r:id="rId22"/>
    <p:sldId id="674" r:id="rId23"/>
    <p:sldId id="600" r:id="rId24"/>
    <p:sldId id="598" r:id="rId25"/>
    <p:sldId id="599"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7" autoAdjust="0"/>
    <p:restoredTop sz="93634" autoAdjust="0"/>
  </p:normalViewPr>
  <p:slideViewPr>
    <p:cSldViewPr>
      <p:cViewPr varScale="1">
        <p:scale>
          <a:sx n="66" d="100"/>
          <a:sy n="66" d="100"/>
        </p:scale>
        <p:origin x="408" y="60"/>
      </p:cViewPr>
      <p:guideLst>
        <p:guide orient="horz" pos="2160"/>
        <p:guide pos="2880"/>
      </p:guideLst>
    </p:cSldViewPr>
  </p:slideViewPr>
  <p:outlineViewPr>
    <p:cViewPr>
      <p:scale>
        <a:sx n="33" d="100"/>
        <a:sy n="33" d="100"/>
      </p:scale>
      <p:origin x="0" y="65392"/>
    </p:cViewPr>
  </p:outlineViewPr>
  <p:notesTextViewPr>
    <p:cViewPr>
      <p:scale>
        <a:sx n="100" d="100"/>
        <a:sy n="100" d="100"/>
      </p:scale>
      <p:origin x="0" y="0"/>
    </p:cViewPr>
  </p:notesTextViewPr>
  <p:sorterViewPr>
    <p:cViewPr>
      <p:scale>
        <a:sx n="102" d="100"/>
        <a:sy n="102" d="100"/>
      </p:scale>
      <p:origin x="0" y="3942"/>
    </p:cViewPr>
  </p:sorterViewPr>
  <p:notesViewPr>
    <p:cSldViewPr>
      <p:cViewPr varScale="1">
        <p:scale>
          <a:sx n="49" d="100"/>
          <a:sy n="49" d="100"/>
        </p:scale>
        <p:origin x="2232" y="6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79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72C85DA-A647-4E10-A536-6062E9453501}" type="slidenum">
              <a:rPr lang="en-US"/>
              <a:pPr>
                <a:defRPr/>
              </a:pPr>
              <a:t>‹#›</a:t>
            </a:fld>
            <a:endParaRPr lang="en-US"/>
          </a:p>
        </p:txBody>
      </p:sp>
    </p:spTree>
    <p:extLst>
      <p:ext uri="{BB962C8B-B14F-4D97-AF65-F5344CB8AC3E}">
        <p14:creationId xmlns:p14="http://schemas.microsoft.com/office/powerpoint/2010/main" val="2964122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a:t>
            </a:fld>
            <a:endParaRPr lang="en-US"/>
          </a:p>
        </p:txBody>
      </p:sp>
    </p:spTree>
    <p:extLst>
      <p:ext uri="{BB962C8B-B14F-4D97-AF65-F5344CB8AC3E}">
        <p14:creationId xmlns:p14="http://schemas.microsoft.com/office/powerpoint/2010/main" val="2305088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a:r>
            <a:r>
              <a:rPr lang="en-US" b="1" dirty="0" err="1" smtClean="0"/>
              <a:t>Robbi</a:t>
            </a:r>
            <a:r>
              <a:rPr lang="en-US" b="1" baseline="0" dirty="0" smtClean="0"/>
              <a:t> Introduce Slide. Robbie &amp; Shelly take turns discussing topics - giving examples from their state)</a:t>
            </a:r>
            <a:endParaRPr lang="en-US" b="1" dirty="0" smtClean="0"/>
          </a:p>
          <a:p>
            <a:r>
              <a:rPr lang="en-US" b="1" dirty="0" smtClean="0"/>
              <a:t>(</a:t>
            </a:r>
            <a:r>
              <a:rPr lang="en-US" b="1" dirty="0" err="1" smtClean="0"/>
              <a:t>Robbi</a:t>
            </a:r>
            <a:r>
              <a:rPr lang="en-US" b="1" dirty="0" smtClean="0"/>
              <a:t>) Partnerships</a:t>
            </a:r>
            <a:r>
              <a:rPr lang="en-US" dirty="0" smtClean="0"/>
              <a:t> –  Have gotten referrals from CILs, VR</a:t>
            </a:r>
            <a:r>
              <a:rPr lang="en-US" baseline="0" dirty="0" smtClean="0"/>
              <a:t> branch offices (both general &amp; blind VR agencies), disability associations, disability service programs. </a:t>
            </a:r>
          </a:p>
          <a:p>
            <a:r>
              <a:rPr lang="en-US" baseline="0" dirty="0" smtClean="0"/>
              <a:t>                         </a:t>
            </a:r>
            <a:r>
              <a:rPr lang="en-US" b="0" baseline="0" dirty="0" smtClean="0"/>
              <a:t>You might also try inviting state agency heads that are participating with the SILC on specific projects.  It is always  beneficial to SILC activities to have decision makers involved with your council.   The more participation they have with the SILC the more likely they are to work with you on additional activities in the future.  </a:t>
            </a:r>
          </a:p>
          <a:p>
            <a:r>
              <a:rPr lang="en-US" b="1" baseline="0" dirty="0" smtClean="0"/>
              <a:t>(</a:t>
            </a:r>
            <a:r>
              <a:rPr lang="en-US" b="1" baseline="0" dirty="0" err="1" smtClean="0"/>
              <a:t>Robbi</a:t>
            </a:r>
            <a:r>
              <a:rPr lang="en-US" b="1" baseline="0" dirty="0" smtClean="0"/>
              <a:t>) Forums &amp; Focus groups </a:t>
            </a:r>
            <a:r>
              <a:rPr lang="en-US" baseline="0" dirty="0" smtClean="0"/>
              <a:t>– While conducting research on specific grants, or doing needs assessments for SPIL planning, etc. </a:t>
            </a:r>
            <a:r>
              <a:rPr lang="en-US" b="0" baseline="0" dirty="0" smtClean="0"/>
              <a:t>Any other activities that 		   may include individuals that you do not work with very often.</a:t>
            </a:r>
          </a:p>
          <a:p>
            <a:r>
              <a:rPr lang="en-US" b="1" baseline="0" dirty="0" smtClean="0"/>
              <a:t>(</a:t>
            </a:r>
            <a:r>
              <a:rPr lang="en-US" b="1" baseline="0" dirty="0" err="1" smtClean="0"/>
              <a:t>Robbi</a:t>
            </a:r>
            <a:r>
              <a:rPr lang="en-US" b="1" baseline="0" dirty="0" smtClean="0"/>
              <a:t>) Disability Support Groups </a:t>
            </a:r>
            <a:r>
              <a:rPr lang="en-US" baseline="0" dirty="0" smtClean="0"/>
              <a:t>– Both CIL-based or through other organizations </a:t>
            </a:r>
          </a:p>
          <a:p>
            <a:r>
              <a:rPr lang="en-US" b="1" baseline="0" dirty="0" smtClean="0"/>
              <a:t>(Shelly) Conferences or work groups </a:t>
            </a:r>
            <a:r>
              <a:rPr lang="en-US" baseline="0" dirty="0" smtClean="0"/>
              <a:t>– Good networking opportunities to discover members. While helping the Department of Human Services on a program work group, we found a staff member from the Multiple Sclerosis Society who ended being a wonderful SILC Chairperson.  We don’t go to conferences a lot, but we do try to use the Oregon Disability </a:t>
            </a:r>
            <a:r>
              <a:rPr lang="en-US" baseline="0" dirty="0" err="1" smtClean="0"/>
              <a:t>MegaConference</a:t>
            </a:r>
            <a:r>
              <a:rPr lang="en-US" baseline="0" dirty="0" smtClean="0"/>
              <a:t> to conduct some Needs Assessment activities, and recruited a presenter at the conference who later served as a mentor for one of our CILs on a mental health transition project. </a:t>
            </a:r>
          </a:p>
          <a:p>
            <a:r>
              <a:rPr lang="en-US" b="1" baseline="0" dirty="0" smtClean="0"/>
              <a:t>(Shelly) Connected Friends </a:t>
            </a:r>
            <a:r>
              <a:rPr lang="en-US" baseline="0" dirty="0" smtClean="0"/>
              <a:t>– These people may live in different regions. They know people you don’t know, and may work in particular fields, like health care, transportation, housing, education, business, etc. where you need to find a recruit. One of our SILC staff members used to live in eastern Oregon, a very rural area where we struggle to find members. She contacted a good friend from that area to see if she knew anyone who might be a good member. She knew someone who works in hospital administration who had an interest in the SILC and IL services, especially since IL services in that area are pretty lean.  </a:t>
            </a:r>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10</a:t>
            </a:fld>
            <a:endParaRPr lang="en-US"/>
          </a:p>
        </p:txBody>
      </p:sp>
    </p:spTree>
    <p:extLst>
      <p:ext uri="{BB962C8B-B14F-4D97-AF65-F5344CB8AC3E}">
        <p14:creationId xmlns:p14="http://schemas.microsoft.com/office/powerpoint/2010/main" val="390636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(ILRU</a:t>
            </a:r>
            <a:r>
              <a:rPr lang="en-US" b="1" baseline="0" dirty="0" smtClean="0"/>
              <a:t> staff facilitates questions) </a:t>
            </a:r>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11</a:t>
            </a:fld>
            <a:endParaRPr lang="en-US"/>
          </a:p>
        </p:txBody>
      </p:sp>
    </p:spTree>
    <p:extLst>
      <p:ext uri="{BB962C8B-B14F-4D97-AF65-F5344CB8AC3E}">
        <p14:creationId xmlns:p14="http://schemas.microsoft.com/office/powerpoint/2010/main" val="3581669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(Shelly)</a:t>
            </a:r>
          </a:p>
          <a:p>
            <a:r>
              <a:rPr lang="en-US" dirty="0" smtClean="0"/>
              <a:t>We know that many SILCs struggle to get the appointment they need</a:t>
            </a:r>
            <a:r>
              <a:rPr lang="en-US" baseline="0" dirty="0" smtClean="0"/>
              <a:t> through their Governor’s office or other appointing authority. It is </a:t>
            </a:r>
            <a:r>
              <a:rPr lang="en-US" b="1" baseline="0" dirty="0" smtClean="0"/>
              <a:t>so important</a:t>
            </a:r>
            <a:r>
              <a:rPr lang="en-US" b="0" baseline="0" dirty="0" smtClean="0"/>
              <a:t> to build a positive relationship! - </a:t>
            </a:r>
            <a:r>
              <a:rPr lang="en-US" b="0" dirty="0" smtClean="0"/>
              <a:t>Get familiar with the individual that has been</a:t>
            </a:r>
            <a:r>
              <a:rPr lang="en-US" b="0" baseline="0" dirty="0" smtClean="0"/>
              <a:t> assigned to the SILC by the </a:t>
            </a:r>
            <a:r>
              <a:rPr lang="en-US" b="0" dirty="0" smtClean="0"/>
              <a:t>appointing authority,</a:t>
            </a:r>
            <a:r>
              <a:rPr lang="en-US" b="0" baseline="0" dirty="0" smtClean="0"/>
              <a:t> build a relationship.  It is a great idea to take the time to meet the individual in person so that they know who you are and can put a face to your SILC.</a:t>
            </a:r>
            <a:endParaRPr lang="en-US" b="0" dirty="0" smtClean="0"/>
          </a:p>
          <a:p>
            <a:endParaRPr lang="en-US" b="0" baseline="0" dirty="0" smtClean="0"/>
          </a:p>
          <a:p>
            <a:r>
              <a:rPr lang="en-US" b="0" baseline="0" dirty="0" smtClean="0"/>
              <a:t>The appointments office is often understaffed and overwhelmed! They appreciate groups that have their act together, because it reduces their work load. </a:t>
            </a:r>
          </a:p>
          <a:p>
            <a:endParaRPr lang="en-US" b="1" baseline="0" dirty="0" smtClean="0"/>
          </a:p>
          <a:p>
            <a:r>
              <a:rPr lang="en-US" b="1" baseline="0" dirty="0" smtClean="0"/>
              <a:t>How can you help them get their job done?  </a:t>
            </a:r>
          </a:p>
          <a:p>
            <a:r>
              <a:rPr lang="en-US" b="1" baseline="0" dirty="0" smtClean="0"/>
              <a:t>Learn: </a:t>
            </a:r>
            <a:r>
              <a:rPr lang="en-US" b="0" baseline="0" dirty="0" smtClean="0"/>
              <a:t>Both Oregon and Idaho have established a relationship by meeting with our Governor’s office staff to learn the things that are important to the Governor, and understand the policies the Governor has around appointments. When there is turnover of the Governor, it may be important to check and see if any policies have changed. </a:t>
            </a:r>
          </a:p>
          <a:p>
            <a:r>
              <a:rPr lang="en-US" b="1" baseline="0" dirty="0" smtClean="0"/>
              <a:t>Make it easy: </a:t>
            </a:r>
            <a:r>
              <a:rPr lang="en-US" b="0" baseline="0" dirty="0" smtClean="0"/>
              <a:t>If you know your legal requirements, keep track of term limits, vacancies etc., and make sure your paperwork is turned in timely, you reduce issues that your appointments office will have to deal with.</a:t>
            </a:r>
          </a:p>
          <a:p>
            <a:endParaRPr lang="en-US" b="1" baseline="0" dirty="0" smtClean="0"/>
          </a:p>
          <a:p>
            <a:r>
              <a:rPr lang="en-US" b="1" baseline="0" dirty="0" smtClean="0"/>
              <a:t>How can they help you? </a:t>
            </a:r>
          </a:p>
          <a:p>
            <a:r>
              <a:rPr lang="en-US" b="1" baseline="0" dirty="0" smtClean="0"/>
              <a:t>Educate: </a:t>
            </a:r>
            <a:r>
              <a:rPr lang="en-US" b="0" baseline="0" dirty="0" smtClean="0"/>
              <a:t>There are so many different types of groups with different requirements that have to be appointed. It helps to educate your appointments office staff. You can build a quick table of your duties &amp; composition requirements, and explain any difficulties you are having with compliance or effectiveness that they might help you with. If you have a vetting process for applicants, to make sure people have appropriate skills to make your SILC effective, it helps to explain your process to the appointments office so they understand that the SILC wants to help find quality members. In Oregon, we have an interview process, and then the Council sends a recommendation to the appointments office on each applicant, to inform the Governor’s decision. </a:t>
            </a:r>
          </a:p>
          <a:p>
            <a:endParaRPr lang="en-US" b="0" baseline="0" dirty="0" smtClean="0"/>
          </a:p>
          <a:p>
            <a:r>
              <a:rPr lang="en-US" b="0" baseline="0" dirty="0" smtClean="0"/>
              <a:t>I know that Idaho’s SILC makes it a routine to check in with the Governor’s office to see if there are any concerns or issues to address.  </a:t>
            </a:r>
          </a:p>
          <a:p>
            <a:endParaRPr lang="en-US" b="1" dirty="0" smtClean="0"/>
          </a:p>
          <a:p>
            <a:endParaRPr lang="en-US" b="1" dirty="0" smtClean="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12</a:t>
            </a:fld>
            <a:endParaRPr lang="en-US"/>
          </a:p>
        </p:txBody>
      </p:sp>
    </p:spTree>
    <p:extLst>
      <p:ext uri="{BB962C8B-B14F-4D97-AF65-F5344CB8AC3E}">
        <p14:creationId xmlns:p14="http://schemas.microsoft.com/office/powerpoint/2010/main" val="1768745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a:r>
            <a:r>
              <a:rPr lang="en-US" b="1" dirty="0" err="1" smtClean="0"/>
              <a:t>Robbi</a:t>
            </a:r>
            <a:r>
              <a:rPr lang="en-US" b="1" baseline="0" dirty="0" smtClean="0"/>
              <a:t> will take lead and Shelly may add)</a:t>
            </a:r>
            <a:endParaRPr lang="en-US" b="1" dirty="0" smtClean="0"/>
          </a:p>
          <a:p>
            <a:r>
              <a:rPr lang="en-US" b="1" dirty="0" smtClean="0"/>
              <a:t>Describe the graphic! - </a:t>
            </a:r>
            <a:r>
              <a:rPr lang="en-US" b="0" dirty="0" smtClean="0"/>
              <a:t>New</a:t>
            </a:r>
            <a:r>
              <a:rPr lang="en-US" b="0" baseline="0" dirty="0" smtClean="0"/>
              <a:t> members often feel disoriented! It’s important that they know where they are headed. </a:t>
            </a:r>
          </a:p>
          <a:p>
            <a:endParaRPr lang="en-US" b="0" baseline="0" dirty="0" smtClean="0"/>
          </a:p>
          <a:p>
            <a:r>
              <a:rPr lang="en-US" b="0" baseline="0" dirty="0" smtClean="0"/>
              <a:t>Idaho and Oregon have different orientation approaches, but we agree that these are some of the key topics a new member needs to know. </a:t>
            </a:r>
          </a:p>
          <a:p>
            <a:endParaRPr lang="en-US" b="1" dirty="0" smtClean="0"/>
          </a:p>
          <a:p>
            <a:r>
              <a:rPr lang="en-US" b="1" dirty="0" smtClean="0"/>
              <a:t>Purpose</a:t>
            </a:r>
            <a:r>
              <a:rPr lang="en-US" dirty="0" smtClean="0"/>
              <a:t> – Why does the IL</a:t>
            </a:r>
            <a:r>
              <a:rPr lang="en-US" baseline="0" dirty="0" smtClean="0"/>
              <a:t> program exist? What is its philosophy, its history?</a:t>
            </a:r>
          </a:p>
          <a:p>
            <a:r>
              <a:rPr lang="en-US" b="1" baseline="0" dirty="0" smtClean="0"/>
              <a:t>Key Players </a:t>
            </a:r>
            <a:r>
              <a:rPr lang="en-US" baseline="0" dirty="0" smtClean="0"/>
              <a:t>– What are the important entities in the IL program? What are their roles &amp; responsibilities?  - The Rehabilitation Services Administration, Designated State Unit (General &amp; Blind agencies), CILs, SILC</a:t>
            </a:r>
          </a:p>
          <a:p>
            <a:r>
              <a:rPr lang="en-US" b="1" baseline="0" dirty="0" smtClean="0"/>
              <a:t>Laws &amp; Regulations </a:t>
            </a:r>
            <a:r>
              <a:rPr lang="en-US" baseline="0" dirty="0" smtClean="0"/>
              <a:t>– The Rehabilitation Act and Code of Federal Regulations  - Which parts govern the SILC’s activities?)</a:t>
            </a:r>
          </a:p>
          <a:p>
            <a:r>
              <a:rPr lang="en-US" b="1" baseline="0" dirty="0" smtClean="0"/>
              <a:t>The SPIL &amp; 704 Report </a:t>
            </a:r>
            <a:r>
              <a:rPr lang="en-US" baseline="0" dirty="0" smtClean="0"/>
              <a:t>– What is the purpose of each, how are they put together, and what kinds of information do they contain?</a:t>
            </a:r>
          </a:p>
          <a:p>
            <a:r>
              <a:rPr lang="en-US" b="1" baseline="0" dirty="0" smtClean="0"/>
              <a:t>What’s Unique? </a:t>
            </a:r>
            <a:r>
              <a:rPr lang="en-US" baseline="0" dirty="0" smtClean="0"/>
              <a:t>– What other grants, projects or unique funding sources does your SILC have? (Have examples of the kinds of things Idaho and Oregon have done with “other funds.”</a:t>
            </a:r>
          </a:p>
          <a:p>
            <a:r>
              <a:rPr lang="en-US" b="1" baseline="0" dirty="0" smtClean="0"/>
              <a:t>What’s your job? </a:t>
            </a:r>
            <a:r>
              <a:rPr lang="en-US" b="0" baseline="0" dirty="0" smtClean="0"/>
              <a:t>– Members want to have a clear understanding of what the expectations are for them – what they are supposed to do &amp; how they fit in.</a:t>
            </a:r>
          </a:p>
          <a:p>
            <a:r>
              <a:rPr lang="en-US" b="1" baseline="0" dirty="0" smtClean="0"/>
              <a:t>Logistics? </a:t>
            </a:r>
            <a:r>
              <a:rPr lang="en-US" b="0" baseline="0" dirty="0" smtClean="0"/>
              <a:t>– How do members make travel arrangements and get their expenses reimbursed? </a:t>
            </a:r>
            <a:r>
              <a:rPr lang="en-US" b="1" baseline="0" dirty="0" smtClean="0"/>
              <a:t> </a:t>
            </a:r>
            <a:r>
              <a:rPr lang="en-US" b="0" baseline="0" dirty="0" smtClean="0"/>
              <a:t>Structure the process around the policies that are required by your DSU  </a:t>
            </a:r>
          </a:p>
          <a:p>
            <a:r>
              <a:rPr lang="en-US" b="0" baseline="0" dirty="0" smtClean="0"/>
              <a:t>                   so that there are no issues or problems to handle at a later date.  Make sure that you know if you have </a:t>
            </a:r>
          </a:p>
          <a:p>
            <a:r>
              <a:rPr lang="en-US" b="0" baseline="0" dirty="0" smtClean="0"/>
              <a:t>	authority to issue expenses prior to the meeting keeping in mind that some council members may be on limited income and </a:t>
            </a:r>
          </a:p>
          <a:p>
            <a:r>
              <a:rPr lang="en-US" b="0" baseline="0" dirty="0" smtClean="0"/>
              <a:t>	waiting on reimbursement may cause a financial hardship.</a:t>
            </a:r>
          </a:p>
          <a:p>
            <a:r>
              <a:rPr lang="en-US" b="1" baseline="0" dirty="0" smtClean="0"/>
              <a:t>Acronyms!-</a:t>
            </a:r>
            <a:r>
              <a:rPr lang="en-US" b="0" baseline="0" dirty="0" smtClean="0"/>
              <a:t>The use of acronyms can be frustrating for new members as well.  It is a great idea to provide new members with a list of acronyms.  Both the Idaho &amp; Oregon SILCs provide a Council Member Handbook that includes a list of acronyms that are often used.  Be aware that using the entire title is always a good idea. </a:t>
            </a:r>
            <a:endParaRPr lang="en-US" b="0"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13</a:t>
            </a:fld>
            <a:endParaRPr lang="en-US"/>
          </a:p>
        </p:txBody>
      </p:sp>
    </p:spTree>
    <p:extLst>
      <p:ext uri="{BB962C8B-B14F-4D97-AF65-F5344CB8AC3E}">
        <p14:creationId xmlns:p14="http://schemas.microsoft.com/office/powerpoint/2010/main" val="4134716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(Robbi)  I will explain the process as it changes from grant opportunities</a:t>
            </a:r>
            <a:r>
              <a:rPr lang="en-US" b="1" baseline="0" dirty="0" smtClean="0"/>
              <a:t> to activities that are </a:t>
            </a:r>
            <a:r>
              <a:rPr lang="en-US" b="1" baseline="0" smtClean="0"/>
              <a:t>in our SPIL.</a:t>
            </a:r>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14</a:t>
            </a:fld>
            <a:endParaRPr lang="en-US"/>
          </a:p>
        </p:txBody>
      </p:sp>
    </p:spTree>
    <p:extLst>
      <p:ext uri="{BB962C8B-B14F-4D97-AF65-F5344CB8AC3E}">
        <p14:creationId xmlns:p14="http://schemas.microsoft.com/office/powerpoint/2010/main" val="2468231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a:t>
            </a:r>
          </a:p>
          <a:p>
            <a:pPr marL="0" marR="0" indent="0" algn="l" defTabSz="914400" rtl="0" eaLnBrk="0" fontAlgn="base" latinLnBrk="0" hangingPunct="0">
              <a:lnSpc>
                <a:spcPct val="100000"/>
              </a:lnSpc>
              <a:spcBef>
                <a:spcPct val="30000"/>
              </a:spcBef>
              <a:spcAft>
                <a:spcPct val="0"/>
              </a:spcAft>
              <a:buClrTx/>
              <a:buSzTx/>
              <a:buFontTx/>
              <a:buNone/>
              <a:tabLst/>
              <a:defRPr/>
            </a:pPr>
            <a:r>
              <a:rPr lang="en-US" b="0" baseline="0" dirty="0" smtClean="0"/>
              <a:t>I mentioned earlier that we tend to have a very small pool of people with disabilities in our state who have knowledge about CIL services, and who are not employed by a CIL or by a State agency. We try to do plenty of training to make sure our members have the level of knowledge they need to be successful. We’ve done some trial and error. We used to do a day long complete orientation where members were walked through a handbook of materials (but people didn’t retain a lot from it and didn’t seem to refer back to their handbooks). Then we tried developing a basic, self-paced orientation that they work through on their own and then fill out a questionnaire that helped identify areas where more one-on-one information might be needed. Not many people seemed to absorb a lot of the self-paced materials, either. Currently, we’ve moved to a more one-on-one approach that keeps things in smaller bites and provides for a lot of interaction, which seems to be more what people like.  We do an in-person session with them the day before their first SILC meeting, overviewing the various key topics for new members. Later, we do one-hour or less follow-up sessions via phone or </a:t>
            </a:r>
            <a:r>
              <a:rPr lang="en-US" b="0" baseline="0" dirty="0" err="1" smtClean="0"/>
              <a:t>Webconference</a:t>
            </a:r>
            <a:r>
              <a:rPr lang="en-US" b="0" baseline="0" dirty="0" smtClean="0"/>
              <a:t>. Each session goes into more depth on one of the key topics. We set up the schedule that works for the member (weekly, monthly, semi-monthly, etc.) Members have a handbook with materials ahead of time, so they are encouraged to look through the section for the upcoming follow up session and keep a list of questions they may want to ask. Not everyone actually reviews the materials ahead of time, so we have to be ready to walk through the materials completely and ask them questions that gage their understanding. Since they have materials in their handbook, thy can refer back to things later, if needed. </a:t>
            </a:r>
          </a:p>
          <a:p>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15</a:t>
            </a:fld>
            <a:endParaRPr lang="en-US"/>
          </a:p>
        </p:txBody>
      </p:sp>
    </p:spTree>
    <p:extLst>
      <p:ext uri="{BB962C8B-B14F-4D97-AF65-F5344CB8AC3E}">
        <p14:creationId xmlns:p14="http://schemas.microsoft.com/office/powerpoint/2010/main" val="3993539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 will introduce, then Shelly &amp; </a:t>
            </a:r>
            <a:r>
              <a:rPr lang="en-US" b="1" dirty="0" err="1" smtClean="0"/>
              <a:t>Robbi</a:t>
            </a:r>
            <a:r>
              <a:rPr lang="en-US" b="1" dirty="0" smtClean="0"/>
              <a:t> will take turns covering</a:t>
            </a:r>
            <a:r>
              <a:rPr lang="en-US" b="1" baseline="0" dirty="0" smtClean="0"/>
              <a:t> each talking point)</a:t>
            </a:r>
          </a:p>
          <a:p>
            <a:r>
              <a:rPr lang="en-US" b="1" baseline="0" dirty="0" smtClean="0"/>
              <a:t>(Shelly) </a:t>
            </a:r>
            <a:r>
              <a:rPr lang="en-US" b="1" dirty="0" smtClean="0"/>
              <a:t>Train before the task </a:t>
            </a:r>
            <a:r>
              <a:rPr lang="en-US" baseline="0" dirty="0" smtClean="0"/>
              <a:t>– No one likes to feel lost when they are supposed to have a responsibility. Provide basic orientation before a member attends their </a:t>
            </a:r>
          </a:p>
          <a:p>
            <a:r>
              <a:rPr lang="en-US" baseline="0" dirty="0" smtClean="0"/>
              <a:t>                    first meeting. Some SILC tasks only get done once every three years. A basic pre-training on the task may be a good reminder to help members know </a:t>
            </a:r>
          </a:p>
          <a:p>
            <a:r>
              <a:rPr lang="en-US" baseline="0" dirty="0" smtClean="0"/>
              <a:t>                    where they are going. </a:t>
            </a:r>
          </a:p>
          <a:p>
            <a:r>
              <a:rPr lang="en-US" b="1" baseline="0" dirty="0" smtClean="0"/>
              <a:t>(</a:t>
            </a:r>
            <a:r>
              <a:rPr lang="en-US" b="1" baseline="0" dirty="0" err="1" smtClean="0"/>
              <a:t>Robbi</a:t>
            </a:r>
            <a:r>
              <a:rPr lang="en-US" b="1" baseline="0" dirty="0" smtClean="0"/>
              <a:t>) Safe Zone </a:t>
            </a:r>
            <a:r>
              <a:rPr lang="en-US" baseline="0" dirty="0" smtClean="0"/>
              <a:t>– Help members connect with a buddy – someone who has opened the door for them to ask question without feeling foolish. </a:t>
            </a:r>
            <a:r>
              <a:rPr lang="en-US" b="0" baseline="0" dirty="0" smtClean="0"/>
              <a:t>In addition it 	may be necessary to provide a safe “space” for individuals who may be uncomfortable with the subject matter that you are </a:t>
            </a:r>
          </a:p>
          <a:p>
            <a:r>
              <a:rPr lang="en-US" b="0" baseline="0" dirty="0" smtClean="0"/>
              <a:t>	addressing during your orientation, for example Abuse and Violence projects that you may be involved in. </a:t>
            </a:r>
          </a:p>
          <a:p>
            <a:r>
              <a:rPr lang="en-US" b="1" baseline="0" dirty="0" smtClean="0"/>
              <a:t>(Shelly) Make it person-centered </a:t>
            </a:r>
            <a:r>
              <a:rPr lang="en-US" baseline="0" dirty="0" smtClean="0"/>
              <a:t>– Members seems to engage more in one-on-one orientations or very small groups (such as when you have a couple of     </a:t>
            </a:r>
          </a:p>
          <a:p>
            <a:r>
              <a:rPr lang="en-US" baseline="0" dirty="0" smtClean="0"/>
              <a:t>                   members joining the council at the same time). Give sufficient time for question and answer conversations. These often take longer and lead down more </a:t>
            </a:r>
          </a:p>
          <a:p>
            <a:r>
              <a:rPr lang="en-US" baseline="0" dirty="0" smtClean="0"/>
              <a:t>                   paths than might be expected. It also gives a chance to adapt to the particular member’s learning style and needs. </a:t>
            </a:r>
          </a:p>
          <a:p>
            <a:r>
              <a:rPr lang="en-US" b="1" baseline="0" dirty="0" smtClean="0"/>
              <a:t>(Shelly) Small doses </a:t>
            </a:r>
            <a:r>
              <a:rPr lang="en-US" baseline="0" dirty="0" smtClean="0"/>
              <a:t>– No one likes to try to chew on too much information at once. It’s better to provide small amounts of information over a period of time than </a:t>
            </a:r>
          </a:p>
          <a:p>
            <a:r>
              <a:rPr lang="en-US" baseline="0" dirty="0" smtClean="0"/>
              <a:t>                   to try to push out too much training at one time. Give plenty of time for members to digest before adding more information. </a:t>
            </a:r>
          </a:p>
          <a:p>
            <a:r>
              <a:rPr lang="en-US" b="1" baseline="0" dirty="0" smtClean="0"/>
              <a:t>(</a:t>
            </a:r>
            <a:r>
              <a:rPr lang="en-US" b="1" baseline="0" dirty="0" err="1" smtClean="0"/>
              <a:t>Robbi</a:t>
            </a:r>
            <a:r>
              <a:rPr lang="en-US" b="1" baseline="0" dirty="0" smtClean="0"/>
              <a:t> – Shelly may add) Teaching styles </a:t>
            </a:r>
            <a:r>
              <a:rPr lang="en-US" baseline="0" dirty="0" smtClean="0"/>
              <a:t>– Try to develop visual, audio and kinesthetic approaches into trainings. People learn best when they receive </a:t>
            </a:r>
          </a:p>
          <a:p>
            <a:r>
              <a:rPr lang="en-US" baseline="0" dirty="0" smtClean="0"/>
              <a:t>                   information in multiple ways. </a:t>
            </a:r>
          </a:p>
          <a:p>
            <a:r>
              <a:rPr lang="en-US" b="1" baseline="0" dirty="0" smtClean="0"/>
              <a:t>(</a:t>
            </a:r>
            <a:r>
              <a:rPr lang="en-US" b="1" baseline="0" dirty="0" err="1" smtClean="0"/>
              <a:t>Robbi</a:t>
            </a:r>
            <a:r>
              <a:rPr lang="en-US" b="1" baseline="0" dirty="0" smtClean="0"/>
              <a:t> – Shelly may add) Have fun </a:t>
            </a:r>
            <a:r>
              <a:rPr lang="en-US" baseline="0" dirty="0" smtClean="0"/>
              <a:t>– Be creative. Consider occasionally using games to teach concepts. Example: Use a matching game to help members learn </a:t>
            </a:r>
          </a:p>
          <a:p>
            <a:r>
              <a:rPr lang="en-US" baseline="0" dirty="0" smtClean="0"/>
              <a:t>               which responsibilities or roles belong to different program partners. </a:t>
            </a:r>
          </a:p>
          <a:p>
            <a:endParaRPr lang="en-US" baseline="0" dirty="0" smtClean="0"/>
          </a:p>
          <a:p>
            <a:r>
              <a:rPr lang="en-US" b="1" baseline="0" dirty="0" smtClean="0"/>
              <a:t>Just a thought </a:t>
            </a:r>
            <a:r>
              <a:rPr lang="en-US" baseline="0" dirty="0" smtClean="0"/>
              <a:t>- Many of the things we’ve noticed are just principles of learning. You might want to seek out someone with some teaching experience to review your training plan and give suggestions.   </a:t>
            </a:r>
          </a:p>
          <a:p>
            <a:endParaRPr lang="en-US" baseline="0" dirty="0" smtClean="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16</a:t>
            </a:fld>
            <a:endParaRPr lang="en-US"/>
          </a:p>
        </p:txBody>
      </p:sp>
    </p:spTree>
    <p:extLst>
      <p:ext uri="{BB962C8B-B14F-4D97-AF65-F5344CB8AC3E}">
        <p14:creationId xmlns:p14="http://schemas.microsoft.com/office/powerpoint/2010/main" val="1324399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17</a:t>
            </a:fld>
            <a:endParaRPr lang="en-US"/>
          </a:p>
        </p:txBody>
      </p:sp>
      <p:sp>
        <p:nvSpPr>
          <p:cNvPr id="5" name="Notes Placeholder 2"/>
          <p:cNvSpPr>
            <a:spLocks noGrp="1"/>
          </p:cNvSpPr>
          <p:nvPr>
            <p:ph type="body" idx="1"/>
          </p:nvPr>
        </p:nvSpPr>
        <p:spPr>
          <a:xfrm>
            <a:off x="228600" y="4416425"/>
            <a:ext cx="6780213" cy="4183063"/>
          </a:xfrm>
        </p:spPr>
        <p:txBody>
          <a:bodyPr/>
          <a:lstStyle/>
          <a:p>
            <a:r>
              <a:rPr lang="en-US" sz="1100" b="1" dirty="0" smtClean="0"/>
              <a:t>(</a:t>
            </a:r>
            <a:r>
              <a:rPr lang="en-US" sz="1100" b="1" dirty="0" err="1" smtClean="0"/>
              <a:t>Robbi</a:t>
            </a:r>
            <a:r>
              <a:rPr lang="en-US" sz="1100" b="1" dirty="0" smtClean="0"/>
              <a:t> introduces – Robbie</a:t>
            </a:r>
            <a:r>
              <a:rPr lang="en-US" sz="1100" b="1" baseline="0" dirty="0" smtClean="0"/>
              <a:t> &amp; Shelly take turns discussing bulleted items and the other person may add comments)</a:t>
            </a:r>
          </a:p>
          <a:p>
            <a:endParaRPr lang="en-US" sz="1100" b="1" baseline="0" dirty="0" smtClean="0"/>
          </a:p>
          <a:p>
            <a:r>
              <a:rPr lang="en-US" sz="1100" b="1" baseline="0" dirty="0" smtClean="0"/>
              <a:t>(Robbie) – Conferences</a:t>
            </a:r>
          </a:p>
          <a:p>
            <a:endParaRPr lang="en-US" sz="1100" b="1" baseline="0" dirty="0" smtClean="0"/>
          </a:p>
          <a:p>
            <a:r>
              <a:rPr lang="en-US" sz="1100" b="1" baseline="0" dirty="0" smtClean="0"/>
              <a:t>(Shelly) – IL-Net/ILRU - </a:t>
            </a:r>
            <a:r>
              <a:rPr lang="en-US" sz="1100" dirty="0" smtClean="0"/>
              <a:t>Rapid</a:t>
            </a:r>
            <a:r>
              <a:rPr lang="en-US" sz="1100" baseline="0" dirty="0" smtClean="0"/>
              <a:t> Courses and archived On-Demand Presentations from ILRU are both free.</a:t>
            </a:r>
          </a:p>
          <a:p>
            <a:r>
              <a:rPr lang="en-US" sz="1100" b="1" baseline="0" dirty="0" smtClean="0"/>
              <a:t>	Rapid Courses </a:t>
            </a:r>
            <a:r>
              <a:rPr lang="en-US" sz="1100" b="0" baseline="0" dirty="0" smtClean="0"/>
              <a:t>- Self-paced </a:t>
            </a:r>
            <a:r>
              <a:rPr lang="en-US" sz="1100" baseline="0" dirty="0" smtClean="0"/>
              <a:t>and interactive</a:t>
            </a:r>
          </a:p>
          <a:p>
            <a:r>
              <a:rPr lang="en-US" sz="1100" b="1" baseline="0" dirty="0" smtClean="0"/>
              <a:t>	On-Demand Presentations </a:t>
            </a:r>
            <a:r>
              <a:rPr lang="en-US" sz="1100" baseline="0" dirty="0" smtClean="0"/>
              <a:t>– Downloadable PowerPoint presentations &amp; transcripts</a:t>
            </a:r>
          </a:p>
          <a:p>
            <a:endParaRPr lang="en-US" sz="1100" baseline="0" dirty="0" smtClean="0"/>
          </a:p>
          <a:p>
            <a:r>
              <a:rPr lang="en-US" sz="1100" b="1" baseline="0" dirty="0" smtClean="0"/>
              <a:t>(</a:t>
            </a:r>
            <a:r>
              <a:rPr lang="en-US" sz="1100" b="1" baseline="0" dirty="0" err="1" smtClean="0"/>
              <a:t>Robbi</a:t>
            </a:r>
            <a:r>
              <a:rPr lang="en-US" sz="1100" b="1" baseline="0" dirty="0" smtClean="0"/>
              <a:t>) – SILC meetings/before tasks/member training days</a:t>
            </a:r>
          </a:p>
          <a:p>
            <a:endParaRPr lang="en-US" sz="1100" b="1"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100" b="1" baseline="0" dirty="0" smtClean="0"/>
              <a:t>(Shelly) – Shadowing an IL Specialist - </a:t>
            </a:r>
            <a:r>
              <a:rPr lang="en-US" sz="1100" baseline="0" dirty="0" smtClean="0"/>
              <a:t>We have members who are not especially familiar with the operations of a CIL spend a day at their local CIL. They get to spend time with an IL Specialist and see how they interact with consumers. It is all done with the permission of the CIL and any consumers involved. Members just spend time observing, but it helps them build relationships with CIL staff, which makes work as a SILC member more meaningful.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100" b="1" baseline="0" dirty="0" smtClean="0"/>
              <a:t>(Shelly) Observing a CIL on-site review: </a:t>
            </a:r>
            <a:r>
              <a:rPr lang="en-US" sz="1100" baseline="0" dirty="0" smtClean="0"/>
              <a:t>Again, this is something that only happens with the permission of the CIL, and the member is just there to observe. Once a member is familiar with the process of a CIL review, they may represent the Council as an observer on a federal review done at one of the State’s CILs. Their participation provides an opportunity to bring back ideas to the SILC of ways the IL program might be improved.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baseline="0" dirty="0" smtClean="0"/>
          </a:p>
          <a:p>
            <a:endParaRPr lang="en-US" sz="1100" b="1" baseline="0" dirty="0" smtClean="0"/>
          </a:p>
          <a:p>
            <a:endParaRPr lang="en-US" sz="1100" dirty="0"/>
          </a:p>
        </p:txBody>
      </p:sp>
    </p:spTree>
    <p:extLst>
      <p:ext uri="{BB962C8B-B14F-4D97-AF65-F5344CB8AC3E}">
        <p14:creationId xmlns:p14="http://schemas.microsoft.com/office/powerpoint/2010/main" val="3535978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t>(Shelly) - </a:t>
            </a:r>
            <a:r>
              <a:rPr lang="en-US" baseline="0" dirty="0" smtClean="0"/>
              <a:t>Members have told us that there is so much to know about the IL program that it helps to review things from time to time. Here are some examples of topics we might cover in our lunch-session trainings at SILC meetings. </a:t>
            </a:r>
          </a:p>
          <a:p>
            <a:endParaRPr lang="en-US" b="1" dirty="0" smtClean="0"/>
          </a:p>
          <a:p>
            <a:r>
              <a:rPr lang="en-US" b="1" dirty="0" smtClean="0"/>
              <a:t>Guiding Documents </a:t>
            </a:r>
            <a:r>
              <a:rPr lang="en-US" dirty="0" smtClean="0"/>
              <a:t>–</a:t>
            </a:r>
            <a:r>
              <a:rPr lang="en-US" baseline="0" dirty="0" smtClean="0"/>
              <a:t> We’ve looked at specific Federal and state laws that guide our work – one example is the Workforce Investment Act and how the Rehabilitation Act fits into it. </a:t>
            </a:r>
          </a:p>
          <a:p>
            <a:r>
              <a:rPr lang="en-US" b="1" baseline="0" dirty="0" smtClean="0"/>
              <a:t>Funding Streams </a:t>
            </a:r>
            <a:r>
              <a:rPr lang="en-US" baseline="0" dirty="0" smtClean="0"/>
              <a:t>– What are allowable uses?</a:t>
            </a:r>
          </a:p>
          <a:p>
            <a:r>
              <a:rPr lang="en-US" b="1" baseline="0" dirty="0" smtClean="0"/>
              <a:t>State Funding Plan </a:t>
            </a:r>
            <a:r>
              <a:rPr lang="en-US" baseline="0" dirty="0" smtClean="0"/>
              <a:t>– How are funds dispersed to the different IL program partners?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1" baseline="0" dirty="0" smtClean="0"/>
              <a:t>Relationship of SPIL &amp; 704s </a:t>
            </a:r>
            <a:r>
              <a:rPr lang="en-US" baseline="0" dirty="0" smtClean="0"/>
              <a:t>– What are the similarities and differences between the 704 reports submitted by the State versus CILs? </a:t>
            </a:r>
          </a:p>
          <a:p>
            <a:r>
              <a:rPr lang="en-US" b="1" baseline="0" dirty="0" smtClean="0"/>
              <a:t>CIL Monitoring </a:t>
            </a:r>
            <a:r>
              <a:rPr lang="en-US" baseline="0" dirty="0" smtClean="0"/>
              <a:t>– What are the federal and state responsibilities for CIL monitoring and the kinds of things that are examined. Who makes up the monitoring teams?</a:t>
            </a:r>
          </a:p>
          <a:p>
            <a:r>
              <a:rPr lang="en-US" b="1" baseline="0" dirty="0" smtClean="0"/>
              <a:t>National &amp; State Organizations with IL Program Relationships</a:t>
            </a:r>
            <a:r>
              <a:rPr lang="en-US" baseline="0" dirty="0" smtClean="0"/>
              <a:t> – What is the National Council on Disability, NCIL, APRIL, ILRU, the Client Assistance Program, the Protection &amp; Advocacy Program, etc.?</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18</a:t>
            </a:fld>
            <a:endParaRPr lang="en-US"/>
          </a:p>
        </p:txBody>
      </p:sp>
    </p:spTree>
    <p:extLst>
      <p:ext uri="{BB962C8B-B14F-4D97-AF65-F5344CB8AC3E}">
        <p14:creationId xmlns:p14="http://schemas.microsoft.com/office/powerpoint/2010/main" val="1469455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(Robbie introduces</a:t>
            </a:r>
            <a:r>
              <a:rPr lang="en-US" b="1" baseline="0" dirty="0" smtClean="0"/>
              <a:t> slide. Robbie &amp; Shelly take turns discussing points)</a:t>
            </a:r>
          </a:p>
          <a:p>
            <a:r>
              <a:rPr lang="en-US" b="1" baseline="0" dirty="0" smtClean="0"/>
              <a:t>(</a:t>
            </a:r>
            <a:r>
              <a:rPr lang="en-US" b="1" baseline="0" dirty="0" err="1" smtClean="0"/>
              <a:t>Robbi</a:t>
            </a:r>
            <a:r>
              <a:rPr lang="en-US" b="1" baseline="0" dirty="0" smtClean="0"/>
              <a:t>) </a:t>
            </a:r>
            <a:r>
              <a:rPr lang="en-US" b="1" dirty="0" smtClean="0"/>
              <a:t>Training Budget </a:t>
            </a:r>
            <a:r>
              <a:rPr lang="en-US" dirty="0" smtClean="0"/>
              <a:t>– Plan ahead for fee-based trainings and have tight controls for pre-approval and</a:t>
            </a:r>
            <a:r>
              <a:rPr lang="en-US" baseline="0" dirty="0" smtClean="0"/>
              <a:t> cost reimbursement. Members may request SILC reimbursement for non-IL conferences they attend. Having policies about this helps. </a:t>
            </a:r>
            <a:r>
              <a:rPr lang="en-US" b="0" baseline="0" dirty="0" smtClean="0"/>
              <a:t>Included in the budget should be any additional memberships/conference fees that are required for attending.</a:t>
            </a:r>
          </a:p>
          <a:p>
            <a:endParaRPr lang="en-US" baseline="0" dirty="0" smtClean="0"/>
          </a:p>
          <a:p>
            <a:r>
              <a:rPr lang="en-US" b="1" baseline="0" dirty="0" smtClean="0"/>
              <a:t>(Shelly) Repetition</a:t>
            </a:r>
            <a:r>
              <a:rPr lang="en-US" baseline="0" dirty="0" smtClean="0"/>
              <a:t> – You always have new members on board who need additional training. Bringing back prior trainings meets the need for newer members, but also helps others solidify the concepts. If you use different methods to share the same information, it always seems somewhat fresh. </a:t>
            </a:r>
          </a:p>
          <a:p>
            <a:endParaRPr lang="en-US" baseline="0" dirty="0" smtClean="0"/>
          </a:p>
          <a:p>
            <a:r>
              <a:rPr lang="en-US" b="1" baseline="0" dirty="0" smtClean="0"/>
              <a:t>(</a:t>
            </a:r>
            <a:r>
              <a:rPr lang="en-US" b="1" baseline="0" dirty="0" err="1" smtClean="0"/>
              <a:t>Robbi</a:t>
            </a:r>
            <a:r>
              <a:rPr lang="en-US" b="1" baseline="0" dirty="0" smtClean="0"/>
              <a:t>) Captive Audience </a:t>
            </a:r>
            <a:r>
              <a:rPr lang="en-US" baseline="0" dirty="0" smtClean="0"/>
              <a:t>– For us, it has worked better for staff to review the materials available through ILRU and then use those materials during SILC meetings or subcommittee meetings.  </a:t>
            </a:r>
          </a:p>
          <a:p>
            <a:endParaRPr lang="en-US" baseline="0" dirty="0" smtClean="0"/>
          </a:p>
          <a:p>
            <a:r>
              <a:rPr lang="en-US" b="1" baseline="0" dirty="0" smtClean="0"/>
              <a:t>(Shelly) Motivation</a:t>
            </a:r>
            <a:r>
              <a:rPr lang="en-US" baseline="0" dirty="0" smtClean="0"/>
              <a:t> – The SILC’s work is often focused on paperwork, planning and evaluation. Periodically, we need reminders of how SILC duties make a difference to stay energized. Nothing is more motivating than spending time with CIL staff and consumers, so including opportunities to see the impact of their work together is a good part of the training plan. </a:t>
            </a:r>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19</a:t>
            </a:fld>
            <a:endParaRPr lang="en-US"/>
          </a:p>
        </p:txBody>
      </p:sp>
    </p:spTree>
    <p:extLst>
      <p:ext uri="{BB962C8B-B14F-4D97-AF65-F5344CB8AC3E}">
        <p14:creationId xmlns:p14="http://schemas.microsoft.com/office/powerpoint/2010/main" val="3624121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a:r>
            <a:r>
              <a:rPr lang="en-US" b="1" dirty="0" err="1" smtClean="0"/>
              <a:t>Robbi</a:t>
            </a:r>
            <a:r>
              <a:rPr lang="en-US" b="1" dirty="0" smtClean="0"/>
              <a:t>)</a:t>
            </a:r>
          </a:p>
          <a:p>
            <a:r>
              <a:rPr lang="en-US" b="1" dirty="0" smtClean="0"/>
              <a:t>Set the stage: </a:t>
            </a:r>
            <a:r>
              <a:rPr lang="en-US" dirty="0" smtClean="0"/>
              <a:t>We</a:t>
            </a:r>
            <a:r>
              <a:rPr lang="en-US" baseline="0" dirty="0" smtClean="0"/>
              <a:t> don’t want to assume the amount of background or experience all of you have, so some of this may be old news for some, but we want to consider that there may be some folks really new to SILC life on today’s call. We hope everyone can find at least one new helpful idea. </a:t>
            </a:r>
          </a:p>
          <a:p>
            <a:endParaRPr lang="en-US" baseline="0" dirty="0" smtClean="0"/>
          </a:p>
          <a:p>
            <a:r>
              <a:rPr lang="en-US" baseline="0" dirty="0" smtClean="0"/>
              <a:t>We are certainly not experts on the topic. Our councils struggle at times with recruiting and training of members. Some approaches work well at times and don’t seem to work at other times. The mix of members on our councils are always changing and so it seems we have to adapt our recruitment and training approaches from time to time. </a:t>
            </a:r>
          </a:p>
          <a:p>
            <a:endParaRPr lang="en-US" baseline="0" dirty="0" smtClean="0"/>
          </a:p>
          <a:p>
            <a:r>
              <a:rPr lang="en-US" baseline="0" dirty="0" smtClean="0"/>
              <a:t>We are here today to share some things we’ve tried that have worked for us, some that </a:t>
            </a:r>
            <a:r>
              <a:rPr lang="en-US" b="1" baseline="0" dirty="0" smtClean="0"/>
              <a:t>didn’t</a:t>
            </a:r>
            <a:r>
              <a:rPr lang="en-US" baseline="0" dirty="0" smtClean="0"/>
              <a:t> work, and some that we may have only recently put into practice. </a:t>
            </a:r>
          </a:p>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2</a:t>
            </a:fld>
            <a:endParaRPr lang="en-US"/>
          </a:p>
        </p:txBody>
      </p:sp>
    </p:spTree>
    <p:extLst>
      <p:ext uri="{BB962C8B-B14F-4D97-AF65-F5344CB8AC3E}">
        <p14:creationId xmlns:p14="http://schemas.microsoft.com/office/powerpoint/2010/main" val="8370297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(ILRU</a:t>
            </a:r>
            <a:r>
              <a:rPr lang="en-US" b="1" baseline="0" dirty="0" smtClean="0"/>
              <a:t> staff facilitates questions) </a:t>
            </a:r>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20</a:t>
            </a:fld>
            <a:endParaRPr lang="en-US"/>
          </a:p>
        </p:txBody>
      </p:sp>
    </p:spTree>
    <p:extLst>
      <p:ext uri="{BB962C8B-B14F-4D97-AF65-F5344CB8AC3E}">
        <p14:creationId xmlns:p14="http://schemas.microsoft.com/office/powerpoint/2010/main" val="719665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a:t>
            </a:r>
            <a:r>
              <a:rPr lang="en-US" b="1" baseline="0" dirty="0" smtClean="0"/>
              <a:t> – </a:t>
            </a:r>
            <a:r>
              <a:rPr lang="en-US" b="0" baseline="0" dirty="0" smtClean="0"/>
              <a:t>Here we’ve provided some of our favorite links to use for materials for member training. </a:t>
            </a:r>
            <a:endParaRPr lang="en-US" b="0"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21</a:t>
            </a:fld>
            <a:endParaRPr lang="en-US"/>
          </a:p>
        </p:txBody>
      </p:sp>
    </p:spTree>
    <p:extLst>
      <p:ext uri="{BB962C8B-B14F-4D97-AF65-F5344CB8AC3E}">
        <p14:creationId xmlns:p14="http://schemas.microsoft.com/office/powerpoint/2010/main" val="20638806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23</a:t>
            </a:fld>
            <a:endParaRPr lang="en-US"/>
          </a:p>
        </p:txBody>
      </p:sp>
    </p:spTree>
    <p:extLst>
      <p:ext uri="{BB962C8B-B14F-4D97-AF65-F5344CB8AC3E}">
        <p14:creationId xmlns:p14="http://schemas.microsoft.com/office/powerpoint/2010/main" val="2891319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FFFF00"/>
                </a:solidFill>
              </a:rPr>
              <a:t>(</a:t>
            </a:r>
            <a:r>
              <a:rPr lang="en-US" b="1" dirty="0" err="1" smtClean="0">
                <a:solidFill>
                  <a:srgbClr val="FFFF00"/>
                </a:solidFill>
              </a:rPr>
              <a:t>Robbi</a:t>
            </a:r>
            <a:r>
              <a:rPr lang="en-US" b="1" dirty="0" smtClean="0">
                <a:solidFill>
                  <a:srgbClr val="FFFF00"/>
                </a:solidFill>
              </a:rPr>
              <a:t> will lead, Shelly can contribute, if appropriate)</a:t>
            </a:r>
          </a:p>
          <a:p>
            <a:r>
              <a:rPr lang="en-US" b="0" dirty="0" smtClean="0">
                <a:solidFill>
                  <a:srgbClr val="FFFF00"/>
                </a:solidFill>
              </a:rPr>
              <a:t>There may be new members on your council</a:t>
            </a:r>
            <a:r>
              <a:rPr lang="en-US" b="0" baseline="0" dirty="0" smtClean="0">
                <a:solidFill>
                  <a:srgbClr val="FFFF00"/>
                </a:solidFill>
              </a:rPr>
              <a:t> that are uncomfortable the first couple of meetings.  Their comfort level can be attributed to many different things including lack of knowledge of their roles and responsibilities and discomfort communicating their ideas and thoughts during meetings as a result of their disability.  For example:  Robbi will give two examples.</a:t>
            </a:r>
          </a:p>
          <a:p>
            <a:endParaRPr lang="en-US" b="1" dirty="0" smtClean="0">
              <a:solidFill>
                <a:srgbClr val="FFFF00"/>
              </a:solidFill>
            </a:endParaRPr>
          </a:p>
          <a:p>
            <a:r>
              <a:rPr lang="en-US" b="1" dirty="0" smtClean="0">
                <a:solidFill>
                  <a:srgbClr val="FFFF00"/>
                </a:solidFill>
              </a:rPr>
              <a:t>Under</a:t>
            </a:r>
            <a:r>
              <a:rPr lang="en-US" b="1" baseline="0" dirty="0" smtClean="0">
                <a:solidFill>
                  <a:srgbClr val="FFFF00"/>
                </a:solidFill>
              </a:rPr>
              <a:t> Insufficient knowledge: </a:t>
            </a:r>
            <a:r>
              <a:rPr lang="en-US" b="0" baseline="0" dirty="0" smtClean="0">
                <a:solidFill>
                  <a:srgbClr val="FFFF00"/>
                </a:solidFill>
              </a:rPr>
              <a:t>Shelly will mention the particular issue Oregon has had due to a small pool of people with IL background who are not CIL or State employees. Have to do lots of training with folks who live the IL philosophy, but are not as familiar with the program.</a:t>
            </a:r>
            <a:endParaRPr lang="en-US" b="1" dirty="0">
              <a:solidFill>
                <a:srgbClr val="FFFF00"/>
              </a:solidFill>
            </a:endParaRPr>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a:t>
            </a:fld>
            <a:endParaRPr lang="en-US"/>
          </a:p>
        </p:txBody>
      </p:sp>
    </p:spTree>
    <p:extLst>
      <p:ext uri="{BB962C8B-B14F-4D97-AF65-F5344CB8AC3E}">
        <p14:creationId xmlns:p14="http://schemas.microsoft.com/office/powerpoint/2010/main" val="3308924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a:r>
            <a:r>
              <a:rPr lang="en-US" b="1" dirty="0" err="1" smtClean="0"/>
              <a:t>Robbi</a:t>
            </a:r>
            <a:r>
              <a:rPr lang="en-US" b="1" dirty="0" smtClean="0"/>
              <a:t>)</a:t>
            </a:r>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4</a:t>
            </a:fld>
            <a:endParaRPr lang="en-US"/>
          </a:p>
        </p:txBody>
      </p:sp>
    </p:spTree>
    <p:extLst>
      <p:ext uri="{BB962C8B-B14F-4D97-AF65-F5344CB8AC3E}">
        <p14:creationId xmlns:p14="http://schemas.microsoft.com/office/powerpoint/2010/main" val="149460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a:t>
            </a:r>
          </a:p>
          <a:p>
            <a:r>
              <a:rPr lang="en-US" dirty="0" smtClean="0"/>
              <a:t>Abe</a:t>
            </a:r>
            <a:r>
              <a:rPr lang="en-US" baseline="0" dirty="0" smtClean="0"/>
              <a:t> Lincoln – </a:t>
            </a:r>
            <a:r>
              <a:rPr lang="en-US" i="1" baseline="0" dirty="0" smtClean="0"/>
              <a:t>“If I had eight hours to chop down a tree, I’d spend six sharpening my axe.”    </a:t>
            </a:r>
          </a:p>
          <a:p>
            <a:endParaRPr lang="en-US" i="1" baseline="0" dirty="0" smtClean="0"/>
          </a:p>
          <a:p>
            <a:r>
              <a:rPr lang="en-US" i="0" baseline="0" dirty="0" smtClean="0"/>
              <a:t>Step 1 involves doing some planning. What do you need to have an ideal, well-balanced SILC?</a:t>
            </a:r>
          </a:p>
          <a:p>
            <a:r>
              <a:rPr lang="en-US" i="0" baseline="0" dirty="0" smtClean="0"/>
              <a:t>What are the federal requirements? A disability majority, who aren’t state agency or CIL employees. </a:t>
            </a:r>
          </a:p>
          <a:p>
            <a:endParaRPr lang="en-US" i="0" baseline="0" dirty="0" smtClean="0"/>
          </a:p>
          <a:p>
            <a:r>
              <a:rPr lang="en-US" i="0" baseline="0" dirty="0" smtClean="0"/>
              <a:t>Required ex-</a:t>
            </a:r>
            <a:r>
              <a:rPr lang="en-US" i="0" baseline="0" dirty="0" err="1" smtClean="0"/>
              <a:t>officios</a:t>
            </a:r>
            <a:r>
              <a:rPr lang="en-US" i="0" baseline="0" dirty="0" smtClean="0"/>
              <a:t> (voting &amp; non-voting). What ex-</a:t>
            </a:r>
            <a:r>
              <a:rPr lang="en-US" i="0" baseline="0" dirty="0" err="1" smtClean="0"/>
              <a:t>officios</a:t>
            </a:r>
            <a:r>
              <a:rPr lang="en-US" i="0" baseline="0" dirty="0" smtClean="0"/>
              <a:t> does your council require other than representatives of the General &amp; Blind VR agencies? </a:t>
            </a:r>
          </a:p>
          <a:p>
            <a:endParaRPr lang="en-US" i="0" baseline="0" dirty="0" smtClean="0"/>
          </a:p>
          <a:p>
            <a:r>
              <a:rPr lang="en-US" i="0" baseline="0" dirty="0" smtClean="0"/>
              <a:t>What other program or business representation do you want to have? Is there someone from the senior service system, the </a:t>
            </a:r>
            <a:r>
              <a:rPr lang="en-US" i="0" baseline="0" dirty="0" err="1" smtClean="0"/>
              <a:t>medicaid</a:t>
            </a:r>
            <a:r>
              <a:rPr lang="en-US" i="0" baseline="0" dirty="0" smtClean="0"/>
              <a:t> system, housing services, transportation, veterans, etc. who can help improve program coordination?  </a:t>
            </a:r>
          </a:p>
          <a:p>
            <a:endParaRPr lang="en-US" i="0" baseline="0" dirty="0" smtClean="0"/>
          </a:p>
          <a:p>
            <a:r>
              <a:rPr lang="en-US" i="0" baseline="0" dirty="0" smtClean="0"/>
              <a:t>What is your diversity like? Do your members represent the various regions of the State? What about the different disability, age and ethnic populations? </a:t>
            </a:r>
          </a:p>
          <a:p>
            <a:r>
              <a:rPr lang="en-US" i="0" baseline="0" dirty="0" smtClean="0"/>
              <a:t>Are there some skill sets that are great to have on the SILC? Is there a partner with a great program evaluator on staff who could be of assistance? </a:t>
            </a:r>
            <a:endParaRPr lang="en-US" i="0"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5</a:t>
            </a:fld>
            <a:endParaRPr lang="en-US"/>
          </a:p>
        </p:txBody>
      </p:sp>
    </p:spTree>
    <p:extLst>
      <p:ext uri="{BB962C8B-B14F-4D97-AF65-F5344CB8AC3E}">
        <p14:creationId xmlns:p14="http://schemas.microsoft.com/office/powerpoint/2010/main" val="3494896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a:t>
            </a:r>
          </a:p>
          <a:p>
            <a:r>
              <a:rPr lang="en-US" dirty="0" smtClean="0"/>
              <a:t>Do</a:t>
            </a:r>
            <a:r>
              <a:rPr lang="en-US" baseline="0" dirty="0" smtClean="0"/>
              <a:t>es your state prefer a lean and agile or expansive, with plenty of capacity? Much of this depends on the type of resources and projects your SILC has. </a:t>
            </a:r>
          </a:p>
          <a:p>
            <a:r>
              <a:rPr lang="en-US" baseline="0" dirty="0" smtClean="0"/>
              <a:t>It is important to think about what your funding can support in terms of the number of members. </a:t>
            </a:r>
          </a:p>
          <a:p>
            <a:r>
              <a:rPr lang="en-US" baseline="0" dirty="0" smtClean="0"/>
              <a:t>Your Governor or Appointing authority may also have strong opinions about sizes of councils. In Oregon, our Governor prefers lean and agile boards &amp; commissions, so when seeking appointments, that’s important to consider, though we are clear with our Governor’s office about the positions we need to conduct effective business.  </a:t>
            </a:r>
            <a:endParaRPr lang="en-US" dirty="0" smtClean="0"/>
          </a:p>
          <a:p>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6</a:t>
            </a:fld>
            <a:endParaRPr lang="en-US"/>
          </a:p>
        </p:txBody>
      </p:sp>
    </p:spTree>
    <p:extLst>
      <p:ext uri="{BB962C8B-B14F-4D97-AF65-F5344CB8AC3E}">
        <p14:creationId xmlns:p14="http://schemas.microsoft.com/office/powerpoint/2010/main" val="315947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descr="The spreadsheet has a column for each of our council positions, and indicates the name of the person in the position and the terms for that position. In the first column it identifies Demographic categories (including our state regions, the federally required CIL Director, Other CIL rep positions from our bylaws, PWDs, PWDs who are not State or CIL employees, disability types, program/agency representatives, advocates or family members of PWDs, and voting status). The 2nd column calculates how many members there are currently in each of the categories. The 3rd column identifies a minimum targeted # of members for each category. The 4th column shows comparative data to the general population, such as what percentage of people live in each region. This helps us determine some of our target numbers. The 5th column calculates how many members we are lacking in a given category. You don’t see it here, but there is a place where the spreadsheet calculates our disability majority percentage, so we always know whether we are in compliance  or not.&#10;"/>
          <p:cNvSpPr>
            <a:spLocks noGrp="1"/>
          </p:cNvSpPr>
          <p:nvPr>
            <p:ph type="body" idx="1"/>
          </p:nvPr>
        </p:nvSpPr>
        <p:spPr>
          <a:xfrm>
            <a:off x="701675" y="4416425"/>
            <a:ext cx="6080126" cy="4183063"/>
          </a:xfrm>
        </p:spPr>
        <p:txBody>
          <a:bodyPr/>
          <a:lstStyle/>
          <a:p>
            <a:r>
              <a:rPr lang="en-US" b="1" dirty="0" smtClean="0"/>
              <a:t>(Shelly)</a:t>
            </a:r>
          </a:p>
          <a:p>
            <a:r>
              <a:rPr lang="en-US" dirty="0" smtClean="0"/>
              <a:t>After</a:t>
            </a:r>
            <a:r>
              <a:rPr lang="en-US" baseline="0" dirty="0" smtClean="0"/>
              <a:t> you determine what you want in your council makeup, Step 2 is to analyze what you need to make up the gap. In Oregon, we use an Excel spreadsheet as a tracking tool. This is a simulation of our tool, not our actual numbers. The spreadsheet has a column for each of our council positions, and indicates the name of the person in the position and the terms for that position. In the first column it identifies Demographic categories (including our state regions, the federally required CIL Director, Other CIL rep positions from our bylaws, PWDs, PWDs who are not State or CIL employees, disability types, program/agency representatives, advocates or family members of PWDs, and voting status). The 2nd column calculates how many members there are currently in each of the categories. The 3</a:t>
            </a:r>
            <a:r>
              <a:rPr lang="en-US" baseline="30000" dirty="0" smtClean="0"/>
              <a:t>rd</a:t>
            </a:r>
            <a:r>
              <a:rPr lang="en-US" baseline="0" dirty="0" smtClean="0"/>
              <a:t> column identifies a minimum targeted # of members for each category. The 4</a:t>
            </a:r>
            <a:r>
              <a:rPr lang="en-US" baseline="30000" dirty="0" smtClean="0"/>
              <a:t>th</a:t>
            </a:r>
            <a:r>
              <a:rPr lang="en-US" baseline="0" dirty="0" smtClean="0"/>
              <a:t> column shows comparative data to the general population, such as what percentage of people live in each region. This helps us determine some of our target numbers. The 5</a:t>
            </a:r>
            <a:r>
              <a:rPr lang="en-US" baseline="30000" dirty="0" smtClean="0"/>
              <a:t>th</a:t>
            </a:r>
            <a:r>
              <a:rPr lang="en-US" baseline="0" dirty="0" smtClean="0"/>
              <a:t> column calculates how many members we are lacking in a given category. You don’t see it here, but there is a place where the spreadsheet calculates our disability majority percentage, so we always know whether we are in compliance  or not.</a:t>
            </a:r>
            <a:endParaRPr lang="en-US" b="1"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7</a:t>
            </a:fld>
            <a:endParaRPr lang="en-US"/>
          </a:p>
        </p:txBody>
      </p:sp>
    </p:spTree>
    <p:extLst>
      <p:ext uri="{BB962C8B-B14F-4D97-AF65-F5344CB8AC3E}">
        <p14:creationId xmlns:p14="http://schemas.microsoft.com/office/powerpoint/2010/main" val="2041242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a:r>
            <a:r>
              <a:rPr lang="en-US" b="1" dirty="0" err="1" smtClean="0"/>
              <a:t>Robbi</a:t>
            </a:r>
            <a:r>
              <a:rPr lang="en-US" b="1" dirty="0" smtClean="0"/>
              <a:t>)</a:t>
            </a:r>
          </a:p>
          <a:p>
            <a:r>
              <a:rPr lang="en-US" b="1" dirty="0" smtClean="0"/>
              <a:t>General </a:t>
            </a:r>
            <a:r>
              <a:rPr lang="en-US" b="1" baseline="0" dirty="0" smtClean="0"/>
              <a:t>recruitment </a:t>
            </a:r>
            <a:r>
              <a:rPr lang="en-US" baseline="0" dirty="0" smtClean="0"/>
              <a:t>– It never hurts to do general recruitment through various media, and you may find that certain types of media does target your recruitment at certain audiences, but personal recruitment seems to be the most effective. </a:t>
            </a:r>
          </a:p>
          <a:p>
            <a:endParaRPr lang="en-US" baseline="0" dirty="0" smtClean="0"/>
          </a:p>
          <a:p>
            <a:r>
              <a:rPr lang="en-US" b="1" baseline="0" dirty="0" smtClean="0"/>
              <a:t>Personal Recruitment </a:t>
            </a:r>
            <a:r>
              <a:rPr lang="en-US" baseline="0" dirty="0" smtClean="0"/>
              <a:t>– Where? Think through the places/groups where you might find the type of person you are looking for. A certain organization? A type of event? </a:t>
            </a:r>
          </a:p>
          <a:p>
            <a:endParaRPr lang="en-US" baseline="0" dirty="0" smtClean="0"/>
          </a:p>
          <a:p>
            <a:r>
              <a:rPr lang="en-US" b="1" baseline="0" dirty="0" smtClean="0"/>
              <a:t>Who has connections </a:t>
            </a:r>
            <a:r>
              <a:rPr lang="en-US" baseline="0" dirty="0" smtClean="0"/>
              <a:t>to that organization or event? SILC members or staff? A partner? Which partners have contact with the population being targeted? </a:t>
            </a:r>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8</a:t>
            </a:fld>
            <a:endParaRPr lang="en-US"/>
          </a:p>
        </p:txBody>
      </p:sp>
    </p:spTree>
    <p:extLst>
      <p:ext uri="{BB962C8B-B14F-4D97-AF65-F5344CB8AC3E}">
        <p14:creationId xmlns:p14="http://schemas.microsoft.com/office/powerpoint/2010/main" val="3797348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(Shelly)</a:t>
            </a:r>
          </a:p>
          <a:p>
            <a:r>
              <a:rPr lang="en-US" dirty="0" smtClean="0"/>
              <a:t>In Oregon, we</a:t>
            </a:r>
            <a:r>
              <a:rPr lang="en-US" baseline="0" dirty="0" smtClean="0"/>
              <a:t> used to have lots of questions from members and partners when we asked them to look for people who would make good SILC members. So, we tried to make it easy for members and partners (such as CILs or outside program partners) by giving them some tools. We devised what we call a recruitment tool that: Identifies our current targets for recruitment, describes the places where people might find members (sometimes people don’t think about some of the activities they do outside of regular work or council activities where they run into potential members). The tool also explains what to tell a recruit about SILC membership: what the SILC does, when the SILC meets, and how much time member duties might take each month.   </a:t>
            </a:r>
          </a:p>
          <a:p>
            <a:endParaRPr lang="en-US" baseline="0" dirty="0" smtClean="0"/>
          </a:p>
          <a:p>
            <a:r>
              <a:rPr lang="en-US" baseline="0" dirty="0" smtClean="0"/>
              <a:t>One of SILC Chairpersons always had trouble remembering the federal duties for a SILC, so she asked us to put together a small fact card that listed the duties of the SILC. We made them so someone could easily carry them in their wallet in case they ran into a potential recruit. </a:t>
            </a:r>
            <a:endParaRPr lang="en-US" dirty="0" smtClean="0"/>
          </a:p>
          <a:p>
            <a:endParaRPr lang="en-US" b="0"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9</a:t>
            </a:fld>
            <a:endParaRPr lang="en-US"/>
          </a:p>
        </p:txBody>
      </p:sp>
    </p:spTree>
    <p:extLst>
      <p:ext uri="{BB962C8B-B14F-4D97-AF65-F5344CB8AC3E}">
        <p14:creationId xmlns:p14="http://schemas.microsoft.com/office/powerpoint/2010/main" val="343722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8FB04D-D30C-4C45-A6DE-946FAEC5AD09}" type="slidenum">
              <a:rPr lang="en-US"/>
              <a:pPr>
                <a:defRPr/>
              </a:pPr>
              <a:t>‹#›</a:t>
            </a:fld>
            <a:endParaRPr lang="en-US"/>
          </a:p>
        </p:txBody>
      </p:sp>
    </p:spTree>
    <p:extLst>
      <p:ext uri="{BB962C8B-B14F-4D97-AF65-F5344CB8AC3E}">
        <p14:creationId xmlns:p14="http://schemas.microsoft.com/office/powerpoint/2010/main" val="95776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6C63EE2-E2EC-48DE-95F3-01DF20B19F8D}" type="slidenum">
              <a:rPr lang="en-US"/>
              <a:pPr>
                <a:defRPr/>
              </a:pPr>
              <a:t>‹#›</a:t>
            </a:fld>
            <a:endParaRPr lang="en-US"/>
          </a:p>
        </p:txBody>
      </p:sp>
    </p:spTree>
    <p:extLst>
      <p:ext uri="{BB962C8B-B14F-4D97-AF65-F5344CB8AC3E}">
        <p14:creationId xmlns:p14="http://schemas.microsoft.com/office/powerpoint/2010/main" val="381975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483A5F-DF67-4E36-8905-9B5554078D51}" type="slidenum">
              <a:rPr lang="en-US"/>
              <a:pPr>
                <a:defRPr/>
              </a:pPr>
              <a:t>‹#›</a:t>
            </a:fld>
            <a:endParaRPr lang="en-US"/>
          </a:p>
        </p:txBody>
      </p:sp>
    </p:spTree>
    <p:extLst>
      <p:ext uri="{BB962C8B-B14F-4D97-AF65-F5344CB8AC3E}">
        <p14:creationId xmlns:p14="http://schemas.microsoft.com/office/powerpoint/2010/main" val="859029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r>
              <a:rPr lang="fi-FI" smtClean="0"/>
              <a:t>Brustein &amp; Manasevit, PLLC</a:t>
            </a:r>
            <a:endParaRPr dirty="0"/>
          </a:p>
        </p:txBody>
      </p:sp>
      <p:sp>
        <p:nvSpPr>
          <p:cNvPr id="8" name="Slide Number Placeholder 17"/>
          <p:cNvSpPr txBox="1">
            <a:spLocks noGrp="1"/>
          </p:cNvSpPr>
          <p:nvPr>
            <p:ph type="sldNum" sz="quarter" idx="12"/>
          </p:nvPr>
        </p:nvSpPr>
        <p:spPr/>
        <p:txBody>
          <a:bodyPr/>
          <a:lstStyle>
            <a:lvl1pPr>
              <a:defRPr/>
            </a:lvl1pPr>
          </a:lstStyle>
          <a:p>
            <a:pPr>
              <a:defRPr/>
            </a:pPr>
            <a:fld id="{5D1477E3-162D-4645-9E96-7D0AD33578EF}" type="slidenum">
              <a:rPr/>
              <a:pPr>
                <a:defRPr/>
              </a:pPr>
              <a:t>‹#›</a:t>
            </a:fld>
            <a:endParaRPr dirty="0"/>
          </a:p>
        </p:txBody>
      </p:sp>
    </p:spTree>
    <p:extLst>
      <p:ext uri="{BB962C8B-B14F-4D97-AF65-F5344CB8AC3E}">
        <p14:creationId xmlns:p14="http://schemas.microsoft.com/office/powerpoint/2010/main" val="23094733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Clr>
                <a:schemeClr val="tx1"/>
              </a:buClr>
              <a:buFont typeface="Tahoma" panose="020B0604030504040204"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04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E0088FE-FB46-4D1A-866C-E9C678CC61AC}" type="slidenum">
              <a:rPr lang="en-US"/>
              <a:pPr>
                <a:defRPr/>
              </a:pPr>
              <a:t>‹#›</a:t>
            </a:fld>
            <a:endParaRPr lang="en-US"/>
          </a:p>
        </p:txBody>
      </p:sp>
    </p:spTree>
    <p:extLst>
      <p:ext uri="{BB962C8B-B14F-4D97-AF65-F5344CB8AC3E}">
        <p14:creationId xmlns:p14="http://schemas.microsoft.com/office/powerpoint/2010/main" val="24847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9E9E9D3-2FDF-4DBA-840E-46EAFE32698B}" type="slidenum">
              <a:rPr lang="en-US"/>
              <a:pPr>
                <a:defRPr/>
              </a:pPr>
              <a:t>‹#›</a:t>
            </a:fld>
            <a:endParaRPr lang="en-US"/>
          </a:p>
        </p:txBody>
      </p:sp>
    </p:spTree>
    <p:extLst>
      <p:ext uri="{BB962C8B-B14F-4D97-AF65-F5344CB8AC3E}">
        <p14:creationId xmlns:p14="http://schemas.microsoft.com/office/powerpoint/2010/main" val="409133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7E9D206-2623-4073-AE2D-D4511D80D2C8}" type="slidenum">
              <a:rPr lang="en-US"/>
              <a:pPr>
                <a:defRPr/>
              </a:pPr>
              <a:t>‹#›</a:t>
            </a:fld>
            <a:endParaRPr lang="en-US"/>
          </a:p>
        </p:txBody>
      </p:sp>
    </p:spTree>
    <p:extLst>
      <p:ext uri="{BB962C8B-B14F-4D97-AF65-F5344CB8AC3E}">
        <p14:creationId xmlns:p14="http://schemas.microsoft.com/office/powerpoint/2010/main" val="419302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C7593C0-382F-4566-B1E0-66E16A0C8445}" type="slidenum">
              <a:rPr lang="en-US"/>
              <a:pPr>
                <a:defRPr/>
              </a:pPr>
              <a:t>‹#›</a:t>
            </a:fld>
            <a:endParaRPr lang="en-US"/>
          </a:p>
        </p:txBody>
      </p:sp>
    </p:spTree>
    <p:extLst>
      <p:ext uri="{BB962C8B-B14F-4D97-AF65-F5344CB8AC3E}">
        <p14:creationId xmlns:p14="http://schemas.microsoft.com/office/powerpoint/2010/main" val="1820817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48BEDC0-9539-4489-A63D-019C5996C127}" type="slidenum">
              <a:rPr lang="en-US"/>
              <a:pPr>
                <a:defRPr/>
              </a:pPr>
              <a:t>‹#›</a:t>
            </a:fld>
            <a:endParaRPr lang="en-US"/>
          </a:p>
        </p:txBody>
      </p:sp>
    </p:spTree>
    <p:extLst>
      <p:ext uri="{BB962C8B-B14F-4D97-AF65-F5344CB8AC3E}">
        <p14:creationId xmlns:p14="http://schemas.microsoft.com/office/powerpoint/2010/main" val="213344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402DD9-5C19-42C0-B565-9EE7C5EE9654}" type="slidenum">
              <a:rPr lang="en-US"/>
              <a:pPr>
                <a:defRPr/>
              </a:pPr>
              <a:t>‹#›</a:t>
            </a:fld>
            <a:endParaRPr lang="en-US"/>
          </a:p>
        </p:txBody>
      </p:sp>
    </p:spTree>
    <p:extLst>
      <p:ext uri="{BB962C8B-B14F-4D97-AF65-F5344CB8AC3E}">
        <p14:creationId xmlns:p14="http://schemas.microsoft.com/office/powerpoint/2010/main" val="374706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6ACB00B-5A0A-439B-8125-B5DF33B525B2}" type="slidenum">
              <a:rPr lang="en-US"/>
              <a:pPr>
                <a:defRPr/>
              </a:pPr>
              <a:t>‹#›</a:t>
            </a:fld>
            <a:endParaRPr lang="en-US"/>
          </a:p>
        </p:txBody>
      </p:sp>
    </p:spTree>
    <p:extLst>
      <p:ext uri="{BB962C8B-B14F-4D97-AF65-F5344CB8AC3E}">
        <p14:creationId xmlns:p14="http://schemas.microsoft.com/office/powerpoint/2010/main" val="383807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000" b="1" smtClean="0">
                <a:solidFill>
                  <a:schemeClr val="bg1"/>
                </a:solidFill>
              </a:defRPr>
            </a:lvl1pPr>
          </a:lstStyle>
          <a:p>
            <a:pPr>
              <a:defRPr/>
            </a:pPr>
            <a:fld id="{B13799F5-DF2B-404D-97C7-2C7B639A1953}" type="slidenum">
              <a:rPr lang="en-US"/>
              <a:pPr>
                <a:defRPr/>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Slide </a:t>
            </a:r>
            <a:fld id="{D706735D-18BF-437F-AFA1-F1906D00FFB5}" type="slidenum">
              <a:rPr lang="en-US" sz="800" b="1" smtClean="0"/>
              <a:pPr algn="r"/>
              <a:t>‹#›</a:t>
            </a:fld>
            <a:endParaRPr lang="en-US" sz="800" b="1" dirty="0"/>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4255" r:id="rId1"/>
    <p:sldLayoutId id="2147484265" r:id="rId2"/>
    <p:sldLayoutId id="2147484256" r:id="rId3"/>
    <p:sldLayoutId id="2147484257" r:id="rId4"/>
    <p:sldLayoutId id="2147484258" r:id="rId5"/>
    <p:sldLayoutId id="2147484259" r:id="rId6"/>
    <p:sldLayoutId id="2147484260" r:id="rId7"/>
    <p:sldLayoutId id="2147484261" r:id="rId8"/>
    <p:sldLayoutId id="2147484262" r:id="rId9"/>
    <p:sldLayoutId id="2147484263" r:id="rId10"/>
    <p:sldLayoutId id="2147484264" r:id="rId11"/>
    <p:sldLayoutId id="2147484266" r:id="rId12"/>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ilru.org/html/training/index.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americanhistory.si.edu/disabilityrights/welcome.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april-rural.org/index.php/il-conversations" TargetMode="External"/><Relationship Id="rId2" Type="http://schemas.openxmlformats.org/officeDocument/2006/relationships/hyperlink" Target="http://www.ncil.org/annual-conferenc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vovici.com/wsb.dll/s/12291g55d1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shelly.emery@state.or.us" TargetMode="External"/><Relationship Id="rId2" Type="http://schemas.openxmlformats.org/officeDocument/2006/relationships/hyperlink" Target="mailto:robbi.barrutia@silc.idaho.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28600" y="1524000"/>
            <a:ext cx="8686800" cy="4953000"/>
          </a:xfrm>
        </p:spPr>
        <p:txBody>
          <a:bodyPr/>
          <a:lstStyle/>
          <a:p>
            <a:pPr eaLnBrk="1" hangingPunct="1">
              <a:defRPr/>
            </a:pPr>
            <a:r>
              <a:rPr lang="en-US" b="1" dirty="0" smtClean="0">
                <a:solidFill>
                  <a:schemeClr val="accent2"/>
                </a:solidFill>
                <a:latin typeface="+mj-lt"/>
              </a:rPr>
              <a:t>SILC Member Recruitment &amp; Orientation</a:t>
            </a:r>
            <a:endParaRPr lang="en-US" sz="2400" dirty="0" smtClean="0">
              <a:solidFill>
                <a:srgbClr val="000099"/>
              </a:solidFill>
              <a:latin typeface="+mj-lt"/>
              <a:ea typeface="ＭＳ Ｐゴシック" pitchFamily="-1" charset="-128"/>
            </a:endParaRPr>
          </a:p>
          <a:p>
            <a:pPr eaLnBrk="1" hangingPunct="1">
              <a:defRPr/>
            </a:pPr>
            <a:r>
              <a:rPr lang="en-US" b="1" dirty="0" smtClean="0">
                <a:solidFill>
                  <a:srgbClr val="000099"/>
                </a:solidFill>
                <a:latin typeface="Arial Rounded MT Bold" pitchFamily="-1" charset="0"/>
                <a:ea typeface="ＭＳ Ｐゴシック" pitchFamily="-1" charset="-128"/>
              </a:rPr>
              <a:t>May 21, 2014</a:t>
            </a:r>
          </a:p>
          <a:p>
            <a:pPr eaLnBrk="1" hangingPunct="1">
              <a:defRPr/>
            </a:pPr>
            <a:endParaRPr lang="en-US" sz="1000" b="1" dirty="0" smtClean="0">
              <a:solidFill>
                <a:srgbClr val="333399"/>
              </a:solidFill>
              <a:latin typeface="Arial Rounded MT Bold" pitchFamily="-1" charset="0"/>
              <a:ea typeface="ＭＳ Ｐゴシック" pitchFamily="-1" charset="-128"/>
            </a:endParaRPr>
          </a:p>
          <a:p>
            <a:pPr eaLnBrk="1" hangingPunct="1">
              <a:defRPr/>
            </a:pPr>
            <a:endParaRPr lang="en-US" sz="1000" b="1" dirty="0" smtClean="0">
              <a:solidFill>
                <a:srgbClr val="333399"/>
              </a:solidFill>
              <a:latin typeface="Arial Rounded MT Bold" pitchFamily="-1" charset="0"/>
              <a:ea typeface="ＭＳ Ｐゴシック" pitchFamily="-1" charset="-128"/>
            </a:endParaRPr>
          </a:p>
          <a:p>
            <a:pPr eaLnBrk="1" hangingPunct="1">
              <a:defRPr/>
            </a:pPr>
            <a:endParaRPr lang="en-US" sz="1000" b="1" dirty="0" smtClean="0">
              <a:solidFill>
                <a:srgbClr val="333399"/>
              </a:solidFill>
              <a:latin typeface="Arial Rounded MT Bold" pitchFamily="-1" charset="0"/>
              <a:ea typeface="ＭＳ Ｐゴシック" pitchFamily="-1" charset="-128"/>
            </a:endParaRPr>
          </a:p>
          <a:p>
            <a:pPr eaLnBrk="1" hangingPunct="1">
              <a:defRPr/>
            </a:pPr>
            <a:r>
              <a:rPr lang="en-US" b="1" dirty="0" smtClean="0">
                <a:solidFill>
                  <a:srgbClr val="333399"/>
                </a:solidFill>
                <a:latin typeface="Arial Rounded MT Bold" pitchFamily="-1" charset="0"/>
                <a:ea typeface="ＭＳ Ｐゴシック" pitchFamily="-1" charset="-128"/>
              </a:rPr>
              <a:t>Presenters:</a:t>
            </a:r>
          </a:p>
          <a:p>
            <a:pPr eaLnBrk="1" hangingPunct="1">
              <a:defRPr/>
            </a:pPr>
            <a:r>
              <a:rPr lang="en-US" b="1" dirty="0" err="1" smtClean="0">
                <a:solidFill>
                  <a:srgbClr val="333399"/>
                </a:solidFill>
                <a:latin typeface="Arial Rounded MT Bold" pitchFamily="-1" charset="0"/>
                <a:ea typeface="ＭＳ Ｐゴシック" pitchFamily="-1" charset="-128"/>
              </a:rPr>
              <a:t>Robbi</a:t>
            </a:r>
            <a:r>
              <a:rPr lang="en-US" b="1" dirty="0" smtClean="0">
                <a:solidFill>
                  <a:srgbClr val="333399"/>
                </a:solidFill>
                <a:latin typeface="Arial Rounded MT Bold" pitchFamily="-1" charset="0"/>
                <a:ea typeface="ＭＳ Ｐゴシック" pitchFamily="-1" charset="-128"/>
              </a:rPr>
              <a:t> </a:t>
            </a:r>
            <a:r>
              <a:rPr lang="en-US" b="1" dirty="0" err="1" smtClean="0">
                <a:solidFill>
                  <a:srgbClr val="333399"/>
                </a:solidFill>
                <a:latin typeface="Arial Rounded MT Bold" pitchFamily="-1" charset="0"/>
                <a:ea typeface="ＭＳ Ｐゴシック" pitchFamily="-1" charset="-128"/>
              </a:rPr>
              <a:t>Barrutia</a:t>
            </a:r>
            <a:endParaRPr lang="en-US" b="1" dirty="0">
              <a:solidFill>
                <a:srgbClr val="333399"/>
              </a:solidFill>
              <a:latin typeface="Arial Rounded MT Bold" pitchFamily="-1" charset="0"/>
              <a:ea typeface="ＭＳ Ｐゴシック" pitchFamily="-1" charset="-128"/>
            </a:endParaRPr>
          </a:p>
          <a:p>
            <a:pPr eaLnBrk="1" hangingPunct="1">
              <a:defRPr/>
            </a:pPr>
            <a:r>
              <a:rPr lang="en-US" b="1" dirty="0" smtClean="0">
                <a:solidFill>
                  <a:srgbClr val="333399"/>
                </a:solidFill>
                <a:latin typeface="Arial Rounded MT Bold" pitchFamily="-1" charset="0"/>
                <a:ea typeface="ＭＳ Ｐゴシック" pitchFamily="-1" charset="-128"/>
              </a:rPr>
              <a:t>Shelly Emery</a:t>
            </a:r>
          </a:p>
        </p:txBody>
      </p:sp>
      <p:pic>
        <p:nvPicPr>
          <p:cNvPr id="7" name="Picture 2" descr="IL-NET logo-IL-NET in blue block letters underlined by red line. CIL-NET SILC-NET at botto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426720"/>
            <a:ext cx="1472577" cy="8026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76200"/>
            <a:ext cx="8763000" cy="792162"/>
          </a:xfrm>
        </p:spPr>
        <p:txBody>
          <a:bodyPr>
            <a:normAutofit/>
          </a:bodyPr>
          <a:lstStyle/>
          <a:p>
            <a:pPr eaLnBrk="1" fontAlgn="auto" hangingPunct="1">
              <a:spcAft>
                <a:spcPts val="0"/>
              </a:spcAft>
              <a:defRPr/>
            </a:pPr>
            <a:r>
              <a:rPr lang="en-US" dirty="0" smtClean="0">
                <a:effectLst/>
              </a:rPr>
              <a:t>Recruiting Successes</a:t>
            </a:r>
            <a:endParaRPr lang="en-US" sz="2800" dirty="0" smtClean="0">
              <a:effectLst/>
            </a:endParaRPr>
          </a:p>
        </p:txBody>
      </p:sp>
      <p:sp>
        <p:nvSpPr>
          <p:cNvPr id="22533" name="Rectangle 3"/>
          <p:cNvSpPr>
            <a:spLocks noGrp="1" noChangeArrowheads="1"/>
          </p:cNvSpPr>
          <p:nvPr>
            <p:ph type="body" idx="4294967295"/>
          </p:nvPr>
        </p:nvSpPr>
        <p:spPr>
          <a:xfrm>
            <a:off x="381000" y="762000"/>
            <a:ext cx="8382000" cy="5410200"/>
          </a:xfrm>
        </p:spPr>
        <p:txBody>
          <a:bodyPr>
            <a:noAutofit/>
          </a:bodyPr>
          <a:lstStyle/>
          <a:p>
            <a:pPr eaLnBrk="1" hangingPunct="1">
              <a:spcBef>
                <a:spcPct val="0"/>
              </a:spcBef>
              <a:spcAft>
                <a:spcPts val="0"/>
              </a:spcAft>
            </a:pPr>
            <a:r>
              <a:rPr lang="en-US" sz="2400" b="1" dirty="0" smtClean="0"/>
              <a:t>Partnerships </a:t>
            </a:r>
          </a:p>
          <a:p>
            <a:pPr lvl="1" eaLnBrk="1" hangingPunct="1">
              <a:lnSpc>
                <a:spcPct val="120000"/>
              </a:lnSpc>
              <a:spcBef>
                <a:spcPct val="0"/>
              </a:spcBef>
              <a:spcAft>
                <a:spcPts val="300"/>
              </a:spcAft>
            </a:pPr>
            <a:r>
              <a:rPr lang="en-US" dirty="0" smtClean="0"/>
              <a:t>Programs you are always working with</a:t>
            </a:r>
          </a:p>
          <a:p>
            <a:pPr lvl="1" eaLnBrk="1" hangingPunct="1">
              <a:lnSpc>
                <a:spcPct val="120000"/>
              </a:lnSpc>
              <a:spcBef>
                <a:spcPct val="0"/>
              </a:spcBef>
              <a:spcAft>
                <a:spcPts val="1800"/>
              </a:spcAft>
            </a:pPr>
            <a:r>
              <a:rPr lang="en-US" dirty="0" smtClean="0"/>
              <a:t>May help you find needed program representatives</a:t>
            </a:r>
          </a:p>
          <a:p>
            <a:pPr marL="342900" lvl="1" indent="-342900" eaLnBrk="1" hangingPunct="1">
              <a:spcBef>
                <a:spcPct val="0"/>
              </a:spcBef>
              <a:spcAft>
                <a:spcPts val="0"/>
              </a:spcAft>
              <a:buChar char="•"/>
            </a:pPr>
            <a:r>
              <a:rPr lang="en-US" b="1" dirty="0" smtClean="0">
                <a:cs typeface="ＭＳ Ｐゴシック" pitchFamily="-65" charset="-128"/>
              </a:rPr>
              <a:t>Forums or focus groups </a:t>
            </a:r>
          </a:p>
          <a:p>
            <a:pPr lvl="1" eaLnBrk="1" hangingPunct="1">
              <a:lnSpc>
                <a:spcPct val="120000"/>
              </a:lnSpc>
              <a:spcBef>
                <a:spcPct val="0"/>
              </a:spcBef>
              <a:spcAft>
                <a:spcPts val="1800"/>
              </a:spcAft>
            </a:pPr>
            <a:r>
              <a:rPr lang="en-US" dirty="0" smtClean="0"/>
              <a:t>Consumers you’ve </a:t>
            </a:r>
            <a:r>
              <a:rPr lang="en-US" dirty="0"/>
              <a:t>never met</a:t>
            </a:r>
          </a:p>
          <a:p>
            <a:pPr marL="342900" lvl="1" indent="-342900" eaLnBrk="1" hangingPunct="1">
              <a:spcBef>
                <a:spcPct val="0"/>
              </a:spcBef>
              <a:spcAft>
                <a:spcPts val="0"/>
              </a:spcAft>
              <a:buChar char="•"/>
            </a:pPr>
            <a:r>
              <a:rPr lang="en-US" b="1" dirty="0">
                <a:cs typeface="ＭＳ Ｐゴシック" pitchFamily="-65" charset="-128"/>
              </a:rPr>
              <a:t>Disability support groups</a:t>
            </a:r>
          </a:p>
          <a:p>
            <a:pPr lvl="1" eaLnBrk="1" hangingPunct="1">
              <a:lnSpc>
                <a:spcPct val="120000"/>
              </a:lnSpc>
              <a:spcBef>
                <a:spcPct val="0"/>
              </a:spcBef>
              <a:spcAft>
                <a:spcPts val="1800"/>
              </a:spcAft>
              <a:buFontTx/>
              <a:buChar char="–"/>
            </a:pPr>
            <a:r>
              <a:rPr lang="en-US" dirty="0"/>
              <a:t>People who may represent particular </a:t>
            </a:r>
            <a:r>
              <a:rPr lang="en-US" dirty="0" smtClean="0"/>
              <a:t>disability types</a:t>
            </a:r>
            <a:endParaRPr lang="en-US" dirty="0"/>
          </a:p>
          <a:p>
            <a:pPr marL="342900" lvl="1" indent="-342900" eaLnBrk="1" hangingPunct="1">
              <a:spcBef>
                <a:spcPct val="0"/>
              </a:spcBef>
              <a:spcAft>
                <a:spcPts val="0"/>
              </a:spcAft>
              <a:buChar char="•"/>
            </a:pPr>
            <a:r>
              <a:rPr lang="en-US" b="1" dirty="0" smtClean="0">
                <a:cs typeface="ＭＳ Ｐゴシック" pitchFamily="-65" charset="-128"/>
              </a:rPr>
              <a:t>Conferences </a:t>
            </a:r>
            <a:r>
              <a:rPr lang="en-US" b="1" dirty="0">
                <a:cs typeface="ＭＳ Ｐゴシック" pitchFamily="-65" charset="-128"/>
              </a:rPr>
              <a:t>or </a:t>
            </a:r>
            <a:r>
              <a:rPr lang="en-US" b="1" dirty="0" smtClean="0">
                <a:cs typeface="ＭＳ Ｐゴシック" pitchFamily="-65" charset="-128"/>
              </a:rPr>
              <a:t>non-SILC work </a:t>
            </a:r>
            <a:r>
              <a:rPr lang="en-US" b="1" dirty="0">
                <a:cs typeface="ＭＳ Ｐゴシック" pitchFamily="-65" charset="-128"/>
              </a:rPr>
              <a:t>groups</a:t>
            </a:r>
          </a:p>
          <a:p>
            <a:pPr lvl="1" eaLnBrk="1" hangingPunct="1">
              <a:lnSpc>
                <a:spcPct val="120000"/>
              </a:lnSpc>
              <a:spcBef>
                <a:spcPct val="0"/>
              </a:spcBef>
              <a:spcAft>
                <a:spcPts val="1800"/>
              </a:spcAft>
            </a:pPr>
            <a:r>
              <a:rPr lang="en-US" dirty="0"/>
              <a:t>People with a common interest </a:t>
            </a:r>
          </a:p>
          <a:p>
            <a:pPr eaLnBrk="1" hangingPunct="1">
              <a:spcBef>
                <a:spcPct val="0"/>
              </a:spcBef>
              <a:spcAft>
                <a:spcPts val="0"/>
              </a:spcAft>
            </a:pPr>
            <a:r>
              <a:rPr lang="en-US" sz="2400" b="1" dirty="0"/>
              <a:t>Connected friends </a:t>
            </a:r>
            <a:r>
              <a:rPr lang="en-US" sz="2400" dirty="0"/>
              <a:t>(outside of work)</a:t>
            </a:r>
          </a:p>
          <a:p>
            <a:pPr lvl="1" eaLnBrk="1" hangingPunct="1">
              <a:lnSpc>
                <a:spcPct val="120000"/>
              </a:lnSpc>
              <a:spcBef>
                <a:spcPct val="0"/>
              </a:spcBef>
              <a:spcAft>
                <a:spcPts val="1800"/>
              </a:spcAft>
            </a:pPr>
            <a:r>
              <a:rPr lang="en-US" dirty="0"/>
              <a:t>People you may never have considered</a:t>
            </a:r>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effectLst/>
              </a:rPr>
              <a:t>Questions??</a:t>
            </a:r>
            <a:endParaRPr lang="en-US" dirty="0">
              <a:effectLst/>
            </a:endParaRPr>
          </a:p>
        </p:txBody>
      </p:sp>
    </p:spTree>
    <p:extLst>
      <p:ext uri="{BB962C8B-B14F-4D97-AF65-F5344CB8AC3E}">
        <p14:creationId xmlns:p14="http://schemas.microsoft.com/office/powerpoint/2010/main" val="1116931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0"/>
            <a:ext cx="7696200" cy="792162"/>
          </a:xfrm>
        </p:spPr>
        <p:txBody>
          <a:bodyPr>
            <a:normAutofit/>
          </a:bodyPr>
          <a:lstStyle/>
          <a:p>
            <a:pPr eaLnBrk="1" fontAlgn="auto" hangingPunct="1">
              <a:spcAft>
                <a:spcPts val="0"/>
              </a:spcAft>
              <a:defRPr/>
            </a:pPr>
            <a:r>
              <a:rPr lang="en-US" sz="2800" dirty="0" smtClean="0">
                <a:effectLst/>
              </a:rPr>
              <a:t>The Appointment Process</a:t>
            </a:r>
          </a:p>
        </p:txBody>
      </p:sp>
      <p:sp>
        <p:nvSpPr>
          <p:cNvPr id="22533" name="Rectangle 3"/>
          <p:cNvSpPr>
            <a:spLocks noGrp="1" noChangeArrowheads="1"/>
          </p:cNvSpPr>
          <p:nvPr>
            <p:ph idx="1"/>
          </p:nvPr>
        </p:nvSpPr>
        <p:spPr>
          <a:xfrm>
            <a:off x="381000" y="792162"/>
            <a:ext cx="8382000" cy="5227638"/>
          </a:xfrm>
        </p:spPr>
        <p:txBody>
          <a:bodyPr>
            <a:normAutofit fontScale="70000" lnSpcReduction="20000"/>
          </a:bodyPr>
          <a:lstStyle/>
          <a:p>
            <a:pPr marL="0" lvl="1" indent="0" algn="ctr" eaLnBrk="1" hangingPunct="1">
              <a:spcBef>
                <a:spcPct val="0"/>
              </a:spcBef>
              <a:spcAft>
                <a:spcPct val="35000"/>
              </a:spcAft>
              <a:buNone/>
            </a:pPr>
            <a:r>
              <a:rPr lang="en-US" sz="3400" b="1" dirty="0" smtClean="0">
                <a:cs typeface="ＭＳ Ｐゴシック" pitchFamily="-65" charset="-128"/>
              </a:rPr>
              <a:t>Build a positive relationship!</a:t>
            </a:r>
          </a:p>
          <a:p>
            <a:pPr marL="457200" lvl="1" indent="-457200" eaLnBrk="1" hangingPunct="1">
              <a:spcBef>
                <a:spcPct val="0"/>
              </a:spcBef>
              <a:spcAft>
                <a:spcPct val="35000"/>
              </a:spcAft>
              <a:buFont typeface="Tahoma" panose="020B0604030504040204" pitchFamily="34" charset="0"/>
              <a:buChar char="•"/>
            </a:pPr>
            <a:r>
              <a:rPr lang="en-US" sz="3100" b="1" dirty="0">
                <a:cs typeface="ＭＳ Ｐゴシック" pitchFamily="-65" charset="-128"/>
              </a:rPr>
              <a:t>Learn</a:t>
            </a:r>
          </a:p>
          <a:p>
            <a:pPr marL="1040130" lvl="2" indent="-457200" eaLnBrk="1" hangingPunct="1">
              <a:lnSpc>
                <a:spcPct val="120000"/>
              </a:lnSpc>
              <a:spcBef>
                <a:spcPct val="0"/>
              </a:spcBef>
              <a:spcAft>
                <a:spcPts val="2000"/>
              </a:spcAft>
            </a:pPr>
            <a:r>
              <a:rPr lang="en-US" sz="3000" dirty="0"/>
              <a:t>What’s important to your appointing authority &amp; what policies do they have?</a:t>
            </a:r>
          </a:p>
          <a:p>
            <a:pPr marL="457200" lvl="1" indent="-457200" eaLnBrk="1" hangingPunct="1">
              <a:spcBef>
                <a:spcPct val="0"/>
              </a:spcBef>
              <a:spcAft>
                <a:spcPct val="35000"/>
              </a:spcAft>
              <a:buFont typeface="Tahoma" panose="020B0604030504040204" pitchFamily="34" charset="0"/>
              <a:buChar char="•"/>
            </a:pPr>
            <a:r>
              <a:rPr lang="en-US" sz="3100" b="1" dirty="0">
                <a:cs typeface="ＭＳ Ｐゴシック" pitchFamily="-65" charset="-128"/>
              </a:rPr>
              <a:t>Make the job easier for your appointing authority</a:t>
            </a:r>
          </a:p>
          <a:p>
            <a:pPr marL="1040130" lvl="2" indent="-457200" eaLnBrk="1" hangingPunct="1">
              <a:lnSpc>
                <a:spcPct val="120000"/>
              </a:lnSpc>
              <a:spcBef>
                <a:spcPct val="0"/>
              </a:spcBef>
              <a:spcAft>
                <a:spcPct val="35000"/>
              </a:spcAft>
            </a:pPr>
            <a:r>
              <a:rPr lang="en-US" sz="3000" dirty="0"/>
              <a:t>Know your legal requirements</a:t>
            </a:r>
          </a:p>
          <a:p>
            <a:pPr marL="1040130" lvl="2" indent="-457200" eaLnBrk="1" hangingPunct="1">
              <a:lnSpc>
                <a:spcPct val="120000"/>
              </a:lnSpc>
              <a:spcBef>
                <a:spcPct val="0"/>
              </a:spcBef>
              <a:spcAft>
                <a:spcPts val="2000"/>
              </a:spcAft>
            </a:pPr>
            <a:r>
              <a:rPr lang="en-US" sz="3000" dirty="0"/>
              <a:t>Be timely with paperwork and well organized regarding term limits, vacancies, etc. </a:t>
            </a:r>
          </a:p>
          <a:p>
            <a:pPr marL="457200" lvl="1" indent="-457200" eaLnBrk="1" hangingPunct="1">
              <a:spcBef>
                <a:spcPct val="0"/>
              </a:spcBef>
              <a:spcAft>
                <a:spcPct val="35000"/>
              </a:spcAft>
              <a:buFont typeface="Tahoma" panose="020B0604030504040204" pitchFamily="34" charset="0"/>
              <a:buChar char="•"/>
            </a:pPr>
            <a:r>
              <a:rPr lang="en-US" sz="3100" b="1" dirty="0">
                <a:cs typeface="ＭＳ Ｐゴシック" pitchFamily="-65" charset="-128"/>
              </a:rPr>
              <a:t>Educate </a:t>
            </a:r>
          </a:p>
          <a:p>
            <a:pPr marL="1040130" lvl="2" indent="-457200" eaLnBrk="1" hangingPunct="1">
              <a:spcBef>
                <a:spcPct val="0"/>
              </a:spcBef>
              <a:spcAft>
                <a:spcPct val="35000"/>
              </a:spcAft>
            </a:pPr>
            <a:r>
              <a:rPr lang="en-US" sz="3000" dirty="0"/>
              <a:t>The SILC’s duties &amp; requirements</a:t>
            </a:r>
          </a:p>
          <a:p>
            <a:pPr marL="1040130" lvl="2" indent="-457200" eaLnBrk="1" hangingPunct="1">
              <a:spcBef>
                <a:spcPct val="0"/>
              </a:spcBef>
              <a:spcAft>
                <a:spcPct val="35000"/>
              </a:spcAft>
            </a:pPr>
            <a:r>
              <a:rPr lang="en-US" sz="3000" dirty="0"/>
              <a:t>Your vetting processes</a:t>
            </a:r>
          </a:p>
          <a:p>
            <a:pPr marL="1040130" lvl="2" indent="-457200" eaLnBrk="1" hangingPunct="1">
              <a:lnSpc>
                <a:spcPct val="120000"/>
              </a:lnSpc>
              <a:spcBef>
                <a:spcPct val="0"/>
              </a:spcBef>
              <a:spcAft>
                <a:spcPts val="2000"/>
              </a:spcAft>
            </a:pPr>
            <a:r>
              <a:rPr lang="en-US" sz="3000" dirty="0"/>
              <a:t>Difficulties you are having with compliance or effectiveness</a:t>
            </a:r>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152400" y="76200"/>
            <a:ext cx="8763000" cy="792162"/>
          </a:xfrm>
        </p:spPr>
        <p:txBody>
          <a:bodyPr>
            <a:normAutofit/>
          </a:bodyPr>
          <a:lstStyle/>
          <a:p>
            <a:pPr eaLnBrk="1" fontAlgn="auto" hangingPunct="1">
              <a:spcAft>
                <a:spcPts val="0"/>
              </a:spcAft>
              <a:defRPr/>
            </a:pPr>
            <a:r>
              <a:rPr lang="en-US" sz="2800" dirty="0" smtClean="0">
                <a:effectLst/>
              </a:rPr>
              <a:t>New Member Orientation</a:t>
            </a:r>
          </a:p>
        </p:txBody>
      </p:sp>
      <p:sp>
        <p:nvSpPr>
          <p:cNvPr id="22533" name="Rectangle 3"/>
          <p:cNvSpPr>
            <a:spLocks noGrp="1" noChangeArrowheads="1"/>
          </p:cNvSpPr>
          <p:nvPr>
            <p:ph type="body" idx="4294967295"/>
          </p:nvPr>
        </p:nvSpPr>
        <p:spPr>
          <a:xfrm>
            <a:off x="381000" y="868362"/>
            <a:ext cx="8382000" cy="5151438"/>
          </a:xfrm>
        </p:spPr>
        <p:txBody>
          <a:bodyPr>
            <a:normAutofit fontScale="85000" lnSpcReduction="20000"/>
          </a:bodyPr>
          <a:lstStyle/>
          <a:p>
            <a:pPr marL="0" indent="0" eaLnBrk="1" hangingPunct="1">
              <a:spcBef>
                <a:spcPct val="0"/>
              </a:spcBef>
              <a:spcAft>
                <a:spcPct val="35000"/>
              </a:spcAft>
              <a:buNone/>
            </a:pPr>
            <a:r>
              <a:rPr lang="en-US" b="1" dirty="0"/>
              <a:t>Suggested key orientation topics for a new </a:t>
            </a:r>
            <a:r>
              <a:rPr lang="en-US" b="1" dirty="0" smtClean="0"/>
              <a:t>member</a:t>
            </a:r>
            <a:endParaRPr lang="en-US" sz="2600" b="1" dirty="0"/>
          </a:p>
          <a:p>
            <a:pPr lvl="1" eaLnBrk="1" hangingPunct="1">
              <a:lnSpc>
                <a:spcPct val="120000"/>
              </a:lnSpc>
              <a:spcBef>
                <a:spcPct val="0"/>
              </a:spcBef>
              <a:spcAft>
                <a:spcPts val="1800"/>
              </a:spcAft>
            </a:pPr>
            <a:r>
              <a:rPr lang="en-US" sz="2600" dirty="0"/>
              <a:t>The Purpose </a:t>
            </a:r>
          </a:p>
          <a:p>
            <a:pPr lvl="1" eaLnBrk="1" hangingPunct="1">
              <a:lnSpc>
                <a:spcPct val="120000"/>
              </a:lnSpc>
              <a:spcBef>
                <a:spcPct val="0"/>
              </a:spcBef>
              <a:spcAft>
                <a:spcPts val="1800"/>
              </a:spcAft>
            </a:pPr>
            <a:r>
              <a:rPr lang="en-US" sz="2600" dirty="0"/>
              <a:t>The Key Players </a:t>
            </a:r>
          </a:p>
          <a:p>
            <a:pPr lvl="1" eaLnBrk="1" hangingPunct="1">
              <a:lnSpc>
                <a:spcPct val="120000"/>
              </a:lnSpc>
              <a:spcBef>
                <a:spcPct val="0"/>
              </a:spcBef>
              <a:spcAft>
                <a:spcPts val="1800"/>
              </a:spcAft>
            </a:pPr>
            <a:r>
              <a:rPr lang="en-US" sz="2600" dirty="0"/>
              <a:t>Laws &amp; Regulations</a:t>
            </a:r>
          </a:p>
          <a:p>
            <a:pPr lvl="1" eaLnBrk="1" hangingPunct="1">
              <a:lnSpc>
                <a:spcPct val="120000"/>
              </a:lnSpc>
              <a:spcBef>
                <a:spcPct val="0"/>
              </a:spcBef>
              <a:spcAft>
                <a:spcPts val="1800"/>
              </a:spcAft>
            </a:pPr>
            <a:r>
              <a:rPr lang="en-US" sz="2600" dirty="0"/>
              <a:t>The SPIL &amp; 704 Report </a:t>
            </a:r>
          </a:p>
          <a:p>
            <a:pPr lvl="1" eaLnBrk="1" hangingPunct="1">
              <a:lnSpc>
                <a:spcPct val="120000"/>
              </a:lnSpc>
              <a:spcBef>
                <a:spcPct val="0"/>
              </a:spcBef>
              <a:spcAft>
                <a:spcPts val="1800"/>
              </a:spcAft>
            </a:pPr>
            <a:r>
              <a:rPr lang="en-US" sz="2600" dirty="0"/>
              <a:t>How is your SILC unique? </a:t>
            </a:r>
          </a:p>
          <a:p>
            <a:pPr lvl="1" eaLnBrk="1" hangingPunct="1">
              <a:lnSpc>
                <a:spcPct val="120000"/>
              </a:lnSpc>
              <a:spcBef>
                <a:spcPct val="0"/>
              </a:spcBef>
              <a:spcAft>
                <a:spcPts val="1800"/>
              </a:spcAft>
            </a:pPr>
            <a:r>
              <a:rPr lang="en-US" sz="2600" dirty="0"/>
              <a:t>What’s your job as a member? </a:t>
            </a:r>
          </a:p>
          <a:p>
            <a:pPr lvl="1" eaLnBrk="1" hangingPunct="1">
              <a:lnSpc>
                <a:spcPct val="120000"/>
              </a:lnSpc>
              <a:spcBef>
                <a:spcPct val="0"/>
              </a:spcBef>
              <a:spcAft>
                <a:spcPts val="1800"/>
              </a:spcAft>
            </a:pPr>
            <a:r>
              <a:rPr lang="en-US" sz="2600" dirty="0"/>
              <a:t>Logistics</a:t>
            </a:r>
          </a:p>
          <a:p>
            <a:pPr lvl="1" eaLnBrk="1" hangingPunct="1">
              <a:lnSpc>
                <a:spcPct val="120000"/>
              </a:lnSpc>
              <a:spcBef>
                <a:spcPct val="0"/>
              </a:spcBef>
              <a:spcAft>
                <a:spcPct val="35000"/>
              </a:spcAft>
            </a:pPr>
            <a:r>
              <a:rPr lang="en-US" sz="2600" dirty="0" smtClean="0"/>
              <a:t>Acronym Usage</a:t>
            </a:r>
          </a:p>
          <a:p>
            <a:pPr lvl="1" eaLnBrk="1" hangingPunct="1">
              <a:spcBef>
                <a:spcPct val="0"/>
              </a:spcBef>
              <a:spcAft>
                <a:spcPct val="35000"/>
              </a:spcAft>
            </a:pPr>
            <a:endParaRPr lang="en-US" sz="2000" dirty="0"/>
          </a:p>
          <a:p>
            <a:pPr lvl="1" eaLnBrk="1" hangingPunct="1">
              <a:spcBef>
                <a:spcPct val="0"/>
              </a:spcBef>
              <a:spcAft>
                <a:spcPct val="35000"/>
              </a:spcAft>
            </a:pPr>
            <a:endParaRPr lang="en-US" sz="2000" dirty="0" smtClean="0"/>
          </a:p>
        </p:txBody>
      </p:sp>
      <p:pic>
        <p:nvPicPr>
          <p:cNvPr id="1026" name="Picture 2" descr="A confused woman looks at a sign post with signs pointing in multiple directions.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203" y="1752600"/>
            <a:ext cx="3025985"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Orientation Processes</a:t>
            </a:r>
            <a:r>
              <a:rPr lang="en-US" dirty="0" smtClean="0">
                <a:effectLst/>
                <a:latin typeface="Tahoma" panose="020B0604030504040204" pitchFamily="34" charset="0"/>
                <a:ea typeface="Tahoma" panose="020B0604030504040204" pitchFamily="34" charset="0"/>
                <a:cs typeface="Tahoma" panose="020B0604030504040204" pitchFamily="34" charset="0"/>
              </a:rPr>
              <a:t>―</a:t>
            </a:r>
            <a:r>
              <a:rPr lang="en-US" dirty="0" smtClean="0">
                <a:effectLst/>
              </a:rPr>
              <a:t>Idaho Example</a:t>
            </a:r>
            <a:endParaRPr lang="en-US" dirty="0">
              <a:effectLst/>
            </a:endParaRPr>
          </a:p>
        </p:txBody>
      </p:sp>
      <p:sp>
        <p:nvSpPr>
          <p:cNvPr id="3" name="Content Placeholder 2"/>
          <p:cNvSpPr>
            <a:spLocks noGrp="1"/>
          </p:cNvSpPr>
          <p:nvPr>
            <p:ph idx="1"/>
          </p:nvPr>
        </p:nvSpPr>
        <p:spPr>
          <a:xfrm>
            <a:off x="457200" y="1143000"/>
            <a:ext cx="8305800" cy="4876800"/>
          </a:xfrm>
        </p:spPr>
        <p:txBody>
          <a:bodyPr/>
          <a:lstStyle/>
          <a:p>
            <a:pPr marL="0" indent="0">
              <a:buNone/>
            </a:pPr>
            <a:r>
              <a:rPr lang="en-US" dirty="0" smtClean="0"/>
              <a:t>At our July Council Meeting we do an intense training that covers all of our grant activities and all the activities we are involved with. The activities change depending on the grants that we have in the current year.</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03266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dirty="0">
                <a:effectLst/>
              </a:rPr>
              <a:t>Orientation </a:t>
            </a:r>
            <a:r>
              <a:rPr lang="en-US" dirty="0" smtClean="0">
                <a:effectLst/>
              </a:rPr>
              <a:t>Processes</a:t>
            </a:r>
            <a:r>
              <a:rPr lang="en-US" dirty="0" smtClean="0">
                <a:effectLst/>
                <a:latin typeface="Tahoma" panose="020B0604030504040204" pitchFamily="34" charset="0"/>
                <a:ea typeface="Tahoma" panose="020B0604030504040204" pitchFamily="34" charset="0"/>
                <a:cs typeface="Tahoma" panose="020B0604030504040204" pitchFamily="34" charset="0"/>
              </a:rPr>
              <a:t>―</a:t>
            </a:r>
            <a:r>
              <a:rPr lang="en-US" dirty="0" smtClean="0">
                <a:effectLst/>
              </a:rPr>
              <a:t>Oregon Example</a:t>
            </a:r>
            <a:endParaRPr lang="en-US" dirty="0">
              <a:effectLst/>
            </a:endParaRPr>
          </a:p>
        </p:txBody>
      </p:sp>
      <p:sp>
        <p:nvSpPr>
          <p:cNvPr id="3" name="Content Placeholder 2"/>
          <p:cNvSpPr>
            <a:spLocks noGrp="1"/>
          </p:cNvSpPr>
          <p:nvPr>
            <p:ph idx="1"/>
          </p:nvPr>
        </p:nvSpPr>
        <p:spPr>
          <a:xfrm>
            <a:off x="381000" y="1219200"/>
            <a:ext cx="8382000" cy="4876800"/>
          </a:xfrm>
        </p:spPr>
        <p:txBody>
          <a:bodyPr/>
          <a:lstStyle/>
          <a:p>
            <a:pPr marL="514350" indent="-514350" eaLnBrk="1" hangingPunct="1">
              <a:spcBef>
                <a:spcPct val="0"/>
              </a:spcBef>
              <a:spcAft>
                <a:spcPct val="35000"/>
              </a:spcAft>
              <a:buFont typeface="+mj-lt"/>
              <a:buAutoNum type="arabicPeriod"/>
            </a:pPr>
            <a:r>
              <a:rPr lang="en-US" sz="2400" dirty="0" smtClean="0"/>
              <a:t>Initial </a:t>
            </a:r>
            <a:r>
              <a:rPr lang="en-US" sz="2400" dirty="0"/>
              <a:t>in-person session</a:t>
            </a:r>
          </a:p>
          <a:p>
            <a:pPr marL="914400" lvl="1" indent="-274320" eaLnBrk="1" hangingPunct="1">
              <a:spcBef>
                <a:spcPct val="0"/>
              </a:spcBef>
              <a:spcAft>
                <a:spcPct val="35000"/>
              </a:spcAft>
            </a:pPr>
            <a:r>
              <a:rPr lang="en-US" sz="2400" dirty="0"/>
              <a:t>Overview of key topics for new members </a:t>
            </a:r>
          </a:p>
          <a:p>
            <a:pPr marL="514350" indent="-514350" eaLnBrk="1" hangingPunct="1">
              <a:spcBef>
                <a:spcPct val="0"/>
              </a:spcBef>
              <a:spcAft>
                <a:spcPct val="35000"/>
              </a:spcAft>
              <a:buFont typeface="+mj-lt"/>
              <a:buAutoNum type="arabicPeriod"/>
            </a:pPr>
            <a:r>
              <a:rPr lang="en-US" sz="2400" dirty="0"/>
              <a:t>Follow-up sessions via </a:t>
            </a:r>
            <a:r>
              <a:rPr lang="en-US" sz="2400" dirty="0" smtClean="0"/>
              <a:t>phone/Web conference</a:t>
            </a:r>
            <a:endParaRPr lang="en-US" sz="2400" dirty="0"/>
          </a:p>
          <a:p>
            <a:pPr marL="914400" lvl="1" indent="-274320" eaLnBrk="1" hangingPunct="1">
              <a:spcBef>
                <a:spcPct val="0"/>
              </a:spcBef>
              <a:spcAft>
                <a:spcPct val="35000"/>
              </a:spcAft>
            </a:pPr>
            <a:r>
              <a:rPr lang="en-US" sz="2400" dirty="0"/>
              <a:t>One hour or less </a:t>
            </a:r>
          </a:p>
          <a:p>
            <a:pPr marL="914400" lvl="1" indent="-274320" eaLnBrk="1" hangingPunct="1">
              <a:spcBef>
                <a:spcPct val="0"/>
              </a:spcBef>
              <a:spcAft>
                <a:spcPct val="35000"/>
              </a:spcAft>
            </a:pPr>
            <a:r>
              <a:rPr lang="en-US" sz="2400" dirty="0"/>
              <a:t>Each session covers one key orientation topic in depth</a:t>
            </a:r>
          </a:p>
          <a:p>
            <a:pPr marL="914400" lvl="1" indent="-274320" eaLnBrk="1" hangingPunct="1">
              <a:spcBef>
                <a:spcPct val="0"/>
              </a:spcBef>
              <a:spcAft>
                <a:spcPct val="35000"/>
              </a:spcAft>
            </a:pPr>
            <a:r>
              <a:rPr lang="en-US" sz="2400" dirty="0"/>
              <a:t>Adapt to the member’s schedule (weekly, monthly, </a:t>
            </a:r>
            <a:r>
              <a:rPr lang="en-US" sz="2400" dirty="0" smtClean="0"/>
              <a:t>semi-monthly)</a:t>
            </a:r>
            <a:endParaRPr lang="en-US" sz="2400" dirty="0"/>
          </a:p>
          <a:p>
            <a:pPr marL="914400" lvl="1" indent="-274320" eaLnBrk="1" hangingPunct="1">
              <a:spcBef>
                <a:spcPct val="0"/>
              </a:spcBef>
              <a:spcAft>
                <a:spcPct val="35000"/>
              </a:spcAft>
            </a:pPr>
            <a:r>
              <a:rPr lang="en-US" sz="2400" dirty="0"/>
              <a:t>Provide the materials in advance for self-study and to develop questions for discussion (not all will)</a:t>
            </a:r>
          </a:p>
          <a:p>
            <a:pPr marL="0" indent="0">
              <a:buNone/>
            </a:pPr>
            <a:endParaRPr lang="en-US" sz="2400" dirty="0"/>
          </a:p>
        </p:txBody>
      </p:sp>
    </p:spTree>
    <p:extLst>
      <p:ext uri="{BB962C8B-B14F-4D97-AF65-F5344CB8AC3E}">
        <p14:creationId xmlns:p14="http://schemas.microsoft.com/office/powerpoint/2010/main" val="1470088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dirty="0" smtClean="0">
                <a:effectLst/>
              </a:rPr>
              <a:t>Orientation Structure</a:t>
            </a:r>
            <a:endParaRPr lang="en-US" sz="2800" dirty="0" smtClean="0">
              <a:effectLst/>
            </a:endParaRPr>
          </a:p>
        </p:txBody>
      </p:sp>
      <p:sp>
        <p:nvSpPr>
          <p:cNvPr id="22533" name="Rectangle 3"/>
          <p:cNvSpPr>
            <a:spLocks noGrp="1" noChangeArrowheads="1"/>
          </p:cNvSpPr>
          <p:nvPr>
            <p:ph type="body" idx="4294967295"/>
          </p:nvPr>
        </p:nvSpPr>
        <p:spPr>
          <a:xfrm>
            <a:off x="304800" y="1066800"/>
            <a:ext cx="8458200" cy="4953000"/>
          </a:xfrm>
        </p:spPr>
        <p:txBody>
          <a:bodyPr>
            <a:normAutofit/>
          </a:bodyPr>
          <a:lstStyle/>
          <a:p>
            <a:pPr marL="0" indent="0" eaLnBrk="1" hangingPunct="1">
              <a:spcBef>
                <a:spcPct val="0"/>
              </a:spcBef>
              <a:spcAft>
                <a:spcPct val="35000"/>
              </a:spcAft>
              <a:buNone/>
            </a:pPr>
            <a:r>
              <a:rPr lang="en-US" sz="2600" b="1" dirty="0"/>
              <a:t>What have we learned? </a:t>
            </a:r>
          </a:p>
          <a:p>
            <a:pPr lvl="1" eaLnBrk="1" hangingPunct="1">
              <a:spcBef>
                <a:spcPct val="0"/>
              </a:spcBef>
              <a:spcAft>
                <a:spcPts val="1800"/>
              </a:spcAft>
              <a:buFont typeface="Arial" panose="020B0604020202020204" pitchFamily="34" charset="0"/>
              <a:buChar char="•"/>
            </a:pPr>
            <a:r>
              <a:rPr lang="en-US" sz="2600" dirty="0"/>
              <a:t>Take time on the front end – train before the task </a:t>
            </a:r>
            <a:endParaRPr lang="en-US" sz="2600" dirty="0" smtClean="0"/>
          </a:p>
          <a:p>
            <a:pPr lvl="1" eaLnBrk="1" hangingPunct="1">
              <a:spcBef>
                <a:spcPct val="0"/>
              </a:spcBef>
              <a:spcAft>
                <a:spcPts val="1800"/>
              </a:spcAft>
              <a:buFont typeface="Arial" panose="020B0604020202020204" pitchFamily="34" charset="0"/>
              <a:buChar char="•"/>
            </a:pPr>
            <a:r>
              <a:rPr lang="en-US" sz="2600" dirty="0" smtClean="0"/>
              <a:t>Provide </a:t>
            </a:r>
            <a:r>
              <a:rPr lang="en-US" sz="2600" dirty="0"/>
              <a:t>a safe </a:t>
            </a:r>
            <a:r>
              <a:rPr lang="en-US" sz="2600" dirty="0" smtClean="0"/>
              <a:t>zone</a:t>
            </a:r>
            <a:endParaRPr lang="en-US" sz="2600" dirty="0"/>
          </a:p>
          <a:p>
            <a:pPr lvl="1" eaLnBrk="1" hangingPunct="1">
              <a:lnSpc>
                <a:spcPct val="120000"/>
              </a:lnSpc>
              <a:spcBef>
                <a:spcPct val="0"/>
              </a:spcBef>
              <a:spcAft>
                <a:spcPts val="1800"/>
              </a:spcAft>
              <a:buFont typeface="Arial" panose="020B0604020202020204" pitchFamily="34" charset="0"/>
              <a:buChar char="•"/>
            </a:pPr>
            <a:r>
              <a:rPr lang="en-US" sz="2600" dirty="0"/>
              <a:t>Make orientation </a:t>
            </a:r>
            <a:r>
              <a:rPr lang="en-US" sz="2600" dirty="0" smtClean="0"/>
              <a:t>person-centered</a:t>
            </a:r>
            <a:endParaRPr lang="en-US" sz="2600" dirty="0"/>
          </a:p>
          <a:p>
            <a:pPr lvl="1" eaLnBrk="1" hangingPunct="1">
              <a:lnSpc>
                <a:spcPct val="120000"/>
              </a:lnSpc>
              <a:spcBef>
                <a:spcPct val="0"/>
              </a:spcBef>
              <a:spcAft>
                <a:spcPts val="1800"/>
              </a:spcAft>
              <a:buFont typeface="Arial" panose="020B0604020202020204" pitchFamily="34" charset="0"/>
              <a:buChar char="•"/>
            </a:pPr>
            <a:r>
              <a:rPr lang="en-US" sz="2600" dirty="0"/>
              <a:t>Train in small doses </a:t>
            </a:r>
            <a:endParaRPr lang="en-US" sz="2600" dirty="0" smtClean="0"/>
          </a:p>
          <a:p>
            <a:pPr lvl="1" eaLnBrk="1" hangingPunct="1">
              <a:lnSpc>
                <a:spcPct val="120000"/>
              </a:lnSpc>
              <a:spcBef>
                <a:spcPct val="0"/>
              </a:spcBef>
              <a:spcAft>
                <a:spcPts val="1800"/>
              </a:spcAft>
              <a:buFont typeface="Arial" panose="020B0604020202020204" pitchFamily="34" charset="0"/>
              <a:buChar char="•"/>
            </a:pPr>
            <a:r>
              <a:rPr lang="en-US" sz="2600" dirty="0" smtClean="0"/>
              <a:t>Don’t </a:t>
            </a:r>
            <a:r>
              <a:rPr lang="en-US" sz="2600" dirty="0"/>
              <a:t>get locked into one teaching approach </a:t>
            </a:r>
            <a:endParaRPr lang="en-US" sz="2600" dirty="0" smtClean="0"/>
          </a:p>
          <a:p>
            <a:pPr lvl="1" eaLnBrk="1" hangingPunct="1">
              <a:lnSpc>
                <a:spcPct val="120000"/>
              </a:lnSpc>
              <a:spcBef>
                <a:spcPct val="0"/>
              </a:spcBef>
              <a:spcAft>
                <a:spcPts val="1800"/>
              </a:spcAft>
              <a:buFont typeface="Arial" panose="020B0604020202020204" pitchFamily="34" charset="0"/>
              <a:buChar char="•"/>
            </a:pPr>
            <a:r>
              <a:rPr lang="en-US" sz="2600" dirty="0" smtClean="0"/>
              <a:t>Be </a:t>
            </a:r>
            <a:r>
              <a:rPr lang="en-US" sz="2600" dirty="0"/>
              <a:t>creative – make it </a:t>
            </a:r>
            <a:r>
              <a:rPr lang="en-US" sz="2600" dirty="0" smtClean="0"/>
              <a:t>enjoyable</a:t>
            </a:r>
            <a:endParaRPr lang="en-US" sz="2600" dirty="0"/>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153400" cy="792162"/>
          </a:xfrm>
        </p:spPr>
        <p:txBody>
          <a:bodyPr/>
          <a:lstStyle/>
          <a:p>
            <a:r>
              <a:rPr lang="en-US" dirty="0">
                <a:effectLst/>
              </a:rPr>
              <a:t>Additional and Ongoing Training</a:t>
            </a:r>
            <a:r>
              <a:rPr lang="en-US" dirty="0">
                <a:effectLst/>
                <a:ea typeface="Tahoma" panose="020B0604030504040204" pitchFamily="34" charset="0"/>
                <a:cs typeface="Tahoma" panose="020B0604030504040204" pitchFamily="34" charset="0"/>
              </a:rPr>
              <a:t>―Examples of Training Opportunities</a:t>
            </a:r>
            <a:endParaRPr lang="en-US" dirty="0">
              <a:effectLst/>
            </a:endParaRPr>
          </a:p>
        </p:txBody>
      </p:sp>
      <p:sp>
        <p:nvSpPr>
          <p:cNvPr id="3" name="Content Placeholder 2"/>
          <p:cNvSpPr>
            <a:spLocks noGrp="1"/>
          </p:cNvSpPr>
          <p:nvPr>
            <p:ph idx="1"/>
          </p:nvPr>
        </p:nvSpPr>
        <p:spPr>
          <a:xfrm>
            <a:off x="381000" y="1219200"/>
            <a:ext cx="8382000" cy="5029200"/>
          </a:xfrm>
        </p:spPr>
        <p:txBody>
          <a:bodyPr/>
          <a:lstStyle/>
          <a:p>
            <a:r>
              <a:rPr lang="en-US" sz="2400" b="1" dirty="0" smtClean="0"/>
              <a:t>Conferences</a:t>
            </a:r>
            <a:r>
              <a:rPr lang="en-US" sz="2400" dirty="0" smtClean="0"/>
              <a:t> – SILC Congress, NCIL, APRIL</a:t>
            </a:r>
          </a:p>
          <a:p>
            <a:r>
              <a:rPr lang="en-US" sz="2400" b="1" dirty="0" smtClean="0"/>
              <a:t>IL-NET/ILRU</a:t>
            </a:r>
            <a:r>
              <a:rPr lang="en-US" sz="2400" dirty="0" smtClean="0"/>
              <a:t> (Independent Living Research Utilization)</a:t>
            </a:r>
          </a:p>
          <a:p>
            <a:pPr lvl="1"/>
            <a:r>
              <a:rPr lang="en-US" sz="2400" dirty="0" smtClean="0"/>
              <a:t>Online </a:t>
            </a:r>
            <a:r>
              <a:rPr lang="en-US" sz="2400" dirty="0" err="1" smtClean="0"/>
              <a:t>RapidCourses</a:t>
            </a:r>
            <a:r>
              <a:rPr lang="en-US" sz="2400" dirty="0" smtClean="0"/>
              <a:t> (free)</a:t>
            </a:r>
          </a:p>
          <a:p>
            <a:pPr lvl="1"/>
            <a:r>
              <a:rPr lang="en-US" sz="2400" dirty="0" smtClean="0"/>
              <a:t>On-Demand presentations (free)</a:t>
            </a:r>
          </a:p>
          <a:p>
            <a:pPr lvl="1"/>
            <a:r>
              <a:rPr lang="en-US" sz="2400" dirty="0" smtClean="0"/>
              <a:t>On-location, Webinars/Teleconferences, online classes (fee-based)</a:t>
            </a:r>
          </a:p>
          <a:p>
            <a:r>
              <a:rPr lang="en-US" sz="2400" b="1" dirty="0" smtClean="0"/>
              <a:t>SILC Meetings </a:t>
            </a:r>
            <a:r>
              <a:rPr lang="en-US" sz="2400" dirty="0" smtClean="0"/>
              <a:t>– before specific tasks/member training days</a:t>
            </a:r>
          </a:p>
          <a:p>
            <a:pPr marL="742950" lvl="2" indent="-342900"/>
            <a:r>
              <a:rPr lang="en-US" sz="2400" dirty="0"/>
              <a:t>Might review materials available from </a:t>
            </a:r>
            <a:r>
              <a:rPr lang="en-US" sz="2400" dirty="0" smtClean="0"/>
              <a:t>ILRU</a:t>
            </a:r>
          </a:p>
          <a:p>
            <a:pPr marL="342900" lvl="1" indent="-342900">
              <a:buFont typeface="Tahoma" panose="020B0604030504040204" pitchFamily="34" charset="0"/>
              <a:buChar char="•"/>
            </a:pPr>
            <a:r>
              <a:rPr lang="en-US" sz="2400" b="1" dirty="0" smtClean="0"/>
              <a:t>“Shadow an IL Specialist”</a:t>
            </a:r>
          </a:p>
          <a:p>
            <a:pPr marL="342900" lvl="1" indent="-342900">
              <a:buFont typeface="Tahoma" panose="020B0604030504040204" pitchFamily="34" charset="0"/>
              <a:buChar char="•"/>
            </a:pPr>
            <a:r>
              <a:rPr lang="en-US" sz="2400" b="1" dirty="0" smtClean="0">
                <a:cs typeface="ＭＳ Ｐゴシック" pitchFamily="-65" charset="-128"/>
              </a:rPr>
              <a:t>Observe </a:t>
            </a:r>
            <a:r>
              <a:rPr lang="en-US" sz="2400" b="1" dirty="0">
                <a:cs typeface="ＭＳ Ｐゴシック" pitchFamily="-65" charset="-128"/>
              </a:rPr>
              <a:t>a CIL On-Site Review </a:t>
            </a:r>
            <a:r>
              <a:rPr lang="en-US" sz="2400" dirty="0">
                <a:cs typeface="ＭＳ Ｐゴシック" pitchFamily="-65" charset="-128"/>
              </a:rPr>
              <a:t>(If no objections from DSU &amp; CIL)</a:t>
            </a:r>
          </a:p>
          <a:p>
            <a:pPr marL="342900" lvl="1" indent="-342900"/>
            <a:endParaRPr lang="en-US" sz="2400" dirty="0"/>
          </a:p>
          <a:p>
            <a:endParaRPr lang="en-US" sz="2400" dirty="0"/>
          </a:p>
        </p:txBody>
      </p:sp>
    </p:spTree>
    <p:extLst>
      <p:ext uri="{BB962C8B-B14F-4D97-AF65-F5344CB8AC3E}">
        <p14:creationId xmlns:p14="http://schemas.microsoft.com/office/powerpoint/2010/main" val="1476190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dirty="0" smtClean="0">
                <a:effectLst/>
              </a:rPr>
              <a:t>Additional and Ongoing </a:t>
            </a:r>
            <a:r>
              <a:rPr lang="en-US" dirty="0">
                <a:effectLst/>
              </a:rPr>
              <a:t>Training</a:t>
            </a:r>
            <a:endParaRPr lang="en-US" sz="2800" dirty="0" smtClean="0">
              <a:effectLst/>
            </a:endParaRPr>
          </a:p>
        </p:txBody>
      </p:sp>
      <p:sp>
        <p:nvSpPr>
          <p:cNvPr id="22533" name="Rectangle 3"/>
          <p:cNvSpPr>
            <a:spLocks noGrp="1" noChangeArrowheads="1"/>
          </p:cNvSpPr>
          <p:nvPr>
            <p:ph type="body" idx="4294967295"/>
          </p:nvPr>
        </p:nvSpPr>
        <p:spPr>
          <a:xfrm>
            <a:off x="228600" y="990600"/>
            <a:ext cx="8534400" cy="5029200"/>
          </a:xfrm>
        </p:spPr>
        <p:txBody>
          <a:bodyPr>
            <a:normAutofit fontScale="92500" lnSpcReduction="10000"/>
          </a:bodyPr>
          <a:lstStyle/>
          <a:p>
            <a:pPr marL="0" indent="0" eaLnBrk="1" hangingPunct="1">
              <a:lnSpc>
                <a:spcPct val="120000"/>
              </a:lnSpc>
              <a:spcBef>
                <a:spcPct val="0"/>
              </a:spcBef>
              <a:spcAft>
                <a:spcPts val="0"/>
              </a:spcAft>
              <a:buNone/>
            </a:pPr>
            <a:endParaRPr lang="en-US" sz="1200" b="1" dirty="0" smtClean="0"/>
          </a:p>
          <a:p>
            <a:pPr marL="0" indent="0" eaLnBrk="1" hangingPunct="1">
              <a:lnSpc>
                <a:spcPct val="120000"/>
              </a:lnSpc>
              <a:spcBef>
                <a:spcPct val="0"/>
              </a:spcBef>
              <a:spcAft>
                <a:spcPts val="2400"/>
              </a:spcAft>
              <a:buNone/>
            </a:pPr>
            <a:r>
              <a:rPr lang="en-US" b="1" dirty="0" smtClean="0"/>
              <a:t>Examples </a:t>
            </a:r>
            <a:r>
              <a:rPr lang="en-US" b="1" dirty="0"/>
              <a:t>of </a:t>
            </a:r>
            <a:r>
              <a:rPr lang="en-US" b="1" dirty="0" smtClean="0"/>
              <a:t>Topics</a:t>
            </a:r>
          </a:p>
          <a:p>
            <a:pPr lvl="0" indent="-274320" eaLnBrk="1" hangingPunct="1">
              <a:lnSpc>
                <a:spcPct val="110000"/>
              </a:lnSpc>
              <a:spcBef>
                <a:spcPct val="0"/>
              </a:spcBef>
              <a:spcAft>
                <a:spcPts val="1200"/>
              </a:spcAft>
            </a:pPr>
            <a:r>
              <a:rPr lang="en-US" sz="3000" dirty="0" smtClean="0"/>
              <a:t>Federal </a:t>
            </a:r>
            <a:r>
              <a:rPr lang="en-US" sz="3000" dirty="0"/>
              <a:t>and State Guiding </a:t>
            </a:r>
            <a:r>
              <a:rPr lang="en-US" sz="3000" dirty="0" smtClean="0"/>
              <a:t>Documents</a:t>
            </a:r>
            <a:endParaRPr lang="en-US" sz="3000" dirty="0"/>
          </a:p>
          <a:p>
            <a:pPr lvl="0" indent="-274320" eaLnBrk="1" hangingPunct="1">
              <a:lnSpc>
                <a:spcPct val="110000"/>
              </a:lnSpc>
              <a:spcBef>
                <a:spcPct val="0"/>
              </a:spcBef>
              <a:spcAft>
                <a:spcPts val="1200"/>
              </a:spcAft>
            </a:pPr>
            <a:r>
              <a:rPr lang="en-US" sz="3000" dirty="0"/>
              <a:t>IL Program Funding </a:t>
            </a:r>
            <a:r>
              <a:rPr lang="en-US" sz="3000" dirty="0" smtClean="0"/>
              <a:t>Streams</a:t>
            </a:r>
          </a:p>
          <a:p>
            <a:pPr lvl="0" indent="-274320" eaLnBrk="1" hangingPunct="1">
              <a:lnSpc>
                <a:spcPct val="110000"/>
              </a:lnSpc>
              <a:spcBef>
                <a:spcPct val="0"/>
              </a:spcBef>
              <a:spcAft>
                <a:spcPts val="1200"/>
              </a:spcAft>
            </a:pPr>
            <a:r>
              <a:rPr lang="en-US" sz="3000" dirty="0" smtClean="0"/>
              <a:t>Your State’s IL Program Funding Plan</a:t>
            </a:r>
          </a:p>
          <a:p>
            <a:pPr indent="-274320" eaLnBrk="1" hangingPunct="1">
              <a:lnSpc>
                <a:spcPct val="110000"/>
              </a:lnSpc>
              <a:spcBef>
                <a:spcPct val="0"/>
              </a:spcBef>
              <a:spcAft>
                <a:spcPts val="1200"/>
              </a:spcAft>
            </a:pPr>
            <a:r>
              <a:rPr lang="en-US" sz="3000" dirty="0"/>
              <a:t>The relationship of the State Plan and 704 </a:t>
            </a:r>
            <a:r>
              <a:rPr lang="en-US" sz="3000" dirty="0" smtClean="0"/>
              <a:t>reports</a:t>
            </a:r>
            <a:endParaRPr lang="en-US" sz="3000" dirty="0"/>
          </a:p>
          <a:p>
            <a:pPr lvl="0" indent="-274320" eaLnBrk="1" hangingPunct="1">
              <a:lnSpc>
                <a:spcPct val="110000"/>
              </a:lnSpc>
              <a:spcBef>
                <a:spcPct val="0"/>
              </a:spcBef>
              <a:spcAft>
                <a:spcPts val="1200"/>
              </a:spcAft>
            </a:pPr>
            <a:r>
              <a:rPr lang="en-US" sz="3000" dirty="0"/>
              <a:t>How Centers for Independent Living are monitored </a:t>
            </a:r>
          </a:p>
          <a:p>
            <a:pPr indent="-274320" eaLnBrk="1" hangingPunct="1">
              <a:lnSpc>
                <a:spcPct val="120000"/>
              </a:lnSpc>
              <a:spcBef>
                <a:spcPct val="0"/>
              </a:spcBef>
              <a:spcAft>
                <a:spcPts val="300"/>
              </a:spcAft>
            </a:pPr>
            <a:r>
              <a:rPr lang="en-US" sz="3000" dirty="0"/>
              <a:t>National &amp; State Organizations with IL Program </a:t>
            </a:r>
            <a:r>
              <a:rPr lang="en-US" sz="3000" dirty="0" smtClean="0"/>
              <a:t>Relationships</a:t>
            </a:r>
            <a:endParaRPr lang="en-US" sz="3000" dirty="0"/>
          </a:p>
        </p:txBody>
      </p:sp>
    </p:spTree>
    <p:extLst>
      <p:ext uri="{BB962C8B-B14F-4D97-AF65-F5344CB8AC3E}">
        <p14:creationId xmlns:p14="http://schemas.microsoft.com/office/powerpoint/2010/main" val="1088372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dirty="0" smtClean="0">
                <a:effectLst/>
              </a:rPr>
              <a:t>Additional and Ongoing Training</a:t>
            </a:r>
            <a:r>
              <a:rPr lang="en-US" sz="2400" dirty="0" smtClean="0">
                <a:effectLst/>
              </a:rPr>
              <a:t>, cont’d.</a:t>
            </a:r>
            <a:endParaRPr lang="en-US" sz="2800" dirty="0" smtClean="0">
              <a:effectLst/>
            </a:endParaRPr>
          </a:p>
        </p:txBody>
      </p:sp>
      <p:sp>
        <p:nvSpPr>
          <p:cNvPr id="22533" name="Rectangle 3"/>
          <p:cNvSpPr>
            <a:spLocks noGrp="1" noChangeArrowheads="1"/>
          </p:cNvSpPr>
          <p:nvPr>
            <p:ph type="body" idx="4294967295"/>
          </p:nvPr>
        </p:nvSpPr>
        <p:spPr>
          <a:xfrm>
            <a:off x="381000" y="990600"/>
            <a:ext cx="8382000" cy="5029200"/>
          </a:xfrm>
        </p:spPr>
        <p:txBody>
          <a:bodyPr>
            <a:normAutofit lnSpcReduction="10000"/>
          </a:bodyPr>
          <a:lstStyle/>
          <a:p>
            <a:pPr marL="0" indent="0" eaLnBrk="1" hangingPunct="1">
              <a:spcBef>
                <a:spcPct val="0"/>
              </a:spcBef>
              <a:spcAft>
                <a:spcPct val="35000"/>
              </a:spcAft>
              <a:buNone/>
            </a:pPr>
            <a:r>
              <a:rPr lang="en-US" b="1" dirty="0" smtClean="0"/>
              <a:t>Our Experiences</a:t>
            </a:r>
            <a:endParaRPr lang="en-US" b="1" dirty="0"/>
          </a:p>
          <a:p>
            <a:pPr eaLnBrk="1" hangingPunct="1">
              <a:spcBef>
                <a:spcPct val="0"/>
              </a:spcBef>
              <a:spcAft>
                <a:spcPct val="35000"/>
              </a:spcAft>
            </a:pPr>
            <a:r>
              <a:rPr lang="en-US" dirty="0" smtClean="0"/>
              <a:t>Plan your training budget well! </a:t>
            </a:r>
          </a:p>
          <a:p>
            <a:pPr eaLnBrk="1" hangingPunct="1">
              <a:spcBef>
                <a:spcPct val="0"/>
              </a:spcBef>
              <a:spcAft>
                <a:spcPct val="35000"/>
              </a:spcAft>
            </a:pPr>
            <a:r>
              <a:rPr lang="en-US" dirty="0" smtClean="0"/>
              <a:t>Repetition breeds familiarity</a:t>
            </a:r>
          </a:p>
          <a:p>
            <a:pPr eaLnBrk="1" hangingPunct="1">
              <a:spcBef>
                <a:spcPct val="0"/>
              </a:spcBef>
              <a:spcAft>
                <a:spcPct val="35000"/>
              </a:spcAft>
            </a:pPr>
            <a:r>
              <a:rPr lang="en-US" dirty="0" smtClean="0"/>
              <a:t>Train when you have a captive audience</a:t>
            </a:r>
          </a:p>
          <a:p>
            <a:pPr lvl="1" eaLnBrk="1" hangingPunct="1">
              <a:spcBef>
                <a:spcPct val="0"/>
              </a:spcBef>
              <a:spcAft>
                <a:spcPct val="35000"/>
              </a:spcAft>
            </a:pPr>
            <a:r>
              <a:rPr lang="en-US" dirty="0" smtClean="0"/>
              <a:t>Members are often busy people</a:t>
            </a:r>
          </a:p>
          <a:p>
            <a:pPr lvl="1" eaLnBrk="1" hangingPunct="1">
              <a:spcBef>
                <a:spcPct val="0"/>
              </a:spcBef>
              <a:spcAft>
                <a:spcPct val="35000"/>
              </a:spcAft>
            </a:pPr>
            <a:r>
              <a:rPr lang="en-US" dirty="0" smtClean="0"/>
              <a:t>Few take </a:t>
            </a:r>
            <a:r>
              <a:rPr lang="en-US" dirty="0"/>
              <a:t>advantage of </a:t>
            </a:r>
            <a:r>
              <a:rPr lang="en-US" dirty="0" smtClean="0"/>
              <a:t>self-paced or online training modules</a:t>
            </a:r>
          </a:p>
          <a:p>
            <a:pPr marL="342900" lvl="1" indent="-342900" eaLnBrk="1" hangingPunct="1">
              <a:spcBef>
                <a:spcPct val="0"/>
              </a:spcBef>
              <a:spcAft>
                <a:spcPct val="35000"/>
              </a:spcAft>
              <a:buChar char="•"/>
            </a:pPr>
            <a:r>
              <a:rPr lang="en-US" sz="2800" dirty="0" smtClean="0">
                <a:cs typeface="ＭＳ Ｐゴシック" pitchFamily="-65" charset="-128"/>
              </a:rPr>
              <a:t>Think of training as a motivational tool  </a:t>
            </a:r>
          </a:p>
          <a:p>
            <a:pPr lvl="1" eaLnBrk="1" hangingPunct="1">
              <a:spcBef>
                <a:spcPct val="0"/>
              </a:spcBef>
              <a:spcAft>
                <a:spcPct val="35000"/>
              </a:spcAft>
            </a:pPr>
            <a:r>
              <a:rPr lang="en-US" dirty="0" smtClean="0"/>
              <a:t>Review your purpose occasionally</a:t>
            </a:r>
            <a:endParaRPr lang="en-US" dirty="0"/>
          </a:p>
          <a:p>
            <a:pPr lvl="1" eaLnBrk="1" hangingPunct="1">
              <a:spcBef>
                <a:spcPct val="0"/>
              </a:spcBef>
              <a:spcAft>
                <a:spcPct val="35000"/>
              </a:spcAft>
            </a:pPr>
            <a:r>
              <a:rPr lang="en-US" dirty="0" smtClean="0"/>
              <a:t>Make sure members engage with CILs </a:t>
            </a:r>
            <a:r>
              <a:rPr lang="en-US" dirty="0"/>
              <a:t>and </a:t>
            </a:r>
            <a:r>
              <a:rPr lang="en-US" dirty="0" smtClean="0"/>
              <a:t>consumers</a:t>
            </a:r>
            <a:endParaRPr lang="en-US" dirty="0"/>
          </a:p>
        </p:txBody>
      </p:sp>
    </p:spTree>
    <p:extLst>
      <p:ext uri="{BB962C8B-B14F-4D97-AF65-F5344CB8AC3E}">
        <p14:creationId xmlns:p14="http://schemas.microsoft.com/office/powerpoint/2010/main" val="4119805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altLang="en-US" dirty="0">
                <a:effectLst/>
              </a:rPr>
              <a:t>Introduction and Objectives</a:t>
            </a:r>
            <a:endParaRPr lang="en-US" sz="2800" dirty="0" smtClean="0">
              <a:effectLst/>
            </a:endParaRPr>
          </a:p>
        </p:txBody>
      </p:sp>
      <p:sp>
        <p:nvSpPr>
          <p:cNvPr id="4" name="Rectangle 3"/>
          <p:cNvSpPr txBox="1">
            <a:spLocks noChangeArrowheads="1"/>
          </p:cNvSpPr>
          <p:nvPr/>
        </p:nvSpPr>
        <p:spPr bwMode="auto">
          <a:xfrm>
            <a:off x="457200" y="1219200"/>
            <a:ext cx="8077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26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57200" indent="-457200">
              <a:spcBef>
                <a:spcPts val="1200"/>
              </a:spcBef>
              <a:spcAft>
                <a:spcPts val="1200"/>
              </a:spcAft>
              <a:buFont typeface="+mj-lt"/>
              <a:buAutoNum type="arabicPeriod"/>
            </a:pPr>
            <a:r>
              <a:rPr lang="en-US" altLang="en-US" sz="2500" kern="0" dirty="0" smtClean="0"/>
              <a:t>Gain ideas for getting the type of members a SILC needs</a:t>
            </a:r>
          </a:p>
          <a:p>
            <a:pPr marL="457200" indent="-457200">
              <a:spcBef>
                <a:spcPts val="1200"/>
              </a:spcBef>
              <a:spcAft>
                <a:spcPts val="1200"/>
              </a:spcAft>
              <a:buFont typeface="+mj-lt"/>
              <a:buAutoNum type="arabicPeriod"/>
            </a:pPr>
            <a:r>
              <a:rPr lang="en-US" altLang="en-US" sz="2500" kern="0" dirty="0" smtClean="0"/>
              <a:t>Be able to identify effective elements of member orientation and training that result in:</a:t>
            </a:r>
          </a:p>
          <a:p>
            <a:pPr lvl="1"/>
            <a:r>
              <a:rPr lang="en-US" altLang="en-US" sz="2400" kern="0" dirty="0" smtClean="0"/>
              <a:t>More confident members</a:t>
            </a:r>
          </a:p>
          <a:p>
            <a:pPr lvl="1"/>
            <a:r>
              <a:rPr lang="en-US" altLang="en-US" sz="2400" kern="0" dirty="0" smtClean="0"/>
              <a:t>More committed members</a:t>
            </a:r>
          </a:p>
          <a:p>
            <a:pPr lvl="1"/>
            <a:r>
              <a:rPr lang="en-US" altLang="en-US" sz="2400" kern="0" dirty="0" smtClean="0"/>
              <a:t>More engaged members</a:t>
            </a:r>
          </a:p>
          <a:p>
            <a:pPr lvl="1"/>
            <a:r>
              <a:rPr lang="en-US" altLang="en-US" sz="2400" kern="0" dirty="0" smtClean="0"/>
              <a:t>More effective members</a:t>
            </a:r>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effectLst/>
              </a:rPr>
              <a:t>Questions??</a:t>
            </a:r>
            <a:endParaRPr lang="en-US" dirty="0">
              <a:effectLst/>
            </a:endParaRPr>
          </a:p>
        </p:txBody>
      </p:sp>
    </p:spTree>
    <p:extLst>
      <p:ext uri="{BB962C8B-B14F-4D97-AF65-F5344CB8AC3E}">
        <p14:creationId xmlns:p14="http://schemas.microsoft.com/office/powerpoint/2010/main" val="4231288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Resources</a:t>
            </a:r>
            <a:endParaRPr lang="en-US" dirty="0">
              <a:effectLst/>
            </a:endParaRPr>
          </a:p>
        </p:txBody>
      </p:sp>
      <p:sp>
        <p:nvSpPr>
          <p:cNvPr id="4" name="Content Placeholder 3"/>
          <p:cNvSpPr>
            <a:spLocks noGrp="1"/>
          </p:cNvSpPr>
          <p:nvPr>
            <p:ph idx="1"/>
          </p:nvPr>
        </p:nvSpPr>
        <p:spPr>
          <a:xfrm>
            <a:off x="304800" y="1143000"/>
            <a:ext cx="8382000" cy="4876800"/>
          </a:xfrm>
        </p:spPr>
        <p:txBody>
          <a:bodyPr/>
          <a:lstStyle/>
          <a:p>
            <a:pPr marL="0" indent="0">
              <a:buNone/>
            </a:pPr>
            <a:r>
              <a:rPr lang="en-US" sz="2400" b="1" dirty="0" smtClean="0"/>
              <a:t>Independent Living Research Utilization</a:t>
            </a:r>
          </a:p>
          <a:p>
            <a:pPr lvl="1"/>
            <a:r>
              <a:rPr lang="en-US" sz="2400" dirty="0" smtClean="0"/>
              <a:t>On-Demand, Online, On-location &amp; Rapid Courses are available at </a:t>
            </a:r>
            <a:r>
              <a:rPr lang="en-US" sz="2400" dirty="0" smtClean="0">
                <a:hlinkClick r:id="rId3"/>
              </a:rPr>
              <a:t>http</a:t>
            </a:r>
            <a:r>
              <a:rPr lang="en-US" sz="2400" dirty="0">
                <a:hlinkClick r:id="rId3"/>
              </a:rPr>
              <a:t>://</a:t>
            </a:r>
            <a:r>
              <a:rPr lang="en-US" sz="2400" dirty="0" smtClean="0">
                <a:hlinkClick r:id="rId3"/>
              </a:rPr>
              <a:t>www.ilru.org/html/training/index.html</a:t>
            </a:r>
            <a:endParaRPr lang="en-US" sz="2400" dirty="0" smtClean="0"/>
          </a:p>
          <a:p>
            <a:pPr marL="0" indent="0">
              <a:buNone/>
            </a:pPr>
            <a:r>
              <a:rPr lang="en-US" sz="2400" b="1" dirty="0" smtClean="0"/>
              <a:t>Smithsonian’s Virtual Exhibit on Disability </a:t>
            </a:r>
            <a:r>
              <a:rPr lang="en-US" sz="2400" b="1" dirty="0"/>
              <a:t>Rights </a:t>
            </a:r>
            <a:r>
              <a:rPr lang="en-US" sz="2400" b="1" dirty="0" smtClean="0"/>
              <a:t>History </a:t>
            </a:r>
          </a:p>
          <a:p>
            <a:pPr lvl="1"/>
            <a:r>
              <a:rPr lang="en-US" sz="2400" dirty="0">
                <a:hlinkClick r:id="rId4"/>
              </a:rPr>
              <a:t>http://americanhistory.si.edu/disabilityrights/welcome.html</a:t>
            </a:r>
            <a:endParaRPr lang="en-US" sz="2400" dirty="0"/>
          </a:p>
          <a:p>
            <a:pPr marL="457200" lvl="1" indent="0">
              <a:buNone/>
            </a:pPr>
            <a:endParaRPr lang="en-US" sz="2200" dirty="0"/>
          </a:p>
        </p:txBody>
      </p:sp>
    </p:spTree>
    <p:extLst>
      <p:ext uri="{BB962C8B-B14F-4D97-AF65-F5344CB8AC3E}">
        <p14:creationId xmlns:p14="http://schemas.microsoft.com/office/powerpoint/2010/main" val="2471436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57150" indent="0">
              <a:buNone/>
            </a:pPr>
            <a:r>
              <a:rPr lang="en-US" sz="2400" b="1" dirty="0"/>
              <a:t>National Council on Independent Living</a:t>
            </a:r>
          </a:p>
          <a:p>
            <a:pPr lvl="1"/>
            <a:r>
              <a:rPr lang="en-US" sz="2400" dirty="0"/>
              <a:t>Training &amp; Conference Link - </a:t>
            </a:r>
            <a:r>
              <a:rPr lang="en-US" sz="2400" dirty="0">
                <a:hlinkClick r:id="rId2"/>
              </a:rPr>
              <a:t>http://www.ncil.org/annual-conference/</a:t>
            </a:r>
            <a:endParaRPr lang="en-US" sz="2400" dirty="0"/>
          </a:p>
          <a:p>
            <a:pPr marL="57150" indent="0">
              <a:buNone/>
            </a:pPr>
            <a:r>
              <a:rPr lang="en-US" sz="2400" b="1" dirty="0"/>
              <a:t>Association of Programs for Rural Independent Living</a:t>
            </a:r>
          </a:p>
          <a:p>
            <a:pPr lvl="1"/>
            <a:r>
              <a:rPr lang="en-US" sz="2400" dirty="0"/>
              <a:t>IL Conversations - </a:t>
            </a:r>
            <a:r>
              <a:rPr lang="en-US" sz="2400" dirty="0">
                <a:hlinkClick r:id="rId3"/>
              </a:rPr>
              <a:t>http://www.april-rural.org/index.php/il-conversations</a:t>
            </a:r>
            <a:endParaRPr lang="en-US" sz="2400" dirty="0"/>
          </a:p>
          <a:p>
            <a:pPr marL="0" indent="0">
              <a:buNone/>
            </a:pPr>
            <a:endParaRPr lang="en-US" dirty="0"/>
          </a:p>
        </p:txBody>
      </p:sp>
    </p:spTree>
    <p:extLst>
      <p:ext uri="{BB962C8B-B14F-4D97-AF65-F5344CB8AC3E}">
        <p14:creationId xmlns:p14="http://schemas.microsoft.com/office/powerpoint/2010/main" val="3356036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2800" dirty="0" smtClean="0">
                <a:effectLst/>
              </a:rPr>
              <a:t>Wrap Up and Evaluation</a:t>
            </a:r>
          </a:p>
        </p:txBody>
      </p:sp>
      <p:sp>
        <p:nvSpPr>
          <p:cNvPr id="22533" name="Rectangle 3"/>
          <p:cNvSpPr>
            <a:spLocks noGrp="1" noChangeArrowheads="1"/>
          </p:cNvSpPr>
          <p:nvPr>
            <p:ph type="body" idx="4294967295"/>
          </p:nvPr>
        </p:nvSpPr>
        <p:spPr>
          <a:xfrm>
            <a:off x="228600" y="1219200"/>
            <a:ext cx="8534400" cy="4800600"/>
          </a:xfrm>
        </p:spPr>
        <p:txBody>
          <a:bodyPr>
            <a:normAutofit/>
          </a:bodyPr>
          <a:lstStyle/>
          <a:p>
            <a:pPr eaLnBrk="1" hangingPunct="1">
              <a:spcBef>
                <a:spcPct val="0"/>
              </a:spcBef>
              <a:spcAft>
                <a:spcPct val="35000"/>
              </a:spcAft>
              <a:buNone/>
            </a:pPr>
            <a:r>
              <a:rPr lang="en-US" sz="2800" dirty="0" smtClean="0"/>
              <a:t>	Your feedback is important to us. Please click the link below to complete your evaluation of today’s program:</a:t>
            </a:r>
          </a:p>
          <a:p>
            <a:pPr eaLnBrk="1" hangingPunct="1">
              <a:spcBef>
                <a:spcPct val="0"/>
              </a:spcBef>
              <a:spcAft>
                <a:spcPct val="35000"/>
              </a:spcAft>
              <a:buNone/>
            </a:pPr>
            <a:r>
              <a:rPr lang="en-US" b="1" dirty="0" smtClean="0">
                <a:solidFill>
                  <a:srgbClr val="C00000"/>
                </a:solidFill>
              </a:rPr>
              <a:t>	</a:t>
            </a:r>
            <a:r>
              <a:rPr lang="en-US" sz="3200" u="sng" dirty="0">
                <a:hlinkClick r:id="rId3"/>
              </a:rPr>
              <a:t>https://</a:t>
            </a:r>
            <a:r>
              <a:rPr lang="en-US" sz="3200" u="sng" dirty="0" smtClean="0">
                <a:hlinkClick r:id="rId3"/>
              </a:rPr>
              <a:t>vovici.com/wsb.dll/s/12291g55d1e</a:t>
            </a:r>
            <a:endParaRPr lang="en-US" sz="3200" u="sng" dirty="0" smtClean="0"/>
          </a:p>
          <a:p>
            <a:pPr eaLnBrk="1" hangingPunct="1">
              <a:spcBef>
                <a:spcPct val="0"/>
              </a:spcBef>
              <a:spcAft>
                <a:spcPct val="35000"/>
              </a:spcAft>
              <a:buNone/>
            </a:pPr>
            <a:endParaRPr lang="en-US" sz="2900" b="1" dirty="0" smtClean="0">
              <a:solidFill>
                <a:srgbClr val="C00000"/>
              </a:solidFill>
            </a:endParaRPr>
          </a:p>
          <a:p>
            <a:pPr eaLnBrk="1" hangingPunct="1">
              <a:spcBef>
                <a:spcPct val="0"/>
              </a:spcBef>
              <a:spcAft>
                <a:spcPct val="35000"/>
              </a:spcAft>
            </a:pPr>
            <a:endParaRPr lang="en-US" sz="2900" dirty="0" smtClean="0"/>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Contact</a:t>
            </a:r>
            <a:endParaRPr lang="en-US" dirty="0">
              <a:effectLst/>
            </a:endParaRPr>
          </a:p>
        </p:txBody>
      </p:sp>
      <p:sp>
        <p:nvSpPr>
          <p:cNvPr id="4" name="Content Placeholder 3"/>
          <p:cNvSpPr>
            <a:spLocks noGrp="1"/>
          </p:cNvSpPr>
          <p:nvPr>
            <p:ph idx="1"/>
          </p:nvPr>
        </p:nvSpPr>
        <p:spPr>
          <a:xfrm>
            <a:off x="609600" y="1143000"/>
            <a:ext cx="8153400" cy="4876800"/>
          </a:xfrm>
        </p:spPr>
        <p:txBody>
          <a:bodyPr/>
          <a:lstStyle/>
          <a:p>
            <a:pPr eaLnBrk="1" hangingPunct="1">
              <a:lnSpc>
                <a:spcPct val="80000"/>
              </a:lnSpc>
            </a:pPr>
            <a:r>
              <a:rPr lang="en-US" dirty="0" err="1" smtClean="0"/>
              <a:t>Robbi</a:t>
            </a:r>
            <a:r>
              <a:rPr lang="en-US" dirty="0" smtClean="0"/>
              <a:t> </a:t>
            </a:r>
            <a:r>
              <a:rPr lang="en-US" dirty="0" err="1" smtClean="0"/>
              <a:t>Barrutia</a:t>
            </a:r>
            <a:r>
              <a:rPr lang="en-US" dirty="0"/>
              <a:t> </a:t>
            </a:r>
            <a:r>
              <a:rPr lang="en-US" dirty="0" smtClean="0"/>
              <a:t>– </a:t>
            </a:r>
            <a:r>
              <a:rPr lang="en-US" dirty="0" smtClean="0">
                <a:hlinkClick r:id="rId2"/>
              </a:rPr>
              <a:t>robbi.barrutia@silc.idaho.gov</a:t>
            </a:r>
            <a:endParaRPr lang="en-US" dirty="0" smtClean="0"/>
          </a:p>
          <a:p>
            <a:pPr eaLnBrk="1" hangingPunct="1">
              <a:lnSpc>
                <a:spcPct val="80000"/>
              </a:lnSpc>
            </a:pPr>
            <a:endParaRPr lang="en-US" sz="2400" dirty="0" smtClean="0"/>
          </a:p>
          <a:p>
            <a:pPr eaLnBrk="1" hangingPunct="1">
              <a:lnSpc>
                <a:spcPct val="80000"/>
              </a:lnSpc>
            </a:pPr>
            <a:r>
              <a:rPr lang="en-US" dirty="0" smtClean="0"/>
              <a:t>Shelly Emery – </a:t>
            </a:r>
            <a:r>
              <a:rPr lang="en-US" dirty="0" smtClean="0">
                <a:hlinkClick r:id="rId3"/>
              </a:rPr>
              <a:t>shelly.emery@state.or.us</a:t>
            </a:r>
            <a:endParaRPr lang="en-US" dirty="0" smtClean="0"/>
          </a:p>
          <a:p>
            <a:pPr marL="0" indent="0" eaLnBrk="1" hangingPunct="1">
              <a:lnSpc>
                <a:spcPct val="80000"/>
              </a:lnSpc>
              <a:buNone/>
            </a:pPr>
            <a:endParaRPr lang="en-US" dirty="0" smtClean="0"/>
          </a:p>
          <a:p>
            <a:pPr marL="0" indent="0" eaLnBrk="1" hangingPunct="1">
              <a:lnSpc>
                <a:spcPct val="80000"/>
              </a:lnSpc>
              <a:buNone/>
            </a:pPr>
            <a:endParaRPr lang="en-US" dirty="0" smtClean="0"/>
          </a:p>
        </p:txBody>
      </p:sp>
    </p:spTree>
    <p:extLst>
      <p:ext uri="{BB962C8B-B14F-4D97-AF65-F5344CB8AC3E}">
        <p14:creationId xmlns:p14="http://schemas.microsoft.com/office/powerpoint/2010/main" val="33691997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defRPr/>
            </a:pPr>
            <a:r>
              <a:rPr lang="en-US" dirty="0" smtClean="0">
                <a:effectLst/>
                <a:ea typeface="+mj-ea"/>
                <a:cs typeface="+mj-cs"/>
              </a:rPr>
              <a:t>SILC-NET Attribution</a:t>
            </a:r>
          </a:p>
        </p:txBody>
      </p:sp>
      <p:sp>
        <p:nvSpPr>
          <p:cNvPr id="178179" name="Rectangle 3"/>
          <p:cNvSpPr>
            <a:spLocks noGrp="1" noChangeArrowheads="1"/>
          </p:cNvSpPr>
          <p:nvPr>
            <p:ph idx="1"/>
          </p:nvPr>
        </p:nvSpPr>
        <p:spPr>
          <a:xfrm>
            <a:off x="304800" y="990600"/>
            <a:ext cx="8610600" cy="5181600"/>
          </a:xfrm>
        </p:spPr>
        <p:txBody>
          <a:bodyPr/>
          <a:lstStyle/>
          <a:p>
            <a:pPr eaLnBrk="1" hangingPunct="1">
              <a:buFont typeface="Tahoma" pitchFamily="34" charset="0"/>
              <a:buNone/>
            </a:pPr>
            <a:r>
              <a:rPr lang="en-US" dirty="0" smtClean="0">
                <a:ea typeface="ＭＳ Ｐゴシック" pitchFamily="-1" charset="-128"/>
              </a:rPr>
              <a:t>	Support for development of this training was provided by the U.S. Department of Education, Rehabilitation Services Administration under grant number H132B120001. No official endorsement of the Department of Education should be inferred. Permission is granted for duplication of any portion of this PowerPoint presentation, providing that the following credit is given to the project: </a:t>
            </a:r>
            <a:r>
              <a:rPr lang="en-US" b="1" dirty="0" smtClean="0">
                <a:ea typeface="ＭＳ Ｐゴシック" pitchFamily="-1" charset="-128"/>
              </a:rPr>
              <a:t>Developed as part of the SILC-NET, a project of the IL-NET, an ILRU/NCIL/APRIL National Training and Technical Assistance Program.</a:t>
            </a:r>
            <a:endParaRPr lang="en-US" sz="2400" dirty="0" smtClean="0">
              <a:ea typeface="ＭＳ Ｐゴシック" pitchFamily="-1" charset="-128"/>
            </a:endParaRPr>
          </a:p>
        </p:txBody>
      </p:sp>
      <p:pic>
        <p:nvPicPr>
          <p:cNvPr id="4" name="Picture 7" descr="ilru_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2168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altLang="en-US" dirty="0">
                <a:effectLst/>
              </a:rPr>
              <a:t>Typical Problems</a:t>
            </a:r>
            <a:endParaRPr lang="en-US" sz="2800" dirty="0" smtClean="0">
              <a:effectLst/>
            </a:endParaRPr>
          </a:p>
        </p:txBody>
      </p:sp>
      <p:sp>
        <p:nvSpPr>
          <p:cNvPr id="4" name="Rectangle 3"/>
          <p:cNvSpPr txBox="1">
            <a:spLocks noChangeArrowheads="1"/>
          </p:cNvSpPr>
          <p:nvPr/>
        </p:nvSpPr>
        <p:spPr bwMode="auto">
          <a:xfrm>
            <a:off x="375212" y="1066800"/>
            <a:ext cx="8616387"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26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altLang="en-US" sz="2800" b="1" kern="0" dirty="0" smtClean="0"/>
              <a:t>We’ve probably all experienced… </a:t>
            </a:r>
          </a:p>
          <a:p>
            <a:pPr>
              <a:spcAft>
                <a:spcPts val="1200"/>
              </a:spcAft>
            </a:pPr>
            <a:r>
              <a:rPr lang="en-US" altLang="en-US" kern="0" dirty="0"/>
              <a:t>Members who are uncomfortable in their roles and responsibilities</a:t>
            </a:r>
          </a:p>
          <a:p>
            <a:pPr>
              <a:spcAft>
                <a:spcPts val="1200"/>
              </a:spcAft>
            </a:pPr>
            <a:r>
              <a:rPr lang="en-US" altLang="en-US" kern="0" dirty="0" smtClean="0"/>
              <a:t>Insufficient knowledge among members to carry out SILC duties</a:t>
            </a:r>
          </a:p>
          <a:p>
            <a:pPr>
              <a:spcAft>
                <a:spcPts val="1200"/>
              </a:spcAft>
            </a:pPr>
            <a:r>
              <a:rPr lang="en-US" altLang="en-US" kern="0" dirty="0" smtClean="0"/>
              <a:t>Poor attendance</a:t>
            </a:r>
            <a:r>
              <a:rPr lang="en-US" altLang="en-US" kern="0" dirty="0" smtClean="0">
                <a:latin typeface="Tahoma" panose="020B0604030504040204" pitchFamily="34" charset="0"/>
                <a:ea typeface="Tahoma" panose="020B0604030504040204" pitchFamily="34" charset="0"/>
                <a:cs typeface="Tahoma" panose="020B0604030504040204" pitchFamily="34" charset="0"/>
              </a:rPr>
              <a:t>―</a:t>
            </a:r>
            <a:r>
              <a:rPr lang="en-US" altLang="en-US" kern="0" dirty="0" smtClean="0"/>
              <a:t>Quorums not met</a:t>
            </a:r>
          </a:p>
          <a:p>
            <a:pPr>
              <a:spcAft>
                <a:spcPts val="1200"/>
              </a:spcAft>
            </a:pPr>
            <a:r>
              <a:rPr lang="en-US" altLang="en-US" kern="0" dirty="0" smtClean="0"/>
              <a:t>Member turnover </a:t>
            </a:r>
          </a:p>
          <a:p>
            <a:pPr>
              <a:spcAft>
                <a:spcPts val="1200"/>
              </a:spcAft>
            </a:pPr>
            <a:r>
              <a:rPr lang="en-US" altLang="en-US" kern="0" dirty="0" smtClean="0"/>
              <a:t>Difficulty with appointment process</a:t>
            </a:r>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Feedback</a:t>
            </a:r>
            <a:endParaRPr lang="en-US" dirty="0">
              <a:effectLst/>
            </a:endParaRPr>
          </a:p>
        </p:txBody>
      </p:sp>
      <p:sp>
        <p:nvSpPr>
          <p:cNvPr id="3" name="Content Placeholder 2"/>
          <p:cNvSpPr>
            <a:spLocks noGrp="1"/>
          </p:cNvSpPr>
          <p:nvPr>
            <p:ph idx="1"/>
          </p:nvPr>
        </p:nvSpPr>
        <p:spPr>
          <a:xfrm>
            <a:off x="381000" y="1143000"/>
            <a:ext cx="8382000" cy="4876800"/>
          </a:xfrm>
        </p:spPr>
        <p:txBody>
          <a:bodyPr/>
          <a:lstStyle/>
          <a:p>
            <a:pPr marL="0" indent="0">
              <a:buNone/>
            </a:pPr>
            <a:r>
              <a:rPr lang="en-US" b="1" dirty="0" smtClean="0"/>
              <a:t>Tell us…</a:t>
            </a:r>
          </a:p>
          <a:p>
            <a:pPr marL="0" indent="0">
              <a:buNone/>
            </a:pPr>
            <a:r>
              <a:rPr lang="en-US" dirty="0" smtClean="0"/>
              <a:t>What challenge are you experiencing as far as developing or engaging your membership? </a:t>
            </a:r>
            <a:endParaRPr lang="en-US" dirty="0"/>
          </a:p>
        </p:txBody>
      </p:sp>
    </p:spTree>
    <p:extLst>
      <p:ext uri="{BB962C8B-B14F-4D97-AF65-F5344CB8AC3E}">
        <p14:creationId xmlns:p14="http://schemas.microsoft.com/office/powerpoint/2010/main" val="1985493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152400"/>
            <a:ext cx="8763000" cy="792162"/>
          </a:xfrm>
        </p:spPr>
        <p:txBody>
          <a:bodyPr>
            <a:normAutofit/>
          </a:bodyPr>
          <a:lstStyle/>
          <a:p>
            <a:pPr eaLnBrk="1" fontAlgn="auto" hangingPunct="1">
              <a:spcAft>
                <a:spcPts val="0"/>
              </a:spcAft>
              <a:defRPr/>
            </a:pPr>
            <a:r>
              <a:rPr lang="en-US" sz="2800" dirty="0" smtClean="0">
                <a:effectLst/>
              </a:rPr>
              <a:t>Recruitment</a:t>
            </a:r>
          </a:p>
        </p:txBody>
      </p:sp>
      <p:sp>
        <p:nvSpPr>
          <p:cNvPr id="4" name="Rectangle 3"/>
          <p:cNvSpPr txBox="1">
            <a:spLocks noChangeArrowheads="1"/>
          </p:cNvSpPr>
          <p:nvPr/>
        </p:nvSpPr>
        <p:spPr bwMode="auto">
          <a:xfrm>
            <a:off x="381000" y="8382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26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Font typeface="Arial" pitchFamily="34" charset="0"/>
              <a:buChar char="•"/>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spcAft>
                <a:spcPts val="600"/>
              </a:spcAft>
              <a:buNone/>
            </a:pPr>
            <a:r>
              <a:rPr lang="en-US" altLang="en-US" sz="2400" b="1" kern="0" dirty="0" smtClean="0"/>
              <a:t>It takes lots of effort! – Develop a strategy!</a:t>
            </a:r>
          </a:p>
          <a:p>
            <a:pPr marL="0" indent="0">
              <a:spcAft>
                <a:spcPts val="600"/>
              </a:spcAft>
              <a:buNone/>
            </a:pPr>
            <a:r>
              <a:rPr lang="en-US" altLang="en-US" sz="2400" b="1" dirty="0"/>
              <a:t>STEP</a:t>
            </a:r>
            <a:r>
              <a:rPr lang="en-US" altLang="en-US" sz="2400" b="1" kern="0" dirty="0"/>
              <a:t> </a:t>
            </a:r>
            <a:r>
              <a:rPr lang="en-US" altLang="en-US" sz="2400" b="1" dirty="0"/>
              <a:t>1 – Plan </a:t>
            </a:r>
            <a:r>
              <a:rPr lang="en-US" altLang="en-US" sz="2400" dirty="0"/>
              <a:t>(Identify an ideal, well balanced SILC)</a:t>
            </a:r>
          </a:p>
          <a:p>
            <a:pPr marL="400050" lvl="1" indent="0">
              <a:spcAft>
                <a:spcPts val="0"/>
              </a:spcAft>
              <a:buNone/>
            </a:pPr>
            <a:r>
              <a:rPr lang="en-US" altLang="en-US" sz="2400" b="1" kern="0" dirty="0"/>
              <a:t>EXAMPLE:</a:t>
            </a:r>
          </a:p>
          <a:p>
            <a:pPr lvl="1">
              <a:spcAft>
                <a:spcPts val="300"/>
              </a:spcAft>
            </a:pPr>
            <a:r>
              <a:rPr lang="en-US" altLang="en-US" sz="2400" kern="0" dirty="0"/>
              <a:t>The majority - people with disabilities</a:t>
            </a:r>
          </a:p>
          <a:p>
            <a:pPr lvl="2">
              <a:spcAft>
                <a:spcPts val="300"/>
              </a:spcAft>
              <a:buFont typeface="Wingdings" panose="05000000000000000000" pitchFamily="2" charset="2"/>
              <a:buChar char="ü"/>
            </a:pPr>
            <a:r>
              <a:rPr lang="en-US" altLang="en-US" sz="2400" kern="0" dirty="0"/>
              <a:t> Not government agency employees</a:t>
            </a:r>
          </a:p>
          <a:p>
            <a:pPr lvl="2">
              <a:spcAft>
                <a:spcPts val="600"/>
              </a:spcAft>
              <a:buFont typeface="Wingdings" panose="05000000000000000000" pitchFamily="2" charset="2"/>
              <a:buChar char="ü"/>
            </a:pPr>
            <a:r>
              <a:rPr lang="en-US" altLang="en-US" sz="2400" kern="0" dirty="0"/>
              <a:t> Not CIL employees</a:t>
            </a:r>
          </a:p>
          <a:p>
            <a:pPr lvl="1">
              <a:spcAft>
                <a:spcPts val="300"/>
              </a:spcAft>
            </a:pPr>
            <a:r>
              <a:rPr lang="en-US" altLang="en-US" sz="2400" kern="0" dirty="0"/>
              <a:t>Required ex-</a:t>
            </a:r>
            <a:r>
              <a:rPr lang="en-US" altLang="en-US" sz="2400" kern="0" dirty="0" err="1"/>
              <a:t>officios</a:t>
            </a:r>
            <a:r>
              <a:rPr lang="en-US" altLang="en-US" sz="2400" kern="0" dirty="0"/>
              <a:t> (voting &amp; non-voting)</a:t>
            </a:r>
          </a:p>
          <a:p>
            <a:pPr lvl="1">
              <a:spcAft>
                <a:spcPts val="300"/>
              </a:spcAft>
            </a:pPr>
            <a:r>
              <a:rPr lang="en-US" altLang="en-US" sz="2400" kern="0" dirty="0"/>
              <a:t>Other program or business representation?</a:t>
            </a:r>
          </a:p>
          <a:p>
            <a:pPr lvl="1">
              <a:spcAft>
                <a:spcPts val="300"/>
              </a:spcAft>
            </a:pPr>
            <a:r>
              <a:rPr lang="en-US" altLang="en-US" sz="2400" kern="0" dirty="0"/>
              <a:t>Regional representation</a:t>
            </a:r>
          </a:p>
          <a:p>
            <a:pPr lvl="1">
              <a:spcAft>
                <a:spcPts val="300"/>
              </a:spcAft>
            </a:pPr>
            <a:r>
              <a:rPr lang="en-US" altLang="en-US" sz="2400" kern="0" dirty="0"/>
              <a:t>Ethnic, </a:t>
            </a:r>
            <a:r>
              <a:rPr lang="en-US" altLang="en-US" sz="2400" kern="0" dirty="0" smtClean="0"/>
              <a:t>disability, </a:t>
            </a:r>
            <a:r>
              <a:rPr lang="en-US" altLang="en-US" sz="2400" kern="0" dirty="0"/>
              <a:t>and age representation</a:t>
            </a:r>
          </a:p>
          <a:p>
            <a:pPr lvl="1">
              <a:spcAft>
                <a:spcPts val="0"/>
              </a:spcAft>
            </a:pPr>
            <a:r>
              <a:rPr lang="en-US" altLang="en-US" sz="2400" kern="0" dirty="0"/>
              <a:t>Skill sets/knowledge needed to accomplish SILC duties </a:t>
            </a:r>
          </a:p>
          <a:p>
            <a:pPr marL="457200" lvl="1" indent="0">
              <a:spcAft>
                <a:spcPts val="0"/>
              </a:spcAft>
              <a:buNone/>
            </a:pPr>
            <a:endParaRPr lang="en-US" altLang="en-US" sz="2400" kern="0" dirty="0"/>
          </a:p>
        </p:txBody>
      </p:sp>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Recruitment</a:t>
            </a:r>
            <a:r>
              <a:rPr lang="en-US" sz="2400" dirty="0" smtClean="0">
                <a:effectLst/>
              </a:rPr>
              <a:t>, cont’d.</a:t>
            </a:r>
            <a:endParaRPr lang="en-US" dirty="0">
              <a:effectLst/>
            </a:endParaRPr>
          </a:p>
        </p:txBody>
      </p:sp>
      <p:sp>
        <p:nvSpPr>
          <p:cNvPr id="3" name="Content Placeholder 2"/>
          <p:cNvSpPr>
            <a:spLocks noGrp="1"/>
          </p:cNvSpPr>
          <p:nvPr>
            <p:ph idx="1"/>
          </p:nvPr>
        </p:nvSpPr>
        <p:spPr>
          <a:xfrm>
            <a:off x="228600" y="1143000"/>
            <a:ext cx="8534400" cy="4876800"/>
          </a:xfrm>
        </p:spPr>
        <p:txBody>
          <a:bodyPr/>
          <a:lstStyle/>
          <a:p>
            <a:pPr marL="0" indent="0">
              <a:spcAft>
                <a:spcPts val="1800"/>
              </a:spcAft>
              <a:buNone/>
            </a:pPr>
            <a:r>
              <a:rPr lang="en-US" b="1" dirty="0"/>
              <a:t>What size of SILC do you need? </a:t>
            </a:r>
          </a:p>
          <a:p>
            <a:pPr lvl="1">
              <a:spcAft>
                <a:spcPts val="1800"/>
              </a:spcAft>
            </a:pPr>
            <a:r>
              <a:rPr lang="en-US" sz="2600" dirty="0"/>
              <a:t>What can your resources support?</a:t>
            </a:r>
          </a:p>
          <a:p>
            <a:pPr lvl="1"/>
            <a:r>
              <a:rPr lang="en-US" sz="2600" dirty="0"/>
              <a:t>Will your Governor’s/Appointing Authority’s opinions about the size of appointed councils have an impact? </a:t>
            </a:r>
          </a:p>
          <a:p>
            <a:pPr marL="0" indent="0">
              <a:buNone/>
            </a:pPr>
            <a:endParaRPr lang="en-US" dirty="0"/>
          </a:p>
        </p:txBody>
      </p:sp>
    </p:spTree>
    <p:extLst>
      <p:ext uri="{BB962C8B-B14F-4D97-AF65-F5344CB8AC3E}">
        <p14:creationId xmlns:p14="http://schemas.microsoft.com/office/powerpoint/2010/main" val="2205473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76200"/>
            <a:ext cx="8763000" cy="792162"/>
          </a:xfrm>
        </p:spPr>
        <p:txBody>
          <a:bodyPr>
            <a:normAutofit/>
          </a:bodyPr>
          <a:lstStyle/>
          <a:p>
            <a:pPr eaLnBrk="1" fontAlgn="auto" hangingPunct="1">
              <a:spcAft>
                <a:spcPts val="0"/>
              </a:spcAft>
              <a:defRPr/>
            </a:pPr>
            <a:r>
              <a:rPr lang="en-US" sz="2800" dirty="0" smtClean="0">
                <a:effectLst/>
              </a:rPr>
              <a:t>Recruitment</a:t>
            </a:r>
          </a:p>
        </p:txBody>
      </p:sp>
      <p:sp>
        <p:nvSpPr>
          <p:cNvPr id="22533" name="Rectangle 3"/>
          <p:cNvSpPr>
            <a:spLocks noGrp="1" noChangeArrowheads="1"/>
          </p:cNvSpPr>
          <p:nvPr>
            <p:ph type="body" idx="4294967295"/>
          </p:nvPr>
        </p:nvSpPr>
        <p:spPr>
          <a:xfrm>
            <a:off x="228600" y="685800"/>
            <a:ext cx="8534400" cy="5105400"/>
          </a:xfrm>
        </p:spPr>
        <p:txBody>
          <a:bodyPr>
            <a:normAutofit/>
          </a:bodyPr>
          <a:lstStyle/>
          <a:p>
            <a:pPr marL="0" indent="0">
              <a:spcAft>
                <a:spcPts val="1200"/>
              </a:spcAft>
              <a:buNone/>
            </a:pPr>
            <a:r>
              <a:rPr lang="en-US" altLang="en-US" sz="2400" b="1" dirty="0" smtClean="0"/>
              <a:t>Step 2 – Analyze your gaps </a:t>
            </a:r>
            <a:r>
              <a:rPr lang="en-US" altLang="en-US" sz="2000" dirty="0" smtClean="0"/>
              <a:t>(Devise a tracking tool)</a:t>
            </a:r>
          </a:p>
          <a:p>
            <a:pPr marL="0" indent="0">
              <a:spcAft>
                <a:spcPts val="1200"/>
              </a:spcAft>
              <a:buNone/>
            </a:pPr>
            <a:endParaRPr lang="en-US" altLang="en-US" sz="2000" b="1" dirty="0" smtClean="0"/>
          </a:p>
        </p:txBody>
      </p:sp>
      <p:pic>
        <p:nvPicPr>
          <p:cNvPr id="3" name="Picture 2" descr="The spreadsheet has a column for each of our council positions, and indicates the name of the person in the position and the terms for that position. In the first column it identifies Demographic categories (including our state regions, the federally required CIL Director, Other CIL rep positions from our bylaws, PWDs, PWDs who are not State or CIL employees, disability types, program/agency representatives, advocates or family members of PWDs, and voting status). The 2nd column calculates how many members there are currently in each of the categories. The 3rd column identifies a minimum targeted # of members for each category. The 4th column shows comparative data to the general population, such as what percentage of people live in each region. This helps us determine some of our target numbers. The 5th column calculates how many members we are lacking in a given category. You don’t see it here, but there is a place where the spreadsheet calculates our disability majority percentage, so we always know whether we are in compliance  or not.&#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143000"/>
            <a:ext cx="8305800" cy="4694327"/>
          </a:xfrm>
          <a:prstGeom prst="rect">
            <a:avLst/>
          </a:prstGeom>
        </p:spPr>
      </p:pic>
    </p:spTree>
    <p:extLst>
      <p:ext uri="{BB962C8B-B14F-4D97-AF65-F5344CB8AC3E}">
        <p14:creationId xmlns:p14="http://schemas.microsoft.com/office/powerpoint/2010/main" val="1209888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2800" dirty="0" smtClean="0">
                <a:effectLst/>
              </a:rPr>
              <a:t>Recruitment</a:t>
            </a:r>
            <a:r>
              <a:rPr lang="en-US" sz="2400" dirty="0" smtClean="0">
                <a:effectLst/>
              </a:rPr>
              <a:t>, cont’d. 2</a:t>
            </a:r>
            <a:endParaRPr lang="en-US" sz="2800" dirty="0" smtClean="0">
              <a:effectLst/>
            </a:endParaRPr>
          </a:p>
        </p:txBody>
      </p:sp>
      <p:sp>
        <p:nvSpPr>
          <p:cNvPr id="22533" name="Rectangle 3"/>
          <p:cNvSpPr>
            <a:spLocks noGrp="1" noChangeArrowheads="1"/>
          </p:cNvSpPr>
          <p:nvPr>
            <p:ph type="body" idx="4294967295"/>
          </p:nvPr>
        </p:nvSpPr>
        <p:spPr>
          <a:xfrm>
            <a:off x="304800" y="1143000"/>
            <a:ext cx="8534400" cy="4800600"/>
          </a:xfrm>
        </p:spPr>
        <p:txBody>
          <a:bodyPr>
            <a:noAutofit/>
          </a:bodyPr>
          <a:lstStyle/>
          <a:p>
            <a:pPr marL="0" lvl="1" indent="0">
              <a:spcAft>
                <a:spcPts val="1200"/>
              </a:spcAft>
              <a:buNone/>
            </a:pPr>
            <a:r>
              <a:rPr lang="en-US" altLang="en-US" sz="2600" b="1" dirty="0" smtClean="0">
                <a:cs typeface="ＭＳ Ｐゴシック" pitchFamily="-65" charset="-128"/>
              </a:rPr>
              <a:t>Step 3 </a:t>
            </a:r>
            <a:r>
              <a:rPr lang="en-US" altLang="en-US" sz="2600" b="1" dirty="0">
                <a:cs typeface="ＭＳ Ｐゴシック" pitchFamily="-65" charset="-128"/>
              </a:rPr>
              <a:t>– </a:t>
            </a:r>
            <a:r>
              <a:rPr lang="en-US" altLang="en-US" sz="2600" b="1" dirty="0" smtClean="0">
                <a:cs typeface="ＭＳ Ｐゴシック" pitchFamily="-65" charset="-128"/>
              </a:rPr>
              <a:t>Target your recruitment</a:t>
            </a:r>
            <a:endParaRPr lang="en-US" altLang="en-US" sz="2600" b="1" dirty="0">
              <a:cs typeface="ＭＳ Ｐゴシック" pitchFamily="-65" charset="-128"/>
            </a:endParaRPr>
          </a:p>
          <a:p>
            <a:pPr marL="457200" lvl="1" indent="-457200">
              <a:lnSpc>
                <a:spcPct val="120000"/>
              </a:lnSpc>
              <a:spcAft>
                <a:spcPts val="300"/>
              </a:spcAft>
              <a:buFont typeface="Tahoma" panose="020B0604030504040204" pitchFamily="34" charset="0"/>
              <a:buChar char="•"/>
            </a:pPr>
            <a:r>
              <a:rPr lang="en-US" altLang="en-US" sz="2600" dirty="0">
                <a:cs typeface="ＭＳ Ｐゴシック" pitchFamily="-65" charset="-128"/>
              </a:rPr>
              <a:t>General </a:t>
            </a:r>
            <a:r>
              <a:rPr lang="en-US" altLang="en-US" sz="2600" dirty="0" smtClean="0">
                <a:cs typeface="ＭＳ Ｐゴシック" pitchFamily="-65" charset="-128"/>
              </a:rPr>
              <a:t>recruitment</a:t>
            </a:r>
            <a:endParaRPr lang="en-US" altLang="en-US" sz="2600" dirty="0">
              <a:cs typeface="ＭＳ Ｐゴシック" pitchFamily="-65" charset="-128"/>
            </a:endParaRPr>
          </a:p>
          <a:p>
            <a:pPr marL="968375" lvl="2">
              <a:lnSpc>
                <a:spcPct val="110000"/>
              </a:lnSpc>
              <a:spcAft>
                <a:spcPts val="1200"/>
              </a:spcAft>
              <a:buFont typeface="Tahoma" panose="020B0604030504040204" pitchFamily="34" charset="0"/>
              <a:buChar char="‒"/>
            </a:pPr>
            <a:r>
              <a:rPr lang="en-US" altLang="en-US" sz="2600" dirty="0" smtClean="0"/>
              <a:t>Web-based </a:t>
            </a:r>
            <a:r>
              <a:rPr lang="en-US" altLang="en-US" sz="2600" dirty="0"/>
              <a:t>or social media, newsletters, public service announcements, etc</a:t>
            </a:r>
            <a:r>
              <a:rPr lang="en-US" altLang="en-US" sz="2600" dirty="0" smtClean="0"/>
              <a:t>.</a:t>
            </a:r>
            <a:endParaRPr lang="en-US" altLang="en-US" sz="2600" dirty="0"/>
          </a:p>
          <a:p>
            <a:pPr marL="457200" lvl="1" indent="-457200">
              <a:lnSpc>
                <a:spcPct val="120000"/>
              </a:lnSpc>
              <a:spcAft>
                <a:spcPts val="300"/>
              </a:spcAft>
              <a:buFont typeface="Tahoma" panose="020B0604030504040204" pitchFamily="34" charset="0"/>
              <a:buChar char="•"/>
            </a:pPr>
            <a:r>
              <a:rPr lang="en-US" altLang="en-US" sz="2600" dirty="0">
                <a:cs typeface="ＭＳ Ｐゴシック" pitchFamily="-65" charset="-128"/>
              </a:rPr>
              <a:t>Personal recruitment seems to be </a:t>
            </a:r>
            <a:r>
              <a:rPr lang="en-US" altLang="en-US" sz="2600" b="1" dirty="0">
                <a:cs typeface="ＭＳ Ｐゴシック" pitchFamily="-65" charset="-128"/>
              </a:rPr>
              <a:t>most</a:t>
            </a:r>
            <a:r>
              <a:rPr lang="en-US" altLang="en-US" sz="2600" dirty="0">
                <a:cs typeface="ＭＳ Ｐゴシック" pitchFamily="-65" charset="-128"/>
              </a:rPr>
              <a:t> effective</a:t>
            </a:r>
          </a:p>
          <a:p>
            <a:pPr marL="968375" lvl="2">
              <a:lnSpc>
                <a:spcPct val="110000"/>
              </a:lnSpc>
              <a:spcAft>
                <a:spcPts val="1200"/>
              </a:spcAft>
              <a:buFont typeface="Tahoma" panose="020B0604030504040204" pitchFamily="34" charset="0"/>
              <a:buChar char="‒"/>
            </a:pPr>
            <a:r>
              <a:rPr lang="en-US" altLang="en-US" sz="2600" dirty="0" smtClean="0"/>
              <a:t>Where would we find this type of person?</a:t>
            </a:r>
          </a:p>
          <a:p>
            <a:pPr marL="968375" lvl="2">
              <a:lnSpc>
                <a:spcPct val="110000"/>
              </a:lnSpc>
              <a:spcAft>
                <a:spcPts val="1200"/>
              </a:spcAft>
              <a:buFont typeface="Tahoma" panose="020B0604030504040204" pitchFamily="34" charset="0"/>
              <a:buChar char="‒"/>
            </a:pPr>
            <a:r>
              <a:rPr lang="en-US" altLang="en-US" sz="2600" dirty="0" smtClean="0"/>
              <a:t>Who has a connection to that place or group? </a:t>
            </a:r>
          </a:p>
          <a:p>
            <a:pPr marL="968375" lvl="2">
              <a:lnSpc>
                <a:spcPct val="110000"/>
              </a:lnSpc>
              <a:spcAft>
                <a:spcPts val="1200"/>
              </a:spcAft>
              <a:buFont typeface="Tahoma" panose="020B0604030504040204" pitchFamily="34" charset="0"/>
              <a:buChar char="‒"/>
            </a:pPr>
            <a:r>
              <a:rPr lang="en-US" altLang="en-US" sz="2600" dirty="0"/>
              <a:t>Can </a:t>
            </a:r>
            <a:r>
              <a:rPr lang="en-US" altLang="en-US" sz="2600" dirty="0" smtClean="0"/>
              <a:t>SILC </a:t>
            </a:r>
            <a:r>
              <a:rPr lang="en-US" altLang="en-US" sz="2600" dirty="0"/>
              <a:t>do </a:t>
            </a:r>
            <a:r>
              <a:rPr lang="en-US" altLang="en-US" sz="2600" dirty="0" smtClean="0"/>
              <a:t>recruiting </a:t>
            </a:r>
            <a:r>
              <a:rPr lang="en-US" altLang="en-US" sz="2600" dirty="0"/>
              <a:t>or do </a:t>
            </a:r>
            <a:r>
              <a:rPr lang="en-US" altLang="en-US" sz="2600" dirty="0" smtClean="0"/>
              <a:t>we </a:t>
            </a:r>
            <a:r>
              <a:rPr lang="en-US" altLang="en-US" sz="2600" dirty="0"/>
              <a:t>need some help?</a:t>
            </a:r>
          </a:p>
        </p:txBody>
      </p:sp>
    </p:spTree>
    <p:extLst>
      <p:ext uri="{BB962C8B-B14F-4D97-AF65-F5344CB8AC3E}">
        <p14:creationId xmlns:p14="http://schemas.microsoft.com/office/powerpoint/2010/main" val="1545785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dirty="0" smtClean="0">
                <a:effectLst/>
              </a:rPr>
              <a:t>Recruitment</a:t>
            </a:r>
            <a:r>
              <a:rPr lang="en-US" sz="2400" dirty="0" smtClean="0">
                <a:effectLst/>
              </a:rPr>
              <a:t>, cont’d. 3</a:t>
            </a:r>
            <a:endParaRPr lang="en-US" dirty="0">
              <a:effectLst/>
            </a:endParaRPr>
          </a:p>
        </p:txBody>
      </p:sp>
      <p:sp>
        <p:nvSpPr>
          <p:cNvPr id="3" name="Content Placeholder 2"/>
          <p:cNvSpPr>
            <a:spLocks noGrp="1"/>
          </p:cNvSpPr>
          <p:nvPr>
            <p:ph idx="1"/>
          </p:nvPr>
        </p:nvSpPr>
        <p:spPr>
          <a:xfrm>
            <a:off x="381000" y="944562"/>
            <a:ext cx="8382000" cy="5075238"/>
          </a:xfrm>
        </p:spPr>
        <p:txBody>
          <a:bodyPr/>
          <a:lstStyle/>
          <a:p>
            <a:pPr marL="0" indent="0">
              <a:buNone/>
            </a:pPr>
            <a:r>
              <a:rPr lang="en-US" b="1" dirty="0"/>
              <a:t>Make it </a:t>
            </a:r>
            <a:r>
              <a:rPr lang="en-US" b="1" u="sng" dirty="0"/>
              <a:t>easy</a:t>
            </a:r>
            <a:r>
              <a:rPr lang="en-US" b="1" dirty="0"/>
              <a:t> for members &amp; partners to recruit</a:t>
            </a:r>
            <a:r>
              <a:rPr lang="en-US" b="1" dirty="0" smtClean="0"/>
              <a:t>!</a:t>
            </a:r>
          </a:p>
          <a:p>
            <a:pPr marL="0" indent="0">
              <a:buNone/>
            </a:pPr>
            <a:endParaRPr lang="en-US" sz="1000" b="1" dirty="0"/>
          </a:p>
          <a:p>
            <a:r>
              <a:rPr lang="en-US" b="1" dirty="0" smtClean="0"/>
              <a:t>Oregon </a:t>
            </a:r>
            <a:r>
              <a:rPr lang="en-US" b="1" dirty="0"/>
              <a:t>example of a recruitment tool</a:t>
            </a:r>
          </a:p>
          <a:p>
            <a:pPr marL="800100" lvl="3" indent="-342900"/>
            <a:r>
              <a:rPr lang="en-US" sz="2400" dirty="0">
                <a:cs typeface="ＭＳ Ｐゴシック" pitchFamily="-65" charset="-128"/>
              </a:rPr>
              <a:t>Identifies current targets for recruitment</a:t>
            </a:r>
          </a:p>
          <a:p>
            <a:pPr marL="800100" lvl="3" indent="-342900"/>
            <a:r>
              <a:rPr lang="en-US" sz="2400" dirty="0">
                <a:cs typeface="ＭＳ Ｐゴシック" pitchFamily="-65" charset="-128"/>
              </a:rPr>
              <a:t>Describes the places where you might look for recruits</a:t>
            </a:r>
          </a:p>
          <a:p>
            <a:pPr marL="800100" lvl="3" indent="-342900"/>
            <a:r>
              <a:rPr lang="en-US" sz="2400" dirty="0">
                <a:cs typeface="ＭＳ Ｐゴシック" pitchFamily="-65" charset="-128"/>
              </a:rPr>
              <a:t>Explains what to tell a recruit about SILC membership</a:t>
            </a:r>
          </a:p>
          <a:p>
            <a:r>
              <a:rPr lang="en-US" b="1" dirty="0" smtClean="0"/>
              <a:t>SILC </a:t>
            </a:r>
            <a:r>
              <a:rPr lang="en-US" b="1" dirty="0"/>
              <a:t>Fact Card</a:t>
            </a:r>
          </a:p>
          <a:p>
            <a:pPr lvl="1"/>
            <a:r>
              <a:rPr lang="en-US" sz="2400" dirty="0"/>
              <a:t>Suggested by SILC Chairperson</a:t>
            </a:r>
          </a:p>
          <a:p>
            <a:pPr lvl="1"/>
            <a:r>
              <a:rPr lang="en-US" sz="2400" dirty="0"/>
              <a:t>Easy for members to carry in wallet or purse</a:t>
            </a:r>
          </a:p>
          <a:p>
            <a:pPr lvl="1"/>
            <a:r>
              <a:rPr lang="en-US" sz="2400" dirty="0"/>
              <a:t>Lists duties of the SILC</a:t>
            </a:r>
          </a:p>
          <a:p>
            <a:pPr marL="0" indent="0">
              <a:buNone/>
            </a:pPr>
            <a:endParaRPr lang="en-US" dirty="0"/>
          </a:p>
        </p:txBody>
      </p:sp>
    </p:spTree>
    <p:extLst>
      <p:ext uri="{BB962C8B-B14F-4D97-AF65-F5344CB8AC3E}">
        <p14:creationId xmlns:p14="http://schemas.microsoft.com/office/powerpoint/2010/main" val="2109800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9418</TotalTime>
  <Words>3860</Words>
  <Application>Microsoft Office PowerPoint</Application>
  <PresentationFormat>On-screen Show (4:3)</PresentationFormat>
  <Paragraphs>314</Paragraphs>
  <Slides>25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Arial Rounded MT Bold</vt:lpstr>
      <vt:lpstr>Tahoma</vt:lpstr>
      <vt:lpstr>Wingdings</vt:lpstr>
      <vt:lpstr>Default Design</vt:lpstr>
      <vt:lpstr>PowerPoint Presentation</vt:lpstr>
      <vt:lpstr>Introduction and Objectives</vt:lpstr>
      <vt:lpstr>Typical Problems</vt:lpstr>
      <vt:lpstr>Feedback</vt:lpstr>
      <vt:lpstr>Recruitment</vt:lpstr>
      <vt:lpstr>Recruitment, cont’d.</vt:lpstr>
      <vt:lpstr>Recruitment</vt:lpstr>
      <vt:lpstr>Recruitment, cont’d. 2</vt:lpstr>
      <vt:lpstr>Recruitment, cont’d. 3</vt:lpstr>
      <vt:lpstr>Recruiting Successes</vt:lpstr>
      <vt:lpstr>Questions??</vt:lpstr>
      <vt:lpstr>The Appointment Process</vt:lpstr>
      <vt:lpstr>New Member Orientation</vt:lpstr>
      <vt:lpstr>Orientation Processes―Idaho Example</vt:lpstr>
      <vt:lpstr>Orientation Processes―Oregon Example</vt:lpstr>
      <vt:lpstr>Orientation Structure</vt:lpstr>
      <vt:lpstr>Additional and Ongoing Training―Examples of Training Opportunities</vt:lpstr>
      <vt:lpstr>Additional and Ongoing Training</vt:lpstr>
      <vt:lpstr>Additional and Ongoing Training, cont’d.</vt:lpstr>
      <vt:lpstr>Questions??</vt:lpstr>
      <vt:lpstr>Resources</vt:lpstr>
      <vt:lpstr>Resources, cont’d.</vt:lpstr>
      <vt:lpstr>Wrap Up and Evaluation</vt:lpstr>
      <vt:lpstr>Contact</vt:lpstr>
      <vt:lpstr>SILC-NET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270</cp:revision>
  <cp:lastPrinted>2014-05-06T15:32:27Z</cp:lastPrinted>
  <dcterms:created xsi:type="dcterms:W3CDTF">2012-08-02T01:10:30Z</dcterms:created>
  <dcterms:modified xsi:type="dcterms:W3CDTF">2014-05-06T15:39:55Z</dcterms:modified>
</cp:coreProperties>
</file>