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399" r:id="rId2"/>
    <p:sldId id="594" r:id="rId3"/>
    <p:sldId id="595" r:id="rId4"/>
    <p:sldId id="596" r:id="rId5"/>
    <p:sldId id="597" r:id="rId6"/>
    <p:sldId id="598" r:id="rId7"/>
    <p:sldId id="622" r:id="rId8"/>
    <p:sldId id="599" r:id="rId9"/>
    <p:sldId id="600" r:id="rId10"/>
    <p:sldId id="601" r:id="rId11"/>
    <p:sldId id="602" r:id="rId12"/>
    <p:sldId id="603" r:id="rId13"/>
    <p:sldId id="604" r:id="rId14"/>
    <p:sldId id="605" r:id="rId15"/>
    <p:sldId id="606" r:id="rId16"/>
    <p:sldId id="607" r:id="rId17"/>
    <p:sldId id="608" r:id="rId18"/>
    <p:sldId id="609" r:id="rId19"/>
    <p:sldId id="623" r:id="rId20"/>
    <p:sldId id="626" r:id="rId21"/>
    <p:sldId id="627" r:id="rId22"/>
    <p:sldId id="614" r:id="rId23"/>
    <p:sldId id="628" r:id="rId24"/>
    <p:sldId id="615" r:id="rId25"/>
    <p:sldId id="616" r:id="rId26"/>
    <p:sldId id="617" r:id="rId27"/>
    <p:sldId id="618" r:id="rId28"/>
    <p:sldId id="619" r:id="rId29"/>
    <p:sldId id="624" r:id="rId30"/>
    <p:sldId id="625" r:id="rId31"/>
    <p:sldId id="612" r:id="rId32"/>
    <p:sldId id="629" r:id="rId33"/>
    <p:sldId id="613" r:id="rId34"/>
  </p:sldIdLst>
  <p:sldSz cx="9144000" cy="6858000" type="screen4x3"/>
  <p:notesSz cx="10233025" cy="7102475"/>
  <p:defaultTextStyle>
    <a:defPPr>
      <a:defRPr lang="en-US"/>
    </a:defPPr>
    <a:lvl1pPr algn="l" rtl="0" fontAlgn="base">
      <a:spcBef>
        <a:spcPct val="0"/>
      </a:spcBef>
      <a:spcAft>
        <a:spcPct val="0"/>
      </a:spcAft>
      <a:defRPr sz="2000"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b="1" kern="1200">
        <a:solidFill>
          <a:schemeClr val="tx1"/>
        </a:solidFill>
        <a:latin typeface="Arial" pitchFamily="34" charset="0"/>
        <a:ea typeface="+mn-ea"/>
        <a:cs typeface="Arial" pitchFamily="34" charset="0"/>
      </a:defRPr>
    </a:lvl5pPr>
    <a:lvl6pPr marL="2286000" algn="l" defTabSz="914400" rtl="0" eaLnBrk="1" latinLnBrk="0" hangingPunct="1">
      <a:defRPr sz="2000" b="1" kern="1200">
        <a:solidFill>
          <a:schemeClr val="tx1"/>
        </a:solidFill>
        <a:latin typeface="Arial" pitchFamily="34" charset="0"/>
        <a:ea typeface="+mn-ea"/>
        <a:cs typeface="Arial" pitchFamily="34" charset="0"/>
      </a:defRPr>
    </a:lvl6pPr>
    <a:lvl7pPr marL="2743200" algn="l" defTabSz="914400" rtl="0" eaLnBrk="1" latinLnBrk="0" hangingPunct="1">
      <a:defRPr sz="2000" b="1" kern="1200">
        <a:solidFill>
          <a:schemeClr val="tx1"/>
        </a:solidFill>
        <a:latin typeface="Arial" pitchFamily="34" charset="0"/>
        <a:ea typeface="+mn-ea"/>
        <a:cs typeface="Arial" pitchFamily="34" charset="0"/>
      </a:defRPr>
    </a:lvl7pPr>
    <a:lvl8pPr marL="3200400" algn="l" defTabSz="914400" rtl="0" eaLnBrk="1" latinLnBrk="0" hangingPunct="1">
      <a:defRPr sz="2000" b="1" kern="1200">
        <a:solidFill>
          <a:schemeClr val="tx1"/>
        </a:solidFill>
        <a:latin typeface="Arial" pitchFamily="34" charset="0"/>
        <a:ea typeface="+mn-ea"/>
        <a:cs typeface="Arial" pitchFamily="34" charset="0"/>
      </a:defRPr>
    </a:lvl8pPr>
    <a:lvl9pPr marL="3657600" algn="l" defTabSz="914400" rtl="0" eaLnBrk="1" latinLnBrk="0" hangingPunct="1">
      <a:defRPr sz="2000" b="1"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237">
          <p15:clr>
            <a:srgbClr val="A4A3A4"/>
          </p15:clr>
        </p15:guide>
        <p15:guide id="2" pos="322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000099"/>
    <a:srgbClr val="333399"/>
    <a:srgbClr val="CCFFFF"/>
    <a:srgbClr val="000066"/>
    <a:srgbClr val="CC3300"/>
    <a:srgbClr val="FF3300"/>
    <a:srgbClr val="DA2A00"/>
    <a:srgbClr val="00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583" autoAdjust="0"/>
    <p:restoredTop sz="94660" autoAdjust="0"/>
  </p:normalViewPr>
  <p:slideViewPr>
    <p:cSldViewPr>
      <p:cViewPr varScale="1">
        <p:scale>
          <a:sx n="69" d="100"/>
          <a:sy n="69" d="100"/>
        </p:scale>
        <p:origin x="-203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0" d="100"/>
          <a:sy n="90" d="100"/>
        </p:scale>
        <p:origin x="-1386" y="-96"/>
      </p:cViewPr>
      <p:guideLst>
        <p:guide orient="horz" pos="2237"/>
        <p:guide pos="3223"/>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4435475"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9047" tIns="49524" rIns="99047" bIns="49524" numCol="1" anchor="t" anchorCtr="0" compatLnSpc="1">
            <a:prstTxWarp prst="textNoShape">
              <a:avLst/>
            </a:prstTxWarp>
          </a:bodyPr>
          <a:lstStyle>
            <a:lvl1pPr defTabSz="971550">
              <a:defRPr sz="1300" b="0" smtClean="0"/>
            </a:lvl1pPr>
          </a:lstStyle>
          <a:p>
            <a:pPr>
              <a:defRPr/>
            </a:pPr>
            <a:endParaRPr lang="en-US"/>
          </a:p>
        </p:txBody>
      </p:sp>
      <p:sp>
        <p:nvSpPr>
          <p:cNvPr id="28675" name="Rectangle 3"/>
          <p:cNvSpPr>
            <a:spLocks noGrp="1" noChangeArrowheads="1"/>
          </p:cNvSpPr>
          <p:nvPr>
            <p:ph type="dt" sz="quarter" idx="1"/>
          </p:nvPr>
        </p:nvSpPr>
        <p:spPr bwMode="auto">
          <a:xfrm>
            <a:off x="5795963" y="0"/>
            <a:ext cx="4435475"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9047" tIns="49524" rIns="99047" bIns="49524" numCol="1" anchor="t" anchorCtr="0" compatLnSpc="1">
            <a:prstTxWarp prst="textNoShape">
              <a:avLst/>
            </a:prstTxWarp>
          </a:bodyPr>
          <a:lstStyle>
            <a:lvl1pPr algn="r" defTabSz="971550">
              <a:defRPr sz="1300" b="0" smtClean="0"/>
            </a:lvl1pPr>
          </a:lstStyle>
          <a:p>
            <a:pPr>
              <a:defRPr/>
            </a:pPr>
            <a:endParaRPr lang="en-US"/>
          </a:p>
        </p:txBody>
      </p:sp>
      <p:sp>
        <p:nvSpPr>
          <p:cNvPr id="28676" name="Rectangle 4"/>
          <p:cNvSpPr>
            <a:spLocks noGrp="1" noChangeArrowheads="1"/>
          </p:cNvSpPr>
          <p:nvPr>
            <p:ph type="ftr" sz="quarter" idx="2"/>
          </p:nvPr>
        </p:nvSpPr>
        <p:spPr bwMode="auto">
          <a:xfrm>
            <a:off x="0" y="6745288"/>
            <a:ext cx="4435475"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9047" tIns="49524" rIns="99047" bIns="49524" numCol="1" anchor="b" anchorCtr="0" compatLnSpc="1">
            <a:prstTxWarp prst="textNoShape">
              <a:avLst/>
            </a:prstTxWarp>
          </a:bodyPr>
          <a:lstStyle>
            <a:lvl1pPr defTabSz="971550">
              <a:defRPr sz="1300" b="0" smtClean="0"/>
            </a:lvl1pPr>
          </a:lstStyle>
          <a:p>
            <a:pPr>
              <a:defRPr/>
            </a:pPr>
            <a:endParaRPr lang="en-US"/>
          </a:p>
        </p:txBody>
      </p:sp>
      <p:sp>
        <p:nvSpPr>
          <p:cNvPr id="28677" name="Rectangle 5"/>
          <p:cNvSpPr>
            <a:spLocks noGrp="1" noChangeArrowheads="1"/>
          </p:cNvSpPr>
          <p:nvPr>
            <p:ph type="sldNum" sz="quarter" idx="3"/>
          </p:nvPr>
        </p:nvSpPr>
        <p:spPr bwMode="auto">
          <a:xfrm>
            <a:off x="5795963" y="6745288"/>
            <a:ext cx="4435475"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9047" tIns="49524" rIns="99047" bIns="49524" numCol="1" anchor="b" anchorCtr="0" compatLnSpc="1">
            <a:prstTxWarp prst="textNoShape">
              <a:avLst/>
            </a:prstTxWarp>
          </a:bodyPr>
          <a:lstStyle>
            <a:lvl1pPr algn="r" defTabSz="971550">
              <a:defRPr sz="1300" b="0" smtClean="0"/>
            </a:lvl1pPr>
          </a:lstStyle>
          <a:p>
            <a:pPr>
              <a:defRPr/>
            </a:pPr>
            <a:fld id="{BEBCCCAE-A064-4100-BDCB-AE8BEF986E80}" type="slidenum">
              <a:rPr lang="en-US"/>
              <a:pPr>
                <a:defRPr/>
              </a:pPr>
              <a:t>‹#›</a:t>
            </a:fld>
            <a:endParaRPr lang="en-US"/>
          </a:p>
        </p:txBody>
      </p:sp>
    </p:spTree>
    <p:extLst>
      <p:ext uri="{BB962C8B-B14F-4D97-AF65-F5344CB8AC3E}">
        <p14:creationId xmlns:p14="http://schemas.microsoft.com/office/powerpoint/2010/main" xmlns="" val="898061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435475"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9047" tIns="49524" rIns="99047" bIns="49524" numCol="1" anchor="t" anchorCtr="0" compatLnSpc="1">
            <a:prstTxWarp prst="textNoShape">
              <a:avLst/>
            </a:prstTxWarp>
          </a:bodyPr>
          <a:lstStyle>
            <a:lvl1pPr defTabSz="971550">
              <a:defRPr sz="1300" b="0" smtClean="0"/>
            </a:lvl1pPr>
          </a:lstStyle>
          <a:p>
            <a:pPr>
              <a:defRPr/>
            </a:pPr>
            <a:endParaRPr lang="en-US"/>
          </a:p>
        </p:txBody>
      </p:sp>
      <p:sp>
        <p:nvSpPr>
          <p:cNvPr id="3075" name="Rectangle 3"/>
          <p:cNvSpPr>
            <a:spLocks noGrp="1" noChangeArrowheads="1"/>
          </p:cNvSpPr>
          <p:nvPr>
            <p:ph type="dt" idx="1"/>
          </p:nvPr>
        </p:nvSpPr>
        <p:spPr bwMode="auto">
          <a:xfrm>
            <a:off x="5795963" y="0"/>
            <a:ext cx="4435475"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9047" tIns="49524" rIns="99047" bIns="49524" numCol="1" anchor="t" anchorCtr="0" compatLnSpc="1">
            <a:prstTxWarp prst="textNoShape">
              <a:avLst/>
            </a:prstTxWarp>
          </a:bodyPr>
          <a:lstStyle>
            <a:lvl1pPr algn="r" defTabSz="971550">
              <a:defRPr sz="1300" b="0" smtClean="0"/>
            </a:lvl1pPr>
          </a:lstStyle>
          <a:p>
            <a:pPr>
              <a:defRPr/>
            </a:pPr>
            <a:endParaRPr lang="en-US"/>
          </a:p>
        </p:txBody>
      </p:sp>
      <p:sp>
        <p:nvSpPr>
          <p:cNvPr id="67588" name="Rectangle 4"/>
          <p:cNvSpPr>
            <a:spLocks noGrp="1" noRot="1" noChangeAspect="1" noChangeArrowheads="1" noTextEdit="1"/>
          </p:cNvSpPr>
          <p:nvPr>
            <p:ph type="sldImg" idx="2"/>
          </p:nvPr>
        </p:nvSpPr>
        <p:spPr bwMode="auto">
          <a:xfrm>
            <a:off x="3341688" y="531813"/>
            <a:ext cx="3551237" cy="266382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7" name="Rectangle 5"/>
          <p:cNvSpPr>
            <a:spLocks noGrp="1" noChangeArrowheads="1"/>
          </p:cNvSpPr>
          <p:nvPr>
            <p:ph type="body" sz="quarter" idx="3"/>
          </p:nvPr>
        </p:nvSpPr>
        <p:spPr bwMode="auto">
          <a:xfrm>
            <a:off x="1023938" y="3375025"/>
            <a:ext cx="8185150" cy="3195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9047" tIns="49524" rIns="99047" bIns="495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6745288"/>
            <a:ext cx="4435475"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9047" tIns="49524" rIns="99047" bIns="49524" numCol="1" anchor="b" anchorCtr="0" compatLnSpc="1">
            <a:prstTxWarp prst="textNoShape">
              <a:avLst/>
            </a:prstTxWarp>
          </a:bodyPr>
          <a:lstStyle>
            <a:lvl1pPr defTabSz="971550">
              <a:defRPr sz="1300" b="0" smtClean="0"/>
            </a:lvl1pPr>
          </a:lstStyle>
          <a:p>
            <a:pPr>
              <a:defRPr/>
            </a:pPr>
            <a:endParaRPr lang="en-US"/>
          </a:p>
        </p:txBody>
      </p:sp>
      <p:sp>
        <p:nvSpPr>
          <p:cNvPr id="3079" name="Rectangle 7"/>
          <p:cNvSpPr>
            <a:spLocks noGrp="1" noChangeArrowheads="1"/>
          </p:cNvSpPr>
          <p:nvPr>
            <p:ph type="sldNum" sz="quarter" idx="5"/>
          </p:nvPr>
        </p:nvSpPr>
        <p:spPr bwMode="auto">
          <a:xfrm>
            <a:off x="5795963" y="6745288"/>
            <a:ext cx="4435475"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9047" tIns="49524" rIns="99047" bIns="49524" numCol="1" anchor="b" anchorCtr="0" compatLnSpc="1">
            <a:prstTxWarp prst="textNoShape">
              <a:avLst/>
            </a:prstTxWarp>
          </a:bodyPr>
          <a:lstStyle>
            <a:lvl1pPr algn="r" defTabSz="971550">
              <a:defRPr sz="1300" b="0" smtClean="0"/>
            </a:lvl1pPr>
          </a:lstStyle>
          <a:p>
            <a:pPr>
              <a:defRPr/>
            </a:pPr>
            <a:fld id="{93A514EC-939E-4848-8427-7076D2D13F20}" type="slidenum">
              <a:rPr lang="en-US"/>
              <a:pPr>
                <a:defRPr/>
              </a:pPr>
              <a:t>‹#›</a:t>
            </a:fld>
            <a:endParaRPr lang="en-US"/>
          </a:p>
        </p:txBody>
      </p:sp>
    </p:spTree>
    <p:extLst>
      <p:ext uri="{BB962C8B-B14F-4D97-AF65-F5344CB8AC3E}">
        <p14:creationId xmlns:p14="http://schemas.microsoft.com/office/powerpoint/2010/main" xmlns="" val="36203841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3A514EC-939E-4848-8427-7076D2D13F20}" type="slidenum">
              <a:rPr lang="en-US" smtClean="0"/>
              <a:pPr>
                <a:defRPr/>
              </a:pPr>
              <a:t>1</a:t>
            </a:fld>
            <a:endParaRPr lang="en-US"/>
          </a:p>
        </p:txBody>
      </p:sp>
    </p:spTree>
    <p:extLst>
      <p:ext uri="{BB962C8B-B14F-4D97-AF65-F5344CB8AC3E}">
        <p14:creationId xmlns:p14="http://schemas.microsoft.com/office/powerpoint/2010/main" xmlns="" val="1153638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51E7F03B-CF24-440C-8AE9-60A7CB428832}" type="slidenum">
              <a:rPr lang="en-US"/>
              <a:pPr/>
              <a:t>16</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r>
              <a:rPr lang="en-US" smtClean="0">
                <a:latin typeface="Arial" pitchFamily="34" charset="0"/>
                <a:ea typeface="ＭＳ Ｐゴシック" pitchFamily="34" charset="-128"/>
              </a:rPr>
              <a:t>Read the slide.</a:t>
            </a:r>
          </a:p>
        </p:txBody>
      </p:sp>
    </p:spTree>
    <p:extLst>
      <p:ext uri="{BB962C8B-B14F-4D97-AF65-F5344CB8AC3E}">
        <p14:creationId xmlns:p14="http://schemas.microsoft.com/office/powerpoint/2010/main" xmlns="" val="3274325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FABAF27E-E42F-4851-8A81-AE3B21B0BE3F}" type="slidenum">
              <a:rPr lang="en-US"/>
              <a:pPr/>
              <a:t>17</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r>
              <a:rPr lang="en-US" smtClean="0">
                <a:latin typeface="Arial" pitchFamily="34" charset="0"/>
                <a:ea typeface="ＭＳ Ｐゴシック" pitchFamily="34" charset="-128"/>
              </a:rPr>
              <a:t>Again, employer authority and budget authority can exist simultaneously in a program or indepentently</a:t>
            </a:r>
          </a:p>
        </p:txBody>
      </p:sp>
    </p:spTree>
    <p:extLst>
      <p:ext uri="{BB962C8B-B14F-4D97-AF65-F5344CB8AC3E}">
        <p14:creationId xmlns:p14="http://schemas.microsoft.com/office/powerpoint/2010/main" xmlns="" val="1221024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latin typeface="Arial" pitchFamily="34" charset="0"/>
            </a:endParaRPr>
          </a:p>
        </p:txBody>
      </p:sp>
      <p:sp>
        <p:nvSpPr>
          <p:cNvPr id="33796"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Arial" pitchFamily="34" charset="0"/>
              </a:defRPr>
            </a:lvl1pPr>
            <a:lvl2pPr marL="742950" indent="-285750" eaLnBrk="0" hangingPunct="0">
              <a:defRPr sz="2000" b="1">
                <a:solidFill>
                  <a:schemeClr val="tx1"/>
                </a:solidFill>
                <a:latin typeface="Arial" pitchFamily="34" charset="0"/>
              </a:defRPr>
            </a:lvl2pPr>
            <a:lvl3pPr marL="1143000" indent="-228600" eaLnBrk="0" hangingPunct="0">
              <a:defRPr sz="2000" b="1">
                <a:solidFill>
                  <a:schemeClr val="tx1"/>
                </a:solidFill>
                <a:latin typeface="Arial" pitchFamily="34" charset="0"/>
              </a:defRPr>
            </a:lvl3pPr>
            <a:lvl4pPr marL="1600200" indent="-228600" eaLnBrk="0" hangingPunct="0">
              <a:defRPr sz="2000" b="1">
                <a:solidFill>
                  <a:schemeClr val="tx1"/>
                </a:solidFill>
                <a:latin typeface="Arial" pitchFamily="34" charset="0"/>
              </a:defRPr>
            </a:lvl4pPr>
            <a:lvl5pPr marL="2057400" indent="-228600" eaLnBrk="0" hangingPunct="0">
              <a:defRPr sz="2000" b="1">
                <a:solidFill>
                  <a:schemeClr val="tx1"/>
                </a:solidFill>
                <a:latin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defRPr>
            </a:lvl9pPr>
          </a:lstStyle>
          <a:p>
            <a:pPr eaLnBrk="1" hangingPunct="1"/>
            <a:fld id="{F21BB868-27E2-4694-AE34-0B3BF8C84213}" type="slidenum">
              <a:rPr lang="en-US" sz="1200" b="0" smtClean="0"/>
              <a:pPr eaLnBrk="1" hangingPunct="1"/>
              <a:t>33</a:t>
            </a:fld>
            <a:endParaRPr lang="en-US" sz="1200" b="0" smtClean="0"/>
          </a:p>
        </p:txBody>
      </p:sp>
    </p:spTree>
    <p:extLst>
      <p:ext uri="{BB962C8B-B14F-4D97-AF65-F5344CB8AC3E}">
        <p14:creationId xmlns:p14="http://schemas.microsoft.com/office/powerpoint/2010/main" xmlns="" val="1092510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17411" name="Slide Number Placeholder 3"/>
          <p:cNvSpPr>
            <a:spLocks noGrp="1"/>
          </p:cNvSpPr>
          <p:nvPr>
            <p:ph type="sldNum" sz="quarter" idx="5"/>
          </p:nvPr>
        </p:nvSpPr>
        <p:spPr>
          <a:noFill/>
        </p:spPr>
        <p:txBody>
          <a:bodyPr/>
          <a:lstStyle/>
          <a:p>
            <a:fld id="{F03EF90C-BC3C-4B77-955B-C0AC23C587FD}" type="slidenum">
              <a:rPr lang="en-US"/>
              <a:pPr/>
              <a:t>2</a:t>
            </a:fld>
            <a:endParaRPr lang="en-US"/>
          </a:p>
        </p:txBody>
      </p:sp>
    </p:spTree>
    <p:extLst>
      <p:ext uri="{BB962C8B-B14F-4D97-AF65-F5344CB8AC3E}">
        <p14:creationId xmlns:p14="http://schemas.microsoft.com/office/powerpoint/2010/main" xmlns="" val="2309986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19459" name="Slide Number Placeholder 3"/>
          <p:cNvSpPr>
            <a:spLocks noGrp="1"/>
          </p:cNvSpPr>
          <p:nvPr>
            <p:ph type="sldNum" sz="quarter" idx="5"/>
          </p:nvPr>
        </p:nvSpPr>
        <p:spPr>
          <a:noFill/>
        </p:spPr>
        <p:txBody>
          <a:bodyPr/>
          <a:lstStyle/>
          <a:p>
            <a:fld id="{D9F7B30C-095F-4226-89FE-96815C2E8859}" type="slidenum">
              <a:rPr lang="en-US"/>
              <a:pPr/>
              <a:t>3</a:t>
            </a:fld>
            <a:endParaRPr lang="en-US"/>
          </a:p>
        </p:txBody>
      </p:sp>
    </p:spTree>
    <p:extLst>
      <p:ext uri="{BB962C8B-B14F-4D97-AF65-F5344CB8AC3E}">
        <p14:creationId xmlns:p14="http://schemas.microsoft.com/office/powerpoint/2010/main" xmlns="" val="3498352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21507" name="Slide Number Placeholder 3"/>
          <p:cNvSpPr>
            <a:spLocks noGrp="1"/>
          </p:cNvSpPr>
          <p:nvPr>
            <p:ph type="sldNum" sz="quarter" idx="5"/>
          </p:nvPr>
        </p:nvSpPr>
        <p:spPr>
          <a:noFill/>
        </p:spPr>
        <p:txBody>
          <a:bodyPr/>
          <a:lstStyle/>
          <a:p>
            <a:fld id="{87767DAA-BFDD-4635-974D-ECCD841F50D5}" type="slidenum">
              <a:rPr lang="en-US"/>
              <a:pPr/>
              <a:t>4</a:t>
            </a:fld>
            <a:endParaRPr lang="en-US"/>
          </a:p>
        </p:txBody>
      </p:sp>
    </p:spTree>
    <p:extLst>
      <p:ext uri="{BB962C8B-B14F-4D97-AF65-F5344CB8AC3E}">
        <p14:creationId xmlns:p14="http://schemas.microsoft.com/office/powerpoint/2010/main" xmlns="" val="4098723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a:ln/>
        </p:spPr>
      </p:sp>
      <p:sp>
        <p:nvSpPr>
          <p:cNvPr id="24578" name="Notes Placeholder 2"/>
          <p:cNvSpPr>
            <a:spLocks noGrp="1"/>
          </p:cNvSpPr>
          <p:nvPr>
            <p:ph type="body" idx="1"/>
          </p:nvPr>
        </p:nvSpPr>
        <p:spPr>
          <a:noFill/>
          <a:ln/>
        </p:spPr>
        <p:txBody>
          <a:bodyPr/>
          <a:lstStyle/>
          <a:p>
            <a:r>
              <a:rPr lang="en-US" dirty="0" smtClean="0">
                <a:latin typeface="Arial" pitchFamily="34" charset="0"/>
                <a:ea typeface="ＭＳ Ｐゴシック" pitchFamily="34" charset="-128"/>
              </a:rPr>
              <a:t>This slide needs to talk about the employer responsibilities that consumer employers in these programs come under almost all of the same rules as other employers. </a:t>
            </a:r>
          </a:p>
        </p:txBody>
      </p:sp>
      <p:sp>
        <p:nvSpPr>
          <p:cNvPr id="24579" name="Slide Number Placeholder 3"/>
          <p:cNvSpPr>
            <a:spLocks noGrp="1"/>
          </p:cNvSpPr>
          <p:nvPr>
            <p:ph type="sldNum" sz="quarter" idx="5"/>
          </p:nvPr>
        </p:nvSpPr>
        <p:spPr>
          <a:noFill/>
        </p:spPr>
        <p:txBody>
          <a:bodyPr/>
          <a:lstStyle/>
          <a:p>
            <a:fld id="{B7D98065-078C-452E-8E4E-A34655A55D40}" type="slidenum">
              <a:rPr lang="en-US"/>
              <a:pPr/>
              <a:t>8</a:t>
            </a:fld>
            <a:endParaRPr lang="en-US"/>
          </a:p>
        </p:txBody>
      </p:sp>
    </p:spTree>
    <p:extLst>
      <p:ext uri="{BB962C8B-B14F-4D97-AF65-F5344CB8AC3E}">
        <p14:creationId xmlns:p14="http://schemas.microsoft.com/office/powerpoint/2010/main" xmlns="" val="2063555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a:ln/>
        </p:spPr>
      </p:sp>
      <p:sp>
        <p:nvSpPr>
          <p:cNvPr id="26626" name="Notes Placeholder 2"/>
          <p:cNvSpPr>
            <a:spLocks noGrp="1"/>
          </p:cNvSpPr>
          <p:nvPr>
            <p:ph type="body" idx="1"/>
          </p:nvPr>
        </p:nvSpPr>
        <p:spPr>
          <a:noFill/>
          <a:ln/>
        </p:spPr>
        <p:txBody>
          <a:bodyPr/>
          <a:lstStyle/>
          <a:p>
            <a:r>
              <a:rPr lang="en-US" dirty="0" smtClean="0">
                <a:latin typeface="Arial" pitchFamily="34" charset="0"/>
                <a:ea typeface="ＭＳ Ｐゴシック" pitchFamily="34" charset="-128"/>
              </a:rPr>
              <a:t>When consumers have workers in consumer direction programs, all of this has to be done by someone.</a:t>
            </a:r>
          </a:p>
        </p:txBody>
      </p:sp>
      <p:sp>
        <p:nvSpPr>
          <p:cNvPr id="26627" name="Slide Number Placeholder 3"/>
          <p:cNvSpPr>
            <a:spLocks noGrp="1"/>
          </p:cNvSpPr>
          <p:nvPr>
            <p:ph type="sldNum" sz="quarter" idx="5"/>
          </p:nvPr>
        </p:nvSpPr>
        <p:spPr>
          <a:noFill/>
        </p:spPr>
        <p:txBody>
          <a:bodyPr/>
          <a:lstStyle/>
          <a:p>
            <a:fld id="{1D70227E-71CE-43B1-A013-E935ECB9F715}" type="slidenum">
              <a:rPr lang="en-US"/>
              <a:pPr/>
              <a:t>10</a:t>
            </a:fld>
            <a:endParaRPr lang="en-US"/>
          </a:p>
        </p:txBody>
      </p:sp>
    </p:spTree>
    <p:extLst>
      <p:ext uri="{BB962C8B-B14F-4D97-AF65-F5344CB8AC3E}">
        <p14:creationId xmlns:p14="http://schemas.microsoft.com/office/powerpoint/2010/main" xmlns="" val="3756857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ln/>
        </p:spPr>
      </p:sp>
      <p:sp>
        <p:nvSpPr>
          <p:cNvPr id="28674" name="Notes Placeholder 2"/>
          <p:cNvSpPr>
            <a:spLocks noGrp="1"/>
          </p:cNvSpPr>
          <p:nvPr>
            <p:ph type="body" idx="1"/>
          </p:nvPr>
        </p:nvSpPr>
        <p:spPr>
          <a:noFill/>
          <a:ln/>
        </p:spPr>
        <p:txBody>
          <a:bodyPr/>
          <a:lstStyle/>
          <a:p>
            <a:r>
              <a:rPr lang="en-US" dirty="0" smtClean="0">
                <a:latin typeface="Arial" pitchFamily="34" charset="0"/>
                <a:ea typeface="ＭＳ Ｐゴシック" pitchFamily="34" charset="-128"/>
              </a:rPr>
              <a:t>When consumers have workers in consumer direction programs, all of this has to be done by someone.</a:t>
            </a:r>
          </a:p>
        </p:txBody>
      </p:sp>
      <p:sp>
        <p:nvSpPr>
          <p:cNvPr id="28675" name="Slide Number Placeholder 3"/>
          <p:cNvSpPr>
            <a:spLocks noGrp="1"/>
          </p:cNvSpPr>
          <p:nvPr>
            <p:ph type="sldNum" sz="quarter" idx="5"/>
          </p:nvPr>
        </p:nvSpPr>
        <p:spPr>
          <a:noFill/>
        </p:spPr>
        <p:txBody>
          <a:bodyPr/>
          <a:lstStyle/>
          <a:p>
            <a:fld id="{C56AD12C-9960-4575-B687-889ED733497F}" type="slidenum">
              <a:rPr lang="en-US"/>
              <a:pPr/>
              <a:t>11</a:t>
            </a:fld>
            <a:endParaRPr lang="en-US"/>
          </a:p>
        </p:txBody>
      </p:sp>
    </p:spTree>
    <p:extLst>
      <p:ext uri="{BB962C8B-B14F-4D97-AF65-F5344CB8AC3E}">
        <p14:creationId xmlns:p14="http://schemas.microsoft.com/office/powerpoint/2010/main" xmlns="" val="4086931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34819" name="Slide Number Placeholder 3"/>
          <p:cNvSpPr>
            <a:spLocks noGrp="1"/>
          </p:cNvSpPr>
          <p:nvPr>
            <p:ph type="sldNum" sz="quarter" idx="5"/>
          </p:nvPr>
        </p:nvSpPr>
        <p:spPr>
          <a:noFill/>
        </p:spPr>
        <p:txBody>
          <a:bodyPr/>
          <a:lstStyle/>
          <a:p>
            <a:fld id="{D7A61953-1CAC-4859-8582-E573E2D31E21}" type="slidenum">
              <a:rPr lang="en-US"/>
              <a:pPr/>
              <a:t>14</a:t>
            </a:fld>
            <a:endParaRPr lang="en-US"/>
          </a:p>
        </p:txBody>
      </p:sp>
    </p:spTree>
    <p:extLst>
      <p:ext uri="{BB962C8B-B14F-4D97-AF65-F5344CB8AC3E}">
        <p14:creationId xmlns:p14="http://schemas.microsoft.com/office/powerpoint/2010/main" xmlns="" val="2676592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8A4015BE-6882-4476-BEBD-EC18CAC44CF6}" type="slidenum">
              <a:rPr lang="en-US"/>
              <a:pPr/>
              <a:t>15</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r>
              <a:rPr lang="en-US" dirty="0" smtClean="0">
                <a:latin typeface="Arial" pitchFamily="34" charset="0"/>
                <a:ea typeface="ＭＳ Ｐゴシック" pitchFamily="34" charset="-128"/>
              </a:rPr>
              <a:t>The two types of authority in consumer direction programs are budget authority and employer authority.  At Boston College we say that having either of these makes a program consumer directed.  Programs could have one or both of these authorities.  How these authorities are implemented and exercised will impact the consumer direction a program offers.  They</a:t>
            </a:r>
            <a:r>
              <a:rPr lang="ja-JP" altLang="en-US" dirty="0" smtClean="0">
                <a:latin typeface="Arial" pitchFamily="34" charset="0"/>
                <a:ea typeface="ＭＳ Ｐゴシック" pitchFamily="34" charset="-128"/>
              </a:rPr>
              <a:t>’</a:t>
            </a:r>
            <a:r>
              <a:rPr lang="en-US" altLang="ja-JP" dirty="0" err="1" smtClean="0">
                <a:latin typeface="Arial" pitchFamily="34" charset="0"/>
                <a:ea typeface="ＭＳ Ｐゴシック" pitchFamily="34" charset="-128"/>
              </a:rPr>
              <a:t>ll</a:t>
            </a:r>
            <a:r>
              <a:rPr lang="en-US" altLang="ja-JP" dirty="0" smtClean="0">
                <a:latin typeface="Arial" pitchFamily="34" charset="0"/>
                <a:ea typeface="ＭＳ Ｐゴシック" pitchFamily="34" charset="-128"/>
              </a:rPr>
              <a:t> of course influence FMS services, too.</a:t>
            </a:r>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772085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C7FE070-C1B7-4BC7-A534-D034F76FAC67}" type="slidenum">
              <a:rPr lang="en-US"/>
              <a:pPr>
                <a:defRPr/>
              </a:pPr>
              <a:t>‹#›</a:t>
            </a:fld>
            <a:endParaRPr lang="en-US"/>
          </a:p>
        </p:txBody>
      </p:sp>
    </p:spTree>
    <p:extLst>
      <p:ext uri="{BB962C8B-B14F-4D97-AF65-F5344CB8AC3E}">
        <p14:creationId xmlns:p14="http://schemas.microsoft.com/office/powerpoint/2010/main" xmlns="" val="3922127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4DC449C-7A14-4E01-A261-4C8BDA9277F1}" type="slidenum">
              <a:rPr lang="en-US"/>
              <a:pPr>
                <a:defRPr/>
              </a:pPr>
              <a:t>‹#›</a:t>
            </a:fld>
            <a:endParaRPr lang="en-US"/>
          </a:p>
        </p:txBody>
      </p:sp>
    </p:spTree>
    <p:extLst>
      <p:ext uri="{BB962C8B-B14F-4D97-AF65-F5344CB8AC3E}">
        <p14:creationId xmlns:p14="http://schemas.microsoft.com/office/powerpoint/2010/main" xmlns="" val="2952820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22098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381000"/>
            <a:ext cx="64770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4EA9970-0DBD-4977-84E3-CEB729943619}" type="slidenum">
              <a:rPr lang="en-US"/>
              <a:pPr>
                <a:defRPr/>
              </a:pPr>
              <a:t>‹#›</a:t>
            </a:fld>
            <a:endParaRPr lang="en-US"/>
          </a:p>
        </p:txBody>
      </p:sp>
    </p:spTree>
    <p:extLst>
      <p:ext uri="{BB962C8B-B14F-4D97-AF65-F5344CB8AC3E}">
        <p14:creationId xmlns:p14="http://schemas.microsoft.com/office/powerpoint/2010/main" xmlns="" val="908551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763000" cy="7159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95400"/>
            <a:ext cx="8534400" cy="4876800"/>
          </a:xfrm>
        </p:spPr>
        <p:txBody>
          <a:bodyPr/>
          <a:lstStyle/>
          <a:p>
            <a:pPr lvl="0"/>
            <a:endParaRPr lang="en-US" noProof="0"/>
          </a:p>
        </p:txBody>
      </p:sp>
      <p:sp>
        <p:nvSpPr>
          <p:cNvPr id="4" name="Rectangle 6"/>
          <p:cNvSpPr>
            <a:spLocks noGrp="1" noChangeArrowheads="1"/>
          </p:cNvSpPr>
          <p:nvPr>
            <p:ph type="sldNum" sz="quarter" idx="10"/>
          </p:nvPr>
        </p:nvSpPr>
        <p:spPr>
          <a:ln/>
        </p:spPr>
        <p:txBody>
          <a:bodyPr/>
          <a:lstStyle>
            <a:lvl1pPr>
              <a:defRPr/>
            </a:lvl1pPr>
          </a:lstStyle>
          <a:p>
            <a:pPr>
              <a:defRPr/>
            </a:pPr>
            <a:fld id="{2274636E-2EFF-444B-85BD-66BB63A02212}" type="slidenum">
              <a:rPr lang="en-US"/>
              <a:pPr>
                <a:defRPr/>
              </a:pPr>
              <a:t>‹#›</a:t>
            </a:fld>
            <a:endParaRPr lang="en-US"/>
          </a:p>
        </p:txBody>
      </p:sp>
    </p:spTree>
    <p:extLst>
      <p:ext uri="{BB962C8B-B14F-4D97-AF65-F5344CB8AC3E}">
        <p14:creationId xmlns:p14="http://schemas.microsoft.com/office/powerpoint/2010/main" xmlns="" val="328352215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763000" cy="7159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95400"/>
            <a:ext cx="4191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295400"/>
            <a:ext cx="4191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08D8F0C6-C8EF-4658-A94A-67EADE0AC702}" type="slidenum">
              <a:rPr lang="en-US"/>
              <a:pPr>
                <a:defRPr/>
              </a:pPr>
              <a:t>‹#›</a:t>
            </a:fld>
            <a:endParaRPr lang="en-US"/>
          </a:p>
        </p:txBody>
      </p:sp>
    </p:spTree>
    <p:extLst>
      <p:ext uri="{BB962C8B-B14F-4D97-AF65-F5344CB8AC3E}">
        <p14:creationId xmlns:p14="http://schemas.microsoft.com/office/powerpoint/2010/main" xmlns="" val="126809351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solidFill>
                  <a:schemeClr val="tx1"/>
                </a:solidFill>
              </a:defRPr>
            </a:lvl1pPr>
          </a:lstStyle>
          <a:p>
            <a:pPr>
              <a:defRPr/>
            </a:pPr>
            <a:fld id="{B4DA0C39-A759-4F8A-996A-E1DCE786B7E0}" type="slidenum">
              <a:rPr lang="en-US" smtClean="0"/>
              <a:pPr>
                <a:defRPr/>
              </a:pPr>
              <a:t>‹#›</a:t>
            </a:fld>
            <a:endParaRPr lang="en-US"/>
          </a:p>
        </p:txBody>
      </p:sp>
    </p:spTree>
    <p:extLst>
      <p:ext uri="{BB962C8B-B14F-4D97-AF65-F5344CB8AC3E}">
        <p14:creationId xmlns:p14="http://schemas.microsoft.com/office/powerpoint/2010/main" xmlns="" val="3113890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402F16A-A08B-46C5-83CF-72F4E1942523}" type="slidenum">
              <a:rPr lang="en-US"/>
              <a:pPr>
                <a:defRPr/>
              </a:pPr>
              <a:t>‹#›</a:t>
            </a:fld>
            <a:endParaRPr lang="en-US"/>
          </a:p>
        </p:txBody>
      </p:sp>
    </p:spTree>
    <p:extLst>
      <p:ext uri="{BB962C8B-B14F-4D97-AF65-F5344CB8AC3E}">
        <p14:creationId xmlns:p14="http://schemas.microsoft.com/office/powerpoint/2010/main" xmlns="" val="3510320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191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295400"/>
            <a:ext cx="4191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3B16B619-3A3E-446D-8BBF-F0A416F47CEC}" type="slidenum">
              <a:rPr lang="en-US"/>
              <a:pPr>
                <a:defRPr/>
              </a:pPr>
              <a:t>‹#›</a:t>
            </a:fld>
            <a:endParaRPr lang="en-US"/>
          </a:p>
        </p:txBody>
      </p:sp>
    </p:spTree>
    <p:extLst>
      <p:ext uri="{BB962C8B-B14F-4D97-AF65-F5344CB8AC3E}">
        <p14:creationId xmlns:p14="http://schemas.microsoft.com/office/powerpoint/2010/main" xmlns="" val="2988093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E77FE010-CCE8-4C15-A33D-C635D9059CBE}" type="slidenum">
              <a:rPr lang="en-US"/>
              <a:pPr>
                <a:defRPr/>
              </a:pPr>
              <a:t>‹#›</a:t>
            </a:fld>
            <a:endParaRPr lang="en-US"/>
          </a:p>
        </p:txBody>
      </p:sp>
    </p:spTree>
    <p:extLst>
      <p:ext uri="{BB962C8B-B14F-4D97-AF65-F5344CB8AC3E}">
        <p14:creationId xmlns:p14="http://schemas.microsoft.com/office/powerpoint/2010/main" xmlns="" val="1691828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1B0811D-1C81-41C6-99B6-05E968960813}" type="slidenum">
              <a:rPr lang="en-US"/>
              <a:pPr>
                <a:defRPr/>
              </a:pPr>
              <a:t>‹#›</a:t>
            </a:fld>
            <a:endParaRPr lang="en-US"/>
          </a:p>
        </p:txBody>
      </p:sp>
    </p:spTree>
    <p:extLst>
      <p:ext uri="{BB962C8B-B14F-4D97-AF65-F5344CB8AC3E}">
        <p14:creationId xmlns:p14="http://schemas.microsoft.com/office/powerpoint/2010/main" xmlns="" val="2882281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0F0E7C3-AA8E-4917-8D34-5D5339F90687}" type="slidenum">
              <a:rPr lang="en-US"/>
              <a:pPr>
                <a:defRPr/>
              </a:pPr>
              <a:t>‹#›</a:t>
            </a:fld>
            <a:endParaRPr lang="en-US"/>
          </a:p>
        </p:txBody>
      </p:sp>
    </p:spTree>
    <p:extLst>
      <p:ext uri="{BB962C8B-B14F-4D97-AF65-F5344CB8AC3E}">
        <p14:creationId xmlns:p14="http://schemas.microsoft.com/office/powerpoint/2010/main" xmlns="" val="3938022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6D6F502-7A7B-4477-AD10-74AF3DC11E70}" type="slidenum">
              <a:rPr lang="en-US"/>
              <a:pPr>
                <a:defRPr/>
              </a:pPr>
              <a:t>‹#›</a:t>
            </a:fld>
            <a:endParaRPr lang="en-US"/>
          </a:p>
        </p:txBody>
      </p:sp>
    </p:spTree>
    <p:extLst>
      <p:ext uri="{BB962C8B-B14F-4D97-AF65-F5344CB8AC3E}">
        <p14:creationId xmlns:p14="http://schemas.microsoft.com/office/powerpoint/2010/main" xmlns="" val="1393356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0D273AE-B379-4B7D-AB58-5D42440D590F}" type="slidenum">
              <a:rPr lang="en-US"/>
              <a:pPr>
                <a:defRPr/>
              </a:pPr>
              <a:t>‹#›</a:t>
            </a:fld>
            <a:endParaRPr lang="en-US"/>
          </a:p>
        </p:txBody>
      </p:sp>
    </p:spTree>
    <p:extLst>
      <p:ext uri="{BB962C8B-B14F-4D97-AF65-F5344CB8AC3E}">
        <p14:creationId xmlns:p14="http://schemas.microsoft.com/office/powerpoint/2010/main" xmlns="" val="195552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381000"/>
            <a:ext cx="8763000" cy="71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95400"/>
            <a:ext cx="85344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7" descr="ilru logo"/>
          <p:cNvPicPr>
            <a:picLocks noChangeAspect="1" noChangeArrowheads="1"/>
          </p:cNvPicPr>
          <p:nvPr userDrawn="1"/>
        </p:nvPicPr>
        <p:blipFill>
          <a:blip r:embed="rId15" cstate="print">
            <a:extLst>
              <a:ext uri="{28A0092B-C50C-407E-A947-70E740481C1C}">
                <a14:useLocalDpi xmlns:a14="http://schemas.microsoft.com/office/drawing/2010/main" xmlns="" val="0"/>
              </a:ext>
            </a:extLst>
          </a:blip>
          <a:srcRect/>
          <a:stretch>
            <a:fillRect/>
          </a:stretch>
        </p:blipFill>
        <p:spPr bwMode="auto">
          <a:xfrm>
            <a:off x="7924800" y="152400"/>
            <a:ext cx="9906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0" name="Rectangle 6"/>
          <p:cNvSpPr>
            <a:spLocks noGrp="1" noChangeArrowheads="1"/>
          </p:cNvSpPr>
          <p:nvPr>
            <p:ph type="sldNum" sz="quarter" idx="4"/>
          </p:nvPr>
        </p:nvSpPr>
        <p:spPr bwMode="auto">
          <a:xfrm>
            <a:off x="8305800" y="6381750"/>
            <a:ext cx="609600" cy="2476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800">
                <a:latin typeface="Arial" pitchFamily="34" charset="0"/>
                <a:cs typeface="+mn-cs"/>
              </a:defRPr>
            </a:lvl1pPr>
          </a:lstStyle>
          <a:p>
            <a:pPr>
              <a:defRPr/>
            </a:pPr>
            <a:fld id="{70C59133-D65F-4726-A371-F5F886B14D58}" type="slidenum">
              <a:rPr lang="en-US"/>
              <a:pPr>
                <a:defRPr/>
              </a:pPr>
              <a:t>‹#›</a:t>
            </a:fld>
            <a:endParaRPr lang="en-US"/>
          </a:p>
        </p:txBody>
      </p:sp>
      <p:sp>
        <p:nvSpPr>
          <p:cNvPr id="2" name="Rectangle 7"/>
          <p:cNvSpPr>
            <a:spLocks noChangeArrowheads="1"/>
          </p:cNvSpPr>
          <p:nvPr userDrawn="1"/>
        </p:nvSpPr>
        <p:spPr bwMode="auto">
          <a:xfrm>
            <a:off x="228600" y="6373813"/>
            <a:ext cx="457200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800"/>
              <a:t>New Community Opportunities Center at ILRU – Independent Living Research Utilization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hf hdr="0" ftr="0" dt="0"/>
  <p:txStyles>
    <p:titleStyle>
      <a:lvl1pPr algn="l" rtl="0" eaLnBrk="0" fontAlgn="base" hangingPunct="0">
        <a:spcBef>
          <a:spcPct val="0"/>
        </a:spcBef>
        <a:spcAft>
          <a:spcPct val="0"/>
        </a:spcAft>
        <a:defRPr sz="3200" b="1">
          <a:solidFill>
            <a:srgbClr val="333399"/>
          </a:solidFill>
          <a:latin typeface="+mj-lt"/>
          <a:ea typeface="+mj-ea"/>
          <a:cs typeface="+mj-cs"/>
        </a:defRPr>
      </a:lvl1pPr>
      <a:lvl2pPr algn="l" rtl="0" eaLnBrk="0" fontAlgn="base" hangingPunct="0">
        <a:spcBef>
          <a:spcPct val="0"/>
        </a:spcBef>
        <a:spcAft>
          <a:spcPct val="0"/>
        </a:spcAft>
        <a:defRPr sz="3200" b="1">
          <a:solidFill>
            <a:srgbClr val="333399"/>
          </a:solidFill>
          <a:latin typeface="Arial Rounded MT Bold" pitchFamily="34" charset="0"/>
        </a:defRPr>
      </a:lvl2pPr>
      <a:lvl3pPr algn="l" rtl="0" eaLnBrk="0" fontAlgn="base" hangingPunct="0">
        <a:spcBef>
          <a:spcPct val="0"/>
        </a:spcBef>
        <a:spcAft>
          <a:spcPct val="0"/>
        </a:spcAft>
        <a:defRPr sz="3200" b="1">
          <a:solidFill>
            <a:srgbClr val="333399"/>
          </a:solidFill>
          <a:latin typeface="Arial Rounded MT Bold" pitchFamily="34" charset="0"/>
        </a:defRPr>
      </a:lvl3pPr>
      <a:lvl4pPr algn="l" rtl="0" eaLnBrk="0" fontAlgn="base" hangingPunct="0">
        <a:spcBef>
          <a:spcPct val="0"/>
        </a:spcBef>
        <a:spcAft>
          <a:spcPct val="0"/>
        </a:spcAft>
        <a:defRPr sz="3200" b="1">
          <a:solidFill>
            <a:srgbClr val="333399"/>
          </a:solidFill>
          <a:latin typeface="Arial Rounded MT Bold" pitchFamily="34" charset="0"/>
        </a:defRPr>
      </a:lvl4pPr>
      <a:lvl5pPr algn="l" rtl="0" eaLnBrk="0" fontAlgn="base" hangingPunct="0">
        <a:spcBef>
          <a:spcPct val="0"/>
        </a:spcBef>
        <a:spcAft>
          <a:spcPct val="0"/>
        </a:spcAft>
        <a:defRPr sz="3200" b="1">
          <a:solidFill>
            <a:srgbClr val="333399"/>
          </a:solidFill>
          <a:latin typeface="Arial Rounded MT Bold" pitchFamily="34" charset="0"/>
        </a:defRPr>
      </a:lvl5pPr>
      <a:lvl6pPr marL="457200" algn="l" rtl="0" fontAlgn="base">
        <a:spcBef>
          <a:spcPct val="0"/>
        </a:spcBef>
        <a:spcAft>
          <a:spcPct val="0"/>
        </a:spcAft>
        <a:defRPr sz="3200" b="1">
          <a:solidFill>
            <a:srgbClr val="333399"/>
          </a:solidFill>
          <a:latin typeface="Arial Rounded MT Bold" pitchFamily="34" charset="0"/>
        </a:defRPr>
      </a:lvl6pPr>
      <a:lvl7pPr marL="914400" algn="l" rtl="0" fontAlgn="base">
        <a:spcBef>
          <a:spcPct val="0"/>
        </a:spcBef>
        <a:spcAft>
          <a:spcPct val="0"/>
        </a:spcAft>
        <a:defRPr sz="3200" b="1">
          <a:solidFill>
            <a:srgbClr val="333399"/>
          </a:solidFill>
          <a:latin typeface="Arial Rounded MT Bold" pitchFamily="34" charset="0"/>
        </a:defRPr>
      </a:lvl7pPr>
      <a:lvl8pPr marL="1371600" algn="l" rtl="0" fontAlgn="base">
        <a:spcBef>
          <a:spcPct val="0"/>
        </a:spcBef>
        <a:spcAft>
          <a:spcPct val="0"/>
        </a:spcAft>
        <a:defRPr sz="3200" b="1">
          <a:solidFill>
            <a:srgbClr val="333399"/>
          </a:solidFill>
          <a:latin typeface="Arial Rounded MT Bold" pitchFamily="34" charset="0"/>
        </a:defRPr>
      </a:lvl8pPr>
      <a:lvl9pPr marL="1828800" algn="l" rtl="0" fontAlgn="base">
        <a:spcBef>
          <a:spcPct val="0"/>
        </a:spcBef>
        <a:spcAft>
          <a:spcPct val="0"/>
        </a:spcAft>
        <a:defRPr sz="3200" b="1">
          <a:solidFill>
            <a:srgbClr val="333399"/>
          </a:solidFill>
          <a:latin typeface="Arial Rounded MT Bold" pitchFamily="34" charset="0"/>
        </a:defRPr>
      </a:lvl9pPr>
    </p:titleStyle>
    <p:bodyStyle>
      <a:lvl1pPr marL="342900" indent="-342900" algn="l" rtl="0" eaLnBrk="0" fontAlgn="base" hangingPunct="0">
        <a:spcBef>
          <a:spcPct val="20000"/>
        </a:spcBef>
        <a:spcAft>
          <a:spcPct val="0"/>
        </a:spcAft>
        <a:buClr>
          <a:srgbClr val="000066"/>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32.xml.rels><?xml version="1.0" encoding="UTF-8" standalone="yes"?>
<Relationships xmlns="http://schemas.openxmlformats.org/package/2006/relationships"><Relationship Id="rId2" Type="http://schemas.openxmlformats.org/officeDocument/2006/relationships/hyperlink" Target="https://vovici.com/wsb.dll/s/12291g5667b"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6"/>
          <p:cNvSpPr txBox="1">
            <a:spLocks noGrp="1" noChangeArrowheads="1"/>
          </p:cNvSpPr>
          <p:nvPr/>
        </p:nvSpPr>
        <p:spPr bwMode="auto">
          <a:xfrm>
            <a:off x="8305800" y="6381750"/>
            <a:ext cx="60960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Arial" pitchFamily="34" charset="0"/>
                <a:cs typeface="Arial" pitchFamily="34" charset="0"/>
              </a:defRPr>
            </a:lvl1pPr>
            <a:lvl2pPr marL="742950" indent="-285750" eaLnBrk="0" hangingPunct="0">
              <a:defRPr sz="2000" b="1">
                <a:solidFill>
                  <a:schemeClr val="tx1"/>
                </a:solidFill>
                <a:latin typeface="Arial" pitchFamily="34" charset="0"/>
                <a:cs typeface="Arial" pitchFamily="34" charset="0"/>
              </a:defRPr>
            </a:lvl2pPr>
            <a:lvl3pPr marL="1143000" indent="-228600" eaLnBrk="0" hangingPunct="0">
              <a:defRPr sz="2000" b="1">
                <a:solidFill>
                  <a:schemeClr val="tx1"/>
                </a:solidFill>
                <a:latin typeface="Arial" pitchFamily="34" charset="0"/>
                <a:cs typeface="Arial" pitchFamily="34" charset="0"/>
              </a:defRPr>
            </a:lvl3pPr>
            <a:lvl4pPr marL="1600200" indent="-228600" eaLnBrk="0" hangingPunct="0">
              <a:defRPr sz="2000" b="1">
                <a:solidFill>
                  <a:schemeClr val="tx1"/>
                </a:solidFill>
                <a:latin typeface="Arial" pitchFamily="34" charset="0"/>
                <a:cs typeface="Arial" pitchFamily="34" charset="0"/>
              </a:defRPr>
            </a:lvl4pPr>
            <a:lvl5pPr marL="2057400" indent="-228600" eaLnBrk="0" hangingPunct="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algn="r" eaLnBrk="1" hangingPunct="1"/>
            <a:fld id="{2F2FACB2-A217-4F05-8F38-169579760A81}" type="slidenum">
              <a:rPr lang="en-US" sz="800">
                <a:ea typeface="ＭＳ Ｐゴシック"/>
                <a:cs typeface="ＭＳ Ｐゴシック"/>
              </a:rPr>
              <a:pPr algn="r" eaLnBrk="1" hangingPunct="1"/>
              <a:t>1</a:t>
            </a:fld>
            <a:endParaRPr lang="en-US" sz="800">
              <a:ea typeface="ＭＳ Ｐゴシック"/>
              <a:cs typeface="ＭＳ Ｐゴシック"/>
            </a:endParaRPr>
          </a:p>
        </p:txBody>
      </p:sp>
      <p:sp>
        <p:nvSpPr>
          <p:cNvPr id="3" name="Title 2"/>
          <p:cNvSpPr>
            <a:spLocks noGrp="1"/>
          </p:cNvSpPr>
          <p:nvPr>
            <p:ph type="title"/>
          </p:nvPr>
        </p:nvSpPr>
        <p:spPr/>
        <p:txBody>
          <a:bodyPr/>
          <a:lstStyle/>
          <a:p>
            <a:pPr>
              <a:defRPr/>
            </a:pPr>
            <a:r>
              <a:rPr lang="en-US" sz="2800" dirty="0">
                <a:solidFill>
                  <a:schemeClr val="accent2"/>
                </a:solidFill>
                <a:latin typeface="Arial Rounded MT Bold" pitchFamily="34" charset="0"/>
                <a:ea typeface="ＭＳ Ｐゴシック" pitchFamily="-112" charset="-128"/>
              </a:rPr>
              <a:t>New Community Opportunities Center at </a:t>
            </a:r>
            <a:br>
              <a:rPr lang="en-US" sz="2800" dirty="0">
                <a:solidFill>
                  <a:schemeClr val="accent2"/>
                </a:solidFill>
                <a:latin typeface="Arial Rounded MT Bold" pitchFamily="34" charset="0"/>
                <a:ea typeface="ＭＳ Ｐゴシック" pitchFamily="-112" charset="-128"/>
              </a:rPr>
            </a:br>
            <a:r>
              <a:rPr lang="en-US" sz="2800" dirty="0">
                <a:solidFill>
                  <a:schemeClr val="accent2"/>
                </a:solidFill>
                <a:latin typeface="Arial Rounded MT Bold" pitchFamily="34" charset="0"/>
                <a:ea typeface="ＭＳ Ｐゴシック" pitchFamily="-112" charset="-128"/>
              </a:rPr>
              <a:t>ILRU Presents</a:t>
            </a:r>
            <a:r>
              <a:rPr lang="en-US" sz="2800" dirty="0" smtClean="0">
                <a:solidFill>
                  <a:schemeClr val="accent2"/>
                </a:solidFill>
                <a:latin typeface="Arial Rounded MT Bold" pitchFamily="34" charset="0"/>
                <a:ea typeface="ＭＳ Ｐゴシック" pitchFamily="-112" charset="-128"/>
              </a:rPr>
              <a:t>…</a:t>
            </a:r>
            <a:endParaRPr lang="en-US" sz="2800" dirty="0"/>
          </a:p>
        </p:txBody>
      </p:sp>
      <p:sp>
        <p:nvSpPr>
          <p:cNvPr id="2053" name="Rectangle 3"/>
          <p:cNvSpPr>
            <a:spLocks noGrp="1" noChangeArrowheads="1"/>
          </p:cNvSpPr>
          <p:nvPr>
            <p:ph idx="1"/>
          </p:nvPr>
        </p:nvSpPr>
        <p:spPr>
          <a:xfrm>
            <a:off x="266700" y="1504210"/>
            <a:ext cx="8534400" cy="4876800"/>
          </a:xfrm>
        </p:spPr>
        <p:txBody>
          <a:bodyPr/>
          <a:lstStyle/>
          <a:p>
            <a:pPr marL="0" indent="0" algn="ctr" eaLnBrk="1" hangingPunct="1">
              <a:buFontTx/>
              <a:buNone/>
              <a:defRPr/>
            </a:pPr>
            <a:r>
              <a:rPr lang="en-US" b="1" dirty="0">
                <a:solidFill>
                  <a:schemeClr val="accent2"/>
                </a:solidFill>
                <a:latin typeface="+mj-lt"/>
                <a:ea typeface="ＭＳ Ｐゴシック" charset="-128"/>
              </a:rPr>
              <a:t>Centers for Independent Living as </a:t>
            </a:r>
            <a:endParaRPr lang="en-US" b="1" dirty="0" smtClean="0">
              <a:solidFill>
                <a:schemeClr val="accent2"/>
              </a:solidFill>
              <a:latin typeface="+mj-lt"/>
              <a:ea typeface="ＭＳ Ｐゴシック" charset="-128"/>
            </a:endParaRPr>
          </a:p>
          <a:p>
            <a:pPr marL="0" indent="0" algn="ctr" eaLnBrk="1" hangingPunct="1">
              <a:buFontTx/>
              <a:buNone/>
              <a:defRPr/>
            </a:pPr>
            <a:r>
              <a:rPr lang="en-US" b="1" dirty="0" smtClean="0">
                <a:solidFill>
                  <a:schemeClr val="accent2"/>
                </a:solidFill>
                <a:latin typeface="+mj-lt"/>
                <a:ea typeface="ＭＳ Ｐゴシック" charset="-128"/>
              </a:rPr>
              <a:t>Financial </a:t>
            </a:r>
            <a:r>
              <a:rPr lang="en-US" b="1" dirty="0">
                <a:solidFill>
                  <a:schemeClr val="accent2"/>
                </a:solidFill>
                <a:latin typeface="+mj-lt"/>
                <a:ea typeface="ＭＳ Ｐゴシック" charset="-128"/>
              </a:rPr>
              <a:t>Management Service </a:t>
            </a:r>
            <a:r>
              <a:rPr lang="en-US" b="1" dirty="0" smtClean="0">
                <a:solidFill>
                  <a:schemeClr val="accent2"/>
                </a:solidFill>
                <a:latin typeface="+mj-lt"/>
                <a:ea typeface="ＭＳ Ｐゴシック" charset="-128"/>
              </a:rPr>
              <a:t>(FMS) Providers</a:t>
            </a:r>
            <a:endParaRPr lang="en-US" sz="1000" b="1" dirty="0">
              <a:solidFill>
                <a:schemeClr val="accent2"/>
              </a:solidFill>
              <a:latin typeface="+mj-lt"/>
              <a:ea typeface="ＭＳ Ｐゴシック" pitchFamily="-112" charset="-128"/>
            </a:endParaRPr>
          </a:p>
          <a:p>
            <a:pPr marL="0" indent="0" algn="ctr" eaLnBrk="1" hangingPunct="1">
              <a:buFontTx/>
              <a:buNone/>
              <a:defRPr/>
            </a:pPr>
            <a:r>
              <a:rPr lang="en-US" b="1" dirty="0" smtClean="0">
                <a:solidFill>
                  <a:schemeClr val="accent2"/>
                </a:solidFill>
                <a:latin typeface="+mj-lt"/>
                <a:ea typeface="ＭＳ Ｐゴシック" charset="-128"/>
              </a:rPr>
              <a:t> Part 1: Basics</a:t>
            </a:r>
          </a:p>
          <a:p>
            <a:pPr marL="0" indent="0" algn="ctr" eaLnBrk="1" hangingPunct="1">
              <a:buFontTx/>
              <a:buNone/>
              <a:defRPr/>
            </a:pPr>
            <a:endParaRPr lang="en-US" sz="1000" b="1" dirty="0">
              <a:solidFill>
                <a:schemeClr val="accent2"/>
              </a:solidFill>
              <a:latin typeface="+mj-lt"/>
              <a:ea typeface="ＭＳ Ｐゴシック" pitchFamily="-112" charset="-128"/>
            </a:endParaRPr>
          </a:p>
          <a:p>
            <a:pPr marL="0" indent="0" algn="ctr" eaLnBrk="1" hangingPunct="1">
              <a:buNone/>
              <a:defRPr/>
            </a:pPr>
            <a:endParaRPr lang="en-US" sz="700" dirty="0" smtClean="0">
              <a:solidFill>
                <a:schemeClr val="accent2"/>
              </a:solidFill>
              <a:latin typeface="+mj-lt"/>
              <a:ea typeface="ＭＳ Ｐゴシック" pitchFamily="34" charset="-128"/>
            </a:endParaRPr>
          </a:p>
          <a:p>
            <a:pPr marL="0" indent="0" algn="ctr" eaLnBrk="1" hangingPunct="1">
              <a:buNone/>
              <a:defRPr/>
            </a:pPr>
            <a:r>
              <a:rPr lang="en-US" sz="2400" dirty="0" smtClean="0">
                <a:solidFill>
                  <a:schemeClr val="accent2"/>
                </a:solidFill>
                <a:latin typeface="+mj-lt"/>
                <a:ea typeface="ＭＳ Ｐゴシック" pitchFamily="34" charset="-128"/>
              </a:rPr>
              <a:t>June 11, 2014</a:t>
            </a:r>
            <a:endParaRPr lang="en-US" sz="2400" dirty="0">
              <a:solidFill>
                <a:schemeClr val="accent2"/>
              </a:solidFill>
              <a:latin typeface="+mj-lt"/>
              <a:ea typeface="ＭＳ Ｐゴシック" pitchFamily="34" charset="-128"/>
            </a:endParaRPr>
          </a:p>
          <a:p>
            <a:pPr marL="0" indent="0" algn="ctr" eaLnBrk="1" hangingPunct="1">
              <a:buNone/>
              <a:defRPr/>
            </a:pPr>
            <a:r>
              <a:rPr lang="en-US" sz="2400" dirty="0" smtClean="0">
                <a:solidFill>
                  <a:schemeClr val="accent2"/>
                </a:solidFill>
                <a:latin typeface="+mj-lt"/>
                <a:ea typeface="ＭＳ Ｐゴシック" pitchFamily="34" charset="-128"/>
              </a:rPr>
              <a:t>3:00 P.M.- 4:30 P.M. EDT</a:t>
            </a:r>
            <a:endParaRPr lang="en-US" sz="2400" dirty="0">
              <a:solidFill>
                <a:schemeClr val="accent2"/>
              </a:solidFill>
              <a:latin typeface="+mj-lt"/>
              <a:ea typeface="ＭＳ Ｐゴシック" pitchFamily="34" charset="-128"/>
            </a:endParaRPr>
          </a:p>
          <a:p>
            <a:pPr marL="0" indent="0" algn="ctr" eaLnBrk="1" hangingPunct="1">
              <a:buNone/>
              <a:defRPr/>
            </a:pPr>
            <a:endParaRPr lang="en-US" sz="200" dirty="0">
              <a:solidFill>
                <a:srgbClr val="333399"/>
              </a:solidFill>
              <a:latin typeface="+mj-lt"/>
              <a:ea typeface="ＭＳ Ｐゴシック" pitchFamily="34" charset="-128"/>
            </a:endParaRPr>
          </a:p>
          <a:p>
            <a:pPr marL="0" indent="0" algn="ctr" eaLnBrk="1" hangingPunct="1">
              <a:buNone/>
              <a:defRPr/>
            </a:pPr>
            <a:endParaRPr lang="en-US" sz="900" dirty="0">
              <a:solidFill>
                <a:srgbClr val="333399"/>
              </a:solidFill>
              <a:latin typeface="+mj-lt"/>
              <a:ea typeface="ＭＳ Ｐゴシック" pitchFamily="34" charset="-128"/>
            </a:endParaRPr>
          </a:p>
          <a:p>
            <a:pPr marL="0" indent="0" algn="ctr" eaLnBrk="1" hangingPunct="1">
              <a:buNone/>
              <a:defRPr/>
            </a:pPr>
            <a:r>
              <a:rPr lang="en-US" sz="2400" dirty="0" smtClean="0">
                <a:solidFill>
                  <a:srgbClr val="333399"/>
                </a:solidFill>
                <a:latin typeface="+mj-lt"/>
                <a:ea typeface="ＭＳ Ｐゴシック" pitchFamily="34" charset="-128"/>
              </a:rPr>
              <a:t>Presenters:</a:t>
            </a:r>
            <a:endParaRPr lang="en-US" sz="2400" dirty="0">
              <a:solidFill>
                <a:srgbClr val="333399"/>
              </a:solidFill>
              <a:latin typeface="+mj-lt"/>
              <a:ea typeface="ＭＳ Ｐゴシック" pitchFamily="34" charset="-128"/>
            </a:endParaRPr>
          </a:p>
          <a:p>
            <a:pPr marL="0" indent="0" algn="ctr" eaLnBrk="1" hangingPunct="1">
              <a:buNone/>
              <a:defRPr/>
            </a:pPr>
            <a:r>
              <a:rPr lang="en-US" sz="2400" dirty="0" smtClean="0">
                <a:solidFill>
                  <a:srgbClr val="333399"/>
                </a:solidFill>
                <a:latin typeface="+mj-lt"/>
                <a:ea typeface="ＭＳ Ｐゴシック" pitchFamily="-1" charset="-128"/>
              </a:rPr>
              <a:t>Lucia Cucu</a:t>
            </a:r>
          </a:p>
          <a:p>
            <a:pPr marL="0" indent="0" algn="ctr" eaLnBrk="1" hangingPunct="1">
              <a:buNone/>
              <a:defRPr/>
            </a:pPr>
            <a:r>
              <a:rPr lang="en-US" sz="2400" dirty="0">
                <a:solidFill>
                  <a:srgbClr val="333399"/>
                </a:solidFill>
                <a:latin typeface="+mj-lt"/>
                <a:ea typeface="ＭＳ Ｐゴシック" pitchFamily="-1" charset="-128"/>
              </a:rPr>
              <a:t>Mollie Murphy</a:t>
            </a:r>
          </a:p>
          <a:p>
            <a:pPr marL="0" indent="0" algn="ctr" eaLnBrk="1" hangingPunct="1">
              <a:buNone/>
              <a:defRPr/>
            </a:pPr>
            <a:endParaRPr lang="en-US" sz="2400" dirty="0" smtClean="0">
              <a:solidFill>
                <a:srgbClr val="333399"/>
              </a:solidFill>
              <a:latin typeface="+mj-lt"/>
              <a:ea typeface="ＭＳ Ｐゴシック" pitchFamily="-1" charset="-128"/>
            </a:endParaRPr>
          </a:p>
          <a:p>
            <a:pPr marL="0" indent="0" algn="ctr" eaLnBrk="1" hangingPunct="1">
              <a:lnSpc>
                <a:spcPct val="90000"/>
              </a:lnSpc>
              <a:buFontTx/>
              <a:buNone/>
              <a:defRPr/>
            </a:pPr>
            <a:endParaRPr lang="en-US" sz="2000" i="1" dirty="0" smtClean="0">
              <a:solidFill>
                <a:srgbClr val="333399"/>
              </a:solidFill>
              <a:latin typeface="+mj-lt"/>
              <a:ea typeface="ＭＳ Ｐゴシック" pitchFamily="-112" charset="-128"/>
            </a:endParaRPr>
          </a:p>
          <a:p>
            <a:pPr marL="0" indent="0" algn="ctr" eaLnBrk="1" hangingPunct="1">
              <a:lnSpc>
                <a:spcPct val="90000"/>
              </a:lnSpc>
              <a:buFontTx/>
              <a:buNone/>
              <a:defRPr/>
            </a:pPr>
            <a:endParaRPr lang="en-US" sz="2400" dirty="0" smtClean="0">
              <a:solidFill>
                <a:srgbClr val="333399"/>
              </a:solidFill>
              <a:latin typeface="+mj-lt"/>
              <a:ea typeface="ＭＳ Ｐゴシック" pitchFamily="-112" charset="-128"/>
            </a:endParaRPr>
          </a:p>
        </p:txBody>
      </p:sp>
      <p:sp>
        <p:nvSpPr>
          <p:cNvPr id="2" name="Slide Number Placeholder 1"/>
          <p:cNvSpPr>
            <a:spLocks noGrp="1"/>
          </p:cNvSpPr>
          <p:nvPr>
            <p:ph type="sldNum" sz="quarter" idx="10"/>
          </p:nvPr>
        </p:nvSpPr>
        <p:spPr/>
        <p:txBody>
          <a:bodyPr/>
          <a:lstStyle/>
          <a:p>
            <a:pPr>
              <a:defRPr/>
            </a:pPr>
            <a:fld id="{50F0E7C3-AA8E-4917-8D34-5D5339F90687}" type="slidenum">
              <a:rPr lang="en-US" smtClean="0"/>
              <a:pPr>
                <a:defRPr/>
              </a:pPr>
              <a:t>1</a:t>
            </a:fld>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152400" y="381000"/>
            <a:ext cx="8229600" cy="715963"/>
          </a:xfrm>
        </p:spPr>
        <p:txBody>
          <a:bodyPr/>
          <a:lstStyle/>
          <a:p>
            <a:r>
              <a:rPr lang="en-US" sz="2800" dirty="0" smtClean="0">
                <a:ea typeface="ＭＳ Ｐゴシック" pitchFamily="34" charset="-128"/>
              </a:rPr>
              <a:t>When Employers Pay Employees They Generally Must…</a:t>
            </a:r>
          </a:p>
        </p:txBody>
      </p:sp>
      <p:sp>
        <p:nvSpPr>
          <p:cNvPr id="25602" name="Content Placeholder 2"/>
          <p:cNvSpPr>
            <a:spLocks noGrp="1"/>
          </p:cNvSpPr>
          <p:nvPr>
            <p:ph idx="1"/>
          </p:nvPr>
        </p:nvSpPr>
        <p:spPr>
          <a:xfrm>
            <a:off x="228600" y="1295400"/>
            <a:ext cx="8915400" cy="4876800"/>
          </a:xfrm>
        </p:spPr>
        <p:txBody>
          <a:bodyPr/>
          <a:lstStyle/>
          <a:p>
            <a:r>
              <a:rPr lang="en-US" sz="2400" dirty="0" smtClean="0">
                <a:ea typeface="ＭＳ Ｐゴシック" pitchFamily="34" charset="-128"/>
              </a:rPr>
              <a:t>Withhold federal income tax from employee pay (optional for household employees)</a:t>
            </a:r>
          </a:p>
          <a:p>
            <a:r>
              <a:rPr lang="en-US" sz="2400" dirty="0" smtClean="0">
                <a:ea typeface="ＭＳ Ｐゴシック" pitchFamily="34" charset="-128"/>
              </a:rPr>
              <a:t>Withhold Social Security &amp; Medicare taxes from employee pay</a:t>
            </a:r>
          </a:p>
          <a:p>
            <a:r>
              <a:rPr lang="en-US" sz="2400" dirty="0" smtClean="0">
                <a:ea typeface="ＭＳ Ｐゴシック" pitchFamily="34" charset="-128"/>
              </a:rPr>
              <a:t>File and deposit with the IRS withheld employee federal income, Social Security and Medicare taxes and the employer portions of Social Security and Medicare taxes</a:t>
            </a:r>
          </a:p>
          <a:p>
            <a:r>
              <a:rPr lang="en-US" sz="2400" dirty="0" smtClean="0">
                <a:ea typeface="ＭＳ Ｐゴシック" pitchFamily="34" charset="-128"/>
              </a:rPr>
              <a:t>File and deposit federal unemployment taxes</a:t>
            </a:r>
          </a:p>
          <a:p>
            <a:r>
              <a:rPr lang="en-US" sz="2400" dirty="0" smtClean="0">
                <a:ea typeface="ＭＳ Ｐゴシック" pitchFamily="34" charset="-128"/>
              </a:rPr>
              <a:t>File and deposit state unemployment taxes</a:t>
            </a:r>
          </a:p>
          <a:p>
            <a:r>
              <a:rPr lang="en-US" sz="2400" dirty="0" smtClean="0">
                <a:ea typeface="ＭＳ Ｐゴシック" pitchFamily="34" charset="-128"/>
              </a:rPr>
              <a:t>Maintain compliance with any employee state or local income or disability tax rules, including withholding from employee pay as well as filing and depositing with state and local tax agencies, as applicable</a:t>
            </a:r>
          </a:p>
          <a:p>
            <a:endParaRPr lang="en-US" sz="2400" dirty="0" smtClean="0">
              <a:ea typeface="ＭＳ Ｐゴシック" pitchFamily="34" charset="-128"/>
            </a:endParaRPr>
          </a:p>
        </p:txBody>
      </p:sp>
      <p:sp>
        <p:nvSpPr>
          <p:cNvPr id="2" name="Slide Number Placeholder 1"/>
          <p:cNvSpPr>
            <a:spLocks noGrp="1"/>
          </p:cNvSpPr>
          <p:nvPr>
            <p:ph type="sldNum" sz="quarter" idx="10"/>
          </p:nvPr>
        </p:nvSpPr>
        <p:spPr/>
        <p:txBody>
          <a:bodyPr/>
          <a:lstStyle/>
          <a:p>
            <a:pPr>
              <a:defRPr/>
            </a:pPr>
            <a:fld id="{B4DA0C39-A759-4F8A-996A-E1DCE786B7E0}" type="slidenum">
              <a:rPr lang="en-US" smtClean="0"/>
              <a:pPr>
                <a:defRPr/>
              </a:pPr>
              <a:t>10</a:t>
            </a:fld>
            <a:endParaRPr lang="en-US"/>
          </a:p>
        </p:txBody>
      </p:sp>
    </p:spTree>
    <p:custDataLst>
      <p:tags r:id="rId1"/>
    </p:custDataLst>
    <p:extLst>
      <p:ext uri="{BB962C8B-B14F-4D97-AF65-F5344CB8AC3E}">
        <p14:creationId xmlns:p14="http://schemas.microsoft.com/office/powerpoint/2010/main" xmlns="" val="3477153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52400" y="274637"/>
            <a:ext cx="8001000" cy="715963"/>
          </a:xfrm>
        </p:spPr>
        <p:txBody>
          <a:bodyPr/>
          <a:lstStyle/>
          <a:p>
            <a:r>
              <a:rPr lang="en-US" sz="2800" dirty="0" smtClean="0">
                <a:ea typeface="ＭＳ Ｐゴシック" pitchFamily="34" charset="-128"/>
              </a:rPr>
              <a:t>When Employers Pay Employees They Generally Must…</a:t>
            </a:r>
            <a:r>
              <a:rPr lang="en-US" sz="2400" dirty="0" smtClean="0">
                <a:ea typeface="ＭＳ Ｐゴシック" pitchFamily="34" charset="-128"/>
              </a:rPr>
              <a:t>cont’d.</a:t>
            </a:r>
            <a:endParaRPr lang="en-US" sz="2800" dirty="0" smtClean="0">
              <a:ea typeface="ＭＳ Ｐゴシック" pitchFamily="34" charset="-128"/>
            </a:endParaRPr>
          </a:p>
        </p:txBody>
      </p:sp>
      <p:sp>
        <p:nvSpPr>
          <p:cNvPr id="27650" name="Content Placeholder 2"/>
          <p:cNvSpPr>
            <a:spLocks noGrp="1"/>
          </p:cNvSpPr>
          <p:nvPr>
            <p:ph idx="1"/>
          </p:nvPr>
        </p:nvSpPr>
        <p:spPr>
          <a:xfrm>
            <a:off x="381000" y="1219200"/>
            <a:ext cx="8458200" cy="4800600"/>
          </a:xfrm>
        </p:spPr>
        <p:txBody>
          <a:bodyPr/>
          <a:lstStyle/>
          <a:p>
            <a:r>
              <a:rPr lang="en-US" sz="2400" dirty="0" smtClean="0">
                <a:ea typeface="ＭＳ Ｐゴシック" pitchFamily="34" charset="-128"/>
              </a:rPr>
              <a:t>Provide employees with year-end information returns, such as Forms W-2</a:t>
            </a:r>
          </a:p>
          <a:p>
            <a:r>
              <a:rPr lang="en-US" sz="2400" dirty="0" smtClean="0">
                <a:ea typeface="ＭＳ Ｐゴシック" pitchFamily="34" charset="-128"/>
              </a:rPr>
              <a:t>Maintain compliance with state workers</a:t>
            </a:r>
            <a:r>
              <a:rPr lang="ja-JP" altLang="en-US" sz="2400" dirty="0" smtClean="0">
                <a:ea typeface="ＭＳ Ｐゴシック" pitchFamily="34" charset="-128"/>
              </a:rPr>
              <a:t>’</a:t>
            </a:r>
            <a:r>
              <a:rPr lang="en-US" altLang="ja-JP" sz="2400" dirty="0" smtClean="0">
                <a:ea typeface="ＭＳ Ｐゴシック" pitchFamily="34" charset="-128"/>
              </a:rPr>
              <a:t> compensation statutes</a:t>
            </a:r>
          </a:p>
          <a:p>
            <a:r>
              <a:rPr lang="en-US" sz="2400" dirty="0" smtClean="0">
                <a:ea typeface="ＭＳ Ｐゴシック" pitchFamily="34" charset="-128"/>
              </a:rPr>
              <a:t>Verify that employees are authorized to work in the United States</a:t>
            </a:r>
          </a:p>
          <a:p>
            <a:r>
              <a:rPr lang="en-US" sz="2400" dirty="0" smtClean="0">
                <a:ea typeface="ＭＳ Ｐゴシック" pitchFamily="34" charset="-128"/>
              </a:rPr>
              <a:t>Maintain compliance with other state rules, such as state pay day requirements</a:t>
            </a:r>
          </a:p>
          <a:p>
            <a:r>
              <a:rPr lang="en-US" sz="2400" dirty="0" smtClean="0">
                <a:ea typeface="ＭＳ Ｐゴシック" pitchFamily="34" charset="-128"/>
              </a:rPr>
              <a:t>Maintain compliance with the Federal Fair Labor Standards Act</a:t>
            </a:r>
          </a:p>
          <a:p>
            <a:endParaRPr lang="en-US" sz="2400" dirty="0" smtClean="0">
              <a:ea typeface="ＭＳ Ｐゴシック" pitchFamily="34" charset="-128"/>
            </a:endParaRPr>
          </a:p>
        </p:txBody>
      </p:sp>
      <p:sp>
        <p:nvSpPr>
          <p:cNvPr id="2" name="Slide Number Placeholder 1"/>
          <p:cNvSpPr>
            <a:spLocks noGrp="1"/>
          </p:cNvSpPr>
          <p:nvPr>
            <p:ph type="sldNum" sz="quarter" idx="10"/>
          </p:nvPr>
        </p:nvSpPr>
        <p:spPr/>
        <p:txBody>
          <a:bodyPr/>
          <a:lstStyle/>
          <a:p>
            <a:pPr>
              <a:defRPr/>
            </a:pPr>
            <a:fld id="{B4DA0C39-A759-4F8A-996A-E1DCE786B7E0}" type="slidenum">
              <a:rPr lang="en-US" smtClean="0"/>
              <a:pPr>
                <a:defRPr/>
              </a:pPr>
              <a:t>11</a:t>
            </a:fld>
            <a:endParaRPr lang="en-US"/>
          </a:p>
        </p:txBody>
      </p:sp>
    </p:spTree>
    <p:custDataLst>
      <p:tags r:id="rId1"/>
    </p:custDataLst>
    <p:extLst>
      <p:ext uri="{BB962C8B-B14F-4D97-AF65-F5344CB8AC3E}">
        <p14:creationId xmlns:p14="http://schemas.microsoft.com/office/powerpoint/2010/main" xmlns="" val="38072004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z="2800" dirty="0" smtClean="0">
                <a:ea typeface="ＭＳ Ｐゴシック" pitchFamily="34" charset="-128"/>
              </a:rPr>
              <a:t>FMS is a Participant Support</a:t>
            </a:r>
          </a:p>
        </p:txBody>
      </p:sp>
      <p:sp>
        <p:nvSpPr>
          <p:cNvPr id="31746" name="Content Placeholder 2"/>
          <p:cNvSpPr>
            <a:spLocks noGrp="1"/>
          </p:cNvSpPr>
          <p:nvPr>
            <p:ph idx="1"/>
          </p:nvPr>
        </p:nvSpPr>
        <p:spPr>
          <a:xfrm>
            <a:off x="457200" y="1143000"/>
            <a:ext cx="8534400" cy="4876800"/>
          </a:xfrm>
        </p:spPr>
        <p:txBody>
          <a:bodyPr/>
          <a:lstStyle/>
          <a:p>
            <a:r>
              <a:rPr lang="en-US" sz="2400" dirty="0" smtClean="0">
                <a:ea typeface="ＭＳ Ｐゴシック" pitchFamily="34" charset="-128"/>
              </a:rPr>
              <a:t>FMS providers perform administrative responsibilities so that:</a:t>
            </a:r>
          </a:p>
          <a:p>
            <a:pPr lvl="1"/>
            <a:r>
              <a:rPr lang="en-US" dirty="0" smtClean="0">
                <a:ea typeface="ＭＳ Ｐゴシック" pitchFamily="34" charset="-128"/>
              </a:rPr>
              <a:t>Consumers can focus on managing their services and supports</a:t>
            </a:r>
          </a:p>
          <a:p>
            <a:pPr lvl="1"/>
            <a:r>
              <a:rPr lang="en-US" dirty="0" smtClean="0">
                <a:ea typeface="ＭＳ Ｐゴシック" pitchFamily="34" charset="-128"/>
              </a:rPr>
              <a:t>Tax, employment and insurance regulation compliance is maintained</a:t>
            </a:r>
          </a:p>
          <a:p>
            <a:pPr lvl="1"/>
            <a:r>
              <a:rPr lang="en-US" dirty="0" smtClean="0">
                <a:ea typeface="ＭＳ Ｐゴシック" pitchFamily="34" charset="-128"/>
              </a:rPr>
              <a:t>Payments to consumer</a:t>
            </a:r>
            <a:r>
              <a:rPr lang="ja-JP" altLang="en-US" dirty="0" smtClean="0">
                <a:ea typeface="ＭＳ Ｐゴシック" pitchFamily="34" charset="-128"/>
              </a:rPr>
              <a:t>’</a:t>
            </a:r>
            <a:r>
              <a:rPr lang="en-US" altLang="ja-JP" dirty="0" smtClean="0">
                <a:ea typeface="ＭＳ Ｐゴシック" pitchFamily="34" charset="-128"/>
              </a:rPr>
              <a:t>s providers are made in accordance with budget</a:t>
            </a:r>
          </a:p>
          <a:p>
            <a:pPr lvl="1"/>
            <a:r>
              <a:rPr lang="en-US" dirty="0" smtClean="0">
                <a:ea typeface="ＭＳ Ｐゴシック" pitchFamily="34" charset="-128"/>
              </a:rPr>
              <a:t>Additional controls are in place to detect and prevent fraud and abuse</a:t>
            </a:r>
          </a:p>
        </p:txBody>
      </p:sp>
      <p:sp>
        <p:nvSpPr>
          <p:cNvPr id="2" name="Slide Number Placeholder 1"/>
          <p:cNvSpPr>
            <a:spLocks noGrp="1"/>
          </p:cNvSpPr>
          <p:nvPr>
            <p:ph type="sldNum" sz="quarter" idx="10"/>
          </p:nvPr>
        </p:nvSpPr>
        <p:spPr/>
        <p:txBody>
          <a:bodyPr/>
          <a:lstStyle/>
          <a:p>
            <a:pPr>
              <a:defRPr/>
            </a:pPr>
            <a:fld id="{B4DA0C39-A759-4F8A-996A-E1DCE786B7E0}" type="slidenum">
              <a:rPr lang="en-US" smtClean="0"/>
              <a:pPr>
                <a:defRPr/>
              </a:pPr>
              <a:t>12</a:t>
            </a:fld>
            <a:endParaRPr lang="en-US"/>
          </a:p>
        </p:txBody>
      </p:sp>
    </p:spTree>
    <p:custDataLst>
      <p:tags r:id="rId1"/>
    </p:custDataLst>
    <p:extLst>
      <p:ext uri="{BB962C8B-B14F-4D97-AF65-F5344CB8AC3E}">
        <p14:creationId xmlns:p14="http://schemas.microsoft.com/office/powerpoint/2010/main" xmlns="" val="2379118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52400" y="152400"/>
            <a:ext cx="8763000" cy="715963"/>
          </a:xfrm>
        </p:spPr>
        <p:txBody>
          <a:bodyPr/>
          <a:lstStyle/>
          <a:p>
            <a:r>
              <a:rPr lang="en-US" sz="2800" dirty="0" smtClean="0">
                <a:ea typeface="ＭＳ Ｐゴシック" pitchFamily="34" charset="-128"/>
              </a:rPr>
              <a:t>FMS Duties</a:t>
            </a:r>
          </a:p>
        </p:txBody>
      </p:sp>
      <p:sp>
        <p:nvSpPr>
          <p:cNvPr id="32770" name="Content Placeholder 2"/>
          <p:cNvSpPr>
            <a:spLocks noGrp="1"/>
          </p:cNvSpPr>
          <p:nvPr>
            <p:ph idx="1"/>
          </p:nvPr>
        </p:nvSpPr>
        <p:spPr>
          <a:xfrm>
            <a:off x="152400" y="838200"/>
            <a:ext cx="8991600" cy="4911725"/>
          </a:xfrm>
        </p:spPr>
        <p:txBody>
          <a:bodyPr/>
          <a:lstStyle/>
          <a:p>
            <a:pPr>
              <a:defRPr/>
            </a:pPr>
            <a:r>
              <a:rPr lang="en-US" sz="2400" dirty="0"/>
              <a:t>FMS provider:</a:t>
            </a:r>
          </a:p>
          <a:p>
            <a:pPr lvl="1">
              <a:defRPr/>
            </a:pPr>
            <a:r>
              <a:rPr lang="en-US" dirty="0"/>
              <a:t>supports the </a:t>
            </a:r>
            <a:r>
              <a:rPr lang="en-US" dirty="0" smtClean="0"/>
              <a:t>consumer through the </a:t>
            </a:r>
            <a:r>
              <a:rPr lang="en-US" dirty="0"/>
              <a:t>administrative process of being an employer</a:t>
            </a:r>
          </a:p>
          <a:p>
            <a:pPr lvl="1">
              <a:defRPr/>
            </a:pPr>
            <a:r>
              <a:rPr lang="en-US" dirty="0"/>
              <a:t>supports the </a:t>
            </a:r>
            <a:r>
              <a:rPr lang="en-US" dirty="0" smtClean="0"/>
              <a:t>consumer </a:t>
            </a:r>
            <a:r>
              <a:rPr lang="en-US" dirty="0"/>
              <a:t>to ensure workers are legally hired</a:t>
            </a:r>
          </a:p>
          <a:p>
            <a:pPr lvl="1">
              <a:defRPr/>
            </a:pPr>
            <a:r>
              <a:rPr lang="en-US" dirty="0"/>
              <a:t>can conduct criminal background checks on workers</a:t>
            </a:r>
          </a:p>
          <a:p>
            <a:pPr lvl="1">
              <a:defRPr/>
            </a:pPr>
            <a:r>
              <a:rPr lang="en-US" dirty="0" smtClean="0"/>
              <a:t>ensures that workers and other providers are paid in compliance with applicable rules and regulations</a:t>
            </a:r>
          </a:p>
          <a:p>
            <a:pPr lvl="1">
              <a:lnSpc>
                <a:spcPct val="90000"/>
              </a:lnSpc>
            </a:pPr>
            <a:r>
              <a:rPr lang="en-US" dirty="0" smtClean="0">
                <a:ea typeface="ＭＳ Ｐゴシック" pitchFamily="34" charset="-128"/>
              </a:rPr>
              <a:t>makes payments in accordance with spending plans, authorizations and program rules</a:t>
            </a:r>
          </a:p>
          <a:p>
            <a:pPr lvl="2">
              <a:lnSpc>
                <a:spcPct val="90000"/>
              </a:lnSpc>
            </a:pPr>
            <a:r>
              <a:rPr lang="en-US" sz="2400" dirty="0" smtClean="0">
                <a:ea typeface="ＭＳ Ｐゴシック" pitchFamily="34" charset="-128"/>
              </a:rPr>
              <a:t>This includes paying workers, agencies, or other goods and services vendors</a:t>
            </a:r>
          </a:p>
          <a:p>
            <a:pPr lvl="1">
              <a:defRPr/>
            </a:pPr>
            <a:endParaRPr lang="en-US" dirty="0" smtClean="0"/>
          </a:p>
          <a:p>
            <a:pPr marL="344487" lvl="1" indent="0">
              <a:buFont typeface="Wingdings" charset="0"/>
              <a:buNone/>
              <a:defRPr/>
            </a:pPr>
            <a:endParaRPr lang="en-US" dirty="0"/>
          </a:p>
        </p:txBody>
      </p:sp>
      <p:sp>
        <p:nvSpPr>
          <p:cNvPr id="2" name="Slide Number Placeholder 1"/>
          <p:cNvSpPr>
            <a:spLocks noGrp="1"/>
          </p:cNvSpPr>
          <p:nvPr>
            <p:ph type="sldNum" sz="quarter" idx="10"/>
          </p:nvPr>
        </p:nvSpPr>
        <p:spPr/>
        <p:txBody>
          <a:bodyPr/>
          <a:lstStyle/>
          <a:p>
            <a:pPr>
              <a:defRPr/>
            </a:pPr>
            <a:fld id="{B4DA0C39-A759-4F8A-996A-E1DCE786B7E0}" type="slidenum">
              <a:rPr lang="en-US" smtClean="0"/>
              <a:pPr>
                <a:defRPr/>
              </a:pPr>
              <a:t>13</a:t>
            </a:fld>
            <a:endParaRPr lang="en-US"/>
          </a:p>
        </p:txBody>
      </p:sp>
    </p:spTree>
    <p:custDataLst>
      <p:tags r:id="rId1"/>
    </p:custDataLst>
    <p:extLst>
      <p:ext uri="{BB962C8B-B14F-4D97-AF65-F5344CB8AC3E}">
        <p14:creationId xmlns:p14="http://schemas.microsoft.com/office/powerpoint/2010/main" xmlns="" val="20573263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228600" y="228600"/>
            <a:ext cx="8763000" cy="715963"/>
          </a:xfrm>
        </p:spPr>
        <p:txBody>
          <a:bodyPr/>
          <a:lstStyle/>
          <a:p>
            <a:r>
              <a:rPr lang="en-US" sz="2800" dirty="0" smtClean="0">
                <a:ea typeface="ＭＳ Ｐゴシック" pitchFamily="34" charset="-128"/>
              </a:rPr>
              <a:t>FMS Duties, </a:t>
            </a:r>
            <a:r>
              <a:rPr lang="en-US" sz="2400" dirty="0" smtClean="0">
                <a:ea typeface="ＭＳ Ｐゴシック" pitchFamily="34" charset="-128"/>
              </a:rPr>
              <a:t>cont’d.</a:t>
            </a:r>
          </a:p>
        </p:txBody>
      </p:sp>
      <p:sp>
        <p:nvSpPr>
          <p:cNvPr id="33794" name="Rectangle 3"/>
          <p:cNvSpPr>
            <a:spLocks noGrp="1" noChangeArrowheads="1"/>
          </p:cNvSpPr>
          <p:nvPr>
            <p:ph idx="1"/>
          </p:nvPr>
        </p:nvSpPr>
        <p:spPr>
          <a:xfrm>
            <a:off x="304800" y="914400"/>
            <a:ext cx="8534400" cy="4876800"/>
          </a:xfrm>
        </p:spPr>
        <p:txBody>
          <a:bodyPr/>
          <a:lstStyle/>
          <a:p>
            <a:r>
              <a:rPr lang="en-US" sz="2400" dirty="0" smtClean="0">
                <a:ea typeface="ＭＳ Ｐゴシック" pitchFamily="34" charset="-128"/>
              </a:rPr>
              <a:t>FMS provider:</a:t>
            </a:r>
          </a:p>
          <a:p>
            <a:pPr lvl="1"/>
            <a:r>
              <a:rPr lang="en-US" dirty="0" smtClean="0">
                <a:ea typeface="ＭＳ Ｐゴシック" pitchFamily="34" charset="-128"/>
              </a:rPr>
              <a:t>has controls in place to detect and prevent fraud and abuse</a:t>
            </a:r>
          </a:p>
          <a:p>
            <a:pPr lvl="1"/>
            <a:r>
              <a:rPr lang="en-US" dirty="0" smtClean="0">
                <a:ea typeface="ＭＳ Ｐゴシック" pitchFamily="34" charset="-128"/>
              </a:rPr>
              <a:t>helps protect the consumer by getting workers</a:t>
            </a:r>
            <a:r>
              <a:rPr lang="ja-JP" altLang="en-US" dirty="0" smtClean="0">
                <a:ea typeface="ＭＳ Ｐゴシック" pitchFamily="34" charset="-128"/>
              </a:rPr>
              <a:t>’</a:t>
            </a:r>
            <a:r>
              <a:rPr lang="en-US" altLang="ja-JP" dirty="0" smtClean="0">
                <a:ea typeface="ＭＳ Ｐゴシック" pitchFamily="34" charset="-128"/>
              </a:rPr>
              <a:t> compensation policies in place </a:t>
            </a:r>
          </a:p>
          <a:p>
            <a:pPr lvl="1">
              <a:lnSpc>
                <a:spcPct val="90000"/>
              </a:lnSpc>
            </a:pPr>
            <a:r>
              <a:rPr lang="en-US" dirty="0" smtClean="0">
                <a:ea typeface="ＭＳ Ｐゴシック" pitchFamily="34" charset="-128"/>
              </a:rPr>
              <a:t>generates reports for consumers and program administrative agencies showing expenditures and individual budget information</a:t>
            </a:r>
          </a:p>
          <a:p>
            <a:pPr lvl="1">
              <a:lnSpc>
                <a:spcPct val="90000"/>
              </a:lnSpc>
            </a:pPr>
            <a:r>
              <a:rPr lang="en-US" dirty="0" smtClean="0">
                <a:ea typeface="ＭＳ Ｐゴシック" pitchFamily="34" charset="-128"/>
              </a:rPr>
              <a:t>maintains fiscal accountability and oversight in a flexible program</a:t>
            </a:r>
          </a:p>
        </p:txBody>
      </p:sp>
      <p:sp>
        <p:nvSpPr>
          <p:cNvPr id="2" name="Slide Number Placeholder 1"/>
          <p:cNvSpPr>
            <a:spLocks noGrp="1"/>
          </p:cNvSpPr>
          <p:nvPr>
            <p:ph type="sldNum" sz="quarter" idx="10"/>
          </p:nvPr>
        </p:nvSpPr>
        <p:spPr/>
        <p:txBody>
          <a:bodyPr/>
          <a:lstStyle/>
          <a:p>
            <a:pPr>
              <a:defRPr/>
            </a:pPr>
            <a:fld id="{B4DA0C39-A759-4F8A-996A-E1DCE786B7E0}" type="slidenum">
              <a:rPr lang="en-US" smtClean="0"/>
              <a:pPr>
                <a:defRPr/>
              </a:pPr>
              <a:t>14</a:t>
            </a:fld>
            <a:endParaRPr lang="en-US"/>
          </a:p>
        </p:txBody>
      </p:sp>
    </p:spTree>
    <p:custDataLst>
      <p:tags r:id="rId1"/>
    </p:custDataLst>
    <p:extLst>
      <p:ext uri="{BB962C8B-B14F-4D97-AF65-F5344CB8AC3E}">
        <p14:creationId xmlns:p14="http://schemas.microsoft.com/office/powerpoint/2010/main" xmlns="" val="16671160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US" sz="2800" dirty="0" smtClean="0">
                <a:ea typeface="ＭＳ Ｐゴシック" pitchFamily="34" charset="-128"/>
              </a:rPr>
              <a:t>What Determines the FMS</a:t>
            </a:r>
            <a:r>
              <a:rPr lang="ja-JP" altLang="en-US" sz="2800" smtClean="0">
                <a:ea typeface="ＭＳ Ｐゴシック" pitchFamily="34" charset="-128"/>
              </a:rPr>
              <a:t>’</a:t>
            </a:r>
            <a:r>
              <a:rPr lang="en-US" altLang="ja-JP" sz="2800" dirty="0" smtClean="0">
                <a:ea typeface="ＭＳ Ｐゴシック" pitchFamily="34" charset="-128"/>
              </a:rPr>
              <a:t> Duties?</a:t>
            </a:r>
            <a:endParaRPr lang="en-US" sz="2800" dirty="0" smtClean="0">
              <a:ea typeface="ＭＳ Ｐゴシック" pitchFamily="34" charset="-128"/>
            </a:endParaRPr>
          </a:p>
        </p:txBody>
      </p:sp>
      <p:sp>
        <p:nvSpPr>
          <p:cNvPr id="35842" name="Rectangle 3"/>
          <p:cNvSpPr>
            <a:spLocks noGrp="1" noChangeArrowheads="1"/>
          </p:cNvSpPr>
          <p:nvPr>
            <p:ph type="body" idx="1"/>
          </p:nvPr>
        </p:nvSpPr>
        <p:spPr>
          <a:xfrm>
            <a:off x="457200" y="1143000"/>
            <a:ext cx="8229600" cy="4683125"/>
          </a:xfrm>
        </p:spPr>
        <p:txBody>
          <a:bodyPr/>
          <a:lstStyle/>
          <a:p>
            <a:r>
              <a:rPr lang="en-US" sz="2400" dirty="0" smtClean="0">
                <a:ea typeface="ＭＳ Ｐゴシック" pitchFamily="34" charset="-128"/>
              </a:rPr>
              <a:t>A lot, but an important determinant of an FMS</a:t>
            </a:r>
            <a:r>
              <a:rPr lang="en-US" sz="2400" dirty="0">
                <a:ea typeface="ＭＳ Ｐゴシック" pitchFamily="34" charset="-128"/>
              </a:rPr>
              <a:t> </a:t>
            </a:r>
            <a:r>
              <a:rPr lang="en-US" sz="2400" dirty="0" smtClean="0">
                <a:ea typeface="ＭＳ Ｐゴシック" pitchFamily="34" charset="-128"/>
              </a:rPr>
              <a:t>provider’s</a:t>
            </a:r>
            <a:r>
              <a:rPr lang="en-US" altLang="ja-JP" sz="2400" dirty="0" smtClean="0">
                <a:ea typeface="ＭＳ Ｐゴシック" pitchFamily="34" charset="-128"/>
              </a:rPr>
              <a:t> duties is the type of authority offered for consumers within the program</a:t>
            </a:r>
          </a:p>
          <a:p>
            <a:r>
              <a:rPr lang="en-US" sz="2400" dirty="0" smtClean="0">
                <a:ea typeface="ＭＳ Ｐゴシック" pitchFamily="34" charset="-128"/>
              </a:rPr>
              <a:t>These include:</a:t>
            </a:r>
          </a:p>
          <a:p>
            <a:pPr>
              <a:buFontTx/>
              <a:buNone/>
            </a:pPr>
            <a:r>
              <a:rPr lang="en-US" sz="2400" dirty="0" smtClean="0">
                <a:ea typeface="ＭＳ Ｐゴシック" pitchFamily="34" charset="-128"/>
              </a:rPr>
              <a:t>		Budget Authority</a:t>
            </a:r>
          </a:p>
          <a:p>
            <a:pPr lvl="1">
              <a:buFontTx/>
              <a:buNone/>
            </a:pPr>
            <a:r>
              <a:rPr lang="en-US" dirty="0" smtClean="0">
                <a:ea typeface="ＭＳ Ｐゴシック" pitchFamily="34" charset="-128"/>
              </a:rPr>
              <a:t>		Employer Authority</a:t>
            </a:r>
          </a:p>
          <a:p>
            <a:r>
              <a:rPr lang="en-US" sz="2400" dirty="0" smtClean="0">
                <a:ea typeface="ＭＳ Ｐゴシック" pitchFamily="34" charset="-128"/>
              </a:rPr>
              <a:t>The original “Cash &amp; Counseling” program had both budget authority and employer authority</a:t>
            </a:r>
          </a:p>
          <a:p>
            <a:r>
              <a:rPr lang="en-US" sz="2400" dirty="0" smtClean="0">
                <a:ea typeface="ＭＳ Ｐゴシック" pitchFamily="34" charset="-128"/>
              </a:rPr>
              <a:t>In the Veteran-Directed HCBS program, both budget authority and employer authority are required</a:t>
            </a:r>
          </a:p>
          <a:p>
            <a:pPr lvl="1">
              <a:buFontTx/>
              <a:buNone/>
            </a:pPr>
            <a:endParaRPr lang="en-US" dirty="0" smtClean="0">
              <a:ea typeface="ＭＳ Ｐゴシック" pitchFamily="34" charset="-128"/>
            </a:endParaRPr>
          </a:p>
        </p:txBody>
      </p:sp>
      <p:sp>
        <p:nvSpPr>
          <p:cNvPr id="2" name="Slide Number Placeholder 1"/>
          <p:cNvSpPr>
            <a:spLocks noGrp="1"/>
          </p:cNvSpPr>
          <p:nvPr>
            <p:ph type="sldNum" sz="quarter" idx="10"/>
          </p:nvPr>
        </p:nvSpPr>
        <p:spPr/>
        <p:txBody>
          <a:bodyPr/>
          <a:lstStyle/>
          <a:p>
            <a:pPr>
              <a:defRPr/>
            </a:pPr>
            <a:fld id="{B4DA0C39-A759-4F8A-996A-E1DCE786B7E0}" type="slidenum">
              <a:rPr lang="en-US" smtClean="0"/>
              <a:pPr>
                <a:defRPr/>
              </a:pPr>
              <a:t>15</a:t>
            </a:fld>
            <a:endParaRPr lang="en-US"/>
          </a:p>
        </p:txBody>
      </p:sp>
    </p:spTree>
    <p:custDataLst>
      <p:tags r:id="rId1"/>
    </p:custDataLst>
    <p:extLst>
      <p:ext uri="{BB962C8B-B14F-4D97-AF65-F5344CB8AC3E}">
        <p14:creationId xmlns:p14="http://schemas.microsoft.com/office/powerpoint/2010/main" xmlns="" val="8538755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r>
              <a:rPr lang="en-US" sz="2800" dirty="0" smtClean="0">
                <a:ea typeface="ＭＳ Ｐゴシック" pitchFamily="34" charset="-128"/>
              </a:rPr>
              <a:t>Budget Authority</a:t>
            </a:r>
          </a:p>
        </p:txBody>
      </p:sp>
      <p:sp>
        <p:nvSpPr>
          <p:cNvPr id="37890" name="Rectangle 3"/>
          <p:cNvSpPr>
            <a:spLocks noGrp="1" noChangeArrowheads="1"/>
          </p:cNvSpPr>
          <p:nvPr>
            <p:ph idx="1"/>
          </p:nvPr>
        </p:nvSpPr>
        <p:spPr>
          <a:xfrm>
            <a:off x="228600" y="1143000"/>
            <a:ext cx="8763000" cy="4953000"/>
          </a:xfrm>
        </p:spPr>
        <p:txBody>
          <a:bodyPr/>
          <a:lstStyle/>
          <a:p>
            <a:r>
              <a:rPr lang="en-US" sz="2400" dirty="0" smtClean="0">
                <a:ea typeface="ＭＳ Ｐゴシック" pitchFamily="34" charset="-128"/>
              </a:rPr>
              <a:t>Budget Authority means that a consumer has choice and control over what goods and services to purchase within their spending plan and how to allocate their money within their spending plan</a:t>
            </a:r>
          </a:p>
          <a:p>
            <a:r>
              <a:rPr lang="en-US" sz="2400" dirty="0" smtClean="0">
                <a:ea typeface="ＭＳ Ｐゴシック" pitchFamily="34" charset="-128"/>
              </a:rPr>
              <a:t>The FMS entity</a:t>
            </a:r>
            <a:r>
              <a:rPr lang="ja-JP" altLang="en-US" sz="2400" dirty="0" smtClean="0">
                <a:ea typeface="ＭＳ Ｐゴシック" pitchFamily="34" charset="-128"/>
              </a:rPr>
              <a:t>’</a:t>
            </a:r>
            <a:r>
              <a:rPr lang="en-US" altLang="ja-JP" sz="2400" dirty="0" smtClean="0">
                <a:ea typeface="ＭＳ Ｐゴシック" pitchFamily="34" charset="-128"/>
              </a:rPr>
              <a:t>s role is to:</a:t>
            </a:r>
          </a:p>
          <a:p>
            <a:pPr lvl="1"/>
            <a:r>
              <a:rPr lang="en-US" dirty="0" smtClean="0">
                <a:ea typeface="ＭＳ Ｐゴシック" pitchFamily="34" charset="-128"/>
              </a:rPr>
              <a:t>Maintain separate accounting for each consumer-directed budget</a:t>
            </a:r>
          </a:p>
          <a:p>
            <a:pPr lvl="1"/>
            <a:r>
              <a:rPr lang="en-US" dirty="0" smtClean="0">
                <a:ea typeface="ＭＳ Ｐゴシック" pitchFamily="34" charset="-128"/>
              </a:rPr>
              <a:t>Process invoices (vendors) &amp; timesheets (workers) in accordance with each consumer</a:t>
            </a:r>
            <a:r>
              <a:rPr lang="ja-JP" altLang="en-US" dirty="0" smtClean="0">
                <a:ea typeface="ＭＳ Ｐゴシック" pitchFamily="34" charset="-128"/>
              </a:rPr>
              <a:t>’</a:t>
            </a:r>
            <a:r>
              <a:rPr lang="en-US" altLang="ja-JP" dirty="0" smtClean="0">
                <a:ea typeface="ＭＳ Ｐゴシック" pitchFamily="34" charset="-128"/>
              </a:rPr>
              <a:t>s budget</a:t>
            </a:r>
          </a:p>
          <a:p>
            <a:pPr lvl="1"/>
            <a:r>
              <a:rPr lang="en-US" dirty="0" smtClean="0">
                <a:ea typeface="ＭＳ Ｐゴシック" pitchFamily="34" charset="-128"/>
              </a:rPr>
              <a:t>Only pay those invoices and timesheets that are approved in the budget and meet other program requirements</a:t>
            </a:r>
          </a:p>
          <a:p>
            <a:pPr lvl="1"/>
            <a:r>
              <a:rPr lang="en-US" dirty="0" smtClean="0">
                <a:ea typeface="ＭＳ Ｐゴシック" pitchFamily="34" charset="-128"/>
              </a:rPr>
              <a:t>Prepare reports showing budget amounts, spending and amounts remaining</a:t>
            </a:r>
          </a:p>
        </p:txBody>
      </p:sp>
      <p:sp>
        <p:nvSpPr>
          <p:cNvPr id="2" name="Slide Number Placeholder 1"/>
          <p:cNvSpPr>
            <a:spLocks noGrp="1"/>
          </p:cNvSpPr>
          <p:nvPr>
            <p:ph type="sldNum" sz="quarter" idx="10"/>
          </p:nvPr>
        </p:nvSpPr>
        <p:spPr/>
        <p:txBody>
          <a:bodyPr/>
          <a:lstStyle/>
          <a:p>
            <a:pPr>
              <a:defRPr/>
            </a:pPr>
            <a:fld id="{B4DA0C39-A759-4F8A-996A-E1DCE786B7E0}" type="slidenum">
              <a:rPr lang="en-US" smtClean="0"/>
              <a:pPr>
                <a:defRPr/>
              </a:pPr>
              <a:t>16</a:t>
            </a:fld>
            <a:endParaRPr lang="en-US"/>
          </a:p>
        </p:txBody>
      </p:sp>
    </p:spTree>
    <p:custDataLst>
      <p:tags r:id="rId1"/>
    </p:custDataLst>
    <p:extLst>
      <p:ext uri="{BB962C8B-B14F-4D97-AF65-F5344CB8AC3E}">
        <p14:creationId xmlns:p14="http://schemas.microsoft.com/office/powerpoint/2010/main" xmlns="" val="29807072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r>
              <a:rPr lang="en-US" sz="2800" dirty="0" smtClean="0">
                <a:ea typeface="ＭＳ Ｐゴシック" pitchFamily="34" charset="-128"/>
              </a:rPr>
              <a:t>Employer Authority</a:t>
            </a:r>
          </a:p>
        </p:txBody>
      </p:sp>
      <p:sp>
        <p:nvSpPr>
          <p:cNvPr id="39938" name="Rectangle 4"/>
          <p:cNvSpPr>
            <a:spLocks noGrp="1" noChangeArrowheads="1"/>
          </p:cNvSpPr>
          <p:nvPr>
            <p:ph idx="1"/>
          </p:nvPr>
        </p:nvSpPr>
        <p:spPr>
          <a:xfrm>
            <a:off x="457200" y="1143000"/>
            <a:ext cx="8534400" cy="4876800"/>
          </a:xfrm>
        </p:spPr>
        <p:txBody>
          <a:bodyPr/>
          <a:lstStyle/>
          <a:p>
            <a:r>
              <a:rPr lang="en-US" sz="2400" dirty="0" smtClean="0">
                <a:ea typeface="ＭＳ Ｐゴシック" pitchFamily="34" charset="-128"/>
              </a:rPr>
              <a:t>Employer Authority means that a consumer can directly hire workers of his/her choice and will train, manage, schedule and dismiss workers.</a:t>
            </a:r>
          </a:p>
          <a:p>
            <a:r>
              <a:rPr lang="en-US" sz="2400" dirty="0" smtClean="0">
                <a:ea typeface="ＭＳ Ｐゴシック" pitchFamily="34" charset="-128"/>
              </a:rPr>
              <a:t>The FMS entity</a:t>
            </a:r>
            <a:r>
              <a:rPr lang="ja-JP" altLang="en-US" sz="2400" dirty="0" smtClean="0">
                <a:ea typeface="ＭＳ Ｐゴシック" pitchFamily="34" charset="-128"/>
              </a:rPr>
              <a:t>’</a:t>
            </a:r>
            <a:r>
              <a:rPr lang="en-US" altLang="ja-JP" sz="2400" dirty="0" smtClean="0">
                <a:ea typeface="ＭＳ Ｐゴシック" pitchFamily="34" charset="-128"/>
              </a:rPr>
              <a:t>s role is to:</a:t>
            </a:r>
          </a:p>
          <a:p>
            <a:pPr lvl="1"/>
            <a:r>
              <a:rPr lang="en-US" dirty="0" smtClean="0">
                <a:ea typeface="ＭＳ Ｐゴシック" pitchFamily="34" charset="-128"/>
              </a:rPr>
              <a:t>facilitate employment of workers by the consumer or representative by performing certain employer responsibilities as an agent of the consumer employer</a:t>
            </a:r>
          </a:p>
          <a:p>
            <a:pPr lvl="1"/>
            <a:r>
              <a:rPr lang="en-US" dirty="0" smtClean="0">
                <a:ea typeface="ＭＳ Ｐゴシック" pitchFamily="34" charset="-128"/>
              </a:rPr>
              <a:t>process payroll</a:t>
            </a:r>
          </a:p>
          <a:p>
            <a:pPr lvl="1"/>
            <a:r>
              <a:rPr lang="en-US" dirty="0" smtClean="0">
                <a:ea typeface="ＭＳ Ｐゴシック" pitchFamily="34" charset="-128"/>
              </a:rPr>
              <a:t>withhold and deposit applicable employee Federal, State and Local income taxes</a:t>
            </a:r>
          </a:p>
          <a:p>
            <a:pPr lvl="1"/>
            <a:endParaRPr lang="en-US" dirty="0" smtClean="0">
              <a:ea typeface="ＭＳ Ｐゴシック" pitchFamily="34" charset="-128"/>
            </a:endParaRPr>
          </a:p>
          <a:p>
            <a:pPr lvl="2">
              <a:buFontTx/>
              <a:buNone/>
            </a:pPr>
            <a:endParaRPr lang="en-US" sz="2400" dirty="0" smtClean="0">
              <a:ea typeface="ＭＳ Ｐゴシック" pitchFamily="34" charset="-128"/>
            </a:endParaRPr>
          </a:p>
        </p:txBody>
      </p:sp>
      <p:sp>
        <p:nvSpPr>
          <p:cNvPr id="2" name="Slide Number Placeholder 1"/>
          <p:cNvSpPr>
            <a:spLocks noGrp="1"/>
          </p:cNvSpPr>
          <p:nvPr>
            <p:ph type="sldNum" sz="quarter" idx="10"/>
          </p:nvPr>
        </p:nvSpPr>
        <p:spPr/>
        <p:txBody>
          <a:bodyPr/>
          <a:lstStyle/>
          <a:p>
            <a:pPr>
              <a:defRPr/>
            </a:pPr>
            <a:fld id="{B4DA0C39-A759-4F8A-996A-E1DCE786B7E0}" type="slidenum">
              <a:rPr lang="en-US" smtClean="0"/>
              <a:pPr>
                <a:defRPr/>
              </a:pPr>
              <a:t>17</a:t>
            </a:fld>
            <a:endParaRPr lang="en-US"/>
          </a:p>
        </p:txBody>
      </p:sp>
    </p:spTree>
    <p:custDataLst>
      <p:tags r:id="rId1"/>
    </p:custDataLst>
    <p:extLst>
      <p:ext uri="{BB962C8B-B14F-4D97-AF65-F5344CB8AC3E}">
        <p14:creationId xmlns:p14="http://schemas.microsoft.com/office/powerpoint/2010/main" xmlns="" val="35464240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sz="2800" dirty="0" smtClean="0">
                <a:ea typeface="ＭＳ Ｐゴシック" pitchFamily="34" charset="-128"/>
              </a:rPr>
              <a:t>Employer Authority, </a:t>
            </a:r>
            <a:r>
              <a:rPr lang="en-US" sz="2400" dirty="0" smtClean="0">
                <a:ea typeface="ＭＳ Ｐゴシック" pitchFamily="34" charset="-128"/>
              </a:rPr>
              <a:t>cont’d.</a:t>
            </a:r>
          </a:p>
        </p:txBody>
      </p:sp>
      <p:sp>
        <p:nvSpPr>
          <p:cNvPr id="41986" name="Content Placeholder 2"/>
          <p:cNvSpPr>
            <a:spLocks noGrp="1"/>
          </p:cNvSpPr>
          <p:nvPr>
            <p:ph idx="1"/>
          </p:nvPr>
        </p:nvSpPr>
        <p:spPr>
          <a:xfrm>
            <a:off x="457200" y="1219200"/>
            <a:ext cx="8458200" cy="4911725"/>
          </a:xfrm>
        </p:spPr>
        <p:txBody>
          <a:bodyPr/>
          <a:lstStyle/>
          <a:p>
            <a:pPr>
              <a:lnSpc>
                <a:spcPct val="80000"/>
              </a:lnSpc>
            </a:pPr>
            <a:r>
              <a:rPr lang="en-US" sz="2400" dirty="0" smtClean="0">
                <a:ea typeface="ＭＳ Ｐゴシック" pitchFamily="34" charset="-128"/>
              </a:rPr>
              <a:t>The FMS Entity</a:t>
            </a:r>
            <a:r>
              <a:rPr lang="ja-JP" altLang="en-US" sz="2400" dirty="0" smtClean="0">
                <a:ea typeface="ＭＳ Ｐゴシック" pitchFamily="34" charset="-128"/>
              </a:rPr>
              <a:t>’</a:t>
            </a:r>
            <a:r>
              <a:rPr lang="en-US" altLang="ja-JP" sz="2400" dirty="0" smtClean="0">
                <a:ea typeface="ＭＳ Ｐゴシック" pitchFamily="34" charset="-128"/>
              </a:rPr>
              <a:t>s role is to:</a:t>
            </a:r>
          </a:p>
          <a:p>
            <a:pPr lvl="1"/>
            <a:r>
              <a:rPr lang="en-US" dirty="0" smtClean="0">
                <a:ea typeface="ＭＳ Ｐゴシック" pitchFamily="34" charset="-128"/>
              </a:rPr>
              <a:t>file and deposit applicable employer Federal, State and Local employment taxes, including unemployment, Social Security and Medicare taxes</a:t>
            </a:r>
          </a:p>
          <a:p>
            <a:pPr lvl="1"/>
            <a:r>
              <a:rPr lang="en-US" dirty="0" smtClean="0">
                <a:ea typeface="ＭＳ Ｐゴシック" pitchFamily="34" charset="-128"/>
              </a:rPr>
              <a:t>file employer tax returns and issue year-end wage and earnings statements (e.g. IRS Forms W-2, IRS Forms 1099, State Forms W-2, 1099 or equivalent)</a:t>
            </a:r>
          </a:p>
          <a:p>
            <a:pPr lvl="1"/>
            <a:r>
              <a:rPr lang="en-US" dirty="0" smtClean="0">
                <a:ea typeface="ＭＳ Ｐゴシック" pitchFamily="34" charset="-128"/>
              </a:rPr>
              <a:t>support the consumer to maintain compliance with applicable workers’</a:t>
            </a:r>
            <a:r>
              <a:rPr lang="en-US" altLang="ja-JP" dirty="0" smtClean="0">
                <a:ea typeface="ＭＳ Ｐゴシック" pitchFamily="34" charset="-128"/>
              </a:rPr>
              <a:t> compensation regulations</a:t>
            </a:r>
          </a:p>
          <a:p>
            <a:pPr lvl="1"/>
            <a:r>
              <a:rPr lang="en-US" dirty="0" smtClean="0">
                <a:ea typeface="ＭＳ Ｐゴシック" pitchFamily="34" charset="-128"/>
              </a:rPr>
              <a:t>support the consumer to review worker authorization information and collect applicable employment forms from workers</a:t>
            </a:r>
          </a:p>
          <a:p>
            <a:endParaRPr lang="en-US" sz="2400" dirty="0" smtClean="0">
              <a:ea typeface="ＭＳ Ｐゴシック" pitchFamily="34" charset="-128"/>
            </a:endParaRPr>
          </a:p>
        </p:txBody>
      </p:sp>
      <p:sp>
        <p:nvSpPr>
          <p:cNvPr id="2" name="Slide Number Placeholder 1"/>
          <p:cNvSpPr>
            <a:spLocks noGrp="1"/>
          </p:cNvSpPr>
          <p:nvPr>
            <p:ph type="sldNum" sz="quarter" idx="10"/>
          </p:nvPr>
        </p:nvSpPr>
        <p:spPr/>
        <p:txBody>
          <a:bodyPr/>
          <a:lstStyle/>
          <a:p>
            <a:pPr>
              <a:defRPr/>
            </a:pPr>
            <a:fld id="{B4DA0C39-A759-4F8A-996A-E1DCE786B7E0}" type="slidenum">
              <a:rPr lang="en-US" smtClean="0"/>
              <a:pPr>
                <a:defRPr/>
              </a:pPr>
              <a:t>18</a:t>
            </a:fld>
            <a:endParaRPr lang="en-US"/>
          </a:p>
        </p:txBody>
      </p:sp>
    </p:spTree>
    <p:custDataLst>
      <p:tags r:id="rId1"/>
    </p:custDataLst>
    <p:extLst>
      <p:ext uri="{BB962C8B-B14F-4D97-AF65-F5344CB8AC3E}">
        <p14:creationId xmlns:p14="http://schemas.microsoft.com/office/powerpoint/2010/main" xmlns="" val="36239596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Slide Number Placeholder 3"/>
          <p:cNvSpPr>
            <a:spLocks noGrp="1"/>
          </p:cNvSpPr>
          <p:nvPr>
            <p:ph type="sldNum" sz="quarter" idx="10"/>
          </p:nvPr>
        </p:nvSpPr>
        <p:spPr/>
        <p:txBody>
          <a:bodyPr/>
          <a:lstStyle/>
          <a:p>
            <a:pPr>
              <a:defRPr/>
            </a:pPr>
            <a:fld id="{B4DA0C39-A759-4F8A-996A-E1DCE786B7E0}" type="slidenum">
              <a:rPr lang="en-US" smtClean="0"/>
              <a:pPr>
                <a:defRPr/>
              </a:pPr>
              <a:t>19</a:t>
            </a:fld>
            <a:endParaRPr lang="en-US"/>
          </a:p>
        </p:txBody>
      </p:sp>
    </p:spTree>
    <p:extLst>
      <p:ext uri="{BB962C8B-B14F-4D97-AF65-F5344CB8AC3E}">
        <p14:creationId xmlns:p14="http://schemas.microsoft.com/office/powerpoint/2010/main" xmlns="" val="2557974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z="2800" dirty="0" smtClean="0">
                <a:ea typeface="ＭＳ Ｐゴシック" pitchFamily="34" charset="-128"/>
              </a:rPr>
              <a:t>Financial Management Services (FMS)</a:t>
            </a:r>
          </a:p>
        </p:txBody>
      </p:sp>
      <p:sp>
        <p:nvSpPr>
          <p:cNvPr id="3" name="Content Placeholder 2"/>
          <p:cNvSpPr>
            <a:spLocks noGrp="1"/>
          </p:cNvSpPr>
          <p:nvPr>
            <p:ph idx="1"/>
          </p:nvPr>
        </p:nvSpPr>
        <p:spPr>
          <a:xfrm>
            <a:off x="457200" y="1066800"/>
            <a:ext cx="8229600" cy="4530725"/>
          </a:xfrm>
        </p:spPr>
        <p:txBody>
          <a:bodyPr/>
          <a:lstStyle/>
          <a:p>
            <a:pPr>
              <a:defRPr/>
            </a:pPr>
            <a:r>
              <a:rPr lang="en-US" sz="2400" dirty="0" smtClean="0">
                <a:ea typeface="+mn-ea"/>
                <a:cs typeface="+mn-cs"/>
              </a:rPr>
              <a:t>Why does FMS exist?</a:t>
            </a:r>
          </a:p>
          <a:p>
            <a:pPr>
              <a:defRPr/>
            </a:pPr>
            <a:r>
              <a:rPr lang="en-US" sz="2400" dirty="0" smtClean="0">
                <a:ea typeface="+mn-ea"/>
                <a:cs typeface="+mn-cs"/>
              </a:rPr>
              <a:t>Employer Authority and Budget Authority</a:t>
            </a:r>
          </a:p>
          <a:p>
            <a:pPr>
              <a:defRPr/>
            </a:pPr>
            <a:r>
              <a:rPr lang="en-US" sz="2400" dirty="0" smtClean="0">
                <a:ea typeface="+mn-ea"/>
                <a:cs typeface="+mn-cs"/>
              </a:rPr>
              <a:t>Why might a </a:t>
            </a:r>
            <a:r>
              <a:rPr lang="en-US" sz="2400" dirty="0" smtClean="0"/>
              <a:t>CIL </a:t>
            </a:r>
            <a:r>
              <a:rPr lang="en-US" sz="2400" dirty="0" smtClean="0">
                <a:ea typeface="+mn-ea"/>
                <a:cs typeface="+mn-cs"/>
              </a:rPr>
              <a:t>be an FMS provider?</a:t>
            </a:r>
          </a:p>
          <a:p>
            <a:pPr>
              <a:defRPr/>
            </a:pPr>
            <a:r>
              <a:rPr lang="en-US" sz="2400" dirty="0" smtClean="0">
                <a:ea typeface="+mn-ea"/>
                <a:cs typeface="+mn-cs"/>
              </a:rPr>
              <a:t>Who is our competition?</a:t>
            </a:r>
          </a:p>
          <a:p>
            <a:pPr>
              <a:defRPr/>
            </a:pPr>
            <a:r>
              <a:rPr lang="en-US" sz="2400" dirty="0"/>
              <a:t>W</a:t>
            </a:r>
            <a:r>
              <a:rPr lang="en-US" sz="2400" dirty="0" smtClean="0"/>
              <a:t>hat states have opportunities for FMS?</a:t>
            </a:r>
            <a:endParaRPr lang="en-US" sz="2400" dirty="0" smtClean="0">
              <a:ea typeface="+mn-ea"/>
              <a:cs typeface="+mn-cs"/>
            </a:endParaRPr>
          </a:p>
        </p:txBody>
      </p:sp>
      <p:sp>
        <p:nvSpPr>
          <p:cNvPr id="2" name="Slide Number Placeholder 1"/>
          <p:cNvSpPr>
            <a:spLocks noGrp="1"/>
          </p:cNvSpPr>
          <p:nvPr>
            <p:ph type="sldNum" sz="quarter" idx="10"/>
          </p:nvPr>
        </p:nvSpPr>
        <p:spPr/>
        <p:txBody>
          <a:bodyPr/>
          <a:lstStyle/>
          <a:p>
            <a:pPr>
              <a:defRPr/>
            </a:pPr>
            <a:fld id="{B4DA0C39-A759-4F8A-996A-E1DCE786B7E0}" type="slidenum">
              <a:rPr lang="en-US" smtClean="0"/>
              <a:pPr>
                <a:defRPr/>
              </a:pPr>
              <a:t>2</a:t>
            </a:fld>
            <a:endParaRPr lang="en-US"/>
          </a:p>
        </p:txBody>
      </p:sp>
    </p:spTree>
    <p:custDataLst>
      <p:tags r:id="rId1"/>
    </p:custDataLst>
    <p:extLst>
      <p:ext uri="{BB962C8B-B14F-4D97-AF65-F5344CB8AC3E}">
        <p14:creationId xmlns:p14="http://schemas.microsoft.com/office/powerpoint/2010/main" xmlns="" val="17769320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Why consider FMS?</a:t>
            </a:r>
            <a:endParaRPr lang="en-US" sz="2800" dirty="0"/>
          </a:p>
        </p:txBody>
      </p:sp>
      <p:sp>
        <p:nvSpPr>
          <p:cNvPr id="3" name="Content Placeholder 2"/>
          <p:cNvSpPr>
            <a:spLocks noGrp="1"/>
          </p:cNvSpPr>
          <p:nvPr>
            <p:ph idx="1"/>
          </p:nvPr>
        </p:nvSpPr>
        <p:spPr>
          <a:xfrm>
            <a:off x="457200" y="1143000"/>
            <a:ext cx="8534400" cy="4876800"/>
          </a:xfrm>
        </p:spPr>
        <p:txBody>
          <a:bodyPr/>
          <a:lstStyle/>
          <a:p>
            <a:r>
              <a:rPr lang="en-US" dirty="0" smtClean="0"/>
              <a:t>This is a tough business</a:t>
            </a:r>
          </a:p>
          <a:p>
            <a:pPr lvl="1"/>
            <a:r>
              <a:rPr lang="en-US" dirty="0" smtClean="0"/>
              <a:t>Steep learning curve</a:t>
            </a:r>
          </a:p>
          <a:p>
            <a:pPr lvl="1"/>
            <a:r>
              <a:rPr lang="en-US" dirty="0"/>
              <a:t>S</a:t>
            </a:r>
            <a:r>
              <a:rPr lang="en-US" dirty="0" smtClean="0"/>
              <a:t>ignificant investment required</a:t>
            </a:r>
          </a:p>
          <a:p>
            <a:pPr lvl="1"/>
            <a:r>
              <a:rPr lang="en-US" dirty="0"/>
              <a:t>F</a:t>
            </a:r>
            <a:r>
              <a:rPr lang="en-US" dirty="0" smtClean="0"/>
              <a:t>inancial risk often involved</a:t>
            </a:r>
          </a:p>
          <a:p>
            <a:pPr lvl="1"/>
            <a:r>
              <a:rPr lang="en-US" dirty="0" smtClean="0"/>
              <a:t>Legal risk</a:t>
            </a:r>
          </a:p>
          <a:p>
            <a:r>
              <a:rPr lang="en-US" dirty="0" smtClean="0"/>
              <a:t>FMS </a:t>
            </a:r>
            <a:r>
              <a:rPr lang="en-US" dirty="0"/>
              <a:t>o</a:t>
            </a:r>
            <a:r>
              <a:rPr lang="en-US" dirty="0" smtClean="0"/>
              <a:t>ffers </a:t>
            </a:r>
            <a:r>
              <a:rPr lang="en-US" dirty="0"/>
              <a:t>a</a:t>
            </a:r>
            <a:r>
              <a:rPr lang="en-US" dirty="0" smtClean="0"/>
              <a:t>nother </a:t>
            </a:r>
            <a:r>
              <a:rPr lang="en-US" dirty="0"/>
              <a:t>o</a:t>
            </a:r>
            <a:r>
              <a:rPr lang="en-US" dirty="0" smtClean="0"/>
              <a:t>pportunity to be involved in self direction in a deep and meaningful way</a:t>
            </a:r>
          </a:p>
          <a:p>
            <a:pPr lvl="1"/>
            <a:r>
              <a:rPr lang="en-US" dirty="0" smtClean="0"/>
              <a:t>FMS is critical to self direction program operations</a:t>
            </a:r>
          </a:p>
          <a:p>
            <a:pPr lvl="1"/>
            <a:r>
              <a:rPr lang="en-US" dirty="0" smtClean="0"/>
              <a:t>CILs are uniquely positioned to support participants to self direct through FMS</a:t>
            </a:r>
          </a:p>
          <a:p>
            <a:pPr lvl="1"/>
            <a:r>
              <a:rPr lang="en-US" dirty="0" smtClean="0"/>
              <a:t>Opportunity to diversify revenue</a:t>
            </a:r>
          </a:p>
          <a:p>
            <a:pPr lvl="1"/>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4DA0C39-A759-4F8A-996A-E1DCE786B7E0}" type="slidenum">
              <a:rPr lang="en-US" smtClean="0"/>
              <a:pPr>
                <a:defRPr/>
              </a:pPr>
              <a:t>20</a:t>
            </a:fld>
            <a:endParaRPr lang="en-US"/>
          </a:p>
        </p:txBody>
      </p:sp>
    </p:spTree>
    <p:extLst>
      <p:ext uri="{BB962C8B-B14F-4D97-AF65-F5344CB8AC3E}">
        <p14:creationId xmlns:p14="http://schemas.microsoft.com/office/powerpoint/2010/main" xmlns="" val="36677190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Who is our competition?</a:t>
            </a:r>
            <a:endParaRPr lang="en-US" sz="2800" dirty="0"/>
          </a:p>
        </p:txBody>
      </p:sp>
      <p:sp>
        <p:nvSpPr>
          <p:cNvPr id="3" name="Content Placeholder 2"/>
          <p:cNvSpPr>
            <a:spLocks noGrp="1"/>
          </p:cNvSpPr>
          <p:nvPr>
            <p:ph idx="1"/>
          </p:nvPr>
        </p:nvSpPr>
        <p:spPr/>
        <p:txBody>
          <a:bodyPr/>
          <a:lstStyle/>
          <a:p>
            <a:r>
              <a:rPr lang="en-US" sz="2400" dirty="0" smtClean="0"/>
              <a:t>For-profit companies with deep FMS expertise</a:t>
            </a:r>
          </a:p>
          <a:p>
            <a:r>
              <a:rPr lang="en-US" sz="2400" dirty="0"/>
              <a:t>Non-profit entities with deep FMS </a:t>
            </a:r>
            <a:r>
              <a:rPr lang="en-US" sz="2400" dirty="0" smtClean="0"/>
              <a:t>expertise</a:t>
            </a:r>
          </a:p>
          <a:p>
            <a:r>
              <a:rPr lang="en-US" sz="2400" dirty="0" smtClean="0"/>
              <a:t>For-profit and non-profit home health agencies who also provide FMS in self direction</a:t>
            </a:r>
          </a:p>
          <a:p>
            <a:r>
              <a:rPr lang="en-US" sz="2400" dirty="0" smtClean="0"/>
              <a:t>Sometimes, other CILs</a:t>
            </a:r>
          </a:p>
        </p:txBody>
      </p:sp>
      <p:sp>
        <p:nvSpPr>
          <p:cNvPr id="4" name="Slide Number Placeholder 3"/>
          <p:cNvSpPr>
            <a:spLocks noGrp="1"/>
          </p:cNvSpPr>
          <p:nvPr>
            <p:ph type="sldNum" sz="quarter" idx="10"/>
          </p:nvPr>
        </p:nvSpPr>
        <p:spPr/>
        <p:txBody>
          <a:bodyPr/>
          <a:lstStyle/>
          <a:p>
            <a:pPr>
              <a:defRPr/>
            </a:pPr>
            <a:fld id="{B4DA0C39-A759-4F8A-996A-E1DCE786B7E0}" type="slidenum">
              <a:rPr lang="en-US" smtClean="0"/>
              <a:pPr>
                <a:defRPr/>
              </a:pPr>
              <a:t>21</a:t>
            </a:fld>
            <a:endParaRPr lang="en-US"/>
          </a:p>
        </p:txBody>
      </p:sp>
    </p:spTree>
    <p:extLst>
      <p:ext uri="{BB962C8B-B14F-4D97-AF65-F5344CB8AC3E}">
        <p14:creationId xmlns:p14="http://schemas.microsoft.com/office/powerpoint/2010/main" xmlns="" val="40070486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How do programs choose FMS providers?</a:t>
            </a:r>
            <a:endParaRPr lang="en-US" sz="2800" dirty="0"/>
          </a:p>
        </p:txBody>
      </p:sp>
      <p:sp>
        <p:nvSpPr>
          <p:cNvPr id="3" name="Content Placeholder 2"/>
          <p:cNvSpPr>
            <a:spLocks noGrp="1"/>
          </p:cNvSpPr>
          <p:nvPr>
            <p:ph idx="1"/>
          </p:nvPr>
        </p:nvSpPr>
        <p:spPr/>
        <p:txBody>
          <a:bodyPr/>
          <a:lstStyle/>
          <a:p>
            <a:r>
              <a:rPr lang="en-US" sz="2400" dirty="0" smtClean="0"/>
              <a:t>Medicaid</a:t>
            </a:r>
          </a:p>
          <a:p>
            <a:pPr lvl="1"/>
            <a:r>
              <a:rPr lang="en-US" sz="2200" dirty="0" smtClean="0"/>
              <a:t>FMS as a Medicaid service</a:t>
            </a:r>
          </a:p>
          <a:p>
            <a:pPr lvl="2"/>
            <a:r>
              <a:rPr lang="en-US" sz="2200" dirty="0" smtClean="0"/>
              <a:t>Consumers must have the choice of any qualified provider</a:t>
            </a:r>
          </a:p>
          <a:p>
            <a:pPr lvl="2"/>
            <a:r>
              <a:rPr lang="en-US" sz="2200" i="1" dirty="0" smtClean="0"/>
              <a:t>Result = multiple to many FMS providers</a:t>
            </a:r>
          </a:p>
          <a:p>
            <a:pPr lvl="1"/>
            <a:r>
              <a:rPr lang="en-US" sz="2200" dirty="0" smtClean="0"/>
              <a:t>FMS as an Administrative function</a:t>
            </a:r>
          </a:p>
          <a:p>
            <a:pPr lvl="2"/>
            <a:r>
              <a:rPr lang="en-US" sz="2200" dirty="0" smtClean="0"/>
              <a:t>Program procurement process, usually guided by state procurement rules</a:t>
            </a:r>
          </a:p>
          <a:p>
            <a:pPr lvl="2"/>
            <a:r>
              <a:rPr lang="en-US" sz="2200" dirty="0" smtClean="0"/>
              <a:t>Request for Proposal</a:t>
            </a:r>
          </a:p>
          <a:p>
            <a:pPr lvl="2"/>
            <a:r>
              <a:rPr lang="en-US" sz="2200" dirty="0" smtClean="0"/>
              <a:t>Request for Bid</a:t>
            </a:r>
          </a:p>
          <a:p>
            <a:pPr lvl="2"/>
            <a:r>
              <a:rPr lang="en-US" sz="2200" dirty="0" smtClean="0"/>
              <a:t>Request for Qualifications</a:t>
            </a:r>
          </a:p>
          <a:p>
            <a:pPr lvl="2"/>
            <a:r>
              <a:rPr lang="en-US" sz="2200" dirty="0" smtClean="0"/>
              <a:t>Contract</a:t>
            </a:r>
          </a:p>
          <a:p>
            <a:pPr lvl="2"/>
            <a:r>
              <a:rPr lang="en-US" sz="2200" i="1" dirty="0" smtClean="0"/>
              <a:t>Result = One to a few FMS providers</a:t>
            </a:r>
          </a:p>
        </p:txBody>
      </p:sp>
      <p:sp>
        <p:nvSpPr>
          <p:cNvPr id="4" name="Slide Number Placeholder 3"/>
          <p:cNvSpPr>
            <a:spLocks noGrp="1"/>
          </p:cNvSpPr>
          <p:nvPr>
            <p:ph type="sldNum" sz="quarter" idx="10"/>
          </p:nvPr>
        </p:nvSpPr>
        <p:spPr/>
        <p:txBody>
          <a:bodyPr/>
          <a:lstStyle/>
          <a:p>
            <a:pPr>
              <a:defRPr/>
            </a:pPr>
            <a:fld id="{B4DA0C39-A759-4F8A-996A-E1DCE786B7E0}" type="slidenum">
              <a:rPr lang="en-US" smtClean="0"/>
              <a:pPr>
                <a:defRPr/>
              </a:pPr>
              <a:t>22</a:t>
            </a:fld>
            <a:endParaRPr lang="en-US"/>
          </a:p>
        </p:txBody>
      </p:sp>
    </p:spTree>
    <p:extLst>
      <p:ext uri="{BB962C8B-B14F-4D97-AF65-F5344CB8AC3E}">
        <p14:creationId xmlns:p14="http://schemas.microsoft.com/office/powerpoint/2010/main" xmlns="" val="21594914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Medicaid Managed Care</a:t>
            </a:r>
            <a:endParaRPr lang="en-US" sz="2800" dirty="0"/>
          </a:p>
        </p:txBody>
      </p:sp>
      <p:sp>
        <p:nvSpPr>
          <p:cNvPr id="3" name="Content Placeholder 2"/>
          <p:cNvSpPr>
            <a:spLocks noGrp="1"/>
          </p:cNvSpPr>
          <p:nvPr>
            <p:ph idx="1"/>
          </p:nvPr>
        </p:nvSpPr>
        <p:spPr/>
        <p:txBody>
          <a:bodyPr/>
          <a:lstStyle/>
          <a:p>
            <a:r>
              <a:rPr lang="en-US" sz="2400" dirty="0" smtClean="0"/>
              <a:t>When self direction is offered through Medicaid Managed Care, often (but not always) the Managed Care Organization (MCO) determines how FMS is delivered</a:t>
            </a:r>
          </a:p>
          <a:p>
            <a:pPr lvl="1"/>
            <a:r>
              <a:rPr lang="en-US" dirty="0" smtClean="0"/>
              <a:t>The MCO often purchases it from an FMS provider that they select</a:t>
            </a:r>
          </a:p>
          <a:p>
            <a:pPr lvl="1"/>
            <a:r>
              <a:rPr lang="en-US" dirty="0" smtClean="0"/>
              <a:t>Working with an MCO can be a good way to get FMS experience without a state procurement process</a:t>
            </a:r>
            <a:endParaRPr lang="en-US" dirty="0"/>
          </a:p>
        </p:txBody>
      </p:sp>
      <p:sp>
        <p:nvSpPr>
          <p:cNvPr id="4" name="Slide Number Placeholder 3"/>
          <p:cNvSpPr>
            <a:spLocks noGrp="1"/>
          </p:cNvSpPr>
          <p:nvPr>
            <p:ph type="sldNum" sz="quarter" idx="10"/>
          </p:nvPr>
        </p:nvSpPr>
        <p:spPr/>
        <p:txBody>
          <a:bodyPr/>
          <a:lstStyle/>
          <a:p>
            <a:pPr>
              <a:defRPr/>
            </a:pPr>
            <a:fld id="{B4DA0C39-A759-4F8A-996A-E1DCE786B7E0}" type="slidenum">
              <a:rPr lang="en-US" smtClean="0"/>
              <a:pPr>
                <a:defRPr/>
              </a:pPr>
              <a:t>23</a:t>
            </a:fld>
            <a:endParaRPr lang="en-US"/>
          </a:p>
        </p:txBody>
      </p:sp>
    </p:spTree>
    <p:extLst>
      <p:ext uri="{BB962C8B-B14F-4D97-AF65-F5344CB8AC3E}">
        <p14:creationId xmlns:p14="http://schemas.microsoft.com/office/powerpoint/2010/main" xmlns="" val="9001964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763000" cy="715963"/>
          </a:xfrm>
        </p:spPr>
        <p:txBody>
          <a:bodyPr/>
          <a:lstStyle/>
          <a:p>
            <a:r>
              <a:rPr lang="en-US" sz="2800" dirty="0"/>
              <a:t>How do programs choose FMS providers?</a:t>
            </a:r>
          </a:p>
        </p:txBody>
      </p:sp>
      <p:sp>
        <p:nvSpPr>
          <p:cNvPr id="3" name="Content Placeholder 2"/>
          <p:cNvSpPr>
            <a:spLocks noGrp="1"/>
          </p:cNvSpPr>
          <p:nvPr>
            <p:ph idx="1"/>
          </p:nvPr>
        </p:nvSpPr>
        <p:spPr/>
        <p:txBody>
          <a:bodyPr/>
          <a:lstStyle/>
          <a:p>
            <a:r>
              <a:rPr lang="en-US" sz="2400" dirty="0" smtClean="0"/>
              <a:t>Veteran-Directed HCBS</a:t>
            </a:r>
          </a:p>
          <a:p>
            <a:pPr lvl="1"/>
            <a:r>
              <a:rPr lang="en-US" dirty="0" smtClean="0"/>
              <a:t>Aging Network Entities (ADRCs, AAAs, ASAPs, SUAs) decide how FMS will be provided</a:t>
            </a:r>
          </a:p>
          <a:p>
            <a:pPr lvl="2"/>
            <a:r>
              <a:rPr lang="en-US" sz="2400" dirty="0" smtClean="0"/>
              <a:t>They provide it in-house (not often)</a:t>
            </a:r>
          </a:p>
          <a:p>
            <a:pPr lvl="2"/>
            <a:r>
              <a:rPr lang="en-US" sz="2400" dirty="0" smtClean="0"/>
              <a:t>They purchase it from an FMS provider without experience with VD-HCBS (sometimes)</a:t>
            </a:r>
          </a:p>
          <a:p>
            <a:pPr lvl="2"/>
            <a:r>
              <a:rPr lang="en-US" sz="2400" dirty="0" smtClean="0"/>
              <a:t>They purchase it from an FMS provider with experience with VD-HCBS (most often)</a:t>
            </a:r>
          </a:p>
          <a:p>
            <a:pPr lvl="1"/>
            <a:r>
              <a:rPr lang="en-US" dirty="0" smtClean="0"/>
              <a:t>Sometimes state procurement rules govern the process, but most often the private Aging Network Entities decide how to provide/purchase FMS</a:t>
            </a:r>
          </a:p>
          <a:p>
            <a:pPr marL="514350" lvl="1" indent="0">
              <a:buNone/>
            </a:pPr>
            <a:endParaRPr lang="en-US" dirty="0"/>
          </a:p>
        </p:txBody>
      </p:sp>
      <p:sp>
        <p:nvSpPr>
          <p:cNvPr id="4" name="Slide Number Placeholder 3"/>
          <p:cNvSpPr>
            <a:spLocks noGrp="1"/>
          </p:cNvSpPr>
          <p:nvPr>
            <p:ph type="sldNum" sz="quarter" idx="10"/>
          </p:nvPr>
        </p:nvSpPr>
        <p:spPr/>
        <p:txBody>
          <a:bodyPr/>
          <a:lstStyle/>
          <a:p>
            <a:pPr>
              <a:defRPr/>
            </a:pPr>
            <a:fld id="{B4DA0C39-A759-4F8A-996A-E1DCE786B7E0}" type="slidenum">
              <a:rPr lang="en-US" smtClean="0"/>
              <a:pPr>
                <a:defRPr/>
              </a:pPr>
              <a:t>24</a:t>
            </a:fld>
            <a:endParaRPr lang="en-US"/>
          </a:p>
        </p:txBody>
      </p:sp>
    </p:spTree>
    <p:extLst>
      <p:ext uri="{BB962C8B-B14F-4D97-AF65-F5344CB8AC3E}">
        <p14:creationId xmlns:p14="http://schemas.microsoft.com/office/powerpoint/2010/main" xmlns="" val="606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How do programs choose FMS providers?</a:t>
            </a:r>
          </a:p>
        </p:txBody>
      </p:sp>
      <p:sp>
        <p:nvSpPr>
          <p:cNvPr id="3" name="Content Placeholder 2"/>
          <p:cNvSpPr>
            <a:spLocks noGrp="1"/>
          </p:cNvSpPr>
          <p:nvPr>
            <p:ph idx="1"/>
          </p:nvPr>
        </p:nvSpPr>
        <p:spPr/>
        <p:txBody>
          <a:bodyPr/>
          <a:lstStyle/>
          <a:p>
            <a:r>
              <a:rPr lang="en-US" sz="2400" dirty="0" smtClean="0"/>
              <a:t>Older Americans Act</a:t>
            </a:r>
          </a:p>
          <a:p>
            <a:pPr lvl="1"/>
            <a:r>
              <a:rPr lang="en-US" dirty="0" smtClean="0"/>
              <a:t>Aging network entities tend to decide how FMS will be provided or purchased</a:t>
            </a:r>
          </a:p>
          <a:p>
            <a:r>
              <a:rPr lang="en-US" sz="2400" dirty="0" smtClean="0"/>
              <a:t>Behavioral Health</a:t>
            </a:r>
          </a:p>
          <a:p>
            <a:pPr lvl="1"/>
            <a:r>
              <a:rPr lang="en-US" dirty="0" smtClean="0"/>
              <a:t>To be seen</a:t>
            </a:r>
          </a:p>
          <a:p>
            <a:r>
              <a:rPr lang="en-US" sz="2400" dirty="0" smtClean="0"/>
              <a:t>Private Pay</a:t>
            </a:r>
          </a:p>
          <a:p>
            <a:pPr lvl="1"/>
            <a:r>
              <a:rPr lang="en-US" dirty="0" smtClean="0"/>
              <a:t>Not required, but can be helpful to families.</a:t>
            </a:r>
          </a:p>
          <a:p>
            <a:pPr marL="457200" lvl="1" indent="0">
              <a:buNone/>
            </a:pPr>
            <a:endParaRPr lang="en-US" dirty="0"/>
          </a:p>
        </p:txBody>
      </p:sp>
      <p:sp>
        <p:nvSpPr>
          <p:cNvPr id="4" name="Slide Number Placeholder 3"/>
          <p:cNvSpPr>
            <a:spLocks noGrp="1"/>
          </p:cNvSpPr>
          <p:nvPr>
            <p:ph type="sldNum" sz="quarter" idx="10"/>
          </p:nvPr>
        </p:nvSpPr>
        <p:spPr/>
        <p:txBody>
          <a:bodyPr/>
          <a:lstStyle/>
          <a:p>
            <a:pPr>
              <a:defRPr/>
            </a:pPr>
            <a:fld id="{B4DA0C39-A759-4F8A-996A-E1DCE786B7E0}" type="slidenum">
              <a:rPr lang="en-US" smtClean="0"/>
              <a:pPr>
                <a:defRPr/>
              </a:pPr>
              <a:t>25</a:t>
            </a:fld>
            <a:endParaRPr lang="en-US"/>
          </a:p>
        </p:txBody>
      </p:sp>
    </p:spTree>
    <p:extLst>
      <p:ext uri="{BB962C8B-B14F-4D97-AF65-F5344CB8AC3E}">
        <p14:creationId xmlns:p14="http://schemas.microsoft.com/office/powerpoint/2010/main" xmlns="" val="301244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Program Procurement Process</a:t>
            </a:r>
            <a:endParaRPr lang="en-US" sz="2800" dirty="0"/>
          </a:p>
        </p:txBody>
      </p:sp>
      <p:sp>
        <p:nvSpPr>
          <p:cNvPr id="3" name="Content Placeholder 2"/>
          <p:cNvSpPr>
            <a:spLocks noGrp="1"/>
          </p:cNvSpPr>
          <p:nvPr>
            <p:ph idx="1"/>
          </p:nvPr>
        </p:nvSpPr>
        <p:spPr/>
        <p:txBody>
          <a:bodyPr/>
          <a:lstStyle/>
          <a:p>
            <a:r>
              <a:rPr lang="en-US" sz="2400" dirty="0" smtClean="0"/>
              <a:t>Most programs procure with a structured, scored process, such as a Request for Proposal</a:t>
            </a:r>
          </a:p>
          <a:p>
            <a:pPr lvl="1"/>
            <a:r>
              <a:rPr lang="en-US" dirty="0" smtClean="0"/>
              <a:t>Proposals may be 50 – 150+ pages in length. Great effort expended to respond to detailed, technical proposals</a:t>
            </a:r>
          </a:p>
          <a:p>
            <a:pPr lvl="1"/>
            <a:r>
              <a:rPr lang="en-US" dirty="0" smtClean="0"/>
              <a:t>Usually, experience with FMS is required, often of the same size and scope of the opportunity in question</a:t>
            </a:r>
          </a:p>
          <a:p>
            <a:pPr lvl="1"/>
            <a:r>
              <a:rPr lang="en-US" dirty="0" smtClean="0"/>
              <a:t>Competing against established, experienced providers</a:t>
            </a:r>
          </a:p>
          <a:p>
            <a:r>
              <a:rPr lang="en-US" sz="2400" dirty="0" smtClean="0"/>
              <a:t>To qualify to provide as Medicaid service:</a:t>
            </a:r>
          </a:p>
          <a:p>
            <a:pPr lvl="1"/>
            <a:r>
              <a:rPr lang="en-US" dirty="0" smtClean="0"/>
              <a:t>must exhibit proof of meeting qualifications</a:t>
            </a:r>
          </a:p>
          <a:p>
            <a:pPr lvl="1"/>
            <a:r>
              <a:rPr lang="en-US" dirty="0"/>
              <a:t>m</a:t>
            </a:r>
            <a:r>
              <a:rPr lang="en-US" dirty="0" smtClean="0"/>
              <a:t>ade available for consumers to choose you</a:t>
            </a:r>
          </a:p>
        </p:txBody>
      </p:sp>
      <p:sp>
        <p:nvSpPr>
          <p:cNvPr id="4" name="Slide Number Placeholder 3"/>
          <p:cNvSpPr>
            <a:spLocks noGrp="1"/>
          </p:cNvSpPr>
          <p:nvPr>
            <p:ph type="sldNum" sz="quarter" idx="10"/>
          </p:nvPr>
        </p:nvSpPr>
        <p:spPr/>
        <p:txBody>
          <a:bodyPr/>
          <a:lstStyle/>
          <a:p>
            <a:pPr>
              <a:defRPr/>
            </a:pPr>
            <a:fld id="{B4DA0C39-A759-4F8A-996A-E1DCE786B7E0}" type="slidenum">
              <a:rPr lang="en-US" smtClean="0"/>
              <a:pPr>
                <a:defRPr/>
              </a:pPr>
              <a:t>26</a:t>
            </a:fld>
            <a:endParaRPr lang="en-US"/>
          </a:p>
        </p:txBody>
      </p:sp>
    </p:spTree>
    <p:extLst>
      <p:ext uri="{BB962C8B-B14F-4D97-AF65-F5344CB8AC3E}">
        <p14:creationId xmlns:p14="http://schemas.microsoft.com/office/powerpoint/2010/main" xmlns="" val="2857099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How long might the work last?</a:t>
            </a:r>
            <a:endParaRPr lang="en-US" sz="2800" dirty="0"/>
          </a:p>
        </p:txBody>
      </p:sp>
      <p:sp>
        <p:nvSpPr>
          <p:cNvPr id="3" name="Content Placeholder 2"/>
          <p:cNvSpPr>
            <a:spLocks noGrp="1"/>
          </p:cNvSpPr>
          <p:nvPr>
            <p:ph idx="1"/>
          </p:nvPr>
        </p:nvSpPr>
        <p:spPr/>
        <p:txBody>
          <a:bodyPr/>
          <a:lstStyle/>
          <a:p>
            <a:r>
              <a:rPr lang="en-US" sz="2400" dirty="0" smtClean="0"/>
              <a:t>FMS provider contracts secured by a procurement process like an RFP usually last for around 3 years, often with options for extensions</a:t>
            </a:r>
          </a:p>
          <a:p>
            <a:r>
              <a:rPr lang="en-US" sz="2400" dirty="0" smtClean="0"/>
              <a:t>Switching costs are high</a:t>
            </a:r>
          </a:p>
          <a:p>
            <a:pPr lvl="1"/>
            <a:r>
              <a:rPr lang="en-US" dirty="0" smtClean="0"/>
              <a:t>Programs want to make a good selection so they can keep the same FMS provider for as long as their procurement rules allow them</a:t>
            </a:r>
          </a:p>
          <a:p>
            <a:pPr marL="457200" lvl="1" indent="0">
              <a:buNone/>
            </a:pPr>
            <a:endParaRPr lang="en-US" dirty="0" smtClean="0"/>
          </a:p>
        </p:txBody>
      </p:sp>
      <p:sp>
        <p:nvSpPr>
          <p:cNvPr id="4" name="Slide Number Placeholder 3"/>
          <p:cNvSpPr>
            <a:spLocks noGrp="1"/>
          </p:cNvSpPr>
          <p:nvPr>
            <p:ph type="sldNum" sz="quarter" idx="10"/>
          </p:nvPr>
        </p:nvSpPr>
        <p:spPr/>
        <p:txBody>
          <a:bodyPr/>
          <a:lstStyle/>
          <a:p>
            <a:pPr>
              <a:defRPr/>
            </a:pPr>
            <a:fld id="{B4DA0C39-A759-4F8A-996A-E1DCE786B7E0}" type="slidenum">
              <a:rPr lang="en-US" smtClean="0"/>
              <a:pPr>
                <a:defRPr/>
              </a:pPr>
              <a:t>27</a:t>
            </a:fld>
            <a:endParaRPr lang="en-US"/>
          </a:p>
        </p:txBody>
      </p:sp>
    </p:spTree>
    <p:extLst>
      <p:ext uri="{BB962C8B-B14F-4D97-AF65-F5344CB8AC3E}">
        <p14:creationId xmlns:p14="http://schemas.microsoft.com/office/powerpoint/2010/main" xmlns="" val="5634304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How long might the work last?</a:t>
            </a:r>
          </a:p>
        </p:txBody>
      </p:sp>
      <p:sp>
        <p:nvSpPr>
          <p:cNvPr id="3" name="Content Placeholder 2"/>
          <p:cNvSpPr>
            <a:spLocks noGrp="1"/>
          </p:cNvSpPr>
          <p:nvPr>
            <p:ph idx="1"/>
          </p:nvPr>
        </p:nvSpPr>
        <p:spPr/>
        <p:txBody>
          <a:bodyPr/>
          <a:lstStyle/>
          <a:p>
            <a:r>
              <a:rPr lang="en-US" sz="2400" dirty="0"/>
              <a:t>Work secured by qualified provider lasts as long as the provider is selected by consumers and continues to meet qualifications</a:t>
            </a:r>
          </a:p>
          <a:p>
            <a:r>
              <a:rPr lang="en-US" sz="2400" dirty="0"/>
              <a:t>Contracts without a formal RFP process usually last as long as specified by contract</a:t>
            </a:r>
          </a:p>
        </p:txBody>
      </p:sp>
      <p:sp>
        <p:nvSpPr>
          <p:cNvPr id="4" name="Slide Number Placeholder 3"/>
          <p:cNvSpPr>
            <a:spLocks noGrp="1"/>
          </p:cNvSpPr>
          <p:nvPr>
            <p:ph type="sldNum" sz="quarter" idx="10"/>
          </p:nvPr>
        </p:nvSpPr>
        <p:spPr/>
        <p:txBody>
          <a:bodyPr/>
          <a:lstStyle/>
          <a:p>
            <a:pPr>
              <a:defRPr/>
            </a:pPr>
            <a:fld id="{B4DA0C39-A759-4F8A-996A-E1DCE786B7E0}" type="slidenum">
              <a:rPr lang="en-US" smtClean="0"/>
              <a:pPr>
                <a:defRPr/>
              </a:pPr>
              <a:t>28</a:t>
            </a:fld>
            <a:endParaRPr lang="en-US"/>
          </a:p>
        </p:txBody>
      </p:sp>
    </p:spTree>
    <p:extLst>
      <p:ext uri="{BB962C8B-B14F-4D97-AF65-F5344CB8AC3E}">
        <p14:creationId xmlns:p14="http://schemas.microsoft.com/office/powerpoint/2010/main" xmlns="" val="1671593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Information on States</a:t>
            </a:r>
            <a:endParaRPr lang="en-US" sz="2800" dirty="0"/>
          </a:p>
        </p:txBody>
      </p:sp>
      <p:sp>
        <p:nvSpPr>
          <p:cNvPr id="3" name="Content Placeholder 2"/>
          <p:cNvSpPr>
            <a:spLocks noGrp="1"/>
          </p:cNvSpPr>
          <p:nvPr>
            <p:ph idx="1"/>
          </p:nvPr>
        </p:nvSpPr>
        <p:spPr/>
        <p:txBody>
          <a:bodyPr/>
          <a:lstStyle/>
          <a:p>
            <a:r>
              <a:rPr lang="en-US" sz="2400" dirty="0" smtClean="0"/>
              <a:t>California Regional Centers for ID/DD population consider less established providers</a:t>
            </a:r>
          </a:p>
          <a:p>
            <a:r>
              <a:rPr lang="en-US" sz="2400" dirty="0" smtClean="0"/>
              <a:t>DC is expected to pursue self direction and FMS but will likely require FMS provider with experience</a:t>
            </a:r>
          </a:p>
          <a:p>
            <a:r>
              <a:rPr lang="en-US" sz="2400" dirty="0" smtClean="0"/>
              <a:t>Kansas currently takes any qualified provider for one of their self direction programs</a:t>
            </a:r>
          </a:p>
          <a:p>
            <a:r>
              <a:rPr lang="en-US" sz="2400" dirty="0" smtClean="0"/>
              <a:t>Missouri PCA CDS program takes any qualified provider</a:t>
            </a:r>
          </a:p>
          <a:p>
            <a:r>
              <a:rPr lang="en-US" sz="2400" dirty="0" smtClean="0"/>
              <a:t>North Carolina just delayed an RFP; looking for a single provider with experience</a:t>
            </a:r>
          </a:p>
          <a:p>
            <a:endParaRPr lang="en-US" sz="2400" dirty="0"/>
          </a:p>
        </p:txBody>
      </p:sp>
      <p:sp>
        <p:nvSpPr>
          <p:cNvPr id="4" name="Slide Number Placeholder 3"/>
          <p:cNvSpPr>
            <a:spLocks noGrp="1"/>
          </p:cNvSpPr>
          <p:nvPr>
            <p:ph type="sldNum" sz="quarter" idx="10"/>
          </p:nvPr>
        </p:nvSpPr>
        <p:spPr/>
        <p:txBody>
          <a:bodyPr/>
          <a:lstStyle/>
          <a:p>
            <a:pPr>
              <a:defRPr/>
            </a:pPr>
            <a:fld id="{B4DA0C39-A759-4F8A-996A-E1DCE786B7E0}" type="slidenum">
              <a:rPr lang="en-US" smtClean="0"/>
              <a:pPr>
                <a:defRPr/>
              </a:pPr>
              <a:t>29</a:t>
            </a:fld>
            <a:endParaRPr lang="en-US"/>
          </a:p>
        </p:txBody>
      </p:sp>
    </p:spTree>
    <p:extLst>
      <p:ext uri="{BB962C8B-B14F-4D97-AF65-F5344CB8AC3E}">
        <p14:creationId xmlns:p14="http://schemas.microsoft.com/office/powerpoint/2010/main" xmlns="" val="1008266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z="2800" dirty="0" smtClean="0">
                <a:ea typeface="ＭＳ Ｐゴシック" pitchFamily="34" charset="-128"/>
              </a:rPr>
              <a:t>Self Direction Programs</a:t>
            </a:r>
          </a:p>
        </p:txBody>
      </p:sp>
      <p:sp>
        <p:nvSpPr>
          <p:cNvPr id="3" name="Content Placeholder 2"/>
          <p:cNvSpPr>
            <a:spLocks noGrp="1"/>
          </p:cNvSpPr>
          <p:nvPr>
            <p:ph idx="1"/>
          </p:nvPr>
        </p:nvSpPr>
        <p:spPr>
          <a:xfrm>
            <a:off x="457200" y="1066800"/>
            <a:ext cx="8229600" cy="4530725"/>
          </a:xfrm>
        </p:spPr>
        <p:txBody>
          <a:bodyPr/>
          <a:lstStyle/>
          <a:p>
            <a:pPr>
              <a:defRPr/>
            </a:pPr>
            <a:r>
              <a:rPr lang="en-US" sz="2400" dirty="0" smtClean="0">
                <a:ea typeface="+mn-ea"/>
                <a:cs typeface="+mn-cs"/>
              </a:rPr>
              <a:t>Medicaid</a:t>
            </a:r>
          </a:p>
          <a:p>
            <a:pPr lvl="1">
              <a:defRPr/>
            </a:pPr>
            <a:r>
              <a:rPr lang="en-US" dirty="0" smtClean="0">
                <a:ea typeface="+mn-ea"/>
                <a:cs typeface="+mn-cs"/>
              </a:rPr>
              <a:t>Managed Care</a:t>
            </a:r>
          </a:p>
          <a:p>
            <a:pPr>
              <a:defRPr/>
            </a:pPr>
            <a:r>
              <a:rPr lang="en-US" sz="2400" dirty="0" smtClean="0">
                <a:ea typeface="+mn-ea"/>
                <a:cs typeface="+mn-cs"/>
              </a:rPr>
              <a:t>Veterans</a:t>
            </a:r>
          </a:p>
          <a:p>
            <a:pPr>
              <a:defRPr/>
            </a:pPr>
            <a:r>
              <a:rPr lang="en-US" sz="2400" dirty="0" smtClean="0">
                <a:ea typeface="+mn-ea"/>
                <a:cs typeface="+mn-cs"/>
              </a:rPr>
              <a:t>Older Americans Act</a:t>
            </a:r>
          </a:p>
          <a:p>
            <a:pPr>
              <a:defRPr/>
            </a:pPr>
            <a:r>
              <a:rPr lang="en-US" sz="2400" dirty="0" smtClean="0">
                <a:ea typeface="+mn-ea"/>
                <a:cs typeface="+mn-cs"/>
              </a:rPr>
              <a:t>Behavioral Health</a:t>
            </a:r>
          </a:p>
          <a:p>
            <a:pPr>
              <a:defRPr/>
            </a:pPr>
            <a:r>
              <a:rPr lang="en-US" sz="2400" dirty="0" smtClean="0"/>
              <a:t>Private Pay</a:t>
            </a:r>
            <a:endParaRPr lang="en-US" sz="2400" dirty="0" smtClean="0">
              <a:ea typeface="+mn-ea"/>
              <a:cs typeface="+mn-cs"/>
            </a:endParaRPr>
          </a:p>
        </p:txBody>
      </p:sp>
      <p:sp>
        <p:nvSpPr>
          <p:cNvPr id="2" name="Slide Number Placeholder 1"/>
          <p:cNvSpPr>
            <a:spLocks noGrp="1"/>
          </p:cNvSpPr>
          <p:nvPr>
            <p:ph type="sldNum" sz="quarter" idx="10"/>
          </p:nvPr>
        </p:nvSpPr>
        <p:spPr/>
        <p:txBody>
          <a:bodyPr/>
          <a:lstStyle/>
          <a:p>
            <a:pPr>
              <a:defRPr/>
            </a:pPr>
            <a:fld id="{B4DA0C39-A759-4F8A-996A-E1DCE786B7E0}" type="slidenum">
              <a:rPr lang="en-US" smtClean="0"/>
              <a:pPr>
                <a:defRPr/>
              </a:pPr>
              <a:t>3</a:t>
            </a:fld>
            <a:endParaRPr lang="en-US"/>
          </a:p>
        </p:txBody>
      </p:sp>
    </p:spTree>
    <p:custDataLst>
      <p:tags r:id="rId1"/>
    </p:custDataLst>
    <p:extLst>
      <p:ext uri="{BB962C8B-B14F-4D97-AF65-F5344CB8AC3E}">
        <p14:creationId xmlns:p14="http://schemas.microsoft.com/office/powerpoint/2010/main" xmlns="" val="10441439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Information on States</a:t>
            </a:r>
            <a:r>
              <a:rPr lang="en-US" sz="2400" dirty="0" smtClean="0"/>
              <a:t>, cont’d.</a:t>
            </a:r>
            <a:endParaRPr lang="en-US" sz="2800" dirty="0"/>
          </a:p>
        </p:txBody>
      </p:sp>
      <p:sp>
        <p:nvSpPr>
          <p:cNvPr id="3" name="Content Placeholder 2"/>
          <p:cNvSpPr>
            <a:spLocks noGrp="1"/>
          </p:cNvSpPr>
          <p:nvPr>
            <p:ph idx="1"/>
          </p:nvPr>
        </p:nvSpPr>
        <p:spPr/>
        <p:txBody>
          <a:bodyPr/>
          <a:lstStyle/>
          <a:p>
            <a:r>
              <a:rPr lang="en-US" sz="2400" dirty="0" smtClean="0"/>
              <a:t>Texas takes any qualified provider for their CDSA program</a:t>
            </a:r>
          </a:p>
          <a:p>
            <a:r>
              <a:rPr lang="en-US" sz="2400" dirty="0" smtClean="0"/>
              <a:t>Wisconsin counties have contracts for provision of Family Care FMS providers and sometimes work with providers with less experience</a:t>
            </a:r>
          </a:p>
          <a:p>
            <a:r>
              <a:rPr lang="en-US" sz="2400" i="1" dirty="0" smtClean="0"/>
              <a:t>Watch states moving to Medicaid Managed Care</a:t>
            </a:r>
            <a:endParaRPr lang="en-US" sz="2400" dirty="0" smtClean="0"/>
          </a:p>
          <a:p>
            <a:pPr lvl="1"/>
            <a:r>
              <a:rPr lang="en-US" dirty="0" smtClean="0"/>
              <a:t>Develop relationships with MCOs</a:t>
            </a:r>
            <a:endParaRPr lang="en-US" dirty="0"/>
          </a:p>
        </p:txBody>
      </p:sp>
      <p:sp>
        <p:nvSpPr>
          <p:cNvPr id="4" name="Slide Number Placeholder 3"/>
          <p:cNvSpPr>
            <a:spLocks noGrp="1"/>
          </p:cNvSpPr>
          <p:nvPr>
            <p:ph type="sldNum" sz="quarter" idx="10"/>
          </p:nvPr>
        </p:nvSpPr>
        <p:spPr/>
        <p:txBody>
          <a:bodyPr/>
          <a:lstStyle/>
          <a:p>
            <a:pPr>
              <a:defRPr/>
            </a:pPr>
            <a:fld id="{B4DA0C39-A759-4F8A-996A-E1DCE786B7E0}" type="slidenum">
              <a:rPr lang="en-US" smtClean="0"/>
              <a:pPr>
                <a:defRPr/>
              </a:pPr>
              <a:t>30</a:t>
            </a:fld>
            <a:endParaRPr lang="en-US"/>
          </a:p>
        </p:txBody>
      </p:sp>
    </p:spTree>
    <p:extLst>
      <p:ext uri="{BB962C8B-B14F-4D97-AF65-F5344CB8AC3E}">
        <p14:creationId xmlns:p14="http://schemas.microsoft.com/office/powerpoint/2010/main" xmlns="" val="3628804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AK_Horz_Logo_PMS_r2.ai"/>
          <p:cNvPicPr>
            <a:picLocks noChangeAspect="1"/>
          </p:cNvPicPr>
          <p:nvPr/>
        </p:nvPicPr>
        <p:blipFill>
          <a:blip r:embed="rId3" cstate="print"/>
          <a:srcRect/>
          <a:stretch>
            <a:fillRect/>
          </a:stretch>
        </p:blipFill>
        <p:spPr bwMode="auto">
          <a:xfrm>
            <a:off x="-228600" y="3124200"/>
            <a:ext cx="3352800" cy="3029518"/>
          </a:xfrm>
          <a:prstGeom prst="rect">
            <a:avLst/>
          </a:prstGeom>
          <a:noFill/>
          <a:ln w="9525">
            <a:noFill/>
            <a:miter lim="800000"/>
            <a:headEnd/>
            <a:tailEnd/>
          </a:ln>
        </p:spPr>
      </p:pic>
      <p:sp>
        <p:nvSpPr>
          <p:cNvPr id="45057" name="Rectangle 2"/>
          <p:cNvSpPr>
            <a:spLocks noGrp="1" noChangeArrowheads="1"/>
          </p:cNvSpPr>
          <p:nvPr>
            <p:ph type="title"/>
          </p:nvPr>
        </p:nvSpPr>
        <p:spPr>
          <a:xfrm>
            <a:off x="152400" y="381000"/>
            <a:ext cx="7467600" cy="715963"/>
          </a:xfrm>
        </p:spPr>
        <p:txBody>
          <a:bodyPr/>
          <a:lstStyle/>
          <a:p>
            <a:r>
              <a:rPr lang="en-US" sz="2800" dirty="0" smtClean="0">
                <a:ea typeface="ＭＳ Ｐゴシック" pitchFamily="34" charset="-128"/>
              </a:rPr>
              <a:t>Questions?</a:t>
            </a:r>
          </a:p>
        </p:txBody>
      </p:sp>
      <p:sp>
        <p:nvSpPr>
          <p:cNvPr id="45058" name="Rectangle 3"/>
          <p:cNvSpPr>
            <a:spLocks noGrp="1" noChangeArrowheads="1"/>
          </p:cNvSpPr>
          <p:nvPr>
            <p:ph idx="1"/>
          </p:nvPr>
        </p:nvSpPr>
        <p:spPr/>
        <p:txBody>
          <a:bodyPr/>
          <a:lstStyle/>
          <a:p>
            <a:pPr marL="0" indent="0">
              <a:buFont typeface="Wingdings" pitchFamily="2" charset="2"/>
              <a:buNone/>
            </a:pPr>
            <a:r>
              <a:rPr lang="en-US" sz="2400" dirty="0" smtClean="0">
                <a:ea typeface="ＭＳ Ｐゴシック" pitchFamily="34" charset="-128"/>
              </a:rPr>
              <a:t>Many free resources at www.participantdirection.org</a:t>
            </a:r>
          </a:p>
          <a:p>
            <a:pPr marL="0" indent="0">
              <a:buFont typeface="Wingdings" pitchFamily="2" charset="2"/>
              <a:buNone/>
            </a:pPr>
            <a:endParaRPr lang="en-US" sz="2400" dirty="0" smtClean="0">
              <a:ea typeface="ＭＳ Ｐゴシック" pitchFamily="34" charset="-128"/>
            </a:endParaRPr>
          </a:p>
          <a:p>
            <a:pPr marL="0" indent="0">
              <a:buFont typeface="Wingdings" pitchFamily="2" charset="2"/>
              <a:buNone/>
            </a:pPr>
            <a:r>
              <a:rPr lang="en-US" sz="2400" dirty="0" smtClean="0">
                <a:ea typeface="ＭＳ Ｐゴシック" pitchFamily="34" charset="-128"/>
              </a:rPr>
              <a:t>I</a:t>
            </a:r>
            <a:r>
              <a:rPr lang="en-US" altLang="en-US" sz="2400" dirty="0" smtClean="0">
                <a:ea typeface="ＭＳ Ｐゴシック" pitchFamily="34" charset="-128"/>
              </a:rPr>
              <a:t>’</a:t>
            </a:r>
            <a:r>
              <a:rPr lang="en-US" sz="2400" dirty="0" smtClean="0">
                <a:ea typeface="ＭＳ Ｐゴシック" pitchFamily="34" charset="-128"/>
              </a:rPr>
              <a:t>m happy to help: mollie.murphy@annkissam.com</a:t>
            </a:r>
          </a:p>
          <a:p>
            <a:pPr marL="0" indent="0">
              <a:buFont typeface="Wingdings" pitchFamily="2" charset="2"/>
              <a:buNone/>
            </a:pPr>
            <a:r>
              <a:rPr lang="en-US" sz="2400" dirty="0" smtClean="0">
                <a:ea typeface="ＭＳ Ｐゴシック" pitchFamily="34" charset="-128"/>
              </a:rPr>
              <a:t>Cell: 617-953-3914</a:t>
            </a:r>
          </a:p>
        </p:txBody>
      </p:sp>
      <p:sp>
        <p:nvSpPr>
          <p:cNvPr id="2" name="Slide Number Placeholder 1"/>
          <p:cNvSpPr>
            <a:spLocks noGrp="1"/>
          </p:cNvSpPr>
          <p:nvPr>
            <p:ph type="sldNum" sz="quarter" idx="10"/>
          </p:nvPr>
        </p:nvSpPr>
        <p:spPr/>
        <p:txBody>
          <a:bodyPr/>
          <a:lstStyle/>
          <a:p>
            <a:pPr>
              <a:defRPr/>
            </a:pPr>
            <a:fld id="{B4DA0C39-A759-4F8A-996A-E1DCE786B7E0}" type="slidenum">
              <a:rPr lang="en-US" smtClean="0"/>
              <a:pPr>
                <a:defRPr/>
              </a:pPr>
              <a:t>31</a:t>
            </a:fld>
            <a:endParaRPr lang="en-US"/>
          </a:p>
        </p:txBody>
      </p:sp>
    </p:spTree>
    <p:custDataLst>
      <p:tags r:id="rId1"/>
    </p:custDataLst>
    <p:extLst>
      <p:ext uri="{BB962C8B-B14F-4D97-AF65-F5344CB8AC3E}">
        <p14:creationId xmlns:p14="http://schemas.microsoft.com/office/powerpoint/2010/main" xmlns="" val="11197909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txBox="1">
            <a:spLocks noGrp="1" noChangeArrowheads="1"/>
          </p:cNvSpPr>
          <p:nvPr>
            <p:ph type="title"/>
          </p:nvPr>
        </p:nvSpPr>
        <p:spPr/>
        <p:txBody>
          <a:bodyPr/>
          <a:lstStyle/>
          <a:p>
            <a:pPr defTabSz="381000" eaLnBrk="1" hangingPunct="1"/>
            <a:r>
              <a:rPr lang="en-US" altLang="en-US" sz="2800" dirty="0" smtClean="0">
                <a:latin typeface="Arial Rounded MT Bold" panose="020F0704030504030204" pitchFamily="34" charset="0"/>
              </a:rPr>
              <a:t>Wrap Up and Evaluation</a:t>
            </a:r>
          </a:p>
        </p:txBody>
      </p:sp>
      <p:sp>
        <p:nvSpPr>
          <p:cNvPr id="37891" name="Rectangle 3"/>
          <p:cNvSpPr txBox="1">
            <a:spLocks noGrp="1" noChangeArrowheads="1"/>
          </p:cNvSpPr>
          <p:nvPr>
            <p:ph idx="1"/>
          </p:nvPr>
        </p:nvSpPr>
        <p:spPr/>
        <p:txBody>
          <a:bodyPr/>
          <a:lstStyle/>
          <a:p>
            <a:pPr indent="0" defTabSz="381000" eaLnBrk="1" hangingPunct="1">
              <a:lnSpc>
                <a:spcPct val="100000"/>
              </a:lnSpc>
              <a:buNone/>
            </a:pPr>
            <a:r>
              <a:rPr lang="en-US" altLang="en-US" sz="2600" dirty="0" smtClean="0"/>
              <a:t>Please </a:t>
            </a:r>
            <a:r>
              <a:rPr lang="en-US" altLang="en-US" sz="2600" b="1" i="1" dirty="0" smtClean="0"/>
              <a:t>click the link below  </a:t>
            </a:r>
            <a:r>
              <a:rPr lang="en-US" altLang="en-US" sz="2600" dirty="0" smtClean="0"/>
              <a:t>to complete your evaluation of this program:</a:t>
            </a:r>
          </a:p>
          <a:p>
            <a:pPr indent="0" defTabSz="381000" eaLnBrk="1" hangingPunct="1">
              <a:lnSpc>
                <a:spcPct val="100000"/>
              </a:lnSpc>
              <a:buNone/>
            </a:pPr>
            <a:r>
              <a:rPr lang="en-US" u="sng" dirty="0">
                <a:hlinkClick r:id="rId2"/>
              </a:rPr>
              <a:t>https://vovici.com/wsb.dll/s/12291g5667b</a:t>
            </a:r>
            <a:endParaRPr lang="en-US" altLang="en-US" sz="2800" u="sng" dirty="0" smtClean="0"/>
          </a:p>
          <a:p>
            <a:pPr indent="0" defTabSz="381000" eaLnBrk="1" hangingPunct="1">
              <a:lnSpc>
                <a:spcPct val="135000"/>
              </a:lnSpc>
            </a:pPr>
            <a:endParaRPr lang="en-US" altLang="en-US" sz="2800" dirty="0" smtClean="0"/>
          </a:p>
          <a:p>
            <a:pPr indent="0" defTabSz="381000" eaLnBrk="1" hangingPunct="1">
              <a:lnSpc>
                <a:spcPct val="135000"/>
              </a:lnSpc>
            </a:pPr>
            <a:endParaRPr lang="en-US" altLang="en-US" sz="2800" dirty="0" smtClean="0"/>
          </a:p>
        </p:txBody>
      </p:sp>
      <p:sp>
        <p:nvSpPr>
          <p:cNvPr id="5" name="TextBox 4"/>
          <p:cNvSpPr txBox="1"/>
          <p:nvPr/>
        </p:nvSpPr>
        <p:spPr>
          <a:xfrm>
            <a:off x="8458199" y="6550968"/>
            <a:ext cx="315913" cy="230832"/>
          </a:xfrm>
          <a:prstGeom prst="rect">
            <a:avLst/>
          </a:prstGeom>
          <a:noFill/>
        </p:spPr>
        <p:txBody>
          <a:bodyPr wrap="square" rtlCol="0">
            <a:spAutoFit/>
          </a:bodyPr>
          <a:lstStyle/>
          <a:p>
            <a:r>
              <a:rPr lang="en-US" sz="900" dirty="0" smtClean="0"/>
              <a:t>3</a:t>
            </a:r>
            <a:r>
              <a:rPr lang="en-US" sz="900" dirty="0"/>
              <a:t>3</a:t>
            </a:r>
          </a:p>
        </p:txBody>
      </p:sp>
    </p:spTree>
  </p:cSld>
  <p:clrMapOvr>
    <a:masterClrMapping/>
  </p:clrMapOvr>
  <p:transition spd="slow" advClick="0">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52400" y="381000"/>
            <a:ext cx="7696200" cy="715963"/>
          </a:xfrm>
        </p:spPr>
        <p:txBody>
          <a:bodyPr/>
          <a:lstStyle/>
          <a:p>
            <a:r>
              <a:rPr lang="en-US" sz="2800" dirty="0" smtClean="0"/>
              <a:t>New Community Opportunities </a:t>
            </a:r>
            <a:br>
              <a:rPr lang="en-US" sz="2800" dirty="0" smtClean="0"/>
            </a:br>
            <a:r>
              <a:rPr lang="en-US" sz="2800" dirty="0" smtClean="0"/>
              <a:t>Attribution</a:t>
            </a:r>
          </a:p>
        </p:txBody>
      </p:sp>
      <p:sp>
        <p:nvSpPr>
          <p:cNvPr id="27651" name="Content Placeholder 2"/>
          <p:cNvSpPr>
            <a:spLocks noGrp="1"/>
          </p:cNvSpPr>
          <p:nvPr>
            <p:ph type="body" idx="1"/>
          </p:nvPr>
        </p:nvSpPr>
        <p:spPr>
          <a:xfrm>
            <a:off x="457200" y="1295400"/>
            <a:ext cx="8534400" cy="4876800"/>
          </a:xfrm>
        </p:spPr>
        <p:txBody>
          <a:bodyPr/>
          <a:lstStyle/>
          <a:p>
            <a:pPr>
              <a:buFontTx/>
              <a:buNone/>
            </a:pPr>
            <a:endParaRPr lang="en-US" smtClean="0"/>
          </a:p>
          <a:p>
            <a:pPr>
              <a:buFontTx/>
              <a:buNone/>
            </a:pPr>
            <a:endParaRPr lang="en-US" sz="800" smtClean="0"/>
          </a:p>
          <a:p>
            <a:pPr>
              <a:buFontTx/>
              <a:buNone/>
            </a:pPr>
            <a:endParaRPr lang="en-US" sz="800" smtClean="0"/>
          </a:p>
          <a:p>
            <a:pPr>
              <a:buFontTx/>
              <a:buNone/>
            </a:pPr>
            <a:endParaRPr lang="en-US" b="1" smtClean="0"/>
          </a:p>
          <a:p>
            <a:pPr>
              <a:buFontTx/>
              <a:buNone/>
            </a:pPr>
            <a:endParaRPr lang="en-US" smtClean="0"/>
          </a:p>
        </p:txBody>
      </p:sp>
      <p:sp>
        <p:nvSpPr>
          <p:cNvPr id="27653" name="Content Placeholder 6"/>
          <p:cNvSpPr>
            <a:spLocks/>
          </p:cNvSpPr>
          <p:nvPr/>
        </p:nvSpPr>
        <p:spPr bwMode="auto">
          <a:xfrm>
            <a:off x="228600" y="1371600"/>
            <a:ext cx="87630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Clr>
                <a:srgbClr val="000066"/>
              </a:buClr>
            </a:pPr>
            <a:r>
              <a:rPr lang="en-US" sz="2200" b="0">
                <a:latin typeface="Tahoma" pitchFamily="34" charset="0"/>
              </a:rPr>
              <a:t>	</a:t>
            </a:r>
            <a:r>
              <a:rPr lang="en-US" sz="2400" b="0">
                <a:latin typeface="Tahoma" pitchFamily="34" charset="0"/>
              </a:rPr>
              <a:t>This training is presented by the New Community Opportunities Center, a national training and technical assistance project of ILRU, Independent Living Research Utilization. Support for development of this presentation was provided by the U.S. Department of Education, Rehabilitation Services Administration under grant number H400B100003. No official endorsement of the Department of Education should be inferred. Permission is granted for duplication of any portion of this slide presentation, providing that the following credit is given to the project: Developed as part of the New Community Opportunities Center at ILRU.</a:t>
            </a:r>
          </a:p>
        </p:txBody>
      </p:sp>
      <p:sp>
        <p:nvSpPr>
          <p:cNvPr id="2" name="Slide Number Placeholder 1"/>
          <p:cNvSpPr>
            <a:spLocks noGrp="1"/>
          </p:cNvSpPr>
          <p:nvPr>
            <p:ph type="sldNum" sz="quarter" idx="10"/>
          </p:nvPr>
        </p:nvSpPr>
        <p:spPr/>
        <p:txBody>
          <a:bodyPr/>
          <a:lstStyle/>
          <a:p>
            <a:pPr>
              <a:defRPr/>
            </a:pPr>
            <a:fld id="{3B16B619-3A3E-446D-8BBF-F0A416F47CEC}" type="slidenum">
              <a:rPr lang="en-US" smtClean="0"/>
              <a:pPr>
                <a:defRPr/>
              </a:pPr>
              <a:t>33</a:t>
            </a:fld>
            <a:endParaRPr lang="en-US"/>
          </a:p>
        </p:txBody>
      </p:sp>
    </p:spTree>
    <p:extLst>
      <p:ext uri="{BB962C8B-B14F-4D97-AF65-F5344CB8AC3E}">
        <p14:creationId xmlns:p14="http://schemas.microsoft.com/office/powerpoint/2010/main" xmlns="" val="335195301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z="2800" dirty="0" smtClean="0">
                <a:ea typeface="ＭＳ Ｐゴシック" pitchFamily="34" charset="-128"/>
              </a:rPr>
              <a:t>Financial Management Services</a:t>
            </a:r>
          </a:p>
        </p:txBody>
      </p:sp>
      <p:sp>
        <p:nvSpPr>
          <p:cNvPr id="3" name="Content Placeholder 2"/>
          <p:cNvSpPr>
            <a:spLocks noGrp="1"/>
          </p:cNvSpPr>
          <p:nvPr>
            <p:ph idx="1"/>
          </p:nvPr>
        </p:nvSpPr>
        <p:spPr>
          <a:xfrm>
            <a:off x="457200" y="1066800"/>
            <a:ext cx="8229600" cy="4530725"/>
          </a:xfrm>
        </p:spPr>
        <p:txBody>
          <a:bodyPr/>
          <a:lstStyle/>
          <a:p>
            <a:pPr>
              <a:defRPr/>
            </a:pPr>
            <a:r>
              <a:rPr lang="en-US" dirty="0" smtClean="0">
                <a:ea typeface="+mn-ea"/>
                <a:cs typeface="+mn-cs"/>
              </a:rPr>
              <a:t>Medicaid</a:t>
            </a:r>
          </a:p>
          <a:p>
            <a:pPr lvl="1">
              <a:defRPr/>
            </a:pPr>
            <a:r>
              <a:rPr lang="en-US" dirty="0" smtClean="0"/>
              <a:t>Requires FMS</a:t>
            </a:r>
            <a:endParaRPr lang="en-US" dirty="0" smtClean="0">
              <a:ea typeface="+mn-ea"/>
              <a:cs typeface="+mn-cs"/>
            </a:endParaRPr>
          </a:p>
          <a:p>
            <a:pPr>
              <a:defRPr/>
            </a:pPr>
            <a:r>
              <a:rPr lang="en-US" dirty="0" smtClean="0">
                <a:ea typeface="+mn-ea"/>
                <a:cs typeface="+mn-cs"/>
              </a:rPr>
              <a:t>Veterans</a:t>
            </a:r>
          </a:p>
          <a:p>
            <a:pPr lvl="1">
              <a:defRPr/>
            </a:pPr>
            <a:r>
              <a:rPr lang="en-US" dirty="0" smtClean="0"/>
              <a:t>Requires FMS</a:t>
            </a:r>
            <a:endParaRPr lang="en-US" dirty="0" smtClean="0">
              <a:ea typeface="+mn-ea"/>
              <a:cs typeface="+mn-cs"/>
            </a:endParaRPr>
          </a:p>
          <a:p>
            <a:pPr>
              <a:defRPr/>
            </a:pPr>
            <a:r>
              <a:rPr lang="en-US" dirty="0" smtClean="0">
                <a:ea typeface="+mn-ea"/>
                <a:cs typeface="+mn-cs"/>
              </a:rPr>
              <a:t>Older Americans Act</a:t>
            </a:r>
          </a:p>
          <a:p>
            <a:pPr lvl="1">
              <a:defRPr/>
            </a:pPr>
            <a:r>
              <a:rPr lang="en-US" dirty="0" smtClean="0"/>
              <a:t>Usually requires FMS</a:t>
            </a:r>
            <a:endParaRPr lang="en-US" dirty="0" smtClean="0">
              <a:ea typeface="+mn-ea"/>
              <a:cs typeface="+mn-cs"/>
            </a:endParaRPr>
          </a:p>
          <a:p>
            <a:pPr>
              <a:defRPr/>
            </a:pPr>
            <a:r>
              <a:rPr lang="en-US" dirty="0" smtClean="0">
                <a:ea typeface="+mn-ea"/>
                <a:cs typeface="+mn-cs"/>
              </a:rPr>
              <a:t>Behavioral Health</a:t>
            </a:r>
          </a:p>
          <a:p>
            <a:pPr lvl="1">
              <a:defRPr/>
            </a:pPr>
            <a:r>
              <a:rPr lang="en-US" dirty="0" smtClean="0"/>
              <a:t>Expect to require FMS in the future</a:t>
            </a:r>
          </a:p>
          <a:p>
            <a:pPr>
              <a:defRPr/>
            </a:pPr>
            <a:r>
              <a:rPr lang="en-US" dirty="0" smtClean="0">
                <a:ea typeface="+mn-ea"/>
                <a:cs typeface="+mn-cs"/>
              </a:rPr>
              <a:t>Private Pay</a:t>
            </a:r>
          </a:p>
          <a:p>
            <a:pPr lvl="1">
              <a:defRPr/>
            </a:pPr>
            <a:r>
              <a:rPr lang="en-US" dirty="0" smtClean="0">
                <a:ea typeface="+mn-ea"/>
                <a:cs typeface="+mn-cs"/>
              </a:rPr>
              <a:t>Optional, but useful for families</a:t>
            </a:r>
          </a:p>
        </p:txBody>
      </p:sp>
      <p:sp>
        <p:nvSpPr>
          <p:cNvPr id="2" name="Slide Number Placeholder 1"/>
          <p:cNvSpPr>
            <a:spLocks noGrp="1"/>
          </p:cNvSpPr>
          <p:nvPr>
            <p:ph type="sldNum" sz="quarter" idx="10"/>
          </p:nvPr>
        </p:nvSpPr>
        <p:spPr/>
        <p:txBody>
          <a:bodyPr/>
          <a:lstStyle/>
          <a:p>
            <a:pPr>
              <a:defRPr/>
            </a:pPr>
            <a:fld id="{B4DA0C39-A759-4F8A-996A-E1DCE786B7E0}" type="slidenum">
              <a:rPr lang="en-US" smtClean="0"/>
              <a:pPr>
                <a:defRPr/>
              </a:pPr>
              <a:t>4</a:t>
            </a:fld>
            <a:endParaRPr lang="en-US"/>
          </a:p>
        </p:txBody>
      </p:sp>
    </p:spTree>
    <p:custDataLst>
      <p:tags r:id="rId1"/>
    </p:custDataLst>
    <p:extLst>
      <p:ext uri="{BB962C8B-B14F-4D97-AF65-F5344CB8AC3E}">
        <p14:creationId xmlns:p14="http://schemas.microsoft.com/office/powerpoint/2010/main" xmlns="" val="1264879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384175"/>
            <a:ext cx="8534400" cy="758825"/>
          </a:xfrm>
        </p:spPr>
        <p:txBody>
          <a:bodyPr>
            <a:noAutofit/>
          </a:bodyPr>
          <a:lstStyle/>
          <a:p>
            <a:pPr>
              <a:defRPr/>
            </a:pPr>
            <a:r>
              <a:rPr lang="en-US" sz="2800" dirty="0" smtClean="0"/>
              <a:t>Solving Liability Concerns and </a:t>
            </a:r>
            <a:br>
              <a:rPr lang="en-US" sz="2800" dirty="0" smtClean="0"/>
            </a:br>
            <a:r>
              <a:rPr lang="en-US" sz="2800" dirty="0" smtClean="0"/>
              <a:t>Administrative Burden</a:t>
            </a:r>
            <a:endParaRPr lang="en-US" sz="2800" dirty="0"/>
          </a:p>
        </p:txBody>
      </p:sp>
      <p:sp>
        <p:nvSpPr>
          <p:cNvPr id="4" name="Rectangle 3"/>
          <p:cNvSpPr/>
          <p:nvPr/>
        </p:nvSpPr>
        <p:spPr>
          <a:xfrm>
            <a:off x="152400" y="1295400"/>
            <a:ext cx="2421154" cy="1246495"/>
          </a:xfrm>
          <a:prstGeom prst="rect">
            <a:avLst/>
          </a:prstGeom>
          <a:noFill/>
        </p:spPr>
        <p:txBody>
          <a:bodyPr>
            <a:spAutoFit/>
          </a:bodyPr>
          <a:lstStyle/>
          <a:p>
            <a:pPr algn="ctr">
              <a:defRPr/>
            </a:pPr>
            <a:r>
              <a:rPr lang="en-US" sz="75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ea typeface="ＭＳ Ｐゴシック" charset="0"/>
                <a:cs typeface="ＭＳ Ｐゴシック" charset="0"/>
              </a:rPr>
              <a:t>97%</a:t>
            </a:r>
          </a:p>
        </p:txBody>
      </p:sp>
      <p:sp>
        <p:nvSpPr>
          <p:cNvPr id="47107" name="TextBox 4"/>
          <p:cNvSpPr txBox="1">
            <a:spLocks noChangeArrowheads="1"/>
          </p:cNvSpPr>
          <p:nvPr/>
        </p:nvSpPr>
        <p:spPr bwMode="auto">
          <a:xfrm>
            <a:off x="2286000" y="1305233"/>
            <a:ext cx="6858000" cy="1754326"/>
          </a:xfrm>
          <a:prstGeom prst="rect">
            <a:avLst/>
          </a:prstGeom>
          <a:noFill/>
          <a:ln w="9525">
            <a:noFill/>
            <a:miter lim="800000"/>
            <a:headEnd/>
            <a:tailEnd/>
          </a:ln>
        </p:spPr>
        <p:txBody>
          <a:bodyPr wrap="square">
            <a:spAutoFit/>
          </a:bodyPr>
          <a:lstStyle/>
          <a:p>
            <a:r>
              <a:rPr lang="en-US" sz="2200" dirty="0"/>
              <a:t>of consumer direction programs use a third party Financial Management Services provider to handle payroll, taxes, insurances &amp; budget management on consumer behalves</a:t>
            </a:r>
          </a:p>
          <a:p>
            <a:endParaRPr lang="en-US" dirty="0"/>
          </a:p>
        </p:txBody>
      </p:sp>
      <p:sp>
        <p:nvSpPr>
          <p:cNvPr id="6" name="Rectangle 5"/>
          <p:cNvSpPr/>
          <p:nvPr/>
        </p:nvSpPr>
        <p:spPr>
          <a:xfrm>
            <a:off x="76200" y="3200400"/>
            <a:ext cx="2421154" cy="1246495"/>
          </a:xfrm>
          <a:prstGeom prst="rect">
            <a:avLst/>
          </a:prstGeom>
          <a:noFill/>
        </p:spPr>
        <p:txBody>
          <a:bodyPr>
            <a:spAutoFit/>
          </a:bodyPr>
          <a:lstStyle/>
          <a:p>
            <a:pPr algn="ctr">
              <a:defRPr/>
            </a:pPr>
            <a:r>
              <a:rPr lang="en-US" sz="75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ea typeface="ＭＳ Ｐゴシック" charset="0"/>
                <a:cs typeface="ＭＳ Ｐゴシック" charset="0"/>
              </a:rPr>
              <a:t>75%</a:t>
            </a:r>
          </a:p>
        </p:txBody>
      </p:sp>
      <p:sp>
        <p:nvSpPr>
          <p:cNvPr id="47109" name="TextBox 6"/>
          <p:cNvSpPr txBox="1">
            <a:spLocks noChangeArrowheads="1"/>
          </p:cNvSpPr>
          <p:nvPr/>
        </p:nvSpPr>
        <p:spPr bwMode="auto">
          <a:xfrm>
            <a:off x="2286000" y="3124200"/>
            <a:ext cx="6705600" cy="3108543"/>
          </a:xfrm>
          <a:prstGeom prst="rect">
            <a:avLst/>
          </a:prstGeom>
          <a:noFill/>
          <a:ln w="9525">
            <a:noFill/>
            <a:miter lim="800000"/>
            <a:headEnd/>
            <a:tailEnd/>
          </a:ln>
        </p:spPr>
        <p:txBody>
          <a:bodyPr wrap="square">
            <a:spAutoFit/>
          </a:bodyPr>
          <a:lstStyle/>
          <a:p>
            <a:r>
              <a:rPr lang="en-US" sz="2200" dirty="0"/>
              <a:t>use a Fiscal/Employer Agent model of Financial Management Services.  In this model, the consumer is the common law employer (employer of record) and the Fiscal/Employer Agent performs all payroll, tax and insurance responsibilities.  The Fiscal/Employer Agent takes on joint liability for the federal taxes under a special section of the Internal Revenue Code.</a:t>
            </a:r>
          </a:p>
          <a:p>
            <a:endParaRPr lang="en-US" dirty="0"/>
          </a:p>
        </p:txBody>
      </p:sp>
      <p:sp>
        <p:nvSpPr>
          <p:cNvPr id="47110" name="TextBox 2"/>
          <p:cNvSpPr txBox="1">
            <a:spLocks noChangeArrowheads="1"/>
          </p:cNvSpPr>
          <p:nvPr/>
        </p:nvSpPr>
        <p:spPr bwMode="auto">
          <a:xfrm>
            <a:off x="152400" y="6096000"/>
            <a:ext cx="8839200" cy="246063"/>
          </a:xfrm>
          <a:prstGeom prst="rect">
            <a:avLst/>
          </a:prstGeom>
          <a:noFill/>
          <a:ln w="9525">
            <a:noFill/>
            <a:miter lim="800000"/>
            <a:headEnd/>
            <a:tailEnd/>
          </a:ln>
        </p:spPr>
        <p:txBody>
          <a:bodyPr>
            <a:spAutoFit/>
          </a:bodyPr>
          <a:lstStyle/>
          <a:p>
            <a:r>
              <a:rPr lang="en-US" sz="1000" dirty="0"/>
              <a:t>-From Inventory of </a:t>
            </a:r>
            <a:r>
              <a:rPr lang="en-US" sz="1000" dirty="0" smtClean="0"/>
              <a:t>Participant </a:t>
            </a:r>
            <a:r>
              <a:rPr lang="en-US" sz="1000" dirty="0"/>
              <a:t>Direction, National Resource Center for </a:t>
            </a:r>
            <a:r>
              <a:rPr lang="en-US" sz="1000" dirty="0" smtClean="0"/>
              <a:t>Participant-</a:t>
            </a:r>
            <a:r>
              <a:rPr lang="en-US" sz="1000" dirty="0"/>
              <a:t>Directed Services, 2011</a:t>
            </a:r>
          </a:p>
        </p:txBody>
      </p:sp>
      <p:sp>
        <p:nvSpPr>
          <p:cNvPr id="3" name="Slide Number Placeholder 2"/>
          <p:cNvSpPr>
            <a:spLocks noGrp="1"/>
          </p:cNvSpPr>
          <p:nvPr>
            <p:ph type="sldNum" sz="quarter" idx="10"/>
          </p:nvPr>
        </p:nvSpPr>
        <p:spPr/>
        <p:txBody>
          <a:bodyPr/>
          <a:lstStyle/>
          <a:p>
            <a:pPr>
              <a:defRPr/>
            </a:pPr>
            <a:fld id="{41B0811D-1C81-41C6-99B6-05E968960813}" type="slidenum">
              <a:rPr lang="en-US" smtClean="0"/>
              <a:pPr>
                <a:defRPr/>
              </a:pPr>
              <a:t>5</a:t>
            </a:fld>
            <a:endParaRPr lang="en-US"/>
          </a:p>
        </p:txBody>
      </p:sp>
    </p:spTree>
    <p:extLst>
      <p:ext uri="{BB962C8B-B14F-4D97-AF65-F5344CB8AC3E}">
        <p14:creationId xmlns:p14="http://schemas.microsoft.com/office/powerpoint/2010/main" xmlns="" val="3874210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sz="2800" dirty="0" smtClean="0">
                <a:ea typeface="ＭＳ Ｐゴシック" pitchFamily="34" charset="-128"/>
              </a:rPr>
              <a:t>Hallmarks of Self-Directed Services</a:t>
            </a:r>
          </a:p>
        </p:txBody>
      </p:sp>
      <p:sp>
        <p:nvSpPr>
          <p:cNvPr id="19458" name="Rectangle 3"/>
          <p:cNvSpPr>
            <a:spLocks noGrp="1" noChangeArrowheads="1"/>
          </p:cNvSpPr>
          <p:nvPr>
            <p:ph type="body" idx="1"/>
          </p:nvPr>
        </p:nvSpPr>
        <p:spPr>
          <a:xfrm>
            <a:off x="457200" y="1219200"/>
            <a:ext cx="8229600" cy="4800600"/>
          </a:xfrm>
        </p:spPr>
        <p:txBody>
          <a:bodyPr/>
          <a:lstStyle/>
          <a:p>
            <a:r>
              <a:rPr lang="en-US" sz="2400" dirty="0" smtClean="0">
                <a:ea typeface="ＭＳ Ｐゴシック" pitchFamily="34" charset="-128"/>
              </a:rPr>
              <a:t>Participant directly hires, trains, supervises and discharges workers </a:t>
            </a:r>
          </a:p>
          <a:p>
            <a:r>
              <a:rPr lang="en-US" sz="2400" dirty="0" smtClean="0">
                <a:ea typeface="ＭＳ Ｐゴシック" pitchFamily="34" charset="-128"/>
              </a:rPr>
              <a:t>Workers may be consumer</a:t>
            </a:r>
            <a:r>
              <a:rPr lang="en-US" altLang="en-US" sz="2400" dirty="0" smtClean="0">
                <a:ea typeface="ＭＳ Ｐゴシック" pitchFamily="34" charset="-128"/>
              </a:rPr>
              <a:t>’</a:t>
            </a:r>
            <a:r>
              <a:rPr lang="en-US" altLang="ja-JP" sz="2400" dirty="0" smtClean="0">
                <a:ea typeface="ＭＳ Ｐゴシック" pitchFamily="34" charset="-128"/>
              </a:rPr>
              <a:t>s friends, neighbors, family members or be identified from some other source (e.g. placing an ad in a newspaper)</a:t>
            </a:r>
          </a:p>
          <a:p>
            <a:r>
              <a:rPr lang="en-US" sz="2400" dirty="0" smtClean="0">
                <a:ea typeface="ＭＳ Ｐゴシック" pitchFamily="34" charset="-128"/>
              </a:rPr>
              <a:t>Participant manages allocation of his/her program resources</a:t>
            </a:r>
          </a:p>
          <a:p>
            <a:r>
              <a:rPr lang="en-US" sz="2400" dirty="0" smtClean="0">
                <a:ea typeface="ＭＳ Ｐゴシック" pitchFamily="34" charset="-128"/>
              </a:rPr>
              <a:t>Participant determines the mix of goods and services that meet his/her individual needs (ideally)</a:t>
            </a:r>
          </a:p>
          <a:p>
            <a:pPr>
              <a:buFont typeface="Wingdings" pitchFamily="2" charset="2"/>
              <a:buNone/>
            </a:pPr>
            <a:endParaRPr lang="en-US" sz="2400" dirty="0" smtClean="0">
              <a:ea typeface="ＭＳ Ｐゴシック" pitchFamily="34" charset="-128"/>
            </a:endParaRPr>
          </a:p>
        </p:txBody>
      </p:sp>
      <p:sp>
        <p:nvSpPr>
          <p:cNvPr id="2" name="Slide Number Placeholder 1"/>
          <p:cNvSpPr>
            <a:spLocks noGrp="1"/>
          </p:cNvSpPr>
          <p:nvPr>
            <p:ph type="sldNum" sz="quarter" idx="10"/>
          </p:nvPr>
        </p:nvSpPr>
        <p:spPr/>
        <p:txBody>
          <a:bodyPr/>
          <a:lstStyle/>
          <a:p>
            <a:pPr>
              <a:defRPr/>
            </a:pPr>
            <a:fld id="{B4DA0C39-A759-4F8A-996A-E1DCE786B7E0}" type="slidenum">
              <a:rPr lang="en-US" smtClean="0"/>
              <a:pPr>
                <a:defRPr/>
              </a:pPr>
              <a:t>6</a:t>
            </a:fld>
            <a:endParaRPr lang="en-US"/>
          </a:p>
        </p:txBody>
      </p:sp>
    </p:spTree>
    <p:custDataLst>
      <p:tags r:id="rId1"/>
    </p:custDataLst>
    <p:extLst>
      <p:ext uri="{BB962C8B-B14F-4D97-AF65-F5344CB8AC3E}">
        <p14:creationId xmlns:p14="http://schemas.microsoft.com/office/powerpoint/2010/main" xmlns="" val="3873659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Slide Number Placeholder 2"/>
          <p:cNvSpPr>
            <a:spLocks noGrp="1"/>
          </p:cNvSpPr>
          <p:nvPr>
            <p:ph type="sldNum" sz="quarter" idx="10"/>
          </p:nvPr>
        </p:nvSpPr>
        <p:spPr/>
        <p:txBody>
          <a:bodyPr/>
          <a:lstStyle/>
          <a:p>
            <a:pPr>
              <a:defRPr/>
            </a:pPr>
            <a:fld id="{41B0811D-1C81-41C6-99B6-05E968960813}" type="slidenum">
              <a:rPr lang="en-US" smtClean="0"/>
              <a:pPr>
                <a:defRPr/>
              </a:pPr>
              <a:t>7</a:t>
            </a:fld>
            <a:endParaRPr lang="en-US"/>
          </a:p>
        </p:txBody>
      </p:sp>
    </p:spTree>
    <p:extLst>
      <p:ext uri="{BB962C8B-B14F-4D97-AF65-F5344CB8AC3E}">
        <p14:creationId xmlns:p14="http://schemas.microsoft.com/office/powerpoint/2010/main" xmlns="" val="33636911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152400" y="381000"/>
            <a:ext cx="8077200" cy="715963"/>
          </a:xfrm>
        </p:spPr>
        <p:txBody>
          <a:bodyPr/>
          <a:lstStyle/>
          <a:p>
            <a:r>
              <a:rPr lang="en-US" sz="2800" dirty="0" smtClean="0">
                <a:ea typeface="ＭＳ Ｐゴシック" pitchFamily="34" charset="-128"/>
              </a:rPr>
              <a:t>Complexity in Managing Services and Supports</a:t>
            </a:r>
          </a:p>
        </p:txBody>
      </p:sp>
      <p:sp>
        <p:nvSpPr>
          <p:cNvPr id="23554" name="Content Placeholder 2"/>
          <p:cNvSpPr>
            <a:spLocks noGrp="1"/>
          </p:cNvSpPr>
          <p:nvPr>
            <p:ph idx="1"/>
          </p:nvPr>
        </p:nvSpPr>
        <p:spPr/>
        <p:txBody>
          <a:bodyPr/>
          <a:lstStyle/>
          <a:p>
            <a:r>
              <a:rPr lang="en-US" sz="2400" dirty="0" smtClean="0">
                <a:ea typeface="ＭＳ Ｐゴシック" pitchFamily="34" charset="-128"/>
              </a:rPr>
              <a:t>Directly hiring non-agency workers means serving as an employer of those workers</a:t>
            </a:r>
          </a:p>
          <a:p>
            <a:r>
              <a:rPr lang="en-US" sz="2400" dirty="0" smtClean="0">
                <a:ea typeface="ＭＳ Ｐゴシック" pitchFamily="34" charset="-128"/>
              </a:rPr>
              <a:t>Employers have important responsibilities including:</a:t>
            </a:r>
          </a:p>
          <a:p>
            <a:pPr lvl="1"/>
            <a:r>
              <a:rPr lang="en-US" dirty="0" smtClean="0">
                <a:ea typeface="ＭＳ Ｐゴシック" pitchFamily="34" charset="-128"/>
              </a:rPr>
              <a:t>Hiring, managing, scheduling, training, and discharging</a:t>
            </a:r>
          </a:p>
          <a:p>
            <a:pPr lvl="1"/>
            <a:r>
              <a:rPr lang="en-US" dirty="0" smtClean="0">
                <a:ea typeface="ＭＳ Ｐゴシック" pitchFamily="34" charset="-128"/>
              </a:rPr>
              <a:t>Withholding, calculating, depositing and filing required taxes</a:t>
            </a:r>
          </a:p>
          <a:p>
            <a:pPr lvl="1"/>
            <a:r>
              <a:rPr lang="en-US" dirty="0" smtClean="0">
                <a:ea typeface="ＭＳ Ｐゴシック" pitchFamily="34" charset="-128"/>
              </a:rPr>
              <a:t>Managing required insurance</a:t>
            </a:r>
          </a:p>
          <a:p>
            <a:pPr lvl="1"/>
            <a:r>
              <a:rPr lang="en-US" dirty="0" smtClean="0">
                <a:ea typeface="ＭＳ Ｐゴシック" pitchFamily="34" charset="-128"/>
              </a:rPr>
              <a:t>Paying workers in accordance with federal, state and local laws</a:t>
            </a:r>
          </a:p>
          <a:p>
            <a:pPr lvl="1"/>
            <a:endParaRPr lang="en-US" dirty="0" smtClean="0">
              <a:ea typeface="ＭＳ Ｐゴシック" pitchFamily="34" charset="-128"/>
            </a:endParaRPr>
          </a:p>
        </p:txBody>
      </p:sp>
      <p:sp>
        <p:nvSpPr>
          <p:cNvPr id="2" name="Slide Number Placeholder 1"/>
          <p:cNvSpPr>
            <a:spLocks noGrp="1"/>
          </p:cNvSpPr>
          <p:nvPr>
            <p:ph type="sldNum" sz="quarter" idx="10"/>
          </p:nvPr>
        </p:nvSpPr>
        <p:spPr/>
        <p:txBody>
          <a:bodyPr/>
          <a:lstStyle/>
          <a:p>
            <a:pPr>
              <a:defRPr/>
            </a:pPr>
            <a:fld id="{B4DA0C39-A759-4F8A-996A-E1DCE786B7E0}" type="slidenum">
              <a:rPr lang="en-US" smtClean="0"/>
              <a:pPr>
                <a:defRPr/>
              </a:pPr>
              <a:t>8</a:t>
            </a:fld>
            <a:endParaRPr lang="en-US"/>
          </a:p>
        </p:txBody>
      </p:sp>
    </p:spTree>
    <p:custDataLst>
      <p:tags r:id="rId1"/>
    </p:custDataLst>
    <p:extLst>
      <p:ext uri="{BB962C8B-B14F-4D97-AF65-F5344CB8AC3E}">
        <p14:creationId xmlns:p14="http://schemas.microsoft.com/office/powerpoint/2010/main" xmlns="" val="30848117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sz="2800" dirty="0" smtClean="0">
                <a:ea typeface="ＭＳ Ｐゴシック" pitchFamily="34" charset="-128"/>
              </a:rPr>
              <a:t>Why Financial Management Services?</a:t>
            </a:r>
          </a:p>
        </p:txBody>
      </p:sp>
      <p:grpSp>
        <p:nvGrpSpPr>
          <p:cNvPr id="5" name="Group 4" descr="IRS logo - Department of the Treasury; Internal Revenue Service&#10;Top box - When a consumer directly hires workers, the consumer is an employer of those workers.&#10;In general, consumer’s directly hired workers CANNOT be paid as independent contractors.&#10;Appropriate taxes must be withheld, calculated, deposited and filed.&#10;Bottom box - As an employer, the consumer legally has the same administrative duties as any other employer. The consumer employer must manage federal, state and local taxes, unemployment insurance, workers' compensation insurance, garnishments and union"/>
          <p:cNvGrpSpPr/>
          <p:nvPr/>
        </p:nvGrpSpPr>
        <p:grpSpPr>
          <a:xfrm>
            <a:off x="152400" y="1828800"/>
            <a:ext cx="8748518" cy="4852837"/>
            <a:chOff x="152400" y="1828800"/>
            <a:chExt cx="8748518" cy="4852837"/>
          </a:xfrm>
        </p:grpSpPr>
        <p:pic>
          <p:nvPicPr>
            <p:cNvPr id="48132" name="Picture 3"/>
            <p:cNvPicPr>
              <a:picLocks noChangeAspect="1" noChangeArrowheads="1"/>
            </p:cNvPicPr>
            <p:nvPr/>
          </p:nvPicPr>
          <p:blipFill>
            <a:blip r:embed="rId2"/>
            <a:srcRect/>
            <a:stretch>
              <a:fillRect/>
            </a:stretch>
          </p:blipFill>
          <p:spPr bwMode="auto">
            <a:xfrm>
              <a:off x="3943156" y="4855294"/>
              <a:ext cx="9525" cy="9525"/>
            </a:xfrm>
            <a:prstGeom prst="rect">
              <a:avLst/>
            </a:prstGeom>
            <a:noFill/>
            <a:ln w="9525">
              <a:noFill/>
              <a:miter lim="800000"/>
              <a:headEnd/>
              <a:tailEnd/>
            </a:ln>
            <a:effectLst/>
          </p:spPr>
        </p:pic>
        <p:pic>
          <p:nvPicPr>
            <p:cNvPr id="48133" name="Picture 4"/>
            <p:cNvPicPr>
              <a:picLocks noChangeAspect="1" noChangeArrowheads="1"/>
            </p:cNvPicPr>
            <p:nvPr/>
          </p:nvPicPr>
          <p:blipFill>
            <a:blip r:embed="rId2"/>
            <a:srcRect/>
            <a:stretch>
              <a:fillRect/>
            </a:stretch>
          </p:blipFill>
          <p:spPr bwMode="auto">
            <a:xfrm>
              <a:off x="4095556" y="5007694"/>
              <a:ext cx="9525" cy="9525"/>
            </a:xfrm>
            <a:prstGeom prst="rect">
              <a:avLst/>
            </a:prstGeom>
            <a:noFill/>
            <a:ln w="9525">
              <a:noFill/>
              <a:miter lim="800000"/>
              <a:headEnd/>
              <a:tailEnd/>
            </a:ln>
            <a:effectLst/>
          </p:spPr>
        </p:pic>
        <p:pic>
          <p:nvPicPr>
            <p:cNvPr id="3" name="Picture 2" descr="IRS logo - Department of the Treasury; Internal Revenue Service&#10;Top box - When a consumer directly hires workers, the consumer is an employer of those workers.&#10;In general, consumer’s directly hired workers CANNOT be paid as independent contractors.&#10;Appropriate taxes must be withheld, calculated, deposited and filed.&#10;Bottom box - As an employer, the consumer legally has the same administrative duties as any other employer. The consumer employer must manage federal, state and local taxes, unemployment insurance, workers' compensation insurance, garnishments and unio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2400" y="1828800"/>
              <a:ext cx="8748518" cy="4852837"/>
            </a:xfrm>
            <a:prstGeom prst="rect">
              <a:avLst/>
            </a:prstGeom>
          </p:spPr>
        </p:pic>
      </p:grpSp>
      <p:sp>
        <p:nvSpPr>
          <p:cNvPr id="6" name="Slide Number Placeholder 5"/>
          <p:cNvSpPr>
            <a:spLocks noGrp="1"/>
          </p:cNvSpPr>
          <p:nvPr>
            <p:ph type="sldNum" sz="quarter" idx="10"/>
          </p:nvPr>
        </p:nvSpPr>
        <p:spPr/>
        <p:txBody>
          <a:bodyPr/>
          <a:lstStyle/>
          <a:p>
            <a:pPr>
              <a:defRPr/>
            </a:pPr>
            <a:fld id="{41B0811D-1C81-41C6-99B6-05E968960813}" type="slidenum">
              <a:rPr lang="en-US" smtClean="0"/>
              <a:pPr>
                <a:defRPr/>
              </a:pPr>
              <a:t>9</a:t>
            </a:fld>
            <a:endParaRPr lang="en-US"/>
          </a:p>
        </p:txBody>
      </p:sp>
    </p:spTree>
    <p:extLst>
      <p:ext uri="{BB962C8B-B14F-4D97-AF65-F5344CB8AC3E}">
        <p14:creationId xmlns:p14="http://schemas.microsoft.com/office/powerpoint/2010/main" xmlns="" val="181451706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Rounded MT Bol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6930</TotalTime>
  <Words>1869</Words>
  <Application>Microsoft Office PowerPoint</Application>
  <PresentationFormat>On-screen Show (4:3)</PresentationFormat>
  <Paragraphs>254</Paragraphs>
  <Slides>33</Slides>
  <Notes>12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Default Design</vt:lpstr>
      <vt:lpstr>New Community Opportunities Center at  ILRU Presents…</vt:lpstr>
      <vt:lpstr>Financial Management Services (FMS)</vt:lpstr>
      <vt:lpstr>Self Direction Programs</vt:lpstr>
      <vt:lpstr>Financial Management Services</vt:lpstr>
      <vt:lpstr>Solving Liability Concerns and  Administrative Burden</vt:lpstr>
      <vt:lpstr>Hallmarks of Self-Directed Services</vt:lpstr>
      <vt:lpstr>Questions?</vt:lpstr>
      <vt:lpstr>Complexity in Managing Services and Supports</vt:lpstr>
      <vt:lpstr>Why Financial Management Services?</vt:lpstr>
      <vt:lpstr>When Employers Pay Employees They Generally Must…</vt:lpstr>
      <vt:lpstr>When Employers Pay Employees They Generally Must…cont’d.</vt:lpstr>
      <vt:lpstr>FMS is a Participant Support</vt:lpstr>
      <vt:lpstr>FMS Duties</vt:lpstr>
      <vt:lpstr>FMS Duties, cont’d.</vt:lpstr>
      <vt:lpstr>What Determines the FMS’ Duties?</vt:lpstr>
      <vt:lpstr>Budget Authority</vt:lpstr>
      <vt:lpstr>Employer Authority</vt:lpstr>
      <vt:lpstr>Employer Authority, cont’d.</vt:lpstr>
      <vt:lpstr>Questions?</vt:lpstr>
      <vt:lpstr>Why consider FMS?</vt:lpstr>
      <vt:lpstr>Who is our competition?</vt:lpstr>
      <vt:lpstr>How do programs choose FMS providers?</vt:lpstr>
      <vt:lpstr>Medicaid Managed Care</vt:lpstr>
      <vt:lpstr>How do programs choose FMS providers?</vt:lpstr>
      <vt:lpstr>How do programs choose FMS providers?</vt:lpstr>
      <vt:lpstr>Program Procurement Process</vt:lpstr>
      <vt:lpstr>How long might the work last?</vt:lpstr>
      <vt:lpstr>How long might the work last?</vt:lpstr>
      <vt:lpstr>Information on States</vt:lpstr>
      <vt:lpstr>Information on States, cont’d.</vt:lpstr>
      <vt:lpstr>Questions?</vt:lpstr>
      <vt:lpstr>Wrap Up and Evaluation</vt:lpstr>
      <vt:lpstr>New Community Opportunities  Attribution</vt:lpstr>
    </vt:vector>
  </TitlesOfParts>
  <Company>Tirr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NCO presents...</dc:title>
  <dc:creator>eubanks</dc:creator>
  <cp:lastModifiedBy>Carol</cp:lastModifiedBy>
  <cp:revision>481</cp:revision>
  <cp:lastPrinted>2012-03-13T15:36:10Z</cp:lastPrinted>
  <dcterms:created xsi:type="dcterms:W3CDTF">2010-11-10T14:07:53Z</dcterms:created>
  <dcterms:modified xsi:type="dcterms:W3CDTF">2014-06-05T14:39:17Z</dcterms:modified>
</cp:coreProperties>
</file>