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99" r:id="rId2"/>
    <p:sldId id="563" r:id="rId3"/>
    <p:sldId id="564" r:id="rId4"/>
    <p:sldId id="565" r:id="rId5"/>
    <p:sldId id="587" r:id="rId6"/>
    <p:sldId id="566" r:id="rId7"/>
    <p:sldId id="567" r:id="rId8"/>
    <p:sldId id="568" r:id="rId9"/>
    <p:sldId id="595" r:id="rId10"/>
    <p:sldId id="569" r:id="rId11"/>
    <p:sldId id="570" r:id="rId12"/>
    <p:sldId id="572" r:id="rId13"/>
    <p:sldId id="573" r:id="rId14"/>
    <p:sldId id="606" r:id="rId15"/>
    <p:sldId id="596" r:id="rId16"/>
    <p:sldId id="576" r:id="rId17"/>
    <p:sldId id="577" r:id="rId18"/>
    <p:sldId id="580" r:id="rId19"/>
    <p:sldId id="581" r:id="rId20"/>
    <p:sldId id="597" r:id="rId21"/>
    <p:sldId id="588" r:id="rId22"/>
    <p:sldId id="589" r:id="rId23"/>
    <p:sldId id="590" r:id="rId24"/>
    <p:sldId id="598" r:id="rId25"/>
    <p:sldId id="591" r:id="rId26"/>
    <p:sldId id="592" r:id="rId27"/>
    <p:sldId id="599" r:id="rId28"/>
    <p:sldId id="593" r:id="rId29"/>
    <p:sldId id="600" r:id="rId30"/>
    <p:sldId id="602" r:id="rId31"/>
    <p:sldId id="601" r:id="rId32"/>
    <p:sldId id="603" r:id="rId33"/>
    <p:sldId id="604" r:id="rId34"/>
    <p:sldId id="562" r:id="rId35"/>
    <p:sldId id="605" r:id="rId36"/>
    <p:sldId id="542" r:id="rId37"/>
  </p:sldIdLst>
  <p:sldSz cx="9144000" cy="6858000" type="screen4x3"/>
  <p:notesSz cx="10233025" cy="7102475"/>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37">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333399"/>
    <a:srgbClr val="CCFFFF"/>
    <a:srgbClr val="000066"/>
    <a:srgbClr val="CC3300"/>
    <a:srgbClr val="FF3300"/>
    <a:srgbClr val="DA2A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3" autoAdjust="0"/>
    <p:restoredTop sz="94624" autoAdjust="0"/>
  </p:normalViewPr>
  <p:slideViewPr>
    <p:cSldViewPr>
      <p:cViewPr varScale="1">
        <p:scale>
          <a:sx n="73" d="100"/>
          <a:sy n="73" d="100"/>
        </p:scale>
        <p:origin x="-1914" y="-102"/>
      </p:cViewPr>
      <p:guideLst>
        <p:guide orient="horz" pos="2160"/>
        <p:guide pos="2880"/>
      </p:guideLst>
    </p:cSldViewPr>
  </p:slideViewPr>
  <p:notesTextViewPr>
    <p:cViewPr>
      <p:scale>
        <a:sx n="100" d="100"/>
        <a:sy n="100" d="100"/>
      </p:scale>
      <p:origin x="0" y="0"/>
    </p:cViewPr>
  </p:notesTextViewPr>
  <p:sorterViewPr>
    <p:cViewPr>
      <p:scale>
        <a:sx n="162" d="100"/>
        <a:sy n="162" d="100"/>
      </p:scale>
      <p:origin x="0" y="-34398"/>
    </p:cViewPr>
  </p:sorterViewPr>
  <p:notesViewPr>
    <p:cSldViewPr>
      <p:cViewPr varScale="1">
        <p:scale>
          <a:sx n="64" d="100"/>
          <a:sy n="64" d="100"/>
        </p:scale>
        <p:origin x="468" y="72"/>
      </p:cViewPr>
      <p:guideLst>
        <p:guide orient="horz" pos="2237"/>
        <p:guide pos="322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defTabSz="971550">
              <a:defRPr sz="1300" b="0" smtClean="0"/>
            </a:lvl1pPr>
          </a:lstStyle>
          <a:p>
            <a:pPr>
              <a:defRPr/>
            </a:pPr>
            <a:endParaRPr lang="en-US"/>
          </a:p>
        </p:txBody>
      </p:sp>
      <p:sp>
        <p:nvSpPr>
          <p:cNvPr id="28675" name="Rectangle 3"/>
          <p:cNvSpPr>
            <a:spLocks noGrp="1" noChangeArrowheads="1"/>
          </p:cNvSpPr>
          <p:nvPr>
            <p:ph type="dt" sz="quarter" idx="1"/>
          </p:nvPr>
        </p:nvSpPr>
        <p:spPr bwMode="auto">
          <a:xfrm>
            <a:off x="5795963"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algn="r" defTabSz="971550">
              <a:defRPr sz="1300" b="0" smtClean="0"/>
            </a:lvl1pPr>
          </a:lstStyle>
          <a:p>
            <a:pPr>
              <a:defRPr/>
            </a:pPr>
            <a:endParaRPr lang="en-US"/>
          </a:p>
        </p:txBody>
      </p:sp>
      <p:sp>
        <p:nvSpPr>
          <p:cNvPr id="28676" name="Rectangle 4"/>
          <p:cNvSpPr>
            <a:spLocks noGrp="1" noChangeArrowheads="1"/>
          </p:cNvSpPr>
          <p:nvPr>
            <p:ph type="ftr" sz="quarter" idx="2"/>
          </p:nvPr>
        </p:nvSpPr>
        <p:spPr bwMode="auto">
          <a:xfrm>
            <a:off x="0"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defTabSz="971550">
              <a:defRPr sz="1300" b="0" smtClean="0"/>
            </a:lvl1pPr>
          </a:lstStyle>
          <a:p>
            <a:pPr>
              <a:defRPr/>
            </a:pPr>
            <a:endParaRPr lang="en-US"/>
          </a:p>
        </p:txBody>
      </p:sp>
      <p:sp>
        <p:nvSpPr>
          <p:cNvPr id="28677" name="Rectangle 5"/>
          <p:cNvSpPr>
            <a:spLocks noGrp="1" noChangeArrowheads="1"/>
          </p:cNvSpPr>
          <p:nvPr>
            <p:ph type="sldNum" sz="quarter" idx="3"/>
          </p:nvPr>
        </p:nvSpPr>
        <p:spPr bwMode="auto">
          <a:xfrm>
            <a:off x="5795963"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algn="r" defTabSz="971550">
              <a:defRPr sz="1300" b="0" smtClean="0"/>
            </a:lvl1pPr>
          </a:lstStyle>
          <a:p>
            <a:pPr>
              <a:defRPr/>
            </a:pPr>
            <a:fld id="{BEBCCCAE-A064-4100-BDCB-AE8BEF986E80}" type="slidenum">
              <a:rPr lang="en-US"/>
              <a:pPr>
                <a:defRPr/>
              </a:pPr>
              <a:t>‹#›</a:t>
            </a:fld>
            <a:endParaRPr lang="en-US"/>
          </a:p>
        </p:txBody>
      </p:sp>
    </p:spTree>
    <p:extLst>
      <p:ext uri="{BB962C8B-B14F-4D97-AF65-F5344CB8AC3E}">
        <p14:creationId xmlns:p14="http://schemas.microsoft.com/office/powerpoint/2010/main" xmlns="" val="89806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defTabSz="971550">
              <a:defRPr sz="1300" b="0" smtClean="0"/>
            </a:lvl1pPr>
          </a:lstStyle>
          <a:p>
            <a:pPr>
              <a:defRPr/>
            </a:pPr>
            <a:endParaRPr lang="en-US"/>
          </a:p>
        </p:txBody>
      </p:sp>
      <p:sp>
        <p:nvSpPr>
          <p:cNvPr id="3075" name="Rectangle 3"/>
          <p:cNvSpPr>
            <a:spLocks noGrp="1" noChangeArrowheads="1"/>
          </p:cNvSpPr>
          <p:nvPr>
            <p:ph type="dt" idx="1"/>
          </p:nvPr>
        </p:nvSpPr>
        <p:spPr bwMode="auto">
          <a:xfrm>
            <a:off x="5795963"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algn="r" defTabSz="971550">
              <a:defRPr sz="1300" b="0" smtClean="0"/>
            </a:lvl1pPr>
          </a:lstStyle>
          <a:p>
            <a:pPr>
              <a:defRPr/>
            </a:pPr>
            <a:endParaRPr lang="en-US"/>
          </a:p>
        </p:txBody>
      </p:sp>
      <p:sp>
        <p:nvSpPr>
          <p:cNvPr id="67588" name="Rectangle 4"/>
          <p:cNvSpPr>
            <a:spLocks noGrp="1" noRot="1" noChangeAspect="1" noChangeArrowheads="1" noTextEdit="1"/>
          </p:cNvSpPr>
          <p:nvPr>
            <p:ph type="sldImg" idx="2"/>
          </p:nvPr>
        </p:nvSpPr>
        <p:spPr bwMode="auto">
          <a:xfrm>
            <a:off x="3341688" y="531813"/>
            <a:ext cx="3551237" cy="26638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1023938" y="3375025"/>
            <a:ext cx="818515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defTabSz="971550">
              <a:defRPr sz="1300" b="0" smtClean="0"/>
            </a:lvl1pPr>
          </a:lstStyle>
          <a:p>
            <a:pPr>
              <a:defRPr/>
            </a:pPr>
            <a:endParaRPr lang="en-US"/>
          </a:p>
        </p:txBody>
      </p:sp>
      <p:sp>
        <p:nvSpPr>
          <p:cNvPr id="3079" name="Rectangle 7"/>
          <p:cNvSpPr>
            <a:spLocks noGrp="1" noChangeArrowheads="1"/>
          </p:cNvSpPr>
          <p:nvPr>
            <p:ph type="sldNum" sz="quarter" idx="5"/>
          </p:nvPr>
        </p:nvSpPr>
        <p:spPr bwMode="auto">
          <a:xfrm>
            <a:off x="5795963"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algn="r" defTabSz="971550">
              <a:defRPr sz="1300" b="0" smtClean="0"/>
            </a:lvl1pPr>
          </a:lstStyle>
          <a:p>
            <a:pPr>
              <a:defRPr/>
            </a:pPr>
            <a:fld id="{93A514EC-939E-4848-8427-7076D2D13F20}" type="slidenum">
              <a:rPr lang="en-US"/>
              <a:pPr>
                <a:defRPr/>
              </a:pPr>
              <a:t>‹#›</a:t>
            </a:fld>
            <a:endParaRPr lang="en-US"/>
          </a:p>
        </p:txBody>
      </p:sp>
    </p:spTree>
    <p:extLst>
      <p:ext uri="{BB962C8B-B14F-4D97-AF65-F5344CB8AC3E}">
        <p14:creationId xmlns:p14="http://schemas.microsoft.com/office/powerpoint/2010/main" xmlns="" val="3620384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8B038AFD-0AAD-493F-B967-964DFD711C54}" type="slidenum">
              <a:rPr lang="en-US" sz="1200"/>
              <a:pPr eaLnBrk="1" hangingPunct="1"/>
              <a:t>4</a:t>
            </a:fld>
            <a:endParaRPr lang="en-US" sz="1200"/>
          </a:p>
        </p:txBody>
      </p:sp>
    </p:spTree>
    <p:extLst>
      <p:ext uri="{BB962C8B-B14F-4D97-AF65-F5344CB8AC3E}">
        <p14:creationId xmlns:p14="http://schemas.microsoft.com/office/powerpoint/2010/main" xmlns="" val="304363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8B038AFD-0AAD-493F-B967-964DFD711C54}" type="slidenum">
              <a:rPr lang="en-US" sz="1200"/>
              <a:pPr eaLnBrk="1" hangingPunct="1"/>
              <a:t>5</a:t>
            </a:fld>
            <a:endParaRPr lang="en-US" sz="1200"/>
          </a:p>
        </p:txBody>
      </p:sp>
    </p:spTree>
    <p:extLst>
      <p:ext uri="{BB962C8B-B14F-4D97-AF65-F5344CB8AC3E}">
        <p14:creationId xmlns:p14="http://schemas.microsoft.com/office/powerpoint/2010/main" xmlns="" val="385609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7B74D587-21AC-400D-874B-D76AEA6CA39E}" type="slidenum">
              <a:rPr lang="en-US" sz="1200"/>
              <a:pPr eaLnBrk="1" hangingPunct="1"/>
              <a:t>6</a:t>
            </a:fld>
            <a:endParaRPr lang="en-US" sz="1200"/>
          </a:p>
        </p:txBody>
      </p:sp>
    </p:spTree>
    <p:extLst>
      <p:ext uri="{BB962C8B-B14F-4D97-AF65-F5344CB8AC3E}">
        <p14:creationId xmlns:p14="http://schemas.microsoft.com/office/powerpoint/2010/main" xmlns="" val="31735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881EB863-6966-4558-873E-0053EC900AEA}" type="slidenum">
              <a:rPr lang="en-US" sz="1200"/>
              <a:pPr eaLnBrk="1" hangingPunct="1"/>
              <a:t>10</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ea typeface="ＭＳ Ｐゴシック" charset="-128"/>
              </a:rPr>
              <a:t>Agency with Choice is one type of FMS.  While it can be argued that this type of FMS does not offer the consumer as much choice and control as the F/EA model, AwC can be an especially good model if consumer budgets are small.  The fixed costs associated with AwC are not as high as that for F/EA.</a:t>
            </a:r>
          </a:p>
        </p:txBody>
      </p:sp>
    </p:spTree>
    <p:extLst>
      <p:ext uri="{BB962C8B-B14F-4D97-AF65-F5344CB8AC3E}">
        <p14:creationId xmlns:p14="http://schemas.microsoft.com/office/powerpoint/2010/main" xmlns="" val="79867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954EF339-234B-4953-911C-7C6B2B0DFF86}" type="slidenum">
              <a:rPr lang="en-US" sz="1200"/>
              <a:pPr eaLnBrk="1" hangingPunct="1"/>
              <a:t>11</a:t>
            </a:fld>
            <a:endParaRPr lang="en-US" sz="1200"/>
          </a:p>
        </p:txBody>
      </p:sp>
    </p:spTree>
    <p:extLst>
      <p:ext uri="{BB962C8B-B14F-4D97-AF65-F5344CB8AC3E}">
        <p14:creationId xmlns:p14="http://schemas.microsoft.com/office/powerpoint/2010/main" xmlns="" val="24595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A514EC-939E-4848-8427-7076D2D13F20}" type="slidenum">
              <a:rPr lang="en-US" smtClean="0"/>
              <a:pPr>
                <a:defRPr/>
              </a:pPr>
              <a:t>14</a:t>
            </a:fld>
            <a:endParaRPr lang="en-US"/>
          </a:p>
        </p:txBody>
      </p:sp>
    </p:spTree>
    <p:extLst>
      <p:ext uri="{BB962C8B-B14F-4D97-AF65-F5344CB8AC3E}">
        <p14:creationId xmlns:p14="http://schemas.microsoft.com/office/powerpoint/2010/main" xmlns="" val="303490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188881E9-C602-4FF5-ADA4-D4AA7D369CDE}" type="slidenum">
              <a:rPr lang="en-US" sz="1200"/>
              <a:pPr eaLnBrk="1" hangingPunct="1"/>
              <a:t>18</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ea typeface="ＭＳ Ｐゴシック" charset="-128"/>
              </a:rPr>
              <a:t>The IRS has responded to this by developing specific revenue procedures for public programs with consumer direction and household employees.  While there are some inherent benefits of classifying workers as household (higher </a:t>
            </a:r>
            <a:r>
              <a:rPr lang="en-US" dirty="0" err="1" smtClean="0">
                <a:latin typeface="Arial" pitchFamily="34" charset="0"/>
                <a:ea typeface="ＭＳ Ｐゴシック" charset="-128"/>
              </a:rPr>
              <a:t>threshholds</a:t>
            </a:r>
            <a:r>
              <a:rPr lang="en-US" dirty="0" smtClean="0">
                <a:latin typeface="Arial" pitchFamily="34" charset="0"/>
                <a:ea typeface="ＭＳ Ｐゴシック" charset="-128"/>
              </a:rPr>
              <a:t> for paying unemployment, and FICA; exemption from Workers</a:t>
            </a:r>
            <a:r>
              <a:rPr lang="ja-JP" altLang="en-US" dirty="0" smtClean="0">
                <a:latin typeface="Arial" pitchFamily="34" charset="0"/>
                <a:ea typeface="ＭＳ Ｐゴシック" charset="-128"/>
              </a:rPr>
              <a:t>’</a:t>
            </a:r>
            <a:r>
              <a:rPr lang="en-US" altLang="ja-JP" dirty="0" smtClean="0">
                <a:latin typeface="Arial" pitchFamily="34" charset="0"/>
                <a:ea typeface="ＭＳ Ｐゴシック" charset="-128"/>
              </a:rPr>
              <a:t> Compensation requirements in many states), this classification complicates payroll in that payroll for such workers is not </a:t>
            </a:r>
            <a:r>
              <a:rPr lang="ja-JP" altLang="en-US" dirty="0" smtClean="0">
                <a:latin typeface="Arial" pitchFamily="34" charset="0"/>
                <a:ea typeface="ＭＳ Ｐゴシック" charset="-128"/>
              </a:rPr>
              <a:t>“</a:t>
            </a:r>
            <a:r>
              <a:rPr lang="en-US" altLang="ja-JP" dirty="0" smtClean="0">
                <a:latin typeface="Arial" pitchFamily="34" charset="0"/>
                <a:ea typeface="ＭＳ Ｐゴシック" charset="-128"/>
              </a:rPr>
              <a:t>business as usual.</a:t>
            </a:r>
            <a:r>
              <a:rPr lang="ja-JP" altLang="en-US" dirty="0" smtClean="0">
                <a:latin typeface="Arial" pitchFamily="34" charset="0"/>
                <a:ea typeface="ＭＳ Ｐゴシック" charset="-128"/>
              </a:rPr>
              <a:t>”</a:t>
            </a:r>
            <a:r>
              <a:rPr lang="en-US" altLang="ja-JP" dirty="0" smtClean="0">
                <a:latin typeface="Arial" pitchFamily="34" charset="0"/>
                <a:ea typeface="ＭＳ Ｐゴシック" charset="-128"/>
              </a:rPr>
              <a:t>  Different procedures are used to pay workers of consumer directing employers, so paying this workers is not a simple as integrating them into an organizations payroll process for office or other employees.</a:t>
            </a:r>
          </a:p>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xmlns="" val="165012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charset="-128"/>
            </a:endParaRPr>
          </a:p>
        </p:txBody>
      </p:sp>
      <p:sp>
        <p:nvSpPr>
          <p:cNvPr id="39939" name="Slide Number Placeholder 3"/>
          <p:cNvSpPr txBox="1">
            <a:spLocks noGrp="1"/>
          </p:cNvSpPr>
          <p:nvPr/>
        </p:nvSpPr>
        <p:spPr bwMode="auto">
          <a:xfrm>
            <a:off x="5796346" y="6746118"/>
            <a:ext cx="4434311" cy="355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fld id="{CB1234DA-364D-4799-BE5C-678EA032AC05}" type="slidenum">
              <a:rPr lang="en-US" sz="1200"/>
              <a:pPr algn="r" eaLnBrk="1" hangingPunct="1"/>
              <a:t>19</a:t>
            </a:fld>
            <a:endParaRPr lang="en-US" sz="1200"/>
          </a:p>
        </p:txBody>
      </p:sp>
    </p:spTree>
    <p:extLst>
      <p:ext uri="{BB962C8B-B14F-4D97-AF65-F5344CB8AC3E}">
        <p14:creationId xmlns:p14="http://schemas.microsoft.com/office/powerpoint/2010/main" xmlns="" val="419760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fld id="{F21BB868-27E2-4694-AE34-0B3BF8C84213}" type="slidenum">
              <a:rPr lang="en-US" sz="1200" b="0" smtClean="0"/>
              <a:pPr eaLnBrk="1" hangingPunct="1"/>
              <a:t>36</a:t>
            </a:fld>
            <a:endParaRPr lang="en-US" sz="1200" b="0" smtClean="0"/>
          </a:p>
        </p:txBody>
      </p:sp>
    </p:spTree>
    <p:extLst>
      <p:ext uri="{BB962C8B-B14F-4D97-AF65-F5344CB8AC3E}">
        <p14:creationId xmlns:p14="http://schemas.microsoft.com/office/powerpoint/2010/main" xmlns="" val="87588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7FE070-C1B7-4BC7-A534-D034F76FAC67}" type="slidenum">
              <a:rPr lang="en-US"/>
              <a:pPr>
                <a:defRPr/>
              </a:pPr>
              <a:t>‹#›</a:t>
            </a:fld>
            <a:endParaRPr lang="en-US"/>
          </a:p>
        </p:txBody>
      </p:sp>
    </p:spTree>
    <p:extLst>
      <p:ext uri="{BB962C8B-B14F-4D97-AF65-F5344CB8AC3E}">
        <p14:creationId xmlns:p14="http://schemas.microsoft.com/office/powerpoint/2010/main" xmlns="" val="392212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DC449C-7A14-4E01-A261-4C8BDA9277F1}" type="slidenum">
              <a:rPr lang="en-US"/>
              <a:pPr>
                <a:defRPr/>
              </a:pPr>
              <a:t>‹#›</a:t>
            </a:fld>
            <a:endParaRPr lang="en-US"/>
          </a:p>
        </p:txBody>
      </p:sp>
    </p:spTree>
    <p:extLst>
      <p:ext uri="{BB962C8B-B14F-4D97-AF65-F5344CB8AC3E}">
        <p14:creationId xmlns:p14="http://schemas.microsoft.com/office/powerpoint/2010/main" xmlns="" val="295282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209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0"/>
            <a:ext cx="6477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A9970-0DBD-4977-84E3-CEB729943619}" type="slidenum">
              <a:rPr lang="en-US"/>
              <a:pPr>
                <a:defRPr/>
              </a:pPr>
              <a:t>‹#›</a:t>
            </a:fld>
            <a:endParaRPr lang="en-US"/>
          </a:p>
        </p:txBody>
      </p:sp>
    </p:spTree>
    <p:extLst>
      <p:ext uri="{BB962C8B-B14F-4D97-AF65-F5344CB8AC3E}">
        <p14:creationId xmlns:p14="http://schemas.microsoft.com/office/powerpoint/2010/main" xmlns="" val="90855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15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534400" cy="4876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2274636E-2EFF-444B-85BD-66BB63A02212}" type="slidenum">
              <a:rPr lang="en-US"/>
              <a:pPr>
                <a:defRPr/>
              </a:pPr>
              <a:t>‹#›</a:t>
            </a:fld>
            <a:endParaRPr lang="en-US"/>
          </a:p>
        </p:txBody>
      </p:sp>
    </p:spTree>
    <p:extLst>
      <p:ext uri="{BB962C8B-B14F-4D97-AF65-F5344CB8AC3E}">
        <p14:creationId xmlns:p14="http://schemas.microsoft.com/office/powerpoint/2010/main" xmlns="" val="32835221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8D8F0C6-C8EF-4658-A94A-67EADE0AC702}" type="slidenum">
              <a:rPr lang="en-US"/>
              <a:pPr>
                <a:defRPr/>
              </a:pPr>
              <a:t>‹#›</a:t>
            </a:fld>
            <a:endParaRPr lang="en-US"/>
          </a:p>
        </p:txBody>
      </p:sp>
    </p:spTree>
    <p:extLst>
      <p:ext uri="{BB962C8B-B14F-4D97-AF65-F5344CB8AC3E}">
        <p14:creationId xmlns:p14="http://schemas.microsoft.com/office/powerpoint/2010/main" xmlns="" val="12680935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B4DA0C39-A759-4F8A-996A-E1DCE786B7E0}" type="slidenum">
              <a:rPr lang="en-US" smtClean="0"/>
              <a:pPr>
                <a:defRPr/>
              </a:pPr>
              <a:t>‹#›</a:t>
            </a:fld>
            <a:endParaRPr lang="en-US"/>
          </a:p>
        </p:txBody>
      </p:sp>
    </p:spTree>
    <p:extLst>
      <p:ext uri="{BB962C8B-B14F-4D97-AF65-F5344CB8AC3E}">
        <p14:creationId xmlns:p14="http://schemas.microsoft.com/office/powerpoint/2010/main" xmlns="" val="311389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402F16A-A08B-46C5-83CF-72F4E1942523}" type="slidenum">
              <a:rPr lang="en-US"/>
              <a:pPr>
                <a:defRPr/>
              </a:pPr>
              <a:t>‹#›</a:t>
            </a:fld>
            <a:endParaRPr lang="en-US"/>
          </a:p>
        </p:txBody>
      </p:sp>
    </p:spTree>
    <p:extLst>
      <p:ext uri="{BB962C8B-B14F-4D97-AF65-F5344CB8AC3E}">
        <p14:creationId xmlns:p14="http://schemas.microsoft.com/office/powerpoint/2010/main" xmlns="" val="351032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16B619-3A3E-446D-8BBF-F0A416F47CEC}" type="slidenum">
              <a:rPr lang="en-US"/>
              <a:pPr>
                <a:defRPr/>
              </a:pPr>
              <a:t>‹#›</a:t>
            </a:fld>
            <a:endParaRPr lang="en-US"/>
          </a:p>
        </p:txBody>
      </p:sp>
    </p:spTree>
    <p:extLst>
      <p:ext uri="{BB962C8B-B14F-4D97-AF65-F5344CB8AC3E}">
        <p14:creationId xmlns:p14="http://schemas.microsoft.com/office/powerpoint/2010/main" xmlns="" val="29880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77FE010-CCE8-4C15-A33D-C635D9059CBE}" type="slidenum">
              <a:rPr lang="en-US"/>
              <a:pPr>
                <a:defRPr/>
              </a:pPr>
              <a:t>‹#›</a:t>
            </a:fld>
            <a:endParaRPr lang="en-US"/>
          </a:p>
        </p:txBody>
      </p:sp>
    </p:spTree>
    <p:extLst>
      <p:ext uri="{BB962C8B-B14F-4D97-AF65-F5344CB8AC3E}">
        <p14:creationId xmlns:p14="http://schemas.microsoft.com/office/powerpoint/2010/main" xmlns="" val="169182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1B0811D-1C81-41C6-99B6-05E968960813}" type="slidenum">
              <a:rPr lang="en-US"/>
              <a:pPr>
                <a:defRPr/>
              </a:pPr>
              <a:t>‹#›</a:t>
            </a:fld>
            <a:endParaRPr lang="en-US"/>
          </a:p>
        </p:txBody>
      </p:sp>
    </p:spTree>
    <p:extLst>
      <p:ext uri="{BB962C8B-B14F-4D97-AF65-F5344CB8AC3E}">
        <p14:creationId xmlns:p14="http://schemas.microsoft.com/office/powerpoint/2010/main" xmlns="" val="288228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0F0E7C3-AA8E-4917-8D34-5D5339F90687}" type="slidenum">
              <a:rPr lang="en-US"/>
              <a:pPr>
                <a:defRPr/>
              </a:pPr>
              <a:t>‹#›</a:t>
            </a:fld>
            <a:endParaRPr lang="en-US"/>
          </a:p>
        </p:txBody>
      </p:sp>
    </p:spTree>
    <p:extLst>
      <p:ext uri="{BB962C8B-B14F-4D97-AF65-F5344CB8AC3E}">
        <p14:creationId xmlns:p14="http://schemas.microsoft.com/office/powerpoint/2010/main" xmlns="" val="393802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D6F502-7A7B-4477-AD10-74AF3DC11E70}" type="slidenum">
              <a:rPr lang="en-US"/>
              <a:pPr>
                <a:defRPr/>
              </a:pPr>
              <a:t>‹#›</a:t>
            </a:fld>
            <a:endParaRPr lang="en-US"/>
          </a:p>
        </p:txBody>
      </p:sp>
    </p:spTree>
    <p:extLst>
      <p:ext uri="{BB962C8B-B14F-4D97-AF65-F5344CB8AC3E}">
        <p14:creationId xmlns:p14="http://schemas.microsoft.com/office/powerpoint/2010/main" xmlns="" val="139335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D273AE-B379-4B7D-AB58-5D42440D590F}" type="slidenum">
              <a:rPr lang="en-US"/>
              <a:pPr>
                <a:defRPr/>
              </a:pPr>
              <a:t>‹#›</a:t>
            </a:fld>
            <a:endParaRPr lang="en-US"/>
          </a:p>
        </p:txBody>
      </p:sp>
    </p:spTree>
    <p:extLst>
      <p:ext uri="{BB962C8B-B14F-4D97-AF65-F5344CB8AC3E}">
        <p14:creationId xmlns:p14="http://schemas.microsoft.com/office/powerpoint/2010/main" xmlns="" val="19555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0"/>
            <a:ext cx="87630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5344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ilru logo"/>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924800" y="152400"/>
            <a:ext cx="9906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305800" y="6381750"/>
            <a:ext cx="609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latin typeface="Arial" pitchFamily="34" charset="0"/>
                <a:cs typeface="+mn-cs"/>
              </a:defRPr>
            </a:lvl1pPr>
          </a:lstStyle>
          <a:p>
            <a:pPr>
              <a:defRPr/>
            </a:pPr>
            <a:fld id="{70C59133-D65F-4726-A371-F5F886B14D58}" type="slidenum">
              <a:rPr lang="en-US"/>
              <a:pPr>
                <a:defRPr/>
              </a:pPr>
              <a:t>‹#›</a:t>
            </a:fld>
            <a:endParaRPr lang="en-US"/>
          </a:p>
        </p:txBody>
      </p:sp>
      <p:sp>
        <p:nvSpPr>
          <p:cNvPr id="2" name="Rectangle 7"/>
          <p:cNvSpPr>
            <a:spLocks noChangeArrowheads="1"/>
          </p:cNvSpPr>
          <p:nvPr userDrawn="1"/>
        </p:nvSpPr>
        <p:spPr bwMode="auto">
          <a:xfrm>
            <a:off x="228600" y="6373813"/>
            <a:ext cx="457200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800"/>
              <a:t>New Community Opportunities Center at ILRU – Independent Living Research Utilization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l" rtl="0" eaLnBrk="0" fontAlgn="base" hangingPunct="0">
        <a:spcBef>
          <a:spcPct val="0"/>
        </a:spcBef>
        <a:spcAft>
          <a:spcPct val="0"/>
        </a:spcAft>
        <a:defRPr sz="3200" b="1">
          <a:solidFill>
            <a:srgbClr val="333399"/>
          </a:solidFill>
          <a:latin typeface="+mj-lt"/>
          <a:ea typeface="+mj-ea"/>
          <a:cs typeface="+mj-cs"/>
        </a:defRPr>
      </a:lvl1pPr>
      <a:lvl2pPr algn="l" rtl="0" eaLnBrk="0" fontAlgn="base" hangingPunct="0">
        <a:spcBef>
          <a:spcPct val="0"/>
        </a:spcBef>
        <a:spcAft>
          <a:spcPct val="0"/>
        </a:spcAft>
        <a:defRPr sz="3200" b="1">
          <a:solidFill>
            <a:srgbClr val="333399"/>
          </a:solidFill>
          <a:latin typeface="Arial Rounded MT Bold" pitchFamily="34" charset="0"/>
        </a:defRPr>
      </a:lvl2pPr>
      <a:lvl3pPr algn="l" rtl="0" eaLnBrk="0" fontAlgn="base" hangingPunct="0">
        <a:spcBef>
          <a:spcPct val="0"/>
        </a:spcBef>
        <a:spcAft>
          <a:spcPct val="0"/>
        </a:spcAft>
        <a:defRPr sz="3200" b="1">
          <a:solidFill>
            <a:srgbClr val="333399"/>
          </a:solidFill>
          <a:latin typeface="Arial Rounded MT Bold" pitchFamily="34" charset="0"/>
        </a:defRPr>
      </a:lvl3pPr>
      <a:lvl4pPr algn="l" rtl="0" eaLnBrk="0" fontAlgn="base" hangingPunct="0">
        <a:spcBef>
          <a:spcPct val="0"/>
        </a:spcBef>
        <a:spcAft>
          <a:spcPct val="0"/>
        </a:spcAft>
        <a:defRPr sz="3200" b="1">
          <a:solidFill>
            <a:srgbClr val="333399"/>
          </a:solidFill>
          <a:latin typeface="Arial Rounded MT Bold" pitchFamily="34" charset="0"/>
        </a:defRPr>
      </a:lvl4pPr>
      <a:lvl5pPr algn="l" rtl="0" eaLnBrk="0" fontAlgn="base" hangingPunct="0">
        <a:spcBef>
          <a:spcPct val="0"/>
        </a:spcBef>
        <a:spcAft>
          <a:spcPct val="0"/>
        </a:spcAft>
        <a:defRPr sz="3200" b="1">
          <a:solidFill>
            <a:srgbClr val="333399"/>
          </a:solidFill>
          <a:latin typeface="Arial Rounded MT Bold" pitchFamily="34" charset="0"/>
        </a:defRPr>
      </a:lvl5pPr>
      <a:lvl6pPr marL="457200" algn="l" rtl="0" fontAlgn="base">
        <a:spcBef>
          <a:spcPct val="0"/>
        </a:spcBef>
        <a:spcAft>
          <a:spcPct val="0"/>
        </a:spcAft>
        <a:defRPr sz="3200" b="1">
          <a:solidFill>
            <a:srgbClr val="333399"/>
          </a:solidFill>
          <a:latin typeface="Arial Rounded MT Bold" pitchFamily="34" charset="0"/>
        </a:defRPr>
      </a:lvl6pPr>
      <a:lvl7pPr marL="914400" algn="l" rtl="0" fontAlgn="base">
        <a:spcBef>
          <a:spcPct val="0"/>
        </a:spcBef>
        <a:spcAft>
          <a:spcPct val="0"/>
        </a:spcAft>
        <a:defRPr sz="3200" b="1">
          <a:solidFill>
            <a:srgbClr val="333399"/>
          </a:solidFill>
          <a:latin typeface="Arial Rounded MT Bold" pitchFamily="34" charset="0"/>
        </a:defRPr>
      </a:lvl7pPr>
      <a:lvl8pPr marL="1371600" algn="l" rtl="0" fontAlgn="base">
        <a:spcBef>
          <a:spcPct val="0"/>
        </a:spcBef>
        <a:spcAft>
          <a:spcPct val="0"/>
        </a:spcAft>
        <a:defRPr sz="3200" b="1">
          <a:solidFill>
            <a:srgbClr val="333399"/>
          </a:solidFill>
          <a:latin typeface="Arial Rounded MT Bold" pitchFamily="34" charset="0"/>
        </a:defRPr>
      </a:lvl8pPr>
      <a:lvl9pPr marL="1828800" algn="l" rtl="0" fontAlgn="base">
        <a:spcBef>
          <a:spcPct val="0"/>
        </a:spcBef>
        <a:spcAft>
          <a:spcPct val="0"/>
        </a:spcAft>
        <a:defRPr sz="3200" b="1">
          <a:solidFill>
            <a:srgbClr val="333399"/>
          </a:solidFill>
          <a:latin typeface="Arial Rounded MT Bold" pitchFamily="34"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hyperlink" Target="https://vovici.com/wsb.dll/s/12291g5667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txBox="1">
            <a:spLocks noGrp="1"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r" eaLnBrk="1" hangingPunct="1"/>
            <a:fld id="{2F2FACB2-A217-4F05-8F38-169579760A81}" type="slidenum">
              <a:rPr lang="en-US" sz="800">
                <a:ea typeface="ＭＳ Ｐゴシック"/>
                <a:cs typeface="ＭＳ Ｐゴシック"/>
              </a:rPr>
              <a:pPr algn="r" eaLnBrk="1" hangingPunct="1"/>
              <a:t>1</a:t>
            </a:fld>
            <a:endParaRPr lang="en-US" sz="800">
              <a:ea typeface="ＭＳ Ｐゴシック"/>
              <a:cs typeface="ＭＳ Ｐゴシック"/>
            </a:endParaRPr>
          </a:p>
        </p:txBody>
      </p:sp>
      <p:sp>
        <p:nvSpPr>
          <p:cNvPr id="3" name="Title 2"/>
          <p:cNvSpPr>
            <a:spLocks noGrp="1"/>
          </p:cNvSpPr>
          <p:nvPr>
            <p:ph type="title"/>
          </p:nvPr>
        </p:nvSpPr>
        <p:spPr/>
        <p:txBody>
          <a:bodyPr/>
          <a:lstStyle/>
          <a:p>
            <a:pPr>
              <a:defRPr/>
            </a:pPr>
            <a:r>
              <a:rPr lang="en-US" sz="2800" dirty="0">
                <a:solidFill>
                  <a:schemeClr val="accent2"/>
                </a:solidFill>
                <a:latin typeface="Arial Rounded MT Bold" pitchFamily="34" charset="0"/>
                <a:ea typeface="ＭＳ Ｐゴシック" pitchFamily="-112" charset="-128"/>
              </a:rPr>
              <a:t>New Community Opportunities Center at </a:t>
            </a:r>
            <a:br>
              <a:rPr lang="en-US" sz="2800" dirty="0">
                <a:solidFill>
                  <a:schemeClr val="accent2"/>
                </a:solidFill>
                <a:latin typeface="Arial Rounded MT Bold" pitchFamily="34" charset="0"/>
                <a:ea typeface="ＭＳ Ｐゴシック" pitchFamily="-112" charset="-128"/>
              </a:rPr>
            </a:br>
            <a:r>
              <a:rPr lang="en-US" sz="2800" dirty="0">
                <a:solidFill>
                  <a:schemeClr val="accent2"/>
                </a:solidFill>
                <a:latin typeface="Arial Rounded MT Bold" pitchFamily="34" charset="0"/>
                <a:ea typeface="ＭＳ Ｐゴシック" pitchFamily="-112" charset="-128"/>
              </a:rPr>
              <a:t>ILRU Presents</a:t>
            </a:r>
            <a:r>
              <a:rPr lang="en-US" sz="2800" dirty="0" smtClean="0">
                <a:solidFill>
                  <a:schemeClr val="accent2"/>
                </a:solidFill>
                <a:latin typeface="Arial Rounded MT Bold" pitchFamily="34" charset="0"/>
                <a:ea typeface="ＭＳ Ｐゴシック" pitchFamily="-112" charset="-128"/>
              </a:rPr>
              <a:t>…</a:t>
            </a:r>
            <a:endParaRPr lang="en-US" sz="2800" dirty="0"/>
          </a:p>
        </p:txBody>
      </p:sp>
      <p:sp>
        <p:nvSpPr>
          <p:cNvPr id="2053" name="Rectangle 3"/>
          <p:cNvSpPr>
            <a:spLocks noGrp="1" noChangeArrowheads="1"/>
          </p:cNvSpPr>
          <p:nvPr>
            <p:ph idx="1"/>
          </p:nvPr>
        </p:nvSpPr>
        <p:spPr>
          <a:xfrm>
            <a:off x="266700" y="1504210"/>
            <a:ext cx="8534400" cy="4876800"/>
          </a:xfrm>
        </p:spPr>
        <p:txBody>
          <a:bodyPr/>
          <a:lstStyle/>
          <a:p>
            <a:pPr marL="0" indent="0" algn="ctr" eaLnBrk="1" hangingPunct="1">
              <a:buFontTx/>
              <a:buNone/>
              <a:defRPr/>
            </a:pPr>
            <a:r>
              <a:rPr lang="en-US" b="1" dirty="0" smtClean="0">
                <a:solidFill>
                  <a:schemeClr val="accent2"/>
                </a:solidFill>
                <a:latin typeface="+mj-lt"/>
                <a:ea typeface="ＭＳ Ｐゴシック" charset="-128"/>
              </a:rPr>
              <a:t>Centers </a:t>
            </a:r>
            <a:r>
              <a:rPr lang="en-US" b="1" dirty="0">
                <a:solidFill>
                  <a:schemeClr val="accent2"/>
                </a:solidFill>
                <a:latin typeface="+mj-lt"/>
                <a:ea typeface="ＭＳ Ｐゴシック" charset="-128"/>
              </a:rPr>
              <a:t>for Independent Living as </a:t>
            </a:r>
            <a:endParaRPr lang="en-US" b="1" dirty="0" smtClean="0">
              <a:solidFill>
                <a:schemeClr val="accent2"/>
              </a:solidFill>
              <a:latin typeface="+mj-lt"/>
              <a:ea typeface="ＭＳ Ｐゴシック" charset="-128"/>
            </a:endParaRPr>
          </a:p>
          <a:p>
            <a:pPr marL="0" indent="0" algn="ctr" eaLnBrk="1" hangingPunct="1">
              <a:buFontTx/>
              <a:buNone/>
              <a:defRPr/>
            </a:pPr>
            <a:r>
              <a:rPr lang="en-US" b="1" dirty="0" smtClean="0">
                <a:solidFill>
                  <a:schemeClr val="accent2"/>
                </a:solidFill>
                <a:latin typeface="+mj-lt"/>
                <a:ea typeface="ＭＳ Ｐゴシック" charset="-128"/>
              </a:rPr>
              <a:t>Financial </a:t>
            </a:r>
            <a:r>
              <a:rPr lang="en-US" b="1" dirty="0">
                <a:solidFill>
                  <a:schemeClr val="accent2"/>
                </a:solidFill>
                <a:latin typeface="+mj-lt"/>
                <a:ea typeface="ＭＳ Ｐゴシック" charset="-128"/>
              </a:rPr>
              <a:t>Management </a:t>
            </a:r>
            <a:r>
              <a:rPr lang="en-US" b="1" dirty="0" smtClean="0">
                <a:solidFill>
                  <a:schemeClr val="accent2"/>
                </a:solidFill>
                <a:latin typeface="+mj-lt"/>
                <a:ea typeface="ＭＳ Ｐゴシック" charset="-128"/>
              </a:rPr>
              <a:t>Service (FMS) Providers Part 2: Models of FMS</a:t>
            </a:r>
          </a:p>
          <a:p>
            <a:pPr marL="0" indent="0" algn="ctr" eaLnBrk="1" hangingPunct="1">
              <a:buFontTx/>
              <a:buNone/>
              <a:defRPr/>
            </a:pPr>
            <a:endParaRPr lang="en-US" sz="1000" b="1" dirty="0">
              <a:solidFill>
                <a:schemeClr val="accent2"/>
              </a:solidFill>
              <a:latin typeface="+mj-lt"/>
              <a:ea typeface="ＭＳ Ｐゴシック" pitchFamily="-112" charset="-128"/>
            </a:endParaRPr>
          </a:p>
          <a:p>
            <a:pPr marL="0" indent="0" algn="ctr" eaLnBrk="1" hangingPunct="1">
              <a:buNone/>
              <a:defRPr/>
            </a:pPr>
            <a:endParaRPr lang="en-US" sz="700" dirty="0" smtClean="0">
              <a:solidFill>
                <a:schemeClr val="accent2"/>
              </a:solidFill>
              <a:latin typeface="Arial Rounded MT Bold" pitchFamily="34" charset="0"/>
              <a:ea typeface="ＭＳ Ｐゴシック" pitchFamily="34" charset="-128"/>
            </a:endParaRPr>
          </a:p>
          <a:p>
            <a:pPr marL="0" indent="0" algn="ctr" eaLnBrk="1" hangingPunct="1">
              <a:buNone/>
              <a:defRPr/>
            </a:pPr>
            <a:r>
              <a:rPr lang="en-US" sz="2400" dirty="0" smtClean="0">
                <a:solidFill>
                  <a:schemeClr val="accent2"/>
                </a:solidFill>
                <a:latin typeface="Arial Rounded MT Bold" pitchFamily="34" charset="0"/>
                <a:ea typeface="ＭＳ Ｐゴシック" pitchFamily="34" charset="-128"/>
              </a:rPr>
              <a:t>June 18, 2014</a:t>
            </a:r>
            <a:endParaRPr lang="en-US" sz="2400" dirty="0">
              <a:solidFill>
                <a:schemeClr val="accent2"/>
              </a:solidFill>
              <a:latin typeface="Arial Rounded MT Bold" pitchFamily="34" charset="0"/>
              <a:ea typeface="ＭＳ Ｐゴシック" pitchFamily="34" charset="-128"/>
            </a:endParaRPr>
          </a:p>
          <a:p>
            <a:pPr marL="0" indent="0" algn="ctr" eaLnBrk="1" hangingPunct="1">
              <a:buNone/>
              <a:defRPr/>
            </a:pPr>
            <a:r>
              <a:rPr lang="en-US" sz="2400" dirty="0" smtClean="0">
                <a:solidFill>
                  <a:schemeClr val="accent2"/>
                </a:solidFill>
                <a:latin typeface="Arial Rounded MT Bold" pitchFamily="34" charset="0"/>
                <a:ea typeface="ＭＳ Ｐゴシック" pitchFamily="34" charset="-128"/>
              </a:rPr>
              <a:t>3:00 P.M.- 4:30 P.M. EDT</a:t>
            </a:r>
            <a:endParaRPr lang="en-US" sz="2400" dirty="0">
              <a:solidFill>
                <a:schemeClr val="accent2"/>
              </a:solidFill>
              <a:latin typeface="Arial Rounded MT Bold" pitchFamily="34" charset="0"/>
              <a:ea typeface="ＭＳ Ｐゴシック" pitchFamily="34" charset="-128"/>
            </a:endParaRPr>
          </a:p>
          <a:p>
            <a:pPr marL="0" indent="0" algn="ctr" eaLnBrk="1" hangingPunct="1">
              <a:buNone/>
              <a:defRPr/>
            </a:pPr>
            <a:endParaRPr lang="en-US" sz="200" dirty="0">
              <a:solidFill>
                <a:srgbClr val="333399"/>
              </a:solidFill>
              <a:latin typeface="Arial Rounded MT Bold" pitchFamily="34" charset="0"/>
              <a:ea typeface="ＭＳ Ｐゴシック" pitchFamily="34" charset="-128"/>
            </a:endParaRPr>
          </a:p>
          <a:p>
            <a:pPr marL="0" indent="0" algn="ctr" eaLnBrk="1" hangingPunct="1">
              <a:buNone/>
              <a:defRPr/>
            </a:pPr>
            <a:endParaRPr lang="en-US" sz="900" dirty="0">
              <a:solidFill>
                <a:srgbClr val="333399"/>
              </a:solidFill>
              <a:latin typeface="Arial Rounded MT Bold" pitchFamily="34" charset="0"/>
              <a:ea typeface="ＭＳ Ｐゴシック" pitchFamily="34" charset="-128"/>
            </a:endParaRPr>
          </a:p>
          <a:p>
            <a:pPr marL="0" indent="0" algn="ctr" eaLnBrk="1" hangingPunct="1">
              <a:buNone/>
              <a:defRPr/>
            </a:pPr>
            <a:r>
              <a:rPr lang="en-US" sz="2400" dirty="0" smtClean="0">
                <a:solidFill>
                  <a:srgbClr val="333399"/>
                </a:solidFill>
                <a:latin typeface="Arial Rounded MT Bold" pitchFamily="34" charset="0"/>
                <a:ea typeface="ＭＳ Ｐゴシック" pitchFamily="34" charset="-128"/>
              </a:rPr>
              <a:t>Presenters:</a:t>
            </a:r>
            <a:endParaRPr lang="en-US" sz="2400" dirty="0">
              <a:solidFill>
                <a:srgbClr val="333399"/>
              </a:solidFill>
              <a:latin typeface="Arial Rounded MT Bold" pitchFamily="34" charset="0"/>
              <a:ea typeface="ＭＳ Ｐゴシック" pitchFamily="34" charset="-128"/>
            </a:endParaRPr>
          </a:p>
          <a:p>
            <a:pPr marL="0" indent="0" algn="ctr" eaLnBrk="1" hangingPunct="1">
              <a:buNone/>
              <a:defRPr/>
            </a:pPr>
            <a:r>
              <a:rPr lang="en-US" sz="2400" dirty="0" smtClean="0">
                <a:solidFill>
                  <a:srgbClr val="333399"/>
                </a:solidFill>
                <a:latin typeface="Arial Rounded MT Bold" pitchFamily="-1" charset="0"/>
                <a:ea typeface="ＭＳ Ｐゴシック" pitchFamily="-1" charset="-128"/>
              </a:rPr>
              <a:t>Lucia Cucu</a:t>
            </a:r>
          </a:p>
          <a:p>
            <a:pPr marL="0" indent="0" algn="ctr" eaLnBrk="1" hangingPunct="1">
              <a:buNone/>
              <a:defRPr/>
            </a:pPr>
            <a:r>
              <a:rPr lang="en-US" sz="2400" dirty="0">
                <a:solidFill>
                  <a:srgbClr val="333399"/>
                </a:solidFill>
                <a:latin typeface="Arial Rounded MT Bold" pitchFamily="-1" charset="0"/>
                <a:ea typeface="ＭＳ Ｐゴシック" pitchFamily="-1" charset="-128"/>
              </a:rPr>
              <a:t>Mollie Murphy</a:t>
            </a:r>
          </a:p>
          <a:p>
            <a:pPr marL="0" indent="0" algn="ctr" eaLnBrk="1" hangingPunct="1">
              <a:buNone/>
              <a:defRPr/>
            </a:pPr>
            <a:endParaRPr lang="en-US" sz="2400" dirty="0" smtClean="0">
              <a:solidFill>
                <a:srgbClr val="333399"/>
              </a:solidFill>
              <a:latin typeface="Arial Rounded MT Bold" pitchFamily="-1" charset="0"/>
              <a:ea typeface="ＭＳ Ｐゴシック" pitchFamily="-1" charset="-128"/>
            </a:endParaRPr>
          </a:p>
          <a:p>
            <a:pPr marL="0" indent="0" algn="ctr" eaLnBrk="1" hangingPunct="1">
              <a:lnSpc>
                <a:spcPct val="90000"/>
              </a:lnSpc>
              <a:buFontTx/>
              <a:buNone/>
              <a:defRPr/>
            </a:pPr>
            <a:endParaRPr lang="en-US" sz="2000" i="1" dirty="0" smtClean="0">
              <a:solidFill>
                <a:srgbClr val="333399"/>
              </a:solidFill>
              <a:latin typeface="Arial Rounded MT Bold" pitchFamily="34" charset="0"/>
              <a:ea typeface="ＭＳ Ｐゴシック" pitchFamily="-112" charset="-128"/>
            </a:endParaRPr>
          </a:p>
          <a:p>
            <a:pPr marL="0" indent="0" algn="ctr" eaLnBrk="1" hangingPunct="1">
              <a:lnSpc>
                <a:spcPct val="90000"/>
              </a:lnSpc>
              <a:buFontTx/>
              <a:buNone/>
              <a:defRPr/>
            </a:pPr>
            <a:endParaRPr lang="en-US" sz="2400" dirty="0" smtClean="0">
              <a:solidFill>
                <a:srgbClr val="333399"/>
              </a:solidFill>
              <a:latin typeface="Arial Rounded MT Bold" pitchFamily="34" charset="0"/>
              <a:ea typeface="ＭＳ Ｐゴシック" pitchFamily="-112" charset="-128"/>
            </a:endParaRPr>
          </a:p>
        </p:txBody>
      </p:sp>
      <p:sp>
        <p:nvSpPr>
          <p:cNvPr id="2" name="Slide Number Placeholder 1"/>
          <p:cNvSpPr>
            <a:spLocks noGrp="1"/>
          </p:cNvSpPr>
          <p:nvPr>
            <p:ph type="sldNum" sz="quarter" idx="10"/>
          </p:nvPr>
        </p:nvSpPr>
        <p:spPr/>
        <p:txBody>
          <a:bodyPr/>
          <a:lstStyle/>
          <a:p>
            <a:pPr>
              <a:defRPr/>
            </a:pPr>
            <a:fld id="{50F0E7C3-AA8E-4917-8D34-5D5339F90687}"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800" dirty="0" smtClean="0">
                <a:ea typeface="ＭＳ Ｐゴシック" charset="-128"/>
              </a:rPr>
              <a:t>Models of FMS: Agency with Choice</a:t>
            </a:r>
          </a:p>
        </p:txBody>
      </p:sp>
      <p:sp>
        <p:nvSpPr>
          <p:cNvPr id="24578" name="Rectangle 3"/>
          <p:cNvSpPr>
            <a:spLocks noGrp="1" noChangeArrowheads="1"/>
          </p:cNvSpPr>
          <p:nvPr>
            <p:ph type="body" idx="1"/>
          </p:nvPr>
        </p:nvSpPr>
        <p:spPr>
          <a:xfrm>
            <a:off x="381000" y="1295400"/>
            <a:ext cx="8458200" cy="5181600"/>
          </a:xfrm>
        </p:spPr>
        <p:txBody>
          <a:bodyPr/>
          <a:lstStyle/>
          <a:p>
            <a:r>
              <a:rPr lang="en-US" sz="2400" dirty="0" smtClean="0">
                <a:ea typeface="ＭＳ Ｐゴシック" charset="-128"/>
              </a:rPr>
              <a:t>Agency and consumer have a co-employment relationship for workers that provide services to the consumer.</a:t>
            </a:r>
          </a:p>
          <a:p>
            <a:r>
              <a:rPr lang="en-US" sz="2400" dirty="0" smtClean="0">
                <a:ea typeface="ＭＳ Ｐゴシック" charset="-128"/>
              </a:rPr>
              <a:t>The agency is the primary employer.</a:t>
            </a:r>
          </a:p>
          <a:p>
            <a:r>
              <a:rPr lang="en-US" sz="2400" dirty="0" smtClean="0">
                <a:ea typeface="ＭＳ Ｐゴシック" charset="-128"/>
              </a:rPr>
              <a:t>The consumer is the managing employer.</a:t>
            </a:r>
          </a:p>
          <a:p>
            <a:r>
              <a:rPr lang="en-US" sz="2400" dirty="0" smtClean="0">
                <a:ea typeface="ＭＳ Ｐゴシック" charset="-128"/>
              </a:rPr>
              <a:t>The agency hires the worker and manages all duties related to tax, labor, and workers’</a:t>
            </a:r>
            <a:r>
              <a:rPr lang="en-US" altLang="ja-JP" sz="2400" dirty="0" smtClean="0">
                <a:ea typeface="ＭＳ Ｐゴシック" charset="-128"/>
              </a:rPr>
              <a:t> compensation rules and regulations.</a:t>
            </a:r>
          </a:p>
          <a:p>
            <a:r>
              <a:rPr lang="en-US" sz="2400" dirty="0" smtClean="0">
                <a:ea typeface="ＭＳ Ｐゴシック" charset="-128"/>
              </a:rPr>
              <a:t>The consumer may refer a worker to the agency for hire, participate in training the worker, and have some control over scheduling and dismissing the worker.</a:t>
            </a:r>
          </a:p>
          <a:p>
            <a:endParaRPr lang="en-US" sz="2400" dirty="0" smtClean="0">
              <a:ea typeface="ＭＳ Ｐゴシック" charset="-128"/>
            </a:endParaRPr>
          </a:p>
          <a:p>
            <a:endParaRPr lang="en-US" sz="2400"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10</a:t>
            </a:fld>
            <a:endParaRPr lang="en-US"/>
          </a:p>
        </p:txBody>
      </p:sp>
    </p:spTree>
    <p:custDataLst>
      <p:tags r:id="rId1"/>
    </p:custDataLst>
    <p:extLst>
      <p:ext uri="{BB962C8B-B14F-4D97-AF65-F5344CB8AC3E}">
        <p14:creationId xmlns:p14="http://schemas.microsoft.com/office/powerpoint/2010/main" xmlns="" val="341942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52400" y="503237"/>
            <a:ext cx="8763000" cy="715963"/>
          </a:xfrm>
        </p:spPr>
        <p:txBody>
          <a:bodyPr/>
          <a:lstStyle/>
          <a:p>
            <a:r>
              <a:rPr lang="en-US" sz="2800" dirty="0" smtClean="0">
                <a:ea typeface="ＭＳ Ｐゴシック" charset="-128"/>
              </a:rPr>
              <a:t>Models of FMS: Agency with Choice,</a:t>
            </a:r>
            <a:r>
              <a:rPr lang="en-US" sz="2400" dirty="0" smtClean="0">
                <a:ea typeface="ＭＳ Ｐゴシック" charset="-128"/>
              </a:rPr>
              <a:t> cont’d.</a:t>
            </a:r>
            <a:endParaRPr lang="en-US" sz="2800"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11</a:t>
            </a:fld>
            <a:endParaRPr lang="en-US"/>
          </a:p>
        </p:txBody>
      </p:sp>
      <p:pic>
        <p:nvPicPr>
          <p:cNvPr id="26627" name="Picture 1" descr="Starting at left, blue silhouette of a person labeled Participant connected to pink silhouette of a person labeled Employee connected with a line to  a silhouette of a yellow office building labeled FMS Provide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1447800"/>
            <a:ext cx="1354138"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2" descr="Starting at left, blue silhouette of a person labeled Participant connected to pink silhouette of a person labeled Employee connected with a line to  a silhouette of a yellow office building labeled FMS Provide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7400" y="1447800"/>
            <a:ext cx="201453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3" descr="Starting at left, blue silhouette of a person labeled Participant connected to pink silhouette of a person labeled Employee connected with a line to  a silhouette of a yellow office building labeled FMS Provide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57600" y="3810000"/>
            <a:ext cx="17526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TextBox 4" descr="Starting at left, blue silhouette of a person labeled Participant connected to pink silhouette of a person labeled Employee connected with a line to  a silhouette of a yellow office building labeled FMS Provider."/>
          <p:cNvSpPr txBox="1">
            <a:spLocks noChangeArrowheads="1"/>
          </p:cNvSpPr>
          <p:nvPr/>
        </p:nvSpPr>
        <p:spPr bwMode="auto">
          <a:xfrm>
            <a:off x="3830692" y="4876800"/>
            <a:ext cx="127470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1800" dirty="0">
                <a:solidFill>
                  <a:schemeClr val="bg1"/>
                </a:solidFill>
              </a:rPr>
              <a:t>Employee</a:t>
            </a:r>
          </a:p>
        </p:txBody>
      </p:sp>
      <p:sp>
        <p:nvSpPr>
          <p:cNvPr id="26631" name="TextBox 7" descr="Starting at left, blue silhouette of a person labeled Participant connected to pink silhouette of a person labeled Employee connected with a line to  a silhouette of a yellow office building labeled FMS Provider."/>
          <p:cNvSpPr txBox="1">
            <a:spLocks noChangeArrowheads="1"/>
          </p:cNvSpPr>
          <p:nvPr/>
        </p:nvSpPr>
        <p:spPr bwMode="auto">
          <a:xfrm>
            <a:off x="2311548" y="2743200"/>
            <a:ext cx="13262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800" dirty="0">
                <a:solidFill>
                  <a:schemeClr val="bg1"/>
                </a:solidFill>
              </a:rPr>
              <a:t>C</a:t>
            </a:r>
            <a:r>
              <a:rPr lang="en-US" sz="1800" dirty="0" smtClean="0">
                <a:solidFill>
                  <a:schemeClr val="bg1"/>
                </a:solidFill>
              </a:rPr>
              <a:t>onsumer</a:t>
            </a:r>
            <a:endParaRPr lang="en-US" sz="1800" dirty="0">
              <a:solidFill>
                <a:schemeClr val="bg1"/>
              </a:solidFill>
            </a:endParaRPr>
          </a:p>
        </p:txBody>
      </p:sp>
      <p:sp>
        <p:nvSpPr>
          <p:cNvPr id="26632" name="TextBox 8" descr="Starting at left, blue silhouette of a person labeled Participant connected to pink silhouette of a person labeled Employee connected with a line to  a silhouette of a yellow office building labeled FMS Provider."/>
          <p:cNvSpPr txBox="1">
            <a:spLocks noChangeArrowheads="1"/>
          </p:cNvSpPr>
          <p:nvPr/>
        </p:nvSpPr>
        <p:spPr bwMode="auto">
          <a:xfrm>
            <a:off x="5486400" y="3810000"/>
            <a:ext cx="18373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000" dirty="0"/>
              <a:t>FMS Provider</a:t>
            </a:r>
          </a:p>
        </p:txBody>
      </p:sp>
      <p:cxnSp>
        <p:nvCxnSpPr>
          <p:cNvPr id="10" name="Straight Connector 9" descr="Starting at left, blue silhouette of a person labeled Participant connected to pink silhouette of a person labeled Employee connected with a line to  a silhouette of a yellow office building labeled FMS Provider."/>
          <p:cNvCxnSpPr>
            <a:cxnSpLocks noChangeShapeType="1"/>
          </p:cNvCxnSpPr>
          <p:nvPr/>
        </p:nvCxnSpPr>
        <p:spPr bwMode="auto">
          <a:xfrm flipV="1">
            <a:off x="4800600" y="3429000"/>
            <a:ext cx="762000" cy="5334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3" name="Straight Connector 12" descr="Starting at left, blue silhouette of a person labeled Participant connected to pink silhouette of a person labeled Employee connected with a line to  a silhouette of a yellow office building labeled FMS Provider."/>
          <p:cNvCxnSpPr>
            <a:cxnSpLocks noChangeShapeType="1"/>
          </p:cNvCxnSpPr>
          <p:nvPr/>
        </p:nvCxnSpPr>
        <p:spPr bwMode="auto">
          <a:xfrm flipH="1" flipV="1">
            <a:off x="3581400" y="3581400"/>
            <a:ext cx="609600" cy="3048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custDataLst>
      <p:tags r:id="rId1"/>
    </p:custDataLst>
    <p:extLst>
      <p:ext uri="{BB962C8B-B14F-4D97-AF65-F5344CB8AC3E}">
        <p14:creationId xmlns:p14="http://schemas.microsoft.com/office/powerpoint/2010/main" xmlns="" val="252315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z="2800" dirty="0" smtClean="0">
                <a:ea typeface="ＭＳ Ｐゴシック" charset="-128"/>
              </a:rPr>
              <a:t>Agency with Choice: Benefits</a:t>
            </a:r>
            <a:r>
              <a:rPr lang="en-US" sz="2400" dirty="0" smtClean="0">
                <a:ea typeface="ＭＳ Ｐゴシック" charset="-128"/>
              </a:rPr>
              <a:t> </a:t>
            </a:r>
            <a:endParaRPr lang="en-US" sz="2800" dirty="0" smtClean="0">
              <a:ea typeface="ＭＳ Ｐゴシック" charset="-128"/>
            </a:endParaRPr>
          </a:p>
        </p:txBody>
      </p:sp>
      <p:sp>
        <p:nvSpPr>
          <p:cNvPr id="30722" name="Rectangle 3"/>
          <p:cNvSpPr>
            <a:spLocks noGrp="1" noChangeArrowheads="1"/>
          </p:cNvSpPr>
          <p:nvPr>
            <p:ph type="body" idx="1"/>
          </p:nvPr>
        </p:nvSpPr>
        <p:spPr/>
        <p:txBody>
          <a:bodyPr/>
          <a:lstStyle/>
          <a:p>
            <a:r>
              <a:rPr lang="en-US" sz="2400" dirty="0" smtClean="0">
                <a:ea typeface="ＭＳ Ｐゴシック" charset="-128"/>
              </a:rPr>
              <a:t>A good option for consumers who want to choose and schedule their workers, but do not want other employer responsibilities, like hiring, disciplining, or discharging workers.</a:t>
            </a:r>
          </a:p>
          <a:p>
            <a:r>
              <a:rPr lang="en-US" sz="2400" dirty="0" smtClean="0">
                <a:ea typeface="ＭＳ Ｐゴシック" charset="-128"/>
              </a:rPr>
              <a:t>Since the agency is the employer of workers, agency can provide ample worker-related assistance to consumers.</a:t>
            </a:r>
          </a:p>
          <a:p>
            <a:r>
              <a:rPr lang="en-US" sz="2400" dirty="0" smtClean="0">
                <a:ea typeface="ＭＳ Ｐゴシック" charset="-128"/>
              </a:rPr>
              <a:t>This is a good option for consumers who will switch from being at least partially publicly funded to fully privately funded.</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12</a:t>
            </a:fld>
            <a:endParaRPr lang="en-US"/>
          </a:p>
        </p:txBody>
      </p:sp>
    </p:spTree>
    <p:custDataLst>
      <p:tags r:id="rId1"/>
    </p:custDataLst>
    <p:extLst>
      <p:ext uri="{BB962C8B-B14F-4D97-AF65-F5344CB8AC3E}">
        <p14:creationId xmlns:p14="http://schemas.microsoft.com/office/powerpoint/2010/main" xmlns="" val="84262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2800" dirty="0" smtClean="0">
                <a:ea typeface="ＭＳ Ｐゴシック" charset="-128"/>
              </a:rPr>
              <a:t>Agency with Choice: Challenges</a:t>
            </a:r>
          </a:p>
        </p:txBody>
      </p:sp>
      <p:sp>
        <p:nvSpPr>
          <p:cNvPr id="31746" name="Rectangle 3"/>
          <p:cNvSpPr>
            <a:spLocks noGrp="1" noChangeArrowheads="1"/>
          </p:cNvSpPr>
          <p:nvPr>
            <p:ph type="body" idx="1"/>
          </p:nvPr>
        </p:nvSpPr>
        <p:spPr>
          <a:xfrm>
            <a:off x="381000" y="1219200"/>
            <a:ext cx="8534400" cy="5029200"/>
          </a:xfrm>
        </p:spPr>
        <p:txBody>
          <a:bodyPr/>
          <a:lstStyle/>
          <a:p>
            <a:r>
              <a:rPr lang="en-US" sz="2400" dirty="0" smtClean="0">
                <a:ea typeface="ＭＳ Ｐゴシック" charset="-128"/>
              </a:rPr>
              <a:t>Unlike the F/EA model, consumer choice and control is not inherent in the AwC model.  Standards and monitoring must be in place to ensure that this model is consumer-directed.</a:t>
            </a:r>
          </a:p>
          <a:p>
            <a:r>
              <a:rPr lang="en-US" sz="2400" dirty="0" smtClean="0">
                <a:ea typeface="ＭＳ Ｐゴシック" charset="-128"/>
              </a:rPr>
              <a:t>Agencies may have liability concerns about the joint employer relationship.  The agency is the primary employer, but with the consumer as managing employer, the agency cannot always effectively manage the agency’</a:t>
            </a:r>
            <a:r>
              <a:rPr lang="en-US" altLang="ja-JP" sz="2400" dirty="0" smtClean="0">
                <a:ea typeface="ＭＳ Ｐゴシック" charset="-128"/>
              </a:rPr>
              <a:t>s risk without infringing on consumer choice and control.</a:t>
            </a:r>
          </a:p>
          <a:p>
            <a:r>
              <a:rPr lang="en-US" sz="2400" dirty="0" smtClean="0">
                <a:ea typeface="ＭＳ Ｐゴシック" charset="-128"/>
              </a:rPr>
              <a:t>Conflicts of interest can arise for Agencies with Choice who both manage budget funds and provide services that consumers could choose to purchase with budget funds.  </a:t>
            </a:r>
            <a:endParaRPr lang="en-US" sz="2000"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13</a:t>
            </a:fld>
            <a:endParaRPr lang="en-US"/>
          </a:p>
        </p:txBody>
      </p:sp>
    </p:spTree>
    <p:custDataLst>
      <p:tags r:id="rId1"/>
    </p:custDataLst>
    <p:extLst>
      <p:ext uri="{BB962C8B-B14F-4D97-AF65-F5344CB8AC3E}">
        <p14:creationId xmlns:p14="http://schemas.microsoft.com/office/powerpoint/2010/main" xmlns="" val="2072517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Models of Financial Management Services</a:t>
            </a:r>
            <a:endParaRPr lang="en-US" sz="2800" dirty="0"/>
          </a:p>
        </p:txBody>
      </p:sp>
      <p:graphicFrame>
        <p:nvGraphicFramePr>
          <p:cNvPr id="5" name="Table Placeholder 4" descr="Table with column headings of Responsibility, Riscal/Employer Agent, and Agency with Choice&#10;6 Rows - 1) Employer of Workers/Participant/Agency&#10;2) payroll Duties Performed by/Fiscal/Employer Agent/Agency"/>
          <p:cNvGraphicFramePr>
            <a:graphicFrameLocks noGrp="1"/>
          </p:cNvGraphicFramePr>
          <p:nvPr>
            <p:ph type="tbl" idx="1"/>
            <p:extLst/>
          </p:nvPr>
        </p:nvGraphicFramePr>
        <p:xfrm>
          <a:off x="152400" y="1295400"/>
          <a:ext cx="8839200" cy="4754880"/>
        </p:xfrm>
        <a:graphic>
          <a:graphicData uri="http://schemas.openxmlformats.org/drawingml/2006/table">
            <a:tbl>
              <a:tblPr firstRow="1" bandRow="1">
                <a:tableStyleId>{5C22544A-7EE6-4342-B048-85BDC9FD1C3A}</a:tableStyleId>
              </a:tblPr>
              <a:tblGrid>
                <a:gridCol w="3733800"/>
                <a:gridCol w="2343150"/>
                <a:gridCol w="2762250"/>
              </a:tblGrid>
              <a:tr h="370840">
                <a:tc>
                  <a:txBody>
                    <a:bodyPr/>
                    <a:lstStyle/>
                    <a:p>
                      <a:r>
                        <a:rPr lang="en-US" sz="1600" dirty="0" smtClean="0">
                          <a:solidFill>
                            <a:schemeClr val="tx1"/>
                          </a:solidFill>
                        </a:rPr>
                        <a:t>Responsibility</a:t>
                      </a:r>
                      <a:endParaRPr lang="en-US" sz="1600" dirty="0">
                        <a:solidFill>
                          <a:schemeClr val="tx1"/>
                        </a:solidFill>
                      </a:endParaRPr>
                    </a:p>
                  </a:txBody>
                  <a:tcPr/>
                </a:tc>
                <a:tc>
                  <a:txBody>
                    <a:bodyPr/>
                    <a:lstStyle/>
                    <a:p>
                      <a:r>
                        <a:rPr lang="en-US" sz="1600" dirty="0" smtClean="0">
                          <a:solidFill>
                            <a:schemeClr val="tx1"/>
                          </a:solidFill>
                        </a:rPr>
                        <a:t>Fiscal/Employer Agent</a:t>
                      </a:r>
                      <a:endParaRPr lang="en-US" sz="1600" dirty="0">
                        <a:solidFill>
                          <a:schemeClr val="tx1"/>
                        </a:solidFill>
                      </a:endParaRPr>
                    </a:p>
                  </a:txBody>
                  <a:tcPr/>
                </a:tc>
                <a:tc>
                  <a:txBody>
                    <a:bodyPr/>
                    <a:lstStyle/>
                    <a:p>
                      <a:r>
                        <a:rPr lang="en-US" sz="1600" dirty="0" smtClean="0">
                          <a:solidFill>
                            <a:schemeClr val="tx1"/>
                          </a:solidFill>
                        </a:rPr>
                        <a:t>Agency with Choice</a:t>
                      </a:r>
                      <a:endParaRPr lang="en-US" sz="1600" dirty="0">
                        <a:solidFill>
                          <a:schemeClr val="tx1"/>
                        </a:solidFill>
                      </a:endParaRPr>
                    </a:p>
                  </a:txBody>
                  <a:tcPr/>
                </a:tc>
              </a:tr>
              <a:tr h="370840">
                <a:tc>
                  <a:txBody>
                    <a:bodyPr/>
                    <a:lstStyle/>
                    <a:p>
                      <a:r>
                        <a:rPr lang="en-US" sz="1600" b="1" dirty="0" smtClean="0"/>
                        <a:t>Employer of Workers</a:t>
                      </a:r>
                      <a:endParaRPr lang="en-US" sz="1600" b="1" dirty="0"/>
                    </a:p>
                  </a:txBody>
                  <a:tcPr/>
                </a:tc>
                <a:tc>
                  <a:txBody>
                    <a:bodyPr/>
                    <a:lstStyle/>
                    <a:p>
                      <a:r>
                        <a:rPr lang="en-US" sz="1600" dirty="0" smtClean="0"/>
                        <a:t>Participant</a:t>
                      </a:r>
                      <a:endParaRPr lang="en-US" sz="1600" dirty="0"/>
                    </a:p>
                  </a:txBody>
                  <a:tcPr/>
                </a:tc>
                <a:tc>
                  <a:txBody>
                    <a:bodyPr/>
                    <a:lstStyle/>
                    <a:p>
                      <a:r>
                        <a:rPr lang="en-US" sz="1600" dirty="0" smtClean="0"/>
                        <a:t>Agency (but participant has input on certain employment duties)</a:t>
                      </a:r>
                      <a:endParaRPr lang="en-US" sz="1600" dirty="0"/>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rPr>
                        <a:t>Payroll Duties Performed By</a:t>
                      </a:r>
                      <a:endParaRPr kumimoji="0" lang="en-US" sz="1600" b="1"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rgbClr val="000000"/>
                          </a:solidFill>
                          <a:effectLst/>
                          <a:latin typeface="+mn-lt"/>
                          <a:ea typeface="ＭＳ Ｐゴシック" charset="-128"/>
                        </a:rPr>
                        <a:t>Fiscal/Employer Agent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p>
                      <a:endParaRPr lang="en-US" sz="1600" dirty="0"/>
                    </a:p>
                  </a:txBody>
                  <a:tcPr/>
                </a:tc>
                <a:tc>
                  <a:txBody>
                    <a:bodyPr/>
                    <a:lstStyle/>
                    <a:p>
                      <a:r>
                        <a:rPr kumimoji="0" lang="en-US" sz="1600" b="0" i="0" u="none" strike="noStrike" cap="none" normalizeH="0" baseline="0" dirty="0" smtClean="0">
                          <a:ln>
                            <a:noFill/>
                          </a:ln>
                          <a:solidFill>
                            <a:srgbClr val="000000"/>
                          </a:solidFill>
                          <a:effectLst/>
                          <a:latin typeface="+mn-lt"/>
                          <a:ea typeface="ＭＳ Ｐゴシック" charset="-128"/>
                        </a:rPr>
                        <a:t>Agency</a:t>
                      </a:r>
                      <a:endParaRPr lang="en-US"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mn-lt"/>
                          <a:ea typeface="ＭＳ Ｐゴシック" charset="-128"/>
                        </a:rPr>
                        <a:t>Compliance with Employment Rules Maintained By</a:t>
                      </a:r>
                      <a:endParaRPr kumimoji="0" lang="en-US" sz="1600" b="1"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Fiscal/Employer Agent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Agency</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rPr>
                        <a:t>Sets Worker Rate of Pay</a:t>
                      </a:r>
                      <a:endParaRPr kumimoji="0" lang="en-US" sz="1600" b="1"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Participant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Agency (participant may have input)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rPr>
                        <a:t>Sets Worker Schedule</a:t>
                      </a:r>
                      <a:endParaRPr kumimoji="0" lang="en-US" sz="1600" b="1"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Participant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Agency (participant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 may have input)</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rPr>
                        <a:t>Pays Nonemployee Goods/Services Providers</a:t>
                      </a:r>
                      <a:endParaRPr kumimoji="0" lang="en-US" sz="1600" b="1"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Fiscal/Employer Agent </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charset="-128"/>
                        </a:rPr>
                        <a:t>Agency </a:t>
                      </a:r>
                      <a:endParaRPr kumimoji="0" lang="en-US" sz="1600" b="0" i="0" u="none" strike="noStrike" cap="none" normalizeH="0" baseline="0" dirty="0" smtClean="0">
                        <a:ln>
                          <a:noFill/>
                        </a:ln>
                        <a:solidFill>
                          <a:srgbClr val="943634"/>
                        </a:solidFill>
                        <a:effectLst/>
                        <a:latin typeface="+mn-lt"/>
                        <a:ea typeface="ＭＳ Ｐゴシック" charset="-128"/>
                        <a:cs typeface="Times New Roman" pitchFamily="18" charset="0"/>
                      </a:endParaRPr>
                    </a:p>
                  </a:txBody>
                  <a:tcPr marL="68580" marR="68580" marT="0" marB="0" horzOverflow="overflow"/>
                </a:tc>
              </a:tr>
            </a:tbl>
          </a:graphicData>
        </a:graphic>
      </p:graphicFrame>
      <p:sp>
        <p:nvSpPr>
          <p:cNvPr id="4" name="Slide Number Placeholder 3"/>
          <p:cNvSpPr>
            <a:spLocks noGrp="1"/>
          </p:cNvSpPr>
          <p:nvPr>
            <p:ph type="sldNum" sz="quarter" idx="10"/>
          </p:nvPr>
        </p:nvSpPr>
        <p:spPr/>
        <p:txBody>
          <a:bodyPr/>
          <a:lstStyle/>
          <a:p>
            <a:pPr>
              <a:defRPr/>
            </a:pPr>
            <a:fld id="{2274636E-2EFF-444B-85BD-66BB63A02212}" type="slidenum">
              <a:rPr lang="en-US" smtClean="0"/>
              <a:pPr>
                <a:defRPr/>
              </a:pPr>
              <a:t>14</a:t>
            </a:fld>
            <a:endParaRPr lang="en-US"/>
          </a:p>
        </p:txBody>
      </p:sp>
    </p:spTree>
    <p:extLst>
      <p:ext uri="{BB962C8B-B14F-4D97-AF65-F5344CB8AC3E}">
        <p14:creationId xmlns:p14="http://schemas.microsoft.com/office/powerpoint/2010/main" xmlns="" val="8495849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pPr>
              <a:defRPr/>
            </a:pPr>
            <a:fld id="{41B0811D-1C81-41C6-99B6-05E968960813}" type="slidenum">
              <a:rPr lang="en-US" smtClean="0"/>
              <a:pPr>
                <a:defRPr/>
              </a:pPr>
              <a:t>15</a:t>
            </a:fld>
            <a:endParaRPr lang="en-US"/>
          </a:p>
        </p:txBody>
      </p:sp>
    </p:spTree>
    <p:extLst>
      <p:ext uri="{BB962C8B-B14F-4D97-AF65-F5344CB8AC3E}">
        <p14:creationId xmlns:p14="http://schemas.microsoft.com/office/powerpoint/2010/main" xmlns="" val="3320785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52400" y="381000"/>
            <a:ext cx="7620000" cy="715963"/>
          </a:xfrm>
        </p:spPr>
        <p:txBody>
          <a:bodyPr/>
          <a:lstStyle/>
          <a:p>
            <a:r>
              <a:rPr lang="en-US" sz="2800" dirty="0" smtClean="0">
                <a:ea typeface="ＭＳ Ｐゴシック" charset="-128"/>
              </a:rPr>
              <a:t>FMS is NOT just </a:t>
            </a:r>
            <a:r>
              <a:rPr lang="en-US" altLang="en-US" sz="2800" dirty="0" smtClean="0">
                <a:ea typeface="ＭＳ Ｐゴシック" charset="-128"/>
              </a:rPr>
              <a:t>“</a:t>
            </a:r>
            <a:r>
              <a:rPr lang="en-US" sz="2800" dirty="0" smtClean="0">
                <a:ea typeface="ＭＳ Ｐゴシック" charset="-128"/>
              </a:rPr>
              <a:t>Payroll</a:t>
            </a:r>
            <a:r>
              <a:rPr lang="en-US" altLang="en-US" sz="2800" dirty="0" smtClean="0">
                <a:ea typeface="ＭＳ Ｐゴシック" charset="-128"/>
              </a:rPr>
              <a:t>”</a:t>
            </a:r>
            <a:endParaRPr lang="en-US" sz="2800" dirty="0" smtClean="0">
              <a:ea typeface="ＭＳ Ｐゴシック" charset="-128"/>
            </a:endParaRPr>
          </a:p>
        </p:txBody>
      </p:sp>
      <p:pic>
        <p:nvPicPr>
          <p:cNvPr id="7" name="Picture 6" descr="Title FMS is NOT &quot;Payroll&quot;&#10;Red letters ADP with word PAYCHEX in blue letters underneath followed by an equal sign with a slash through it followed by F/EA"/>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223842"/>
            <a:ext cx="6934200" cy="3683648"/>
          </a:xfrm>
          <a:prstGeom prst="rect">
            <a:avLst/>
          </a:prstGeom>
        </p:spPr>
      </p:pic>
      <p:sp>
        <p:nvSpPr>
          <p:cNvPr id="6" name="Content Placeholder 5"/>
          <p:cNvSpPr>
            <a:spLocks noGrp="1"/>
          </p:cNvSpPr>
          <p:nvPr>
            <p:ph sz="quarter" idx="1"/>
          </p:nvPr>
        </p:nvSpPr>
        <p:spPr>
          <a:xfrm>
            <a:off x="301625" y="3200400"/>
            <a:ext cx="8613775" cy="3124200"/>
          </a:xfrm>
        </p:spPr>
        <p:txBody>
          <a:bodyPr>
            <a:normAutofit/>
          </a:bodyPr>
          <a:lstStyle/>
          <a:p>
            <a:pPr>
              <a:buFont typeface="Wingdings" charset="0"/>
              <a:buChar char="n"/>
              <a:defRPr/>
            </a:pPr>
            <a:r>
              <a:rPr lang="en-US" sz="2400" dirty="0" smtClean="0"/>
              <a:t>F/EA takes on liability under special section of Internal Revenue Code that payroll companies do not take on.</a:t>
            </a:r>
          </a:p>
          <a:p>
            <a:pPr>
              <a:buFont typeface="Wingdings" charset="0"/>
              <a:buChar char="n"/>
              <a:defRPr/>
            </a:pPr>
            <a:r>
              <a:rPr lang="en-US" sz="2400" dirty="0" smtClean="0"/>
              <a:t>F/EA performs a variety of services that a payroll company cannot or will not.</a:t>
            </a:r>
          </a:p>
          <a:p>
            <a:pPr>
              <a:buFont typeface="Wingdings" charset="0"/>
              <a:buChar char="n"/>
              <a:defRPr/>
            </a:pPr>
            <a:r>
              <a:rPr lang="en-US" sz="2400" dirty="0"/>
              <a:t>C</a:t>
            </a:r>
            <a:r>
              <a:rPr lang="en-US" sz="2400" dirty="0" smtClean="0"/>
              <a:t>onsumers are household employers and have different tax rules than regular employers; payroll companies rarely have processes to deal with household employer rules.</a:t>
            </a:r>
            <a:endParaRPr lang="en-US" sz="2400" dirty="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16</a:t>
            </a:fld>
            <a:endParaRPr lang="en-US"/>
          </a:p>
        </p:txBody>
      </p:sp>
    </p:spTree>
    <p:extLst>
      <p:ext uri="{BB962C8B-B14F-4D97-AF65-F5344CB8AC3E}">
        <p14:creationId xmlns:p14="http://schemas.microsoft.com/office/powerpoint/2010/main" xmlns="" val="3817667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2800" dirty="0" smtClean="0">
                <a:ea typeface="ＭＳ Ｐゴシック" charset="-128"/>
              </a:rPr>
              <a:t>FMS is NOT </a:t>
            </a:r>
            <a:r>
              <a:rPr lang="en-US" altLang="en-US" sz="2800" dirty="0" smtClean="0">
                <a:ea typeface="ＭＳ Ｐゴシック" charset="-128"/>
              </a:rPr>
              <a:t>“</a:t>
            </a:r>
            <a:r>
              <a:rPr lang="en-US" sz="2800" dirty="0" smtClean="0">
                <a:ea typeface="ＭＳ Ｐゴシック" charset="-128"/>
              </a:rPr>
              <a:t>Payroll,</a:t>
            </a:r>
            <a:r>
              <a:rPr lang="en-US" altLang="en-US" sz="2800" dirty="0" smtClean="0">
                <a:ea typeface="ＭＳ Ｐゴシック" charset="-128"/>
              </a:rPr>
              <a:t>”</a:t>
            </a:r>
            <a:r>
              <a:rPr lang="en-US" altLang="en-US" sz="2400" dirty="0" smtClean="0">
                <a:ea typeface="ＭＳ Ｐゴシック" charset="-128"/>
              </a:rPr>
              <a:t> cont’d.</a:t>
            </a:r>
            <a:endParaRPr lang="en-US" sz="2800" dirty="0" smtClean="0">
              <a:ea typeface="ＭＳ Ｐゴシック" charset="-128"/>
            </a:endParaRPr>
          </a:p>
        </p:txBody>
      </p:sp>
      <p:pic>
        <p:nvPicPr>
          <p:cNvPr id="4" name="Picture 3" descr="Title FMS is NOT &quot;Payroll&quot;&#10;Red letters ADP with word PAYCHEX in blue letters underneath followed by an equal sign with a slash through it followed by AwC"/>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0814" y="533400"/>
            <a:ext cx="7602371" cy="3718882"/>
          </a:xfrm>
          <a:prstGeom prst="rect">
            <a:avLst/>
          </a:prstGeom>
        </p:spPr>
      </p:pic>
      <p:sp>
        <p:nvSpPr>
          <p:cNvPr id="56322" name="Content Placeholder 5"/>
          <p:cNvSpPr>
            <a:spLocks noGrp="1"/>
          </p:cNvSpPr>
          <p:nvPr>
            <p:ph sz="quarter" idx="1"/>
          </p:nvPr>
        </p:nvSpPr>
        <p:spPr>
          <a:xfrm>
            <a:off x="301625" y="3200400"/>
            <a:ext cx="8689975" cy="3263900"/>
          </a:xfrm>
        </p:spPr>
        <p:txBody>
          <a:bodyPr/>
          <a:lstStyle/>
          <a:p>
            <a:r>
              <a:rPr lang="en-US" sz="2400" dirty="0" smtClean="0">
                <a:ea typeface="ＭＳ Ｐゴシック" charset="-128"/>
              </a:rPr>
              <a:t>AwC is a joint employer. Payroll company would never take that on.</a:t>
            </a:r>
          </a:p>
          <a:p>
            <a:r>
              <a:rPr lang="en-US" sz="2400" dirty="0" smtClean="0">
                <a:ea typeface="ＭＳ Ｐゴシック" charset="-128"/>
              </a:rPr>
              <a:t>AwC performs a variety of services that a payroll company cannot or will not.</a:t>
            </a:r>
          </a:p>
          <a:p>
            <a:r>
              <a:rPr lang="en-US" sz="2400" dirty="0" smtClean="0">
                <a:ea typeface="ＭＳ Ｐゴシック" charset="-128"/>
              </a:rPr>
              <a:t>Issues in paying in consumer direction are quite different than in </a:t>
            </a:r>
            <a:r>
              <a:rPr lang="en-US" altLang="en-US" sz="2400" dirty="0" smtClean="0">
                <a:ea typeface="ＭＳ Ｐゴシック" charset="-128"/>
              </a:rPr>
              <a:t>“</a:t>
            </a:r>
            <a:r>
              <a:rPr lang="en-US" sz="2400" dirty="0" smtClean="0">
                <a:ea typeface="ＭＳ Ｐゴシック" charset="-128"/>
              </a:rPr>
              <a:t>normal payroll.</a:t>
            </a:r>
            <a:r>
              <a:rPr lang="en-US" altLang="en-US" sz="2400" dirty="0" smtClean="0">
                <a:ea typeface="ＭＳ Ｐゴシック" charset="-128"/>
              </a:rPr>
              <a:t>”</a:t>
            </a:r>
            <a:endParaRPr lang="en-US" sz="2400"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17</a:t>
            </a:fld>
            <a:endParaRPr lang="en-US"/>
          </a:p>
        </p:txBody>
      </p:sp>
    </p:spTree>
    <p:extLst>
      <p:ext uri="{BB962C8B-B14F-4D97-AF65-F5344CB8AC3E}">
        <p14:creationId xmlns:p14="http://schemas.microsoft.com/office/powerpoint/2010/main" xmlns="" val="171745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 y="381000"/>
            <a:ext cx="8001000" cy="715963"/>
          </a:xfrm>
        </p:spPr>
        <p:txBody>
          <a:bodyPr/>
          <a:lstStyle/>
          <a:p>
            <a:r>
              <a:rPr lang="en-US" sz="2800" dirty="0" smtClean="0">
                <a:ea typeface="ＭＳ Ｐゴシック" charset="-128"/>
              </a:rPr>
              <a:t>Tax and Labor Rules and Regulations are Different for Household Employees</a:t>
            </a:r>
          </a:p>
        </p:txBody>
      </p:sp>
      <p:sp>
        <p:nvSpPr>
          <p:cNvPr id="36866" name="Rectangle 3"/>
          <p:cNvSpPr>
            <a:spLocks noGrp="1" noChangeArrowheads="1"/>
          </p:cNvSpPr>
          <p:nvPr>
            <p:ph idx="1"/>
          </p:nvPr>
        </p:nvSpPr>
        <p:spPr>
          <a:xfrm>
            <a:off x="457200" y="1295400"/>
            <a:ext cx="8382000" cy="4876800"/>
          </a:xfrm>
        </p:spPr>
        <p:txBody>
          <a:bodyPr/>
          <a:lstStyle/>
          <a:p>
            <a:r>
              <a:rPr lang="en-US" sz="2400" dirty="0" smtClean="0">
                <a:ea typeface="ＭＳ Ｐゴシック" charset="-128"/>
              </a:rPr>
              <a:t>Employers of household employees must comply with tax and labor rules and regulations that are different in some areas than those utilized for businesses, non-profits or government entities.</a:t>
            </a:r>
          </a:p>
          <a:p>
            <a:r>
              <a:rPr lang="en-US" sz="2400" dirty="0" smtClean="0">
                <a:ea typeface="ＭＳ Ｐゴシック" charset="-128"/>
              </a:rPr>
              <a:t>For certain aspects of payroll and tax withholding, depositing and filing, different procedures are required to withhold and remit taxes for household employees than for </a:t>
            </a:r>
            <a:r>
              <a:rPr lang="ja-JP" altLang="en-US" sz="2400" dirty="0" smtClean="0">
                <a:ea typeface="ＭＳ Ｐゴシック" charset="-128"/>
              </a:rPr>
              <a:t>“</a:t>
            </a:r>
            <a:r>
              <a:rPr lang="en-US" altLang="ja-JP" sz="2400" dirty="0" smtClean="0">
                <a:ea typeface="ＭＳ Ｐゴシック" charset="-128"/>
              </a:rPr>
              <a:t>regular</a:t>
            </a:r>
            <a:r>
              <a:rPr lang="ja-JP" altLang="en-US" sz="2400" dirty="0" smtClean="0">
                <a:ea typeface="ＭＳ Ｐゴシック" charset="-128"/>
              </a:rPr>
              <a:t>”</a:t>
            </a:r>
            <a:r>
              <a:rPr lang="en-US" altLang="ja-JP" sz="2400" dirty="0" smtClean="0">
                <a:ea typeface="ＭＳ Ｐゴシック" charset="-128"/>
              </a:rPr>
              <a:t> employees.</a:t>
            </a:r>
          </a:p>
          <a:p>
            <a:r>
              <a:rPr lang="en-US" sz="2400" dirty="0" smtClean="0">
                <a:ea typeface="ＭＳ Ｐゴシック" charset="-128"/>
              </a:rPr>
              <a:t>For this reason, some payroll companies will not manage payroll for household employers, but this is changing as consumer direction grows.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18</a:t>
            </a:fld>
            <a:endParaRPr lang="en-US"/>
          </a:p>
        </p:txBody>
      </p:sp>
    </p:spTree>
    <p:custDataLst>
      <p:tags r:id="rId1"/>
    </p:custDataLst>
    <p:extLst>
      <p:ext uri="{BB962C8B-B14F-4D97-AF65-F5344CB8AC3E}">
        <p14:creationId xmlns:p14="http://schemas.microsoft.com/office/powerpoint/2010/main" xmlns="" val="1015509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r>
              <a:rPr lang="en-US" sz="2800" dirty="0" smtClean="0">
                <a:ea typeface="ＭＳ Ｐゴシック" charset="-128"/>
              </a:rPr>
              <a:t>Directly Hired Workers are Employees</a:t>
            </a:r>
          </a:p>
        </p:txBody>
      </p:sp>
      <p:sp>
        <p:nvSpPr>
          <p:cNvPr id="38914" name="Rectangle 3"/>
          <p:cNvSpPr>
            <a:spLocks noGrp="1" noChangeArrowheads="1"/>
          </p:cNvSpPr>
          <p:nvPr>
            <p:ph type="body" idx="4294967295"/>
          </p:nvPr>
        </p:nvSpPr>
        <p:spPr>
          <a:xfrm>
            <a:off x="381000" y="1219200"/>
            <a:ext cx="8382000" cy="4876800"/>
          </a:xfrm>
        </p:spPr>
        <p:txBody>
          <a:bodyPr/>
          <a:lstStyle/>
          <a:p>
            <a:r>
              <a:rPr lang="en-US" sz="2400" dirty="0" smtClean="0">
                <a:ea typeface="ＭＳ Ｐゴシック" charset="-128"/>
              </a:rPr>
              <a:t>The IRS has determined, in general, that most workers in consumer-directed programs are employees, not independent contractors (See IRS Notice 2003-70).</a:t>
            </a:r>
          </a:p>
          <a:p>
            <a:r>
              <a:rPr lang="en-US" sz="2400" dirty="0" smtClean="0">
                <a:ea typeface="ＭＳ Ｐゴシック" charset="-128"/>
              </a:rPr>
              <a:t>This is </a:t>
            </a:r>
            <a:r>
              <a:rPr lang="en-US" sz="2400" b="1" dirty="0" smtClean="0">
                <a:ea typeface="ＭＳ Ｐゴシック" charset="-128"/>
              </a:rPr>
              <a:t>IMPORTANT.</a:t>
            </a:r>
          </a:p>
          <a:p>
            <a:r>
              <a:rPr lang="en-US" sz="2400" dirty="0" smtClean="0">
                <a:ea typeface="ＭＳ Ｐゴシック" charset="-128"/>
              </a:rPr>
              <a:t>The funding entity, consumer and the FMS can be held liable for paying workers as independent contractors when they should be paid as employees.</a:t>
            </a:r>
          </a:p>
          <a:p>
            <a:r>
              <a:rPr lang="en-US" sz="2400" dirty="0" smtClean="0">
                <a:ea typeface="ＭＳ Ｐゴシック" charset="-128"/>
              </a:rPr>
              <a:t>Be very careful before paying any worker as an independent contractor.</a:t>
            </a:r>
          </a:p>
        </p:txBody>
      </p:sp>
      <p:sp>
        <p:nvSpPr>
          <p:cNvPr id="2" name="Slide Number Placeholder 1"/>
          <p:cNvSpPr>
            <a:spLocks noGrp="1"/>
          </p:cNvSpPr>
          <p:nvPr>
            <p:ph type="sldNum" sz="quarter" idx="10"/>
          </p:nvPr>
        </p:nvSpPr>
        <p:spPr/>
        <p:txBody>
          <a:bodyPr/>
          <a:lstStyle/>
          <a:p>
            <a:pPr>
              <a:defRPr/>
            </a:pPr>
            <a:fld id="{50F0E7C3-AA8E-4917-8D34-5D5339F90687}" type="slidenum">
              <a:rPr lang="en-US" smtClean="0"/>
              <a:pPr>
                <a:defRPr/>
              </a:pPr>
              <a:t>19</a:t>
            </a:fld>
            <a:endParaRPr lang="en-US"/>
          </a:p>
        </p:txBody>
      </p:sp>
    </p:spTree>
    <p:custDataLst>
      <p:tags r:id="rId1"/>
    </p:custDataLst>
    <p:extLst>
      <p:ext uri="{BB962C8B-B14F-4D97-AF65-F5344CB8AC3E}">
        <p14:creationId xmlns:p14="http://schemas.microsoft.com/office/powerpoint/2010/main" xmlns="" val="671077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381000"/>
            <a:ext cx="7696200" cy="715963"/>
          </a:xfrm>
        </p:spPr>
        <p:txBody>
          <a:bodyPr/>
          <a:lstStyle/>
          <a:p>
            <a:r>
              <a:rPr lang="en-US" sz="2800" dirty="0" smtClean="0">
                <a:ea typeface="ＭＳ Ｐゴシック" charset="-128"/>
              </a:rPr>
              <a:t>Today</a:t>
            </a:r>
            <a:r>
              <a:rPr lang="en-US" altLang="en-US" sz="2800" dirty="0" smtClean="0">
                <a:ea typeface="ＭＳ Ｐゴシック" charset="-128"/>
              </a:rPr>
              <a:t>’</a:t>
            </a:r>
            <a:r>
              <a:rPr lang="en-US" sz="2800" dirty="0" smtClean="0">
                <a:ea typeface="ＭＳ Ｐゴシック" charset="-128"/>
              </a:rPr>
              <a:t>s Agenda</a:t>
            </a:r>
          </a:p>
        </p:txBody>
      </p:sp>
      <p:sp>
        <p:nvSpPr>
          <p:cNvPr id="16386" name="Content Placeholder 2"/>
          <p:cNvSpPr>
            <a:spLocks noGrp="1"/>
          </p:cNvSpPr>
          <p:nvPr>
            <p:ph idx="1"/>
          </p:nvPr>
        </p:nvSpPr>
        <p:spPr>
          <a:xfrm>
            <a:off x="457200" y="1295400"/>
            <a:ext cx="8382000" cy="4876800"/>
          </a:xfrm>
        </p:spPr>
        <p:txBody>
          <a:bodyPr/>
          <a:lstStyle/>
          <a:p>
            <a:r>
              <a:rPr lang="en-US" sz="2400" dirty="0" smtClean="0">
                <a:ea typeface="ＭＳ Ｐゴシック" charset="-128"/>
              </a:rPr>
              <a:t>Models of FMS</a:t>
            </a:r>
          </a:p>
          <a:p>
            <a:r>
              <a:rPr lang="en-US" sz="2400" dirty="0" smtClean="0">
                <a:ea typeface="ＭＳ Ｐゴシック" charset="-128"/>
              </a:rPr>
              <a:t>Difference between FMS and </a:t>
            </a:r>
            <a:r>
              <a:rPr lang="en-US" altLang="en-US" sz="2400" dirty="0" smtClean="0">
                <a:ea typeface="ＭＳ Ｐゴシック" charset="-128"/>
              </a:rPr>
              <a:t>“</a:t>
            </a:r>
            <a:r>
              <a:rPr lang="en-US" sz="2400" dirty="0" smtClean="0">
                <a:ea typeface="ＭＳ Ｐゴシック" charset="-128"/>
              </a:rPr>
              <a:t>payroll</a:t>
            </a:r>
            <a:r>
              <a:rPr lang="en-US" altLang="en-US" sz="2400" dirty="0" smtClean="0">
                <a:ea typeface="ＭＳ Ｐゴシック" charset="-128"/>
              </a:rPr>
              <a:t>”</a:t>
            </a:r>
          </a:p>
          <a:p>
            <a:r>
              <a:rPr lang="en-US" sz="2400" dirty="0" smtClean="0">
                <a:ea typeface="ＭＳ Ｐゴシック" charset="-128"/>
              </a:rPr>
              <a:t>CIL staff skills, expertise needed</a:t>
            </a:r>
          </a:p>
          <a:p>
            <a:r>
              <a:rPr lang="en-US" sz="2400" dirty="0" smtClean="0">
                <a:ea typeface="ＭＳ Ｐゴシック" charset="-128"/>
              </a:rPr>
              <a:t>Investment considerations</a:t>
            </a:r>
          </a:p>
          <a:p>
            <a:r>
              <a:rPr lang="en-US" sz="2400" dirty="0" smtClean="0">
                <a:ea typeface="ＭＳ Ｐゴシック" charset="-128"/>
              </a:rPr>
              <a:t>“Upside” of FMS</a:t>
            </a:r>
          </a:p>
          <a:p>
            <a:endParaRPr lang="en-US" sz="2400"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a:t>
            </a:fld>
            <a:endParaRPr lang="en-US"/>
          </a:p>
        </p:txBody>
      </p:sp>
    </p:spTree>
    <p:extLst>
      <p:ext uri="{BB962C8B-B14F-4D97-AF65-F5344CB8AC3E}">
        <p14:creationId xmlns:p14="http://schemas.microsoft.com/office/powerpoint/2010/main" xmlns="" val="1756168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20</a:t>
            </a:fld>
            <a:endParaRPr lang="en-US"/>
          </a:p>
        </p:txBody>
      </p:sp>
    </p:spTree>
    <p:extLst>
      <p:ext uri="{BB962C8B-B14F-4D97-AF65-F5344CB8AC3E}">
        <p14:creationId xmlns:p14="http://schemas.microsoft.com/office/powerpoint/2010/main" xmlns="" val="3964142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15963"/>
          </a:xfrm>
        </p:spPr>
        <p:txBody>
          <a:bodyPr/>
          <a:lstStyle/>
          <a:p>
            <a:r>
              <a:rPr lang="en-US" sz="2800" dirty="0"/>
              <a:t>C</a:t>
            </a:r>
            <a:r>
              <a:rPr lang="en-US" sz="2800" dirty="0" smtClean="0"/>
              <a:t>onsidering FMS – Staff Expertise</a:t>
            </a:r>
            <a:endParaRPr lang="en-US" sz="2800" dirty="0"/>
          </a:p>
        </p:txBody>
      </p:sp>
      <p:sp>
        <p:nvSpPr>
          <p:cNvPr id="3" name="Content Placeholder 2"/>
          <p:cNvSpPr>
            <a:spLocks noGrp="1"/>
          </p:cNvSpPr>
          <p:nvPr>
            <p:ph idx="1"/>
          </p:nvPr>
        </p:nvSpPr>
        <p:spPr>
          <a:xfrm>
            <a:off x="457200" y="914400"/>
            <a:ext cx="8534400" cy="4876800"/>
          </a:xfrm>
        </p:spPr>
        <p:txBody>
          <a:bodyPr/>
          <a:lstStyle/>
          <a:p>
            <a:r>
              <a:rPr lang="en-US" sz="2400" dirty="0" smtClean="0"/>
              <a:t>If performing F/EA:</a:t>
            </a:r>
          </a:p>
          <a:p>
            <a:pPr lvl="1"/>
            <a:r>
              <a:rPr lang="en-US" dirty="0" smtClean="0"/>
              <a:t>Staff expertise in: </a:t>
            </a:r>
          </a:p>
          <a:p>
            <a:pPr lvl="2"/>
            <a:r>
              <a:rPr lang="en-US" sz="2200" dirty="0" smtClean="0"/>
              <a:t>Payroll &amp; accounts payable</a:t>
            </a:r>
          </a:p>
          <a:p>
            <a:pPr lvl="2"/>
            <a:r>
              <a:rPr lang="en-US" sz="2200" dirty="0"/>
              <a:t>H</a:t>
            </a:r>
            <a:r>
              <a:rPr lang="en-US" sz="2200" dirty="0" smtClean="0"/>
              <a:t>ousehold employer tax and labor rules</a:t>
            </a:r>
          </a:p>
          <a:p>
            <a:pPr lvl="2"/>
            <a:r>
              <a:rPr lang="en-US" sz="2200" dirty="0" smtClean="0"/>
              <a:t>Workers’ compensation rules</a:t>
            </a:r>
          </a:p>
          <a:p>
            <a:pPr lvl="2"/>
            <a:r>
              <a:rPr lang="en-US" sz="2200" dirty="0" smtClean="0"/>
              <a:t>Rules for operating as an IRS Section 3504 Agent, under Rev. Proc. 2013-39</a:t>
            </a:r>
          </a:p>
          <a:p>
            <a:pPr lvl="2"/>
            <a:r>
              <a:rPr lang="en-US" sz="2200" dirty="0" smtClean="0"/>
              <a:t>Program rules</a:t>
            </a:r>
          </a:p>
          <a:p>
            <a:pPr lvl="2"/>
            <a:r>
              <a:rPr lang="en-US" sz="2200" dirty="0" smtClean="0"/>
              <a:t>Consumer individual budget/allocations rules</a:t>
            </a:r>
          </a:p>
          <a:p>
            <a:pPr lvl="2"/>
            <a:r>
              <a:rPr lang="en-US" sz="2200" dirty="0" smtClean="0"/>
              <a:t>Medicaid billing (if Medicaid program)</a:t>
            </a:r>
          </a:p>
          <a:p>
            <a:pPr lvl="2"/>
            <a:r>
              <a:rPr lang="en-US" sz="2200" dirty="0" smtClean="0"/>
              <a:t>FLSA rules &amp; regulations</a:t>
            </a:r>
          </a:p>
          <a:p>
            <a:pPr lvl="2"/>
            <a:r>
              <a:rPr lang="en-US" sz="2200" dirty="0" smtClean="0"/>
              <a:t>Contract review</a:t>
            </a:r>
          </a:p>
          <a:p>
            <a:pPr lvl="2"/>
            <a:r>
              <a:rPr lang="en-US" sz="2200" dirty="0" smtClean="0"/>
              <a:t>Self direction</a:t>
            </a:r>
          </a:p>
          <a:p>
            <a:pPr marL="914400" lvl="2" indent="0">
              <a:buNone/>
            </a:pPr>
            <a:endParaRPr lang="en-US" dirty="0" smtClean="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21</a:t>
            </a:fld>
            <a:endParaRPr lang="en-US"/>
          </a:p>
        </p:txBody>
      </p:sp>
    </p:spTree>
    <p:extLst>
      <p:ext uri="{BB962C8B-B14F-4D97-AF65-F5344CB8AC3E}">
        <p14:creationId xmlns:p14="http://schemas.microsoft.com/office/powerpoint/2010/main" xmlns="" val="2803742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Considering FMS – Staff Expertise</a:t>
            </a:r>
            <a:r>
              <a:rPr lang="en-US" sz="2400" dirty="0" smtClean="0"/>
              <a:t>, cont’d.</a:t>
            </a:r>
            <a:endParaRPr lang="en-US" sz="2800" dirty="0"/>
          </a:p>
        </p:txBody>
      </p:sp>
      <p:sp>
        <p:nvSpPr>
          <p:cNvPr id="3" name="Content Placeholder 2"/>
          <p:cNvSpPr>
            <a:spLocks noGrp="1"/>
          </p:cNvSpPr>
          <p:nvPr>
            <p:ph idx="1"/>
          </p:nvPr>
        </p:nvSpPr>
        <p:spPr/>
        <p:txBody>
          <a:bodyPr/>
          <a:lstStyle/>
          <a:p>
            <a:r>
              <a:rPr lang="en-US" sz="2400" dirty="0"/>
              <a:t>If performing </a:t>
            </a:r>
            <a:r>
              <a:rPr lang="en-US" sz="2400" dirty="0" smtClean="0"/>
              <a:t>Agency with Choice:</a:t>
            </a:r>
            <a:endParaRPr lang="en-US" sz="2400" dirty="0"/>
          </a:p>
          <a:p>
            <a:pPr lvl="1"/>
            <a:r>
              <a:rPr lang="en-US" dirty="0"/>
              <a:t>Staff expertise in: </a:t>
            </a:r>
          </a:p>
          <a:p>
            <a:pPr lvl="2"/>
            <a:r>
              <a:rPr lang="en-US" sz="2400" dirty="0"/>
              <a:t>Payroll &amp; accounts payable</a:t>
            </a:r>
          </a:p>
          <a:p>
            <a:pPr lvl="2"/>
            <a:r>
              <a:rPr lang="en-US" sz="2400" dirty="0" smtClean="0"/>
              <a:t>Joint employment rules and liability</a:t>
            </a:r>
            <a:endParaRPr lang="en-US" sz="2400" dirty="0"/>
          </a:p>
          <a:p>
            <a:pPr lvl="2"/>
            <a:r>
              <a:rPr lang="en-US" sz="2400" dirty="0"/>
              <a:t>Program rules</a:t>
            </a:r>
          </a:p>
          <a:p>
            <a:pPr lvl="2"/>
            <a:r>
              <a:rPr lang="en-US" sz="2400" dirty="0"/>
              <a:t>Consumer individual budget/allocations rules</a:t>
            </a:r>
          </a:p>
          <a:p>
            <a:pPr lvl="2"/>
            <a:r>
              <a:rPr lang="en-US" sz="2400" dirty="0"/>
              <a:t>Medicaid billing (if Medicaid program)</a:t>
            </a:r>
          </a:p>
          <a:p>
            <a:pPr lvl="2"/>
            <a:r>
              <a:rPr lang="en-US" sz="2400" dirty="0"/>
              <a:t>FLSA rules &amp; regulations</a:t>
            </a:r>
          </a:p>
          <a:p>
            <a:pPr lvl="2"/>
            <a:r>
              <a:rPr lang="en-US" sz="2400" dirty="0"/>
              <a:t>Contract review</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22</a:t>
            </a:fld>
            <a:endParaRPr lang="en-US"/>
          </a:p>
        </p:txBody>
      </p:sp>
    </p:spTree>
    <p:extLst>
      <p:ext uri="{BB962C8B-B14F-4D97-AF65-F5344CB8AC3E}">
        <p14:creationId xmlns:p14="http://schemas.microsoft.com/office/powerpoint/2010/main" xmlns="" val="103607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Considering FMS: Infrastructure</a:t>
            </a:r>
            <a:endParaRPr lang="en-US" sz="2800" dirty="0"/>
          </a:p>
        </p:txBody>
      </p:sp>
      <p:sp>
        <p:nvSpPr>
          <p:cNvPr id="3" name="Content Placeholder 2"/>
          <p:cNvSpPr>
            <a:spLocks noGrp="1"/>
          </p:cNvSpPr>
          <p:nvPr>
            <p:ph idx="1"/>
          </p:nvPr>
        </p:nvSpPr>
        <p:spPr/>
        <p:txBody>
          <a:bodyPr/>
          <a:lstStyle/>
          <a:p>
            <a:r>
              <a:rPr lang="en-US" dirty="0" smtClean="0"/>
              <a:t>You need systems and processes in place to:</a:t>
            </a:r>
          </a:p>
          <a:p>
            <a:pPr lvl="1"/>
            <a:r>
              <a:rPr lang="en-US" dirty="0" smtClean="0"/>
              <a:t>Manage enrollment of consumers (including setting consumers/representatives up as employers with you as an agent, if F/EA model)</a:t>
            </a:r>
          </a:p>
          <a:p>
            <a:pPr lvl="1"/>
            <a:r>
              <a:rPr lang="en-US" dirty="0" smtClean="0"/>
              <a:t>Manage enrollment of workers as employees</a:t>
            </a:r>
          </a:p>
          <a:p>
            <a:pPr lvl="1"/>
            <a:r>
              <a:rPr lang="en-US" dirty="0" smtClean="0"/>
              <a:t>Manage enrollment of vendors who provide service to consumers</a:t>
            </a:r>
          </a:p>
          <a:p>
            <a:pPr lvl="1"/>
            <a:r>
              <a:rPr lang="en-US" dirty="0" smtClean="0"/>
              <a:t>If F/EA, manage individual payroll and tax accounts</a:t>
            </a:r>
          </a:p>
          <a:p>
            <a:pPr lvl="1"/>
            <a:r>
              <a:rPr lang="en-US" dirty="0" smtClean="0"/>
              <a:t>Process timesheets and invoices, while enforcing complex program rules</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23</a:t>
            </a:fld>
            <a:endParaRPr lang="en-US"/>
          </a:p>
        </p:txBody>
      </p:sp>
    </p:spTree>
    <p:extLst>
      <p:ext uri="{BB962C8B-B14F-4D97-AF65-F5344CB8AC3E}">
        <p14:creationId xmlns:p14="http://schemas.microsoft.com/office/powerpoint/2010/main" xmlns="" val="2877010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Considering FMS: Infrastructure</a:t>
            </a:r>
            <a:r>
              <a:rPr lang="en-US" sz="2400" dirty="0" smtClean="0"/>
              <a:t>, cont’d.</a:t>
            </a:r>
            <a:endParaRPr lang="en-US" sz="2800" dirty="0"/>
          </a:p>
        </p:txBody>
      </p:sp>
      <p:sp>
        <p:nvSpPr>
          <p:cNvPr id="3" name="Content Placeholder 2"/>
          <p:cNvSpPr>
            <a:spLocks noGrp="1"/>
          </p:cNvSpPr>
          <p:nvPr>
            <p:ph idx="1"/>
          </p:nvPr>
        </p:nvSpPr>
        <p:spPr/>
        <p:txBody>
          <a:bodyPr/>
          <a:lstStyle/>
          <a:p>
            <a:r>
              <a:rPr lang="en-US" dirty="0"/>
              <a:t>You need systems and processes in place to:</a:t>
            </a:r>
          </a:p>
          <a:p>
            <a:pPr lvl="1"/>
            <a:r>
              <a:rPr lang="en-US" dirty="0"/>
              <a:t>Manage </a:t>
            </a:r>
            <a:r>
              <a:rPr lang="en-US" dirty="0" smtClean="0"/>
              <a:t>large volume of phone calls and other inquiries</a:t>
            </a:r>
          </a:p>
          <a:p>
            <a:pPr lvl="1"/>
            <a:r>
              <a:rPr lang="en-US" dirty="0" smtClean="0"/>
              <a:t>Manage Medicaid claiming and remittances (if Medicaid program)</a:t>
            </a:r>
          </a:p>
          <a:p>
            <a:pPr lvl="1"/>
            <a:r>
              <a:rPr lang="en-US" dirty="0" smtClean="0"/>
              <a:t>Track consumers’ individual budgets, providing up to the minute reports</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24</a:t>
            </a:fld>
            <a:endParaRPr lang="en-US"/>
          </a:p>
        </p:txBody>
      </p:sp>
    </p:spTree>
    <p:extLst>
      <p:ext uri="{BB962C8B-B14F-4D97-AF65-F5344CB8AC3E}">
        <p14:creationId xmlns:p14="http://schemas.microsoft.com/office/powerpoint/2010/main" xmlns="" val="580334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Considering FMS: Capital</a:t>
            </a:r>
            <a:endParaRPr lang="en-US" sz="2800" dirty="0"/>
          </a:p>
        </p:txBody>
      </p:sp>
      <p:sp>
        <p:nvSpPr>
          <p:cNvPr id="3" name="Content Placeholder 2"/>
          <p:cNvSpPr>
            <a:spLocks noGrp="1"/>
          </p:cNvSpPr>
          <p:nvPr>
            <p:ph idx="1"/>
          </p:nvPr>
        </p:nvSpPr>
        <p:spPr/>
        <p:txBody>
          <a:bodyPr/>
          <a:lstStyle/>
          <a:p>
            <a:r>
              <a:rPr lang="en-US" sz="2400" dirty="0" smtClean="0"/>
              <a:t>Often in FMS, payments must be made by the FMS provider before services can be reimbursed by the program</a:t>
            </a:r>
          </a:p>
          <a:p>
            <a:pPr lvl="1"/>
            <a:r>
              <a:rPr lang="en-US" dirty="0" smtClean="0"/>
              <a:t>In some cases, there are delays in reimbursement</a:t>
            </a:r>
          </a:p>
          <a:p>
            <a:pPr lvl="1"/>
            <a:r>
              <a:rPr lang="en-US" dirty="0" smtClean="0"/>
              <a:t>State payday rules require prompt payment of employees</a:t>
            </a:r>
          </a:p>
          <a:p>
            <a:pPr lvl="1"/>
            <a:r>
              <a:rPr lang="en-US" dirty="0" smtClean="0"/>
              <a:t>You may require access to hundreds of thousand to tens of millions of dollars of capital, depending on the size of the program</a:t>
            </a:r>
          </a:p>
          <a:p>
            <a:pPr lvl="2"/>
            <a:r>
              <a:rPr lang="en-US" sz="2400" dirty="0" smtClean="0"/>
              <a:t>This can be a serious barrier to entry</a:t>
            </a:r>
            <a:endParaRPr lang="en-US" sz="2400"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25</a:t>
            </a:fld>
            <a:endParaRPr lang="en-US"/>
          </a:p>
        </p:txBody>
      </p:sp>
    </p:spTree>
    <p:extLst>
      <p:ext uri="{BB962C8B-B14F-4D97-AF65-F5344CB8AC3E}">
        <p14:creationId xmlns:p14="http://schemas.microsoft.com/office/powerpoint/2010/main" xmlns="" val="925764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Major Barriers to Entry</a:t>
            </a:r>
            <a:endParaRPr lang="en-US" sz="2800" dirty="0"/>
          </a:p>
        </p:txBody>
      </p:sp>
      <p:sp>
        <p:nvSpPr>
          <p:cNvPr id="3" name="Content Placeholder 2"/>
          <p:cNvSpPr>
            <a:spLocks noGrp="1"/>
          </p:cNvSpPr>
          <p:nvPr>
            <p:ph idx="1"/>
          </p:nvPr>
        </p:nvSpPr>
        <p:spPr>
          <a:xfrm>
            <a:off x="381000" y="1066800"/>
            <a:ext cx="8534400" cy="4876800"/>
          </a:xfrm>
        </p:spPr>
        <p:txBody>
          <a:bodyPr/>
          <a:lstStyle/>
          <a:p>
            <a:r>
              <a:rPr lang="en-US" sz="2400" dirty="0" smtClean="0"/>
              <a:t>Capital </a:t>
            </a:r>
          </a:p>
          <a:p>
            <a:pPr lvl="1"/>
            <a:r>
              <a:rPr lang="en-US" dirty="0" smtClean="0"/>
              <a:t>cash required to pay for services with sometimes long delays before reimbursement</a:t>
            </a:r>
          </a:p>
          <a:p>
            <a:r>
              <a:rPr lang="en-US" sz="2400" dirty="0" smtClean="0"/>
              <a:t>Software</a:t>
            </a:r>
          </a:p>
          <a:p>
            <a:pPr lvl="1"/>
            <a:r>
              <a:rPr lang="en-US" dirty="0" smtClean="0"/>
              <a:t>managing the complexity of budget rules, payroll and enrolling participants in these programs means demand for complex software</a:t>
            </a:r>
          </a:p>
          <a:p>
            <a:r>
              <a:rPr lang="en-US" sz="2400" dirty="0" smtClean="0"/>
              <a:t>Getting Experience – Chicken &amp; Egg</a:t>
            </a:r>
          </a:p>
          <a:p>
            <a:pPr lvl="1"/>
            <a:r>
              <a:rPr lang="en-US" dirty="0" smtClean="0"/>
              <a:t>Buyers of FMS require experience. Difficult to get experience without already having experience.</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26</a:t>
            </a:fld>
            <a:endParaRPr lang="en-US"/>
          </a:p>
        </p:txBody>
      </p:sp>
    </p:spTree>
    <p:extLst>
      <p:ext uri="{BB962C8B-B14F-4D97-AF65-F5344CB8AC3E}">
        <p14:creationId xmlns:p14="http://schemas.microsoft.com/office/powerpoint/2010/main" xmlns="" val="2180809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Other considerations</a:t>
            </a:r>
            <a:endParaRPr lang="en-US" sz="2800" dirty="0"/>
          </a:p>
        </p:txBody>
      </p:sp>
      <p:sp>
        <p:nvSpPr>
          <p:cNvPr id="3" name="Content Placeholder 2"/>
          <p:cNvSpPr>
            <a:spLocks noGrp="1"/>
          </p:cNvSpPr>
          <p:nvPr>
            <p:ph idx="1"/>
          </p:nvPr>
        </p:nvSpPr>
        <p:spPr>
          <a:xfrm>
            <a:off x="457200" y="1143000"/>
            <a:ext cx="8534400" cy="4876800"/>
          </a:xfrm>
        </p:spPr>
        <p:txBody>
          <a:bodyPr/>
          <a:lstStyle/>
          <a:p>
            <a:r>
              <a:rPr lang="en-US" sz="2400" dirty="0" smtClean="0"/>
              <a:t>Legal risk</a:t>
            </a:r>
          </a:p>
          <a:p>
            <a:r>
              <a:rPr lang="en-US" sz="2400" dirty="0" smtClean="0"/>
              <a:t>Large upfront investments required; not guaranteed revenue</a:t>
            </a:r>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27</a:t>
            </a:fld>
            <a:endParaRPr lang="en-US"/>
          </a:p>
        </p:txBody>
      </p:sp>
    </p:spTree>
    <p:extLst>
      <p:ext uri="{BB962C8B-B14F-4D97-AF65-F5344CB8AC3E}">
        <p14:creationId xmlns:p14="http://schemas.microsoft.com/office/powerpoint/2010/main" xmlns="" val="2413136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Upside: Revenue</a:t>
            </a:r>
            <a:endParaRPr lang="en-US" sz="2800" dirty="0"/>
          </a:p>
        </p:txBody>
      </p:sp>
      <p:sp>
        <p:nvSpPr>
          <p:cNvPr id="3" name="Content Placeholder 2"/>
          <p:cNvSpPr>
            <a:spLocks noGrp="1"/>
          </p:cNvSpPr>
          <p:nvPr>
            <p:ph idx="1"/>
          </p:nvPr>
        </p:nvSpPr>
        <p:spPr>
          <a:xfrm>
            <a:off x="609600" y="1066800"/>
            <a:ext cx="8229600" cy="4876800"/>
          </a:xfrm>
        </p:spPr>
        <p:txBody>
          <a:bodyPr/>
          <a:lstStyle/>
          <a:p>
            <a:r>
              <a:rPr lang="en-US" sz="2400" dirty="0" smtClean="0"/>
              <a:t>Usually, FMS is paid for in the following way:</a:t>
            </a:r>
          </a:p>
          <a:p>
            <a:pPr lvl="1"/>
            <a:r>
              <a:rPr lang="en-US" dirty="0" smtClean="0"/>
              <a:t>FMS providers reimbursed directly for consumers’ services</a:t>
            </a:r>
          </a:p>
          <a:p>
            <a:pPr lvl="2"/>
            <a:r>
              <a:rPr lang="en-US" sz="2400" dirty="0"/>
              <a:t>e</a:t>
            </a:r>
            <a:r>
              <a:rPr lang="en-US" sz="2400" dirty="0" smtClean="0"/>
              <a:t>.g. Pay employee $150 and have $25 in tax costs and $4 in workers’ comp costs.  FMS provider reimbursed for $179.</a:t>
            </a:r>
          </a:p>
          <a:p>
            <a:pPr lvl="1"/>
            <a:r>
              <a:rPr lang="en-US" dirty="0" smtClean="0"/>
              <a:t>FMS paid for own services with a Per Member Per Month (PMPM) mechanism</a:t>
            </a:r>
          </a:p>
          <a:p>
            <a:pPr lvl="2"/>
            <a:r>
              <a:rPr lang="en-US" sz="2400" dirty="0" smtClean="0"/>
              <a:t>Average PMPM is about $90 a month for both F/EA and </a:t>
            </a:r>
            <a:r>
              <a:rPr lang="en-US" sz="2400" dirty="0" err="1" smtClean="0"/>
              <a:t>AwC</a:t>
            </a:r>
            <a:endParaRPr lang="en-US" sz="2400" dirty="0" smtClean="0"/>
          </a:p>
          <a:p>
            <a:pPr lvl="1"/>
            <a:r>
              <a:rPr lang="en-US" dirty="0" smtClean="0"/>
              <a:t>Usually, no other revenue sources, such as start-up lump sum payments etc.</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28</a:t>
            </a:fld>
            <a:endParaRPr lang="en-US"/>
          </a:p>
        </p:txBody>
      </p:sp>
    </p:spTree>
    <p:extLst>
      <p:ext uri="{BB962C8B-B14F-4D97-AF65-F5344CB8AC3E}">
        <p14:creationId xmlns:p14="http://schemas.microsoft.com/office/powerpoint/2010/main" xmlns="" val="2439353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Upside: Revenue</a:t>
            </a:r>
            <a:r>
              <a:rPr lang="en-US" sz="2400" dirty="0" smtClean="0"/>
              <a:t>, cont’d.</a:t>
            </a:r>
            <a:endParaRPr lang="en-US" sz="2800" dirty="0"/>
          </a:p>
        </p:txBody>
      </p:sp>
      <p:sp>
        <p:nvSpPr>
          <p:cNvPr id="3" name="Content Placeholder 2"/>
          <p:cNvSpPr>
            <a:spLocks noGrp="1"/>
          </p:cNvSpPr>
          <p:nvPr>
            <p:ph idx="1"/>
          </p:nvPr>
        </p:nvSpPr>
        <p:spPr/>
        <p:txBody>
          <a:bodyPr/>
          <a:lstStyle/>
          <a:p>
            <a:r>
              <a:rPr lang="en-US" sz="2400" dirty="0" smtClean="0"/>
              <a:t>Imagine you serve a program that has:</a:t>
            </a:r>
          </a:p>
          <a:p>
            <a:pPr lvl="1"/>
            <a:r>
              <a:rPr lang="en-US" dirty="0" smtClean="0"/>
              <a:t>Year 1: average of 50 consumers/month</a:t>
            </a:r>
          </a:p>
          <a:p>
            <a:pPr lvl="1"/>
            <a:r>
              <a:rPr lang="en-US" dirty="0" smtClean="0"/>
              <a:t>Year 2: average of 100 consumers/month</a:t>
            </a:r>
          </a:p>
          <a:p>
            <a:pPr lvl="1"/>
            <a:r>
              <a:rPr lang="en-US" dirty="0" smtClean="0"/>
              <a:t>Year 3: average of 200 consumers/month</a:t>
            </a:r>
          </a:p>
          <a:p>
            <a:r>
              <a:rPr lang="en-US" sz="2400" dirty="0" smtClean="0"/>
              <a:t>Your revenue:</a:t>
            </a:r>
          </a:p>
          <a:p>
            <a:pPr lvl="1"/>
            <a:r>
              <a:rPr lang="en-US" dirty="0" smtClean="0"/>
              <a:t>Year 1: $54,000</a:t>
            </a:r>
          </a:p>
          <a:p>
            <a:pPr lvl="1"/>
            <a:r>
              <a:rPr lang="en-US" dirty="0" smtClean="0"/>
              <a:t>Year 2: $108,000</a:t>
            </a:r>
          </a:p>
          <a:p>
            <a:pPr lvl="1"/>
            <a:r>
              <a:rPr lang="en-US" dirty="0" smtClean="0"/>
              <a:t>Year 3: $216,000</a:t>
            </a:r>
          </a:p>
          <a:p>
            <a:pPr marL="457200" lvl="1" indent="0">
              <a:buNone/>
            </a:pPr>
            <a:r>
              <a:rPr lang="en-US" dirty="0" smtClean="0"/>
              <a:t>Total Revenue from 3-Year Contract: $378,000</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29</a:t>
            </a:fld>
            <a:endParaRPr lang="en-US"/>
          </a:p>
        </p:txBody>
      </p:sp>
    </p:spTree>
    <p:extLst>
      <p:ext uri="{BB962C8B-B14F-4D97-AF65-F5344CB8AC3E}">
        <p14:creationId xmlns:p14="http://schemas.microsoft.com/office/powerpoint/2010/main" xmlns="" val="98205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2800" dirty="0" smtClean="0">
                <a:ea typeface="ＭＳ Ｐゴシック" charset="-128"/>
              </a:rPr>
              <a:t>Models of FMS</a:t>
            </a:r>
          </a:p>
        </p:txBody>
      </p:sp>
      <p:sp>
        <p:nvSpPr>
          <p:cNvPr id="17410" name="Content Placeholder 2"/>
          <p:cNvSpPr>
            <a:spLocks noGrp="1"/>
          </p:cNvSpPr>
          <p:nvPr>
            <p:ph idx="1"/>
          </p:nvPr>
        </p:nvSpPr>
        <p:spPr>
          <a:xfrm>
            <a:off x="457200" y="1295400"/>
            <a:ext cx="8305800" cy="4876800"/>
          </a:xfrm>
        </p:spPr>
        <p:txBody>
          <a:bodyPr/>
          <a:lstStyle/>
          <a:p>
            <a:r>
              <a:rPr lang="en-US" sz="2400" dirty="0" smtClean="0">
                <a:ea typeface="ＭＳ Ｐゴシック" charset="-128"/>
              </a:rPr>
              <a:t>Two primary models of FMS used in most consumer direction programs</a:t>
            </a:r>
          </a:p>
          <a:p>
            <a:pPr lvl="1"/>
            <a:r>
              <a:rPr lang="en-US" dirty="0" smtClean="0">
                <a:ea typeface="ＭＳ Ｐゴシック" charset="-128"/>
              </a:rPr>
              <a:t>Fiscal/Employer Agent</a:t>
            </a:r>
          </a:p>
          <a:p>
            <a:pPr lvl="1"/>
            <a:r>
              <a:rPr lang="en-US" dirty="0" smtClean="0">
                <a:ea typeface="ＭＳ Ｐゴシック" charset="-128"/>
              </a:rPr>
              <a:t>Agency with Choice</a:t>
            </a:r>
          </a:p>
          <a:p>
            <a:r>
              <a:rPr lang="en-US" sz="2400" dirty="0" smtClean="0">
                <a:ea typeface="ＭＳ Ｐゴシック" charset="-128"/>
              </a:rPr>
              <a:t>Both models can have:</a:t>
            </a:r>
          </a:p>
          <a:p>
            <a:pPr lvl="1"/>
            <a:r>
              <a:rPr lang="en-US" dirty="0" smtClean="0">
                <a:ea typeface="ＭＳ Ｐゴシック" charset="-128"/>
              </a:rPr>
              <a:t>Employer Authority &amp;</a:t>
            </a:r>
          </a:p>
          <a:p>
            <a:pPr lvl="1"/>
            <a:r>
              <a:rPr lang="en-US" dirty="0" smtClean="0">
                <a:ea typeface="ＭＳ Ｐゴシック" charset="-128"/>
              </a:rPr>
              <a:t>Budget Authority</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a:t>
            </a:fld>
            <a:endParaRPr lang="en-US"/>
          </a:p>
        </p:txBody>
      </p:sp>
    </p:spTree>
    <p:extLst>
      <p:ext uri="{BB962C8B-B14F-4D97-AF65-F5344CB8AC3E}">
        <p14:creationId xmlns:p14="http://schemas.microsoft.com/office/powerpoint/2010/main" xmlns="" val="3867108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Upside: Revenue</a:t>
            </a:r>
            <a:r>
              <a:rPr lang="en-US" sz="2400" dirty="0" smtClean="0"/>
              <a:t>, cont’d. 2</a:t>
            </a:r>
            <a:endParaRPr lang="en-US" sz="2800" dirty="0"/>
          </a:p>
        </p:txBody>
      </p:sp>
      <p:sp>
        <p:nvSpPr>
          <p:cNvPr id="3" name="Content Placeholder 2"/>
          <p:cNvSpPr>
            <a:spLocks noGrp="1"/>
          </p:cNvSpPr>
          <p:nvPr>
            <p:ph idx="1"/>
          </p:nvPr>
        </p:nvSpPr>
        <p:spPr/>
        <p:txBody>
          <a:bodyPr/>
          <a:lstStyle/>
          <a:p>
            <a:r>
              <a:rPr lang="en-US" sz="2400" dirty="0"/>
              <a:t>T</a:t>
            </a:r>
            <a:r>
              <a:rPr lang="en-US" sz="2400" dirty="0" smtClean="0"/>
              <a:t>he PMPM can vary program to program</a:t>
            </a:r>
          </a:p>
          <a:p>
            <a:r>
              <a:rPr lang="en-US" sz="2400" dirty="0"/>
              <a:t>T</a:t>
            </a:r>
            <a:r>
              <a:rPr lang="en-US" sz="2400" dirty="0" smtClean="0"/>
              <a:t>he volume of consumers served can vary program to program</a:t>
            </a:r>
          </a:p>
          <a:p>
            <a:r>
              <a:rPr lang="en-US" sz="2400" dirty="0" smtClean="0"/>
              <a:t>What you do as an FMS provider can vary program to program</a:t>
            </a:r>
          </a:p>
          <a:p>
            <a:r>
              <a:rPr lang="en-US" sz="2400" dirty="0" smtClean="0"/>
              <a:t>Catch – 22: you want to start with a small volume while you determine how to perform FMS. But, hard to have funds for investment with a small volume of consumers served.</a:t>
            </a:r>
          </a:p>
          <a:p>
            <a:endParaRPr lang="en-US" sz="2400"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30</a:t>
            </a:fld>
            <a:endParaRPr lang="en-US"/>
          </a:p>
        </p:txBody>
      </p:sp>
    </p:spTree>
    <p:extLst>
      <p:ext uri="{BB962C8B-B14F-4D97-AF65-F5344CB8AC3E}">
        <p14:creationId xmlns:p14="http://schemas.microsoft.com/office/powerpoint/2010/main" xmlns="" val="90129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Upside: Other Benefits</a:t>
            </a:r>
            <a:endParaRPr lang="en-US" sz="2800" dirty="0"/>
          </a:p>
        </p:txBody>
      </p:sp>
      <p:sp>
        <p:nvSpPr>
          <p:cNvPr id="3" name="Content Placeholder 2"/>
          <p:cNvSpPr>
            <a:spLocks noGrp="1"/>
          </p:cNvSpPr>
          <p:nvPr>
            <p:ph idx="1"/>
          </p:nvPr>
        </p:nvSpPr>
        <p:spPr/>
        <p:txBody>
          <a:bodyPr/>
          <a:lstStyle/>
          <a:p>
            <a:r>
              <a:rPr lang="en-US" sz="2400" dirty="0" smtClean="0"/>
              <a:t>Opportunity to weave independent living philosophy and benefits into self direction</a:t>
            </a:r>
          </a:p>
          <a:p>
            <a:r>
              <a:rPr lang="en-US" sz="2400" dirty="0" smtClean="0"/>
              <a:t>Programs benefit from CIL expertise on consumers directing their lives and services</a:t>
            </a:r>
          </a:p>
          <a:p>
            <a:r>
              <a:rPr lang="en-US" sz="2400" dirty="0" smtClean="0"/>
              <a:t>Other benefits? Ideas from the audience?</a:t>
            </a:r>
            <a:endParaRPr lang="en-US" sz="2400"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31</a:t>
            </a:fld>
            <a:endParaRPr lang="en-US"/>
          </a:p>
        </p:txBody>
      </p:sp>
    </p:spTree>
    <p:extLst>
      <p:ext uri="{BB962C8B-B14F-4D97-AF65-F5344CB8AC3E}">
        <p14:creationId xmlns:p14="http://schemas.microsoft.com/office/powerpoint/2010/main" xmlns="" val="3182090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Next Steps if Considering FMS</a:t>
            </a:r>
            <a:endParaRPr lang="en-US" sz="2800" dirty="0"/>
          </a:p>
        </p:txBody>
      </p:sp>
      <p:sp>
        <p:nvSpPr>
          <p:cNvPr id="3" name="Content Placeholder 2"/>
          <p:cNvSpPr>
            <a:spLocks noGrp="1"/>
          </p:cNvSpPr>
          <p:nvPr>
            <p:ph idx="1"/>
          </p:nvPr>
        </p:nvSpPr>
        <p:spPr>
          <a:xfrm>
            <a:off x="457200" y="1295400"/>
            <a:ext cx="8305800" cy="4876800"/>
          </a:xfrm>
        </p:spPr>
        <p:txBody>
          <a:bodyPr/>
          <a:lstStyle/>
          <a:p>
            <a:r>
              <a:rPr lang="en-US" sz="2400" dirty="0" smtClean="0"/>
              <a:t>Talk to some CILs who do it</a:t>
            </a:r>
          </a:p>
          <a:p>
            <a:r>
              <a:rPr lang="en-US" sz="2400" dirty="0" smtClean="0"/>
              <a:t>Explore www.participantdirection.org and read up on Financial Management Services</a:t>
            </a:r>
          </a:p>
          <a:p>
            <a:r>
              <a:rPr lang="en-US" sz="2400" dirty="0" smtClean="0"/>
              <a:t>Consider a service like FMS Turbo, to learn more about FMS</a:t>
            </a:r>
          </a:p>
          <a:p>
            <a:r>
              <a:rPr lang="en-US" sz="2400" dirty="0" smtClean="0"/>
              <a:t>Comb sites like </a:t>
            </a:r>
            <a:r>
              <a:rPr lang="en-US" sz="2400" u="sng" dirty="0" err="1" smtClean="0"/>
              <a:t>governmentbids.com</a:t>
            </a:r>
            <a:r>
              <a:rPr lang="en-US" sz="2400" dirty="0" smtClean="0"/>
              <a:t> to identify RFPs and other bid opportunities, to read up on what is required even before you decide to bid</a:t>
            </a:r>
          </a:p>
          <a:p>
            <a:r>
              <a:rPr lang="en-US" sz="2400" dirty="0" smtClean="0"/>
              <a:t>Consider the possible capital requirements</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32</a:t>
            </a:fld>
            <a:endParaRPr lang="en-US"/>
          </a:p>
        </p:txBody>
      </p:sp>
    </p:spTree>
    <p:extLst>
      <p:ext uri="{BB962C8B-B14F-4D97-AF65-F5344CB8AC3E}">
        <p14:creationId xmlns:p14="http://schemas.microsoft.com/office/powerpoint/2010/main" xmlns="" val="2010690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Next steps if Considering FMS</a:t>
            </a:r>
            <a:r>
              <a:rPr lang="en-US" sz="2400" dirty="0" smtClean="0"/>
              <a:t>, cont’d.</a:t>
            </a:r>
            <a:endParaRPr lang="en-US" sz="2800" dirty="0"/>
          </a:p>
        </p:txBody>
      </p:sp>
      <p:sp>
        <p:nvSpPr>
          <p:cNvPr id="3" name="Content Placeholder 2"/>
          <p:cNvSpPr>
            <a:spLocks noGrp="1"/>
          </p:cNvSpPr>
          <p:nvPr>
            <p:ph idx="1"/>
          </p:nvPr>
        </p:nvSpPr>
        <p:spPr/>
        <p:txBody>
          <a:bodyPr/>
          <a:lstStyle/>
          <a:p>
            <a:r>
              <a:rPr lang="en-US" sz="2400" dirty="0"/>
              <a:t>Talk to your leadership about managing FMS operations. Do they have the interest &amp; skills?</a:t>
            </a:r>
          </a:p>
          <a:p>
            <a:r>
              <a:rPr lang="en-US" sz="2400" dirty="0" smtClean="0"/>
              <a:t>As you learn more about FMS operations, consider how you’d perform them within your organization. Review software packages.</a:t>
            </a:r>
          </a:p>
          <a:p>
            <a:r>
              <a:rPr lang="en-US" sz="2400" dirty="0" smtClean="0"/>
              <a:t>Keep an eye on opportunities; develop relationships</a:t>
            </a:r>
          </a:p>
          <a:p>
            <a:pPr lvl="1"/>
            <a:r>
              <a:rPr lang="en-US" dirty="0" smtClean="0"/>
              <a:t>Managed Care Organizations seeking FMS providers</a:t>
            </a:r>
          </a:p>
          <a:p>
            <a:pPr lvl="1"/>
            <a:r>
              <a:rPr lang="en-US" dirty="0" smtClean="0"/>
              <a:t>Veteran-Directed HCBS in your area</a:t>
            </a:r>
          </a:p>
          <a:p>
            <a:pPr lvl="1"/>
            <a:r>
              <a:rPr lang="en-US" dirty="0" smtClean="0"/>
              <a:t>RFPs, RFQs </a:t>
            </a:r>
            <a:r>
              <a:rPr lang="en-US" dirty="0" err="1" smtClean="0"/>
              <a:t>etc</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33</a:t>
            </a:fld>
            <a:endParaRPr lang="en-US"/>
          </a:p>
        </p:txBody>
      </p:sp>
    </p:spTree>
    <p:extLst>
      <p:ext uri="{BB962C8B-B14F-4D97-AF65-F5344CB8AC3E}">
        <p14:creationId xmlns:p14="http://schemas.microsoft.com/office/powerpoint/2010/main" xmlns="" val="3156695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K_Horz_Logo_PMS_r2.ai"/>
          <p:cNvPicPr>
            <a:picLocks noChangeAspect="1"/>
          </p:cNvPicPr>
          <p:nvPr/>
        </p:nvPicPr>
        <p:blipFill>
          <a:blip r:embed="rId3" cstate="print"/>
          <a:srcRect/>
          <a:stretch>
            <a:fillRect/>
          </a:stretch>
        </p:blipFill>
        <p:spPr bwMode="auto">
          <a:xfrm>
            <a:off x="-228600" y="3124200"/>
            <a:ext cx="3352800" cy="3029518"/>
          </a:xfrm>
          <a:prstGeom prst="rect">
            <a:avLst/>
          </a:prstGeom>
          <a:noFill/>
          <a:ln w="9525">
            <a:noFill/>
            <a:miter lim="800000"/>
            <a:headEnd/>
            <a:tailEnd/>
          </a:ln>
        </p:spPr>
      </p:pic>
      <p:sp>
        <p:nvSpPr>
          <p:cNvPr id="45057" name="Rectangle 2"/>
          <p:cNvSpPr>
            <a:spLocks noGrp="1" noChangeArrowheads="1"/>
          </p:cNvSpPr>
          <p:nvPr>
            <p:ph type="title"/>
          </p:nvPr>
        </p:nvSpPr>
        <p:spPr/>
        <p:txBody>
          <a:bodyPr/>
          <a:lstStyle/>
          <a:p>
            <a:r>
              <a:rPr lang="en-US" sz="2800" dirty="0" smtClean="0">
                <a:ea typeface="ＭＳ Ｐゴシック" pitchFamily="34" charset="-128"/>
              </a:rPr>
              <a:t>Questions?</a:t>
            </a:r>
          </a:p>
        </p:txBody>
      </p:sp>
      <p:sp>
        <p:nvSpPr>
          <p:cNvPr id="45058" name="Rectangle 3"/>
          <p:cNvSpPr>
            <a:spLocks noGrp="1" noChangeArrowheads="1"/>
          </p:cNvSpPr>
          <p:nvPr>
            <p:ph type="body" idx="1"/>
          </p:nvPr>
        </p:nvSpPr>
        <p:spPr>
          <a:xfrm>
            <a:off x="457200" y="1371600"/>
            <a:ext cx="8229600" cy="4530725"/>
          </a:xfrm>
        </p:spPr>
        <p:txBody>
          <a:bodyPr/>
          <a:lstStyle/>
          <a:p>
            <a:pPr marL="0" indent="0">
              <a:buFont typeface="Wingdings" pitchFamily="2" charset="2"/>
              <a:buNone/>
            </a:pPr>
            <a:r>
              <a:rPr lang="en-US" sz="2400" dirty="0" smtClean="0">
                <a:ea typeface="ＭＳ Ｐゴシック" pitchFamily="34" charset="-128"/>
              </a:rPr>
              <a:t>Many free resources at www.participantdirection.org</a:t>
            </a:r>
          </a:p>
          <a:p>
            <a:pPr marL="0" indent="0">
              <a:buFont typeface="Wingdings" pitchFamily="2" charset="2"/>
              <a:buNone/>
            </a:pPr>
            <a:endParaRPr lang="en-US" sz="2400" dirty="0" smtClean="0">
              <a:ea typeface="ＭＳ Ｐゴシック" pitchFamily="34" charset="-128"/>
            </a:endParaRPr>
          </a:p>
          <a:p>
            <a:pPr marL="0" indent="0">
              <a:buFont typeface="Wingdings" pitchFamily="2" charset="2"/>
              <a:buNone/>
            </a:pPr>
            <a:r>
              <a:rPr lang="en-US" sz="2400" dirty="0" smtClean="0">
                <a:ea typeface="ＭＳ Ｐゴシック" pitchFamily="34" charset="-128"/>
              </a:rPr>
              <a:t>I</a:t>
            </a:r>
            <a:r>
              <a:rPr lang="en-US" altLang="en-US" sz="2400" dirty="0" smtClean="0">
                <a:ea typeface="ＭＳ Ｐゴシック" pitchFamily="34" charset="-128"/>
              </a:rPr>
              <a:t>’</a:t>
            </a:r>
            <a:r>
              <a:rPr lang="en-US" sz="2400" dirty="0" smtClean="0">
                <a:ea typeface="ＭＳ Ｐゴシック" pitchFamily="34" charset="-128"/>
              </a:rPr>
              <a:t>m happy to help: mollie.murphy@annkissam.com</a:t>
            </a:r>
          </a:p>
          <a:p>
            <a:pPr marL="0" indent="0">
              <a:buFont typeface="Wingdings" pitchFamily="2" charset="2"/>
              <a:buNone/>
            </a:pPr>
            <a:r>
              <a:rPr lang="en-US" sz="2400" dirty="0" smtClean="0">
                <a:ea typeface="ＭＳ Ｐゴシック" pitchFamily="34" charset="-128"/>
              </a:rPr>
              <a:t>Cell: 617-953-3914</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34</a:t>
            </a:fld>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Grp="1" noChangeArrowheads="1"/>
          </p:cNvSpPr>
          <p:nvPr>
            <p:ph type="title"/>
          </p:nvPr>
        </p:nvSpPr>
        <p:spPr/>
        <p:txBody>
          <a:bodyPr/>
          <a:lstStyle/>
          <a:p>
            <a:pPr defTabSz="381000" eaLnBrk="1" hangingPunct="1"/>
            <a:r>
              <a:rPr lang="en-US" altLang="en-US" sz="2800" dirty="0" smtClean="0">
                <a:latin typeface="Arial Rounded MT Bold" panose="020F0704030504030204" pitchFamily="34" charset="0"/>
              </a:rPr>
              <a:t>Wrap Up and Evaluation</a:t>
            </a:r>
          </a:p>
        </p:txBody>
      </p:sp>
      <p:sp>
        <p:nvSpPr>
          <p:cNvPr id="37891" name="Rectangle 3"/>
          <p:cNvSpPr txBox="1">
            <a:spLocks noGrp="1" noChangeArrowheads="1"/>
          </p:cNvSpPr>
          <p:nvPr>
            <p:ph idx="1"/>
          </p:nvPr>
        </p:nvSpPr>
        <p:spPr/>
        <p:txBody>
          <a:bodyPr/>
          <a:lstStyle/>
          <a:p>
            <a:pPr indent="0" defTabSz="381000" eaLnBrk="1" hangingPunct="1">
              <a:lnSpc>
                <a:spcPct val="100000"/>
              </a:lnSpc>
              <a:buNone/>
            </a:pPr>
            <a:r>
              <a:rPr lang="en-US" altLang="en-US" sz="2600" dirty="0" smtClean="0"/>
              <a:t>Please </a:t>
            </a:r>
            <a:r>
              <a:rPr lang="en-US" altLang="en-US" sz="2600" b="1" i="1" dirty="0" smtClean="0"/>
              <a:t>click the link below  </a:t>
            </a:r>
            <a:r>
              <a:rPr lang="en-US" altLang="en-US" sz="2600" dirty="0" smtClean="0"/>
              <a:t>to complete your evaluation of this program:</a:t>
            </a:r>
          </a:p>
          <a:p>
            <a:pPr indent="0" defTabSz="381000" eaLnBrk="1" hangingPunct="1">
              <a:lnSpc>
                <a:spcPct val="100000"/>
              </a:lnSpc>
              <a:buNone/>
            </a:pPr>
            <a:r>
              <a:rPr lang="en-US" u="sng" dirty="0">
                <a:hlinkClick r:id="rId2"/>
              </a:rPr>
              <a:t>https://</a:t>
            </a:r>
            <a:r>
              <a:rPr lang="en-US" u="sng" dirty="0" smtClean="0">
                <a:hlinkClick r:id="rId2"/>
              </a:rPr>
              <a:t>vovici.com/wsb.dll/s/12291g5667c</a:t>
            </a:r>
            <a:endParaRPr lang="en-US" u="sng" dirty="0" smtClean="0"/>
          </a:p>
          <a:p>
            <a:pPr indent="0" defTabSz="381000" eaLnBrk="1" hangingPunct="1">
              <a:lnSpc>
                <a:spcPct val="100000"/>
              </a:lnSpc>
              <a:buNone/>
            </a:pPr>
            <a:endParaRPr lang="en-US" altLang="en-US" sz="2800" u="sng" dirty="0" smtClean="0"/>
          </a:p>
          <a:p>
            <a:pPr indent="0" defTabSz="381000" eaLnBrk="1" hangingPunct="1">
              <a:lnSpc>
                <a:spcPct val="135000"/>
              </a:lnSpc>
            </a:pPr>
            <a:endParaRPr lang="en-US" altLang="en-US" sz="2800" dirty="0" smtClean="0"/>
          </a:p>
          <a:p>
            <a:pPr indent="0" defTabSz="381000" eaLnBrk="1" hangingPunct="1">
              <a:lnSpc>
                <a:spcPct val="135000"/>
              </a:lnSpc>
            </a:pPr>
            <a:endParaRPr lang="en-US" altLang="en-US" sz="2800" dirty="0" smtClean="0"/>
          </a:p>
        </p:txBody>
      </p:sp>
      <p:sp>
        <p:nvSpPr>
          <p:cNvPr id="5" name="TextBox 4"/>
          <p:cNvSpPr txBox="1"/>
          <p:nvPr/>
        </p:nvSpPr>
        <p:spPr>
          <a:xfrm>
            <a:off x="8458199" y="6550968"/>
            <a:ext cx="315913" cy="230832"/>
          </a:xfrm>
          <a:prstGeom prst="rect">
            <a:avLst/>
          </a:prstGeom>
          <a:noFill/>
        </p:spPr>
        <p:txBody>
          <a:bodyPr wrap="square" rtlCol="0">
            <a:spAutoFit/>
          </a:bodyPr>
          <a:lstStyle/>
          <a:p>
            <a:r>
              <a:rPr lang="en-US" sz="900" dirty="0" smtClean="0"/>
              <a:t>3</a:t>
            </a:r>
            <a:r>
              <a:rPr lang="en-US" sz="900" dirty="0"/>
              <a:t>3</a:t>
            </a:r>
          </a:p>
        </p:txBody>
      </p:sp>
    </p:spTree>
  </p:cSld>
  <p:clrMapOvr>
    <a:masterClrMapping/>
  </p:clrMapOvr>
  <p:transition spd="slow" advClick="0">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800" dirty="0" smtClean="0"/>
              <a:t>New Community Opportunities </a:t>
            </a:r>
            <a:br>
              <a:rPr lang="en-US" sz="2800" dirty="0" smtClean="0"/>
            </a:br>
            <a:r>
              <a:rPr lang="en-US" sz="2800" dirty="0" smtClean="0"/>
              <a:t>Attribution</a:t>
            </a:r>
          </a:p>
        </p:txBody>
      </p:sp>
      <p:sp>
        <p:nvSpPr>
          <p:cNvPr id="7" name="Content Placeholder 2"/>
          <p:cNvSpPr>
            <a:spLocks noGrp="1"/>
          </p:cNvSpPr>
          <p:nvPr>
            <p:ph idx="1"/>
          </p:nvPr>
        </p:nvSpPr>
        <p:spPr/>
        <p:txBody>
          <a:bodyPr/>
          <a:lstStyle/>
          <a:p>
            <a:r>
              <a:rPr lang="en-US" sz="2400" dirty="0">
                <a:latin typeface="Tahoma" pitchFamily="34" charset="0"/>
              </a:rPr>
              <a:t>This training is presented by the New Community Opportunities Center, a national training and technical assistance project of ILRU, Independent Living Research Utilization. Support for development of this presentation was provided by the U.S. Department of Education, Rehabilitation Services Administration under grant number H400B100003. No official endorsement of the Department of Education should be inferred. Permission is granted for duplication of any portion of this slide presentation, providing that the following credit is given to the project: Developed as part of the New Community Opportunities Center at ILRU.</a:t>
            </a:r>
          </a:p>
        </p:txBody>
      </p:sp>
      <p:sp>
        <p:nvSpPr>
          <p:cNvPr id="2" name="Slide Number Placeholder 1"/>
          <p:cNvSpPr>
            <a:spLocks noGrp="1"/>
          </p:cNvSpPr>
          <p:nvPr>
            <p:ph type="sldNum" sz="quarter" idx="10"/>
          </p:nvPr>
        </p:nvSpPr>
        <p:spPr/>
        <p:txBody>
          <a:bodyPr/>
          <a:lstStyle/>
          <a:p>
            <a:pPr>
              <a:defRPr/>
            </a:pPr>
            <a:fld id="{3B16B619-3A3E-446D-8BBF-F0A416F47CEC}" type="slidenum">
              <a:rPr lang="en-US" smtClean="0"/>
              <a:pPr>
                <a:defRPr/>
              </a:pPr>
              <a:t>36</a:t>
            </a:fld>
            <a:endParaRPr lang="en-US"/>
          </a:p>
        </p:txBody>
      </p:sp>
      <p:sp>
        <p:nvSpPr>
          <p:cNvPr id="27653" name="Content Placeholder 6"/>
          <p:cNvSpPr>
            <a:spLocks/>
          </p:cNvSpPr>
          <p:nvPr/>
        </p:nvSpPr>
        <p:spPr bwMode="auto">
          <a:xfrm>
            <a:off x="155359" y="1243630"/>
            <a:ext cx="8763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rgbClr val="000066"/>
              </a:buClr>
            </a:pPr>
            <a:r>
              <a:rPr lang="en-US" sz="2200" b="0" dirty="0">
                <a:latin typeface="Tahoma" pitchFamily="34" charset="0"/>
              </a:rPr>
              <a:t>	</a:t>
            </a:r>
            <a:endParaRPr lang="en-US" sz="2400" b="0" dirty="0">
              <a:latin typeface="Tahoma" pitchFamily="34" charset="0"/>
            </a:endParaRPr>
          </a:p>
        </p:txBody>
      </p:sp>
    </p:spTree>
    <p:extLst>
      <p:ext uri="{BB962C8B-B14F-4D97-AF65-F5344CB8AC3E}">
        <p14:creationId xmlns:p14="http://schemas.microsoft.com/office/powerpoint/2010/main" xmlns="" val="7550468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2800" dirty="0" smtClean="0">
                <a:ea typeface="ＭＳ Ｐゴシック" charset="-128"/>
              </a:rPr>
              <a:t>Models of FMS: Fiscal/Employer Agent</a:t>
            </a:r>
          </a:p>
        </p:txBody>
      </p:sp>
      <p:sp>
        <p:nvSpPr>
          <p:cNvPr id="18434" name="Rectangle 3"/>
          <p:cNvSpPr>
            <a:spLocks noGrp="1" noChangeArrowheads="1"/>
          </p:cNvSpPr>
          <p:nvPr>
            <p:ph idx="1"/>
          </p:nvPr>
        </p:nvSpPr>
        <p:spPr/>
        <p:txBody>
          <a:bodyPr/>
          <a:lstStyle/>
          <a:p>
            <a:r>
              <a:rPr lang="en-US" sz="2400" dirty="0" smtClean="0">
                <a:ea typeface="ＭＳ Ｐゴシック" charset="-128"/>
              </a:rPr>
              <a:t>Two types of Fiscal/Employer Agent (F/EA):</a:t>
            </a:r>
          </a:p>
          <a:p>
            <a:pPr lvl="1"/>
            <a:r>
              <a:rPr lang="en-US" dirty="0" smtClean="0">
                <a:ea typeface="ＭＳ Ｐゴシック" charset="-128"/>
              </a:rPr>
              <a:t>Government F/EA</a:t>
            </a:r>
          </a:p>
          <a:p>
            <a:pPr lvl="1"/>
            <a:r>
              <a:rPr lang="en-US" dirty="0" smtClean="0">
                <a:ea typeface="ＭＳ Ｐゴシック" charset="-128"/>
              </a:rPr>
              <a:t>Vendor F/EA</a:t>
            </a:r>
          </a:p>
          <a:p>
            <a:r>
              <a:rPr lang="en-US" sz="2400" dirty="0">
                <a:ea typeface="ＭＳ Ｐゴシック" charset="-128"/>
              </a:rPr>
              <a:t>C</a:t>
            </a:r>
            <a:r>
              <a:rPr lang="en-US" sz="2400" dirty="0" smtClean="0">
                <a:ea typeface="ＭＳ Ｐゴシック" charset="-128"/>
              </a:rPr>
              <a:t>onsumer (or representative) is the common law employer of home-based workers who are employees.  Consumer hires, fires, trains and manages workers. </a:t>
            </a:r>
          </a:p>
          <a:p>
            <a:r>
              <a:rPr lang="en-US" sz="2400" dirty="0" smtClean="0">
                <a:ea typeface="ＭＳ Ｐゴシック" charset="-128"/>
              </a:rPr>
              <a:t>The F/EA supports the consumer to complete and file appropriate tax forms to become an employer, manages payroll duties on behalf of the employer and withholds, deposits and files applicable taxes on the employer’</a:t>
            </a:r>
            <a:r>
              <a:rPr lang="en-US" altLang="ja-JP" sz="2400" dirty="0" smtClean="0">
                <a:ea typeface="ＭＳ Ｐゴシック" charset="-128"/>
              </a:rPr>
              <a:t>s behalf. The F/EA may manage applicable workers</a:t>
            </a:r>
            <a:r>
              <a:rPr lang="ja-JP" altLang="en-US" sz="2400" dirty="0" smtClean="0">
                <a:ea typeface="ＭＳ Ｐゴシック" charset="-128"/>
              </a:rPr>
              <a:t>’</a:t>
            </a:r>
            <a:r>
              <a:rPr lang="en-US" altLang="ja-JP" sz="2400" dirty="0" smtClean="0">
                <a:ea typeface="ＭＳ Ｐゴシック" charset="-128"/>
              </a:rPr>
              <a:t> compensation duties. </a:t>
            </a:r>
          </a:p>
          <a:p>
            <a:pPr lvl="1">
              <a:lnSpc>
                <a:spcPct val="80000"/>
              </a:lnSpc>
              <a:buFontTx/>
              <a:buNone/>
            </a:pPr>
            <a:endParaRPr lang="en-US"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4</a:t>
            </a:fld>
            <a:endParaRPr lang="en-US"/>
          </a:p>
        </p:txBody>
      </p:sp>
    </p:spTree>
    <p:custDataLst>
      <p:tags r:id="rId1"/>
    </p:custDataLst>
    <p:extLst>
      <p:ext uri="{BB962C8B-B14F-4D97-AF65-F5344CB8AC3E}">
        <p14:creationId xmlns:p14="http://schemas.microsoft.com/office/powerpoint/2010/main" xmlns="" val="70837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2800" dirty="0" smtClean="0">
                <a:ea typeface="ＭＳ Ｐゴシック" charset="-128"/>
              </a:rPr>
              <a:t>Models of FMS: Fiscal/Employer Agent, </a:t>
            </a:r>
            <a:r>
              <a:rPr lang="en-US" sz="2400" dirty="0" smtClean="0">
                <a:ea typeface="ＭＳ Ｐゴシック" charset="-128"/>
              </a:rPr>
              <a:t>cont’d.</a:t>
            </a:r>
          </a:p>
        </p:txBody>
      </p:sp>
      <p:sp>
        <p:nvSpPr>
          <p:cNvPr id="18434" name="Rectangle 3"/>
          <p:cNvSpPr>
            <a:spLocks noGrp="1" noChangeArrowheads="1"/>
          </p:cNvSpPr>
          <p:nvPr>
            <p:ph idx="1"/>
          </p:nvPr>
        </p:nvSpPr>
        <p:spPr>
          <a:xfrm>
            <a:off x="457200" y="1295400"/>
            <a:ext cx="8229600" cy="4876800"/>
          </a:xfrm>
        </p:spPr>
        <p:txBody>
          <a:bodyPr/>
          <a:lstStyle/>
          <a:p>
            <a:r>
              <a:rPr lang="en-US" sz="2400" dirty="0" smtClean="0">
                <a:ea typeface="ＭＳ Ｐゴシック" charset="-128"/>
              </a:rPr>
              <a:t>The consumer can also work with agencies, vendors and other independent contractors. The consumer is NOT the employer of agencies, vendors or other independent contractors.  Payments to these entities can be made by the F/EA or another source.</a:t>
            </a:r>
          </a:p>
          <a:p>
            <a:pPr lvl="1">
              <a:lnSpc>
                <a:spcPct val="80000"/>
              </a:lnSpc>
              <a:buFontTx/>
              <a:buNone/>
            </a:pPr>
            <a:endParaRPr lang="en-US"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5</a:t>
            </a:fld>
            <a:endParaRPr lang="en-US"/>
          </a:p>
        </p:txBody>
      </p:sp>
    </p:spTree>
    <p:custDataLst>
      <p:tags r:id="rId1"/>
    </p:custDataLst>
    <p:extLst>
      <p:ext uri="{BB962C8B-B14F-4D97-AF65-F5344CB8AC3E}">
        <p14:creationId xmlns:p14="http://schemas.microsoft.com/office/powerpoint/2010/main" xmlns="" val="2369137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z="2800" dirty="0" smtClean="0">
                <a:ea typeface="ＭＳ Ｐゴシック" charset="-128"/>
              </a:rPr>
              <a:t>Models of FMS: Fiscal/Employer Agent</a:t>
            </a:r>
            <a:r>
              <a:rPr lang="en-US" sz="2400" dirty="0" smtClean="0">
                <a:ea typeface="ＭＳ Ｐゴシック" charset="-128"/>
              </a:rPr>
              <a:t>, cont’d. 2</a:t>
            </a:r>
            <a:endParaRPr lang="en-US" sz="2800"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6</a:t>
            </a:fld>
            <a:endParaRPr lang="en-US"/>
          </a:p>
        </p:txBody>
      </p:sp>
      <p:pic>
        <p:nvPicPr>
          <p:cNvPr id="20483" name="Picture 1" descr="Starting at left, pink silhouette of a person w labeled Employee connected with a line to blue silhouette of a person labeled Participant connected with a line to a silhouette of a yellow office building labeled FMS Provide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1371600"/>
            <a:ext cx="175260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2" descr="Starting at left, pink silhouette of a person w labeled Employee connected with a line to blue silhouette of a person labeled Participant connected with a line to a silhouette of a yellow office building labeled FMS Provide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2800" y="1447800"/>
            <a:ext cx="2598738"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3" descr="Starting at left, pink silhouette of a person w labeled Employee connected with a line to blue silhouette of a person labeled Participant connected with a line to a silhouette of a yellow office building labeled FMS Provide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8963" y="2362200"/>
            <a:ext cx="2459037" cy="288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extBox 4" descr="Starting at left, pink silhouette of a person w labeled Employee connected with a line to blue silhouette of a person labeled Participant connected with a line to a silhouette of a yellow office building labeled FMS Provider."/>
          <p:cNvSpPr txBox="1">
            <a:spLocks noChangeArrowheads="1"/>
          </p:cNvSpPr>
          <p:nvPr/>
        </p:nvSpPr>
        <p:spPr bwMode="auto">
          <a:xfrm>
            <a:off x="914400" y="3962400"/>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000" dirty="0">
                <a:solidFill>
                  <a:schemeClr val="bg1"/>
                </a:solidFill>
              </a:rPr>
              <a:t>Employee</a:t>
            </a:r>
          </a:p>
        </p:txBody>
      </p:sp>
      <p:sp>
        <p:nvSpPr>
          <p:cNvPr id="20487" name="TextBox 7" descr="Starting at left, pink silhouette of a person w labeled Employee connected with a line to blue silhouette of a person labeled Participant connected with a line to a silhouette of a yellow office building labeled FMS Provider."/>
          <p:cNvSpPr txBox="1">
            <a:spLocks noChangeArrowheads="1"/>
          </p:cNvSpPr>
          <p:nvPr/>
        </p:nvSpPr>
        <p:spPr bwMode="auto">
          <a:xfrm>
            <a:off x="3810000" y="3124200"/>
            <a:ext cx="145424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2000" dirty="0" smtClean="0">
                <a:solidFill>
                  <a:schemeClr val="bg1"/>
                </a:solidFill>
              </a:rPr>
              <a:t>Consumer</a:t>
            </a:r>
          </a:p>
          <a:p>
            <a:pPr eaLnBrk="1" hangingPunct="1"/>
            <a:r>
              <a:rPr lang="en-US" sz="2000" dirty="0" smtClean="0">
                <a:solidFill>
                  <a:schemeClr val="bg1"/>
                </a:solidFill>
              </a:rPr>
              <a:t>Employer</a:t>
            </a:r>
            <a:endParaRPr lang="en-US" sz="2000" dirty="0">
              <a:solidFill>
                <a:schemeClr val="bg1"/>
              </a:solidFill>
            </a:endParaRPr>
          </a:p>
        </p:txBody>
      </p:sp>
      <p:sp>
        <p:nvSpPr>
          <p:cNvPr id="20488" name="TextBox 8" descr="Starting at left, pink silhouette of a person w labeled Employee connected with a line to blue silhouette of a person labeled Participant connected with a line to a silhouette of a yellow office building labeled FMS Provider."/>
          <p:cNvSpPr txBox="1">
            <a:spLocks noChangeArrowheads="1"/>
          </p:cNvSpPr>
          <p:nvPr/>
        </p:nvSpPr>
        <p:spPr bwMode="auto">
          <a:xfrm>
            <a:off x="6477000" y="4419600"/>
            <a:ext cx="18373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000" dirty="0"/>
              <a:t>FMS Provider</a:t>
            </a:r>
          </a:p>
        </p:txBody>
      </p:sp>
      <p:cxnSp>
        <p:nvCxnSpPr>
          <p:cNvPr id="7" name="Straight Connector 6" descr="Starting at left, pink silhouette of a person w labeled Employee connected with a line to blue silhouette of a person labeled Participant connected with a line to a silhouette of a yellow office building labeled FMS Provider."/>
          <p:cNvCxnSpPr>
            <a:cxnSpLocks noChangeShapeType="1"/>
          </p:cNvCxnSpPr>
          <p:nvPr/>
        </p:nvCxnSpPr>
        <p:spPr bwMode="auto">
          <a:xfrm flipV="1">
            <a:off x="2819400" y="3581400"/>
            <a:ext cx="838200" cy="1524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1" name="Straight Connector 10" descr="Starting at left, pink silhouette of a person w labeled Employee connected with a line to blue silhouette of a person labeled Participant connected with a line to a silhouette of a yellow office building labeled FMS Provider."/>
          <p:cNvCxnSpPr>
            <a:cxnSpLocks noChangeShapeType="1"/>
          </p:cNvCxnSpPr>
          <p:nvPr/>
        </p:nvCxnSpPr>
        <p:spPr bwMode="auto">
          <a:xfrm>
            <a:off x="5867400" y="3200400"/>
            <a:ext cx="5334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custDataLst>
      <p:tags r:id="rId1"/>
    </p:custDataLst>
    <p:extLst>
      <p:ext uri="{BB962C8B-B14F-4D97-AF65-F5344CB8AC3E}">
        <p14:creationId xmlns:p14="http://schemas.microsoft.com/office/powerpoint/2010/main" xmlns="" val="174051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z="2800" dirty="0" smtClean="0">
                <a:ea typeface="ＭＳ Ｐゴシック" charset="-128"/>
              </a:rPr>
              <a:t>Fiscal/Employer Agent: Benefits</a:t>
            </a:r>
          </a:p>
        </p:txBody>
      </p:sp>
      <p:sp>
        <p:nvSpPr>
          <p:cNvPr id="22530" name="Rectangle 3"/>
          <p:cNvSpPr>
            <a:spLocks noGrp="1" noChangeArrowheads="1"/>
          </p:cNvSpPr>
          <p:nvPr>
            <p:ph idx="1"/>
          </p:nvPr>
        </p:nvSpPr>
        <p:spPr>
          <a:xfrm>
            <a:off x="457200" y="1295400"/>
            <a:ext cx="8305800" cy="4876800"/>
          </a:xfrm>
        </p:spPr>
        <p:txBody>
          <a:bodyPr/>
          <a:lstStyle/>
          <a:p>
            <a:r>
              <a:rPr lang="en-US" sz="2400" dirty="0" smtClean="0">
                <a:ea typeface="ＭＳ Ｐゴシック" charset="-128"/>
              </a:rPr>
              <a:t>Provides consumers with significant control, while providing ample support and fiscal accountability</a:t>
            </a:r>
          </a:p>
          <a:p>
            <a:r>
              <a:rPr lang="en-US" sz="2400" dirty="0" smtClean="0">
                <a:ea typeface="ＭＳ Ｐゴシック" charset="-128"/>
              </a:rPr>
              <a:t>Allows contracting entities to contract with one or many F/EA providers</a:t>
            </a:r>
          </a:p>
          <a:p>
            <a:r>
              <a:rPr lang="en-US" sz="2400" dirty="0" smtClean="0">
                <a:ea typeface="ＭＳ Ｐゴシック" charset="-128"/>
              </a:rPr>
              <a:t>Can have tax cost reductions if consumer hires certain family members</a:t>
            </a:r>
          </a:p>
          <a:p>
            <a:r>
              <a:rPr lang="en-US" sz="2400" dirty="0" smtClean="0">
                <a:ea typeface="ＭＳ Ｐゴシック" charset="-128"/>
              </a:rPr>
              <a:t>Because workers are the consumers’</a:t>
            </a:r>
            <a:r>
              <a:rPr lang="en-US" altLang="ja-JP" sz="2400" dirty="0" smtClean="0">
                <a:ea typeface="ＭＳ Ｐゴシック" charset="-128"/>
              </a:rPr>
              <a:t> employees, the contracting entity is not beholden to the provider to allow consumers to keep workers they know and like</a:t>
            </a:r>
          </a:p>
          <a:p>
            <a:r>
              <a:rPr lang="en-US" sz="2400" dirty="0" smtClean="0">
                <a:ea typeface="ＭＳ Ｐゴシック" charset="-128"/>
              </a:rPr>
              <a:t>Affordable Care Act</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7</a:t>
            </a:fld>
            <a:endParaRPr lang="en-US"/>
          </a:p>
        </p:txBody>
      </p:sp>
    </p:spTree>
    <p:custDataLst>
      <p:tags r:id="rId1"/>
    </p:custDataLst>
    <p:extLst>
      <p:ext uri="{BB962C8B-B14F-4D97-AF65-F5344CB8AC3E}">
        <p14:creationId xmlns:p14="http://schemas.microsoft.com/office/powerpoint/2010/main" xmlns="" val="22104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52400" y="228600"/>
            <a:ext cx="8763000" cy="715963"/>
          </a:xfrm>
        </p:spPr>
        <p:txBody>
          <a:bodyPr/>
          <a:lstStyle/>
          <a:p>
            <a:r>
              <a:rPr lang="en-US" sz="2800" dirty="0" smtClean="0">
                <a:ea typeface="ＭＳ Ｐゴシック" charset="-128"/>
              </a:rPr>
              <a:t>Fiscal/Employer Agent: Challenges</a:t>
            </a:r>
          </a:p>
        </p:txBody>
      </p:sp>
      <p:sp>
        <p:nvSpPr>
          <p:cNvPr id="23554" name="Rectangle 3"/>
          <p:cNvSpPr>
            <a:spLocks noGrp="1" noChangeArrowheads="1"/>
          </p:cNvSpPr>
          <p:nvPr>
            <p:ph type="body" idx="1"/>
          </p:nvPr>
        </p:nvSpPr>
        <p:spPr>
          <a:xfrm>
            <a:off x="152400" y="914400"/>
            <a:ext cx="8991600" cy="4759325"/>
          </a:xfrm>
        </p:spPr>
        <p:txBody>
          <a:bodyPr/>
          <a:lstStyle/>
          <a:p>
            <a:r>
              <a:rPr lang="en-US" sz="2400" dirty="0" smtClean="0">
                <a:ea typeface="ＭＳ Ｐゴシック" charset="-128"/>
              </a:rPr>
              <a:t>The F/EA industry is less mature than the traditional provider industry.  Contracting entities need to take a major role in monitoring the quality of service and compliance with regulations.</a:t>
            </a:r>
          </a:p>
          <a:p>
            <a:r>
              <a:rPr lang="en-US" sz="2400" dirty="0" smtClean="0">
                <a:ea typeface="ＭＳ Ｐゴシック" charset="-128"/>
              </a:rPr>
              <a:t>State and Federal tax and insurance regulations can be a challenge for inexperienced F/EA providers.</a:t>
            </a:r>
          </a:p>
          <a:p>
            <a:r>
              <a:rPr lang="en-US" sz="2400" dirty="0" smtClean="0">
                <a:ea typeface="ＭＳ Ｐゴシック" charset="-128"/>
              </a:rPr>
              <a:t>It can be difficult for a consumer to have a seamless transition from getting at least partial publicly-funded services to fully privately funded services with the F/EA model.</a:t>
            </a:r>
          </a:p>
          <a:p>
            <a:r>
              <a:rPr lang="en-US" sz="2400" dirty="0" smtClean="0">
                <a:ea typeface="ＭＳ Ｐゴシック" charset="-128"/>
              </a:rPr>
              <a:t>Since the F/EA is not the employer of workers, the F/EA is limited in how much direct oversight of workers it can provide.  In general, the F/EA can provide employer skills training to the consumer, but cannot provide worker oversight or control itself.</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8</a:t>
            </a:fld>
            <a:endParaRPr lang="en-US"/>
          </a:p>
        </p:txBody>
      </p:sp>
    </p:spTree>
    <p:custDataLst>
      <p:tags r:id="rId1"/>
    </p:custDataLst>
    <p:extLst>
      <p:ext uri="{BB962C8B-B14F-4D97-AF65-F5344CB8AC3E}">
        <p14:creationId xmlns:p14="http://schemas.microsoft.com/office/powerpoint/2010/main" xmlns="" val="366583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9</a:t>
            </a:fld>
            <a:endParaRPr lang="en-US"/>
          </a:p>
        </p:txBody>
      </p:sp>
    </p:spTree>
    <p:extLst>
      <p:ext uri="{BB962C8B-B14F-4D97-AF65-F5344CB8AC3E}">
        <p14:creationId xmlns:p14="http://schemas.microsoft.com/office/powerpoint/2010/main" xmlns="" val="29147638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6621</TotalTime>
  <Words>2184</Words>
  <Application>Microsoft Office PowerPoint</Application>
  <PresentationFormat>On-screen Show (4:3)</PresentationFormat>
  <Paragraphs>270</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New Community Opportunities Center at  ILRU Presents…</vt:lpstr>
      <vt:lpstr>Today’s Agenda</vt:lpstr>
      <vt:lpstr>Models of FMS</vt:lpstr>
      <vt:lpstr>Models of FMS: Fiscal/Employer Agent</vt:lpstr>
      <vt:lpstr>Models of FMS: Fiscal/Employer Agent, cont’d.</vt:lpstr>
      <vt:lpstr>Models of FMS: Fiscal/Employer Agent, cont’d. 2</vt:lpstr>
      <vt:lpstr>Fiscal/Employer Agent: Benefits</vt:lpstr>
      <vt:lpstr>Fiscal/Employer Agent: Challenges</vt:lpstr>
      <vt:lpstr>Questions?</vt:lpstr>
      <vt:lpstr>Models of FMS: Agency with Choice</vt:lpstr>
      <vt:lpstr>Models of FMS: Agency with Choice, cont’d.</vt:lpstr>
      <vt:lpstr>Agency with Choice: Benefits </vt:lpstr>
      <vt:lpstr>Agency with Choice: Challenges</vt:lpstr>
      <vt:lpstr>Models of Financial Management Services</vt:lpstr>
      <vt:lpstr>Questions?</vt:lpstr>
      <vt:lpstr>FMS is NOT just “Payroll”</vt:lpstr>
      <vt:lpstr>FMS is NOT “Payroll,” cont’d.</vt:lpstr>
      <vt:lpstr>Tax and Labor Rules and Regulations are Different for Household Employees</vt:lpstr>
      <vt:lpstr>Directly Hired Workers are Employees</vt:lpstr>
      <vt:lpstr>Questions?</vt:lpstr>
      <vt:lpstr>Considering FMS – Staff Expertise</vt:lpstr>
      <vt:lpstr>Considering FMS – Staff Expertise, cont’d.</vt:lpstr>
      <vt:lpstr>Considering FMS: Infrastructure</vt:lpstr>
      <vt:lpstr>Considering FMS: Infrastructure, cont’d.</vt:lpstr>
      <vt:lpstr>Considering FMS: Capital</vt:lpstr>
      <vt:lpstr>The Major Barriers to Entry</vt:lpstr>
      <vt:lpstr>Other considerations</vt:lpstr>
      <vt:lpstr>Upside: Revenue</vt:lpstr>
      <vt:lpstr>Upside: Revenue, cont’d.</vt:lpstr>
      <vt:lpstr>Upside: Revenue, cont’d. 2</vt:lpstr>
      <vt:lpstr>Upside: Other Benefits</vt:lpstr>
      <vt:lpstr>Next Steps if Considering FMS</vt:lpstr>
      <vt:lpstr>Next steps if Considering FMS, cont’d.</vt:lpstr>
      <vt:lpstr>Questions?</vt:lpstr>
      <vt:lpstr>Wrap Up and Evaluation</vt:lpstr>
      <vt:lpstr>New Community Opportunities  Attribution</vt:lpstr>
    </vt:vector>
  </TitlesOfParts>
  <Company>Tirr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 presents...</dc:title>
  <dc:creator>eubanks</dc:creator>
  <cp:lastModifiedBy>Carol</cp:lastModifiedBy>
  <cp:revision>500</cp:revision>
  <cp:lastPrinted>2012-03-13T15:36:10Z</cp:lastPrinted>
  <dcterms:created xsi:type="dcterms:W3CDTF">2010-11-10T14:07:53Z</dcterms:created>
  <dcterms:modified xsi:type="dcterms:W3CDTF">2014-06-05T14:42:40Z</dcterms:modified>
</cp:coreProperties>
</file>