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diagrams/drawing1.xml" ContentType="application/vnd.ms-office.drawingml.diagramDrawing+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diagrams/quickStyle1.xml" ContentType="application/vnd.openxmlformats-officedocument.drawingml.diagramStyl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diagrams/layout2.xml" ContentType="application/vnd.openxmlformats-officedocument.drawingml.diagramLayout+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Default Extension="wmf" ContentType="image/x-wmf"/>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handoutMasterIdLst>
    <p:handoutMasterId r:id="rId60"/>
  </p:handoutMasterIdLst>
  <p:sldIdLst>
    <p:sldId id="532" r:id="rId2"/>
    <p:sldId id="533" r:id="rId3"/>
    <p:sldId id="650" r:id="rId4"/>
    <p:sldId id="651" r:id="rId5"/>
    <p:sldId id="652" r:id="rId6"/>
    <p:sldId id="568" r:id="rId7"/>
    <p:sldId id="565" r:id="rId8"/>
    <p:sldId id="585" r:id="rId9"/>
    <p:sldId id="599" r:id="rId10"/>
    <p:sldId id="567" r:id="rId11"/>
    <p:sldId id="570" r:id="rId12"/>
    <p:sldId id="566" r:id="rId13"/>
    <p:sldId id="559" r:id="rId14"/>
    <p:sldId id="620" r:id="rId15"/>
    <p:sldId id="537" r:id="rId16"/>
    <p:sldId id="538" r:id="rId17"/>
    <p:sldId id="539" r:id="rId18"/>
    <p:sldId id="540" r:id="rId19"/>
    <p:sldId id="598" r:id="rId20"/>
    <p:sldId id="639" r:id="rId21"/>
    <p:sldId id="640" r:id="rId22"/>
    <p:sldId id="641" r:id="rId23"/>
    <p:sldId id="541" r:id="rId24"/>
    <p:sldId id="558" r:id="rId25"/>
    <p:sldId id="632" r:id="rId26"/>
    <p:sldId id="633" r:id="rId27"/>
    <p:sldId id="634" r:id="rId28"/>
    <p:sldId id="635" r:id="rId29"/>
    <p:sldId id="636" r:id="rId30"/>
    <p:sldId id="629" r:id="rId31"/>
    <p:sldId id="631" r:id="rId32"/>
    <p:sldId id="604" r:id="rId33"/>
    <p:sldId id="589" r:id="rId34"/>
    <p:sldId id="654" r:id="rId35"/>
    <p:sldId id="653" r:id="rId36"/>
    <p:sldId id="655" r:id="rId37"/>
    <p:sldId id="605" r:id="rId38"/>
    <p:sldId id="642" r:id="rId39"/>
    <p:sldId id="649" r:id="rId40"/>
    <p:sldId id="643" r:id="rId41"/>
    <p:sldId id="644" r:id="rId42"/>
    <p:sldId id="645" r:id="rId43"/>
    <p:sldId id="612" r:id="rId44"/>
    <p:sldId id="615" r:id="rId45"/>
    <p:sldId id="658" r:id="rId46"/>
    <p:sldId id="618" r:id="rId47"/>
    <p:sldId id="613" r:id="rId48"/>
    <p:sldId id="646" r:id="rId49"/>
    <p:sldId id="647" r:id="rId50"/>
    <p:sldId id="529" r:id="rId51"/>
    <p:sldId id="637" r:id="rId52"/>
    <p:sldId id="656" r:id="rId53"/>
    <p:sldId id="657" r:id="rId54"/>
    <p:sldId id="638" r:id="rId55"/>
    <p:sldId id="526" r:id="rId56"/>
    <p:sldId id="527" r:id="rId57"/>
    <p:sldId id="563" r:id="rId5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ncy Smith" initials="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50021"/>
    <a:srgbClr val="CC3300"/>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912" autoAdjust="0"/>
    <p:restoredTop sz="93699" autoAdjust="0"/>
  </p:normalViewPr>
  <p:slideViewPr>
    <p:cSldViewPr>
      <p:cViewPr varScale="1">
        <p:scale>
          <a:sx n="73" d="100"/>
          <a:sy n="73" d="100"/>
        </p:scale>
        <p:origin x="-1914" y="-102"/>
      </p:cViewPr>
      <p:guideLst>
        <p:guide orient="horz" pos="2160"/>
        <p:guide pos="2880"/>
      </p:guideLst>
    </p:cSldViewPr>
  </p:slideViewPr>
  <p:outlineViewPr>
    <p:cViewPr>
      <p:scale>
        <a:sx n="33" d="100"/>
        <a:sy n="33" d="100"/>
      </p:scale>
      <p:origin x="0" y="24096"/>
    </p:cViewPr>
  </p:outlineViewPr>
  <p:notesTextViewPr>
    <p:cViewPr>
      <p:scale>
        <a:sx n="100" d="100"/>
        <a:sy n="100" d="100"/>
      </p:scale>
      <p:origin x="0" y="0"/>
    </p:cViewPr>
  </p:notesTextViewPr>
  <p:sorterViewPr>
    <p:cViewPr>
      <p:scale>
        <a:sx n="66" d="100"/>
        <a:sy n="66" d="100"/>
      </p:scale>
      <p:origin x="0" y="3210"/>
    </p:cViewPr>
  </p:sorterViewPr>
  <p:notesViewPr>
    <p:cSldViewPr>
      <p:cViewPr varScale="1">
        <p:scale>
          <a:sx n="49" d="100"/>
          <a:sy n="49" d="100"/>
        </p:scale>
        <p:origin x="1542" y="60"/>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6009BC-B520-484E-A676-0BC4341AB480}" type="doc">
      <dgm:prSet loTypeId="urn:microsoft.com/office/officeart/2005/8/layout/radial1" loCatId="" qsTypeId="urn:microsoft.com/office/officeart/2005/8/quickstyle/simple4" qsCatId="simple" csTypeId="urn:microsoft.com/office/officeart/2005/8/colors/accent2_2" csCatId="accent2" phldr="1"/>
      <dgm:spPr/>
      <dgm:t>
        <a:bodyPr/>
        <a:lstStyle/>
        <a:p>
          <a:endParaRPr lang="en-US"/>
        </a:p>
      </dgm:t>
    </dgm:pt>
    <dgm:pt modelId="{E58A39AE-2916-5F4B-9CD2-256C7DB66524}">
      <dgm:prSet phldrT="[Text]" custT="1"/>
      <dgm:spPr/>
      <dgm:t>
        <a:bodyPr/>
        <a:lstStyle/>
        <a:p>
          <a:r>
            <a:rPr lang="en-US" sz="2800" dirty="0" smtClean="0"/>
            <a:t>Janet</a:t>
          </a:r>
          <a:endParaRPr lang="en-US" sz="2800" dirty="0"/>
        </a:p>
      </dgm:t>
    </dgm:pt>
    <dgm:pt modelId="{6A29F79E-D3DB-E441-8340-0E82331411C4}" type="parTrans" cxnId="{C01393AC-3453-FB44-B632-77CD4C8AE622}">
      <dgm:prSet/>
      <dgm:spPr/>
      <dgm:t>
        <a:bodyPr/>
        <a:lstStyle/>
        <a:p>
          <a:endParaRPr lang="en-US" sz="2400"/>
        </a:p>
      </dgm:t>
    </dgm:pt>
    <dgm:pt modelId="{22058525-29E0-3145-BD48-BB65F45C1BE3}" type="sibTrans" cxnId="{C01393AC-3453-FB44-B632-77CD4C8AE622}">
      <dgm:prSet/>
      <dgm:spPr/>
      <dgm:t>
        <a:bodyPr/>
        <a:lstStyle/>
        <a:p>
          <a:endParaRPr lang="en-US" sz="2400"/>
        </a:p>
      </dgm:t>
    </dgm:pt>
    <dgm:pt modelId="{914BBEFF-3364-E345-89F6-F7B7F101B787}">
      <dgm:prSet phldrT="[Text]" custT="1"/>
      <dgm:spPr/>
      <dgm:t>
        <a:bodyPr/>
        <a:lstStyle/>
        <a:p>
          <a:r>
            <a:rPr lang="en-US" sz="1050" dirty="0" smtClean="0"/>
            <a:t>Employer</a:t>
          </a:r>
          <a:endParaRPr lang="en-US" sz="1050" dirty="0"/>
        </a:p>
      </dgm:t>
    </dgm:pt>
    <dgm:pt modelId="{1859BC6E-268D-7C4D-A6BF-BBA4E6D5EDA6}" type="parTrans" cxnId="{21E023C7-3B51-E646-BFCC-43B145743262}">
      <dgm:prSet custT="1"/>
      <dgm:spPr/>
      <dgm:t>
        <a:bodyPr/>
        <a:lstStyle/>
        <a:p>
          <a:endParaRPr lang="en-US" sz="700"/>
        </a:p>
      </dgm:t>
    </dgm:pt>
    <dgm:pt modelId="{1CBB4EAE-DDFE-FC49-9491-7D21C0DCEE9F}" type="sibTrans" cxnId="{21E023C7-3B51-E646-BFCC-43B145743262}">
      <dgm:prSet/>
      <dgm:spPr/>
      <dgm:t>
        <a:bodyPr/>
        <a:lstStyle/>
        <a:p>
          <a:endParaRPr lang="en-US" sz="2400"/>
        </a:p>
      </dgm:t>
    </dgm:pt>
    <dgm:pt modelId="{81AFD8A2-C2BE-824B-AF8D-F0CD40F48840}">
      <dgm:prSet phldrT="[Text]" custT="1"/>
      <dgm:spPr/>
      <dgm:t>
        <a:bodyPr/>
        <a:lstStyle/>
        <a:p>
          <a:r>
            <a:rPr lang="en-US" sz="1050" smtClean="0"/>
            <a:t>Domestic Violence Programs</a:t>
          </a:r>
          <a:endParaRPr lang="en-US" sz="1050" dirty="0"/>
        </a:p>
      </dgm:t>
    </dgm:pt>
    <dgm:pt modelId="{7AA80865-CECD-264C-B0E7-69E4127171D2}" type="parTrans" cxnId="{4648C02B-4B3D-1E41-8FF4-0703CA4BEC25}">
      <dgm:prSet custT="1"/>
      <dgm:spPr/>
      <dgm:t>
        <a:bodyPr/>
        <a:lstStyle/>
        <a:p>
          <a:endParaRPr lang="en-US" sz="700"/>
        </a:p>
      </dgm:t>
    </dgm:pt>
    <dgm:pt modelId="{4659D698-4D56-C846-8F3F-F254868F6432}" type="sibTrans" cxnId="{4648C02B-4B3D-1E41-8FF4-0703CA4BEC25}">
      <dgm:prSet/>
      <dgm:spPr/>
      <dgm:t>
        <a:bodyPr/>
        <a:lstStyle/>
        <a:p>
          <a:endParaRPr lang="en-US" sz="2400"/>
        </a:p>
      </dgm:t>
    </dgm:pt>
    <dgm:pt modelId="{0D344C01-7BF8-AF49-A549-6314BDC2B0CF}">
      <dgm:prSet phldrT="[Text]" custT="1"/>
      <dgm:spPr/>
      <dgm:t>
        <a:bodyPr/>
        <a:lstStyle/>
        <a:p>
          <a:r>
            <a:rPr lang="en-US" sz="1050" dirty="0" smtClean="0"/>
            <a:t>Adult Protective Services</a:t>
          </a:r>
          <a:endParaRPr lang="en-US" sz="1050" dirty="0"/>
        </a:p>
      </dgm:t>
    </dgm:pt>
    <dgm:pt modelId="{944E5224-2F31-4C40-9F4D-B56A22362FD1}" type="parTrans" cxnId="{30B6D8DB-DBBF-D445-9B24-FBFB53729D5A}">
      <dgm:prSet custT="1"/>
      <dgm:spPr/>
      <dgm:t>
        <a:bodyPr/>
        <a:lstStyle/>
        <a:p>
          <a:endParaRPr lang="en-US" sz="700"/>
        </a:p>
      </dgm:t>
    </dgm:pt>
    <dgm:pt modelId="{6349E816-B8B2-2248-A189-1C26499DAAE4}" type="sibTrans" cxnId="{30B6D8DB-DBBF-D445-9B24-FBFB53729D5A}">
      <dgm:prSet/>
      <dgm:spPr/>
      <dgm:t>
        <a:bodyPr/>
        <a:lstStyle/>
        <a:p>
          <a:endParaRPr lang="en-US" sz="2400"/>
        </a:p>
      </dgm:t>
    </dgm:pt>
    <dgm:pt modelId="{28A450B4-4095-214B-B113-13D8DB9BBAA2}">
      <dgm:prSet phldrT="[Text]" custT="1"/>
      <dgm:spPr/>
      <dgm:t>
        <a:bodyPr/>
        <a:lstStyle/>
        <a:p>
          <a:r>
            <a:rPr lang="en-US" sz="1050" dirty="0" smtClean="0"/>
            <a:t>Others</a:t>
          </a:r>
          <a:endParaRPr lang="en-US" sz="1050" dirty="0"/>
        </a:p>
      </dgm:t>
    </dgm:pt>
    <dgm:pt modelId="{B73B5E26-AC64-5647-86BE-5659B8BB3704}" type="parTrans" cxnId="{C9A1C883-2E28-ED44-A621-5173BADF17D6}">
      <dgm:prSet custT="1"/>
      <dgm:spPr/>
      <dgm:t>
        <a:bodyPr/>
        <a:lstStyle/>
        <a:p>
          <a:endParaRPr lang="en-US" sz="700"/>
        </a:p>
      </dgm:t>
    </dgm:pt>
    <dgm:pt modelId="{1F282BCF-E748-C14D-9A6D-07C825FC9A7A}" type="sibTrans" cxnId="{C9A1C883-2E28-ED44-A621-5173BADF17D6}">
      <dgm:prSet/>
      <dgm:spPr/>
      <dgm:t>
        <a:bodyPr/>
        <a:lstStyle/>
        <a:p>
          <a:endParaRPr lang="en-US" sz="2400"/>
        </a:p>
      </dgm:t>
    </dgm:pt>
    <dgm:pt modelId="{F6C4EEBD-EB7A-2942-8DF0-ADD87147EC21}">
      <dgm:prSet phldrT="[Text]" custT="1"/>
      <dgm:spPr/>
      <dgm:t>
        <a:bodyPr/>
        <a:lstStyle/>
        <a:p>
          <a:r>
            <a:rPr lang="en-US" sz="1050" dirty="0" smtClean="0"/>
            <a:t>Independence</a:t>
          </a:r>
        </a:p>
        <a:p>
          <a:r>
            <a:rPr lang="en-US" sz="1050" dirty="0" smtClean="0"/>
            <a:t>First</a:t>
          </a:r>
          <a:endParaRPr lang="en-US" sz="1050" dirty="0"/>
        </a:p>
      </dgm:t>
    </dgm:pt>
    <dgm:pt modelId="{43FC3283-DC0C-0B47-9760-9DF27B9AD622}" type="parTrans" cxnId="{FB31BCEF-27CC-574F-A22E-EFC3D1F195F9}">
      <dgm:prSet custT="1"/>
      <dgm:spPr/>
      <dgm:t>
        <a:bodyPr/>
        <a:lstStyle/>
        <a:p>
          <a:endParaRPr lang="en-US" sz="700"/>
        </a:p>
      </dgm:t>
    </dgm:pt>
    <dgm:pt modelId="{AF4E6E0B-9818-E944-B0B9-DE11396E2ECE}" type="sibTrans" cxnId="{FB31BCEF-27CC-574F-A22E-EFC3D1F195F9}">
      <dgm:prSet/>
      <dgm:spPr/>
      <dgm:t>
        <a:bodyPr/>
        <a:lstStyle/>
        <a:p>
          <a:endParaRPr lang="en-US" sz="2400"/>
        </a:p>
      </dgm:t>
    </dgm:pt>
    <dgm:pt modelId="{F7436EDA-37EF-0D4F-81F1-CAB15C0C778B}" type="pres">
      <dgm:prSet presAssocID="{F66009BC-B520-484E-A676-0BC4341AB480}" presName="cycle" presStyleCnt="0">
        <dgm:presLayoutVars>
          <dgm:chMax val="1"/>
          <dgm:dir/>
          <dgm:animLvl val="ctr"/>
          <dgm:resizeHandles val="exact"/>
        </dgm:presLayoutVars>
      </dgm:prSet>
      <dgm:spPr/>
      <dgm:t>
        <a:bodyPr/>
        <a:lstStyle/>
        <a:p>
          <a:endParaRPr lang="en-US"/>
        </a:p>
      </dgm:t>
    </dgm:pt>
    <dgm:pt modelId="{8F1FE6BC-C7DF-7F4E-AFB1-AA4132E6F174}" type="pres">
      <dgm:prSet presAssocID="{E58A39AE-2916-5F4B-9CD2-256C7DB66524}" presName="centerShape" presStyleLbl="node0" presStyleIdx="0" presStyleCnt="1"/>
      <dgm:spPr/>
      <dgm:t>
        <a:bodyPr/>
        <a:lstStyle/>
        <a:p>
          <a:endParaRPr lang="en-US"/>
        </a:p>
      </dgm:t>
    </dgm:pt>
    <dgm:pt modelId="{64495ECE-5520-9744-82D3-CAB2190D607F}" type="pres">
      <dgm:prSet presAssocID="{1859BC6E-268D-7C4D-A6BF-BBA4E6D5EDA6}" presName="Name9" presStyleLbl="parChTrans1D2" presStyleIdx="0" presStyleCnt="5"/>
      <dgm:spPr/>
      <dgm:t>
        <a:bodyPr/>
        <a:lstStyle/>
        <a:p>
          <a:endParaRPr lang="en-US"/>
        </a:p>
      </dgm:t>
    </dgm:pt>
    <dgm:pt modelId="{8B60ABAE-0CDD-A541-928F-5F7AB701236B}" type="pres">
      <dgm:prSet presAssocID="{1859BC6E-268D-7C4D-A6BF-BBA4E6D5EDA6}" presName="connTx" presStyleLbl="parChTrans1D2" presStyleIdx="0" presStyleCnt="5"/>
      <dgm:spPr/>
      <dgm:t>
        <a:bodyPr/>
        <a:lstStyle/>
        <a:p>
          <a:endParaRPr lang="en-US"/>
        </a:p>
      </dgm:t>
    </dgm:pt>
    <dgm:pt modelId="{D1FD4636-39F6-4A4B-91DB-BE078518FF2D}" type="pres">
      <dgm:prSet presAssocID="{914BBEFF-3364-E345-89F6-F7B7F101B787}" presName="node" presStyleLbl="node1" presStyleIdx="0" presStyleCnt="5">
        <dgm:presLayoutVars>
          <dgm:bulletEnabled val="1"/>
        </dgm:presLayoutVars>
      </dgm:prSet>
      <dgm:spPr/>
      <dgm:t>
        <a:bodyPr/>
        <a:lstStyle/>
        <a:p>
          <a:endParaRPr lang="en-US"/>
        </a:p>
      </dgm:t>
    </dgm:pt>
    <dgm:pt modelId="{29BC0388-DDF4-DB49-A4C0-D683508C5A21}" type="pres">
      <dgm:prSet presAssocID="{43FC3283-DC0C-0B47-9760-9DF27B9AD622}" presName="Name9" presStyleLbl="parChTrans1D2" presStyleIdx="1" presStyleCnt="5"/>
      <dgm:spPr/>
      <dgm:t>
        <a:bodyPr/>
        <a:lstStyle/>
        <a:p>
          <a:endParaRPr lang="en-US"/>
        </a:p>
      </dgm:t>
    </dgm:pt>
    <dgm:pt modelId="{B18B93A9-7EA3-E749-ACA5-A2DD67A04DF7}" type="pres">
      <dgm:prSet presAssocID="{43FC3283-DC0C-0B47-9760-9DF27B9AD622}" presName="connTx" presStyleLbl="parChTrans1D2" presStyleIdx="1" presStyleCnt="5"/>
      <dgm:spPr/>
      <dgm:t>
        <a:bodyPr/>
        <a:lstStyle/>
        <a:p>
          <a:endParaRPr lang="en-US"/>
        </a:p>
      </dgm:t>
    </dgm:pt>
    <dgm:pt modelId="{7C7CEEDF-2ACF-6B4F-9271-5822EA994260}" type="pres">
      <dgm:prSet presAssocID="{F6C4EEBD-EB7A-2942-8DF0-ADD87147EC21}" presName="node" presStyleLbl="node1" presStyleIdx="1" presStyleCnt="5" custScaleX="112486" custScaleY="104618">
        <dgm:presLayoutVars>
          <dgm:bulletEnabled val="1"/>
        </dgm:presLayoutVars>
      </dgm:prSet>
      <dgm:spPr/>
      <dgm:t>
        <a:bodyPr/>
        <a:lstStyle/>
        <a:p>
          <a:endParaRPr lang="en-US"/>
        </a:p>
      </dgm:t>
    </dgm:pt>
    <dgm:pt modelId="{61B40549-E14F-5D41-8E19-60F97521B03B}" type="pres">
      <dgm:prSet presAssocID="{7AA80865-CECD-264C-B0E7-69E4127171D2}" presName="Name9" presStyleLbl="parChTrans1D2" presStyleIdx="2" presStyleCnt="5"/>
      <dgm:spPr/>
      <dgm:t>
        <a:bodyPr/>
        <a:lstStyle/>
        <a:p>
          <a:endParaRPr lang="en-US"/>
        </a:p>
      </dgm:t>
    </dgm:pt>
    <dgm:pt modelId="{B958C96F-A31F-6548-9B5E-C6A73BE7FDD1}" type="pres">
      <dgm:prSet presAssocID="{7AA80865-CECD-264C-B0E7-69E4127171D2}" presName="connTx" presStyleLbl="parChTrans1D2" presStyleIdx="2" presStyleCnt="5"/>
      <dgm:spPr/>
      <dgm:t>
        <a:bodyPr/>
        <a:lstStyle/>
        <a:p>
          <a:endParaRPr lang="en-US"/>
        </a:p>
      </dgm:t>
    </dgm:pt>
    <dgm:pt modelId="{A406938D-2AA9-D246-A2E2-3A8DCE32FB32}" type="pres">
      <dgm:prSet presAssocID="{81AFD8A2-C2BE-824B-AF8D-F0CD40F48840}" presName="node" presStyleLbl="node1" presStyleIdx="2" presStyleCnt="5">
        <dgm:presLayoutVars>
          <dgm:bulletEnabled val="1"/>
        </dgm:presLayoutVars>
      </dgm:prSet>
      <dgm:spPr/>
      <dgm:t>
        <a:bodyPr/>
        <a:lstStyle/>
        <a:p>
          <a:endParaRPr lang="en-US"/>
        </a:p>
      </dgm:t>
    </dgm:pt>
    <dgm:pt modelId="{23EA2BD0-094B-034D-A244-AC5CE180203A}" type="pres">
      <dgm:prSet presAssocID="{944E5224-2F31-4C40-9F4D-B56A22362FD1}" presName="Name9" presStyleLbl="parChTrans1D2" presStyleIdx="3" presStyleCnt="5"/>
      <dgm:spPr/>
      <dgm:t>
        <a:bodyPr/>
        <a:lstStyle/>
        <a:p>
          <a:endParaRPr lang="en-US"/>
        </a:p>
      </dgm:t>
    </dgm:pt>
    <dgm:pt modelId="{B4A6852F-CFBF-4A4D-8F01-584CBA77D88F}" type="pres">
      <dgm:prSet presAssocID="{944E5224-2F31-4C40-9F4D-B56A22362FD1}" presName="connTx" presStyleLbl="parChTrans1D2" presStyleIdx="3" presStyleCnt="5"/>
      <dgm:spPr/>
      <dgm:t>
        <a:bodyPr/>
        <a:lstStyle/>
        <a:p>
          <a:endParaRPr lang="en-US"/>
        </a:p>
      </dgm:t>
    </dgm:pt>
    <dgm:pt modelId="{B3C43D90-C95F-8A48-8871-B088B90CC825}" type="pres">
      <dgm:prSet presAssocID="{0D344C01-7BF8-AF49-A549-6314BDC2B0CF}" presName="node" presStyleLbl="node1" presStyleIdx="3" presStyleCnt="5">
        <dgm:presLayoutVars>
          <dgm:bulletEnabled val="1"/>
        </dgm:presLayoutVars>
      </dgm:prSet>
      <dgm:spPr/>
      <dgm:t>
        <a:bodyPr/>
        <a:lstStyle/>
        <a:p>
          <a:endParaRPr lang="en-US"/>
        </a:p>
      </dgm:t>
    </dgm:pt>
    <dgm:pt modelId="{D749C69F-90AF-7344-98B2-639D5ACB855E}" type="pres">
      <dgm:prSet presAssocID="{B73B5E26-AC64-5647-86BE-5659B8BB3704}" presName="Name9" presStyleLbl="parChTrans1D2" presStyleIdx="4" presStyleCnt="5"/>
      <dgm:spPr/>
      <dgm:t>
        <a:bodyPr/>
        <a:lstStyle/>
        <a:p>
          <a:endParaRPr lang="en-US"/>
        </a:p>
      </dgm:t>
    </dgm:pt>
    <dgm:pt modelId="{313619C2-1496-B54E-9B48-1387E8A85BB9}" type="pres">
      <dgm:prSet presAssocID="{B73B5E26-AC64-5647-86BE-5659B8BB3704}" presName="connTx" presStyleLbl="parChTrans1D2" presStyleIdx="4" presStyleCnt="5"/>
      <dgm:spPr/>
      <dgm:t>
        <a:bodyPr/>
        <a:lstStyle/>
        <a:p>
          <a:endParaRPr lang="en-US"/>
        </a:p>
      </dgm:t>
    </dgm:pt>
    <dgm:pt modelId="{B4C82949-1ABE-324B-BDB6-27F736006AFB}" type="pres">
      <dgm:prSet presAssocID="{28A450B4-4095-214B-B113-13D8DB9BBAA2}" presName="node" presStyleLbl="node1" presStyleIdx="4" presStyleCnt="5">
        <dgm:presLayoutVars>
          <dgm:bulletEnabled val="1"/>
        </dgm:presLayoutVars>
      </dgm:prSet>
      <dgm:spPr/>
      <dgm:t>
        <a:bodyPr/>
        <a:lstStyle/>
        <a:p>
          <a:endParaRPr lang="en-US"/>
        </a:p>
      </dgm:t>
    </dgm:pt>
  </dgm:ptLst>
  <dgm:cxnLst>
    <dgm:cxn modelId="{C9A1C883-2E28-ED44-A621-5173BADF17D6}" srcId="{E58A39AE-2916-5F4B-9CD2-256C7DB66524}" destId="{28A450B4-4095-214B-B113-13D8DB9BBAA2}" srcOrd="4" destOrd="0" parTransId="{B73B5E26-AC64-5647-86BE-5659B8BB3704}" sibTransId="{1F282BCF-E748-C14D-9A6D-07C825FC9A7A}"/>
    <dgm:cxn modelId="{FB31BCEF-27CC-574F-A22E-EFC3D1F195F9}" srcId="{E58A39AE-2916-5F4B-9CD2-256C7DB66524}" destId="{F6C4EEBD-EB7A-2942-8DF0-ADD87147EC21}" srcOrd="1" destOrd="0" parTransId="{43FC3283-DC0C-0B47-9760-9DF27B9AD622}" sibTransId="{AF4E6E0B-9818-E944-B0B9-DE11396E2ECE}"/>
    <dgm:cxn modelId="{2B592776-1ADF-4DC5-9741-B154ED99CC44}" type="presOf" srcId="{F66009BC-B520-484E-A676-0BC4341AB480}" destId="{F7436EDA-37EF-0D4F-81F1-CAB15C0C778B}" srcOrd="0" destOrd="0" presId="urn:microsoft.com/office/officeart/2005/8/layout/radial1"/>
    <dgm:cxn modelId="{2D4D1C04-2C1F-4F52-9326-2772BC14F289}" type="presOf" srcId="{28A450B4-4095-214B-B113-13D8DB9BBAA2}" destId="{B4C82949-1ABE-324B-BDB6-27F736006AFB}" srcOrd="0" destOrd="0" presId="urn:microsoft.com/office/officeart/2005/8/layout/radial1"/>
    <dgm:cxn modelId="{B9D92A94-87B5-45EB-B2BF-3BBDEF7A78B8}" type="presOf" srcId="{F6C4EEBD-EB7A-2942-8DF0-ADD87147EC21}" destId="{7C7CEEDF-2ACF-6B4F-9271-5822EA994260}" srcOrd="0" destOrd="0" presId="urn:microsoft.com/office/officeart/2005/8/layout/radial1"/>
    <dgm:cxn modelId="{C01393AC-3453-FB44-B632-77CD4C8AE622}" srcId="{F66009BC-B520-484E-A676-0BC4341AB480}" destId="{E58A39AE-2916-5F4B-9CD2-256C7DB66524}" srcOrd="0" destOrd="0" parTransId="{6A29F79E-D3DB-E441-8340-0E82331411C4}" sibTransId="{22058525-29E0-3145-BD48-BB65F45C1BE3}"/>
    <dgm:cxn modelId="{E17C7D1C-5E13-490E-92FB-A1E450F31649}" type="presOf" srcId="{944E5224-2F31-4C40-9F4D-B56A22362FD1}" destId="{23EA2BD0-094B-034D-A244-AC5CE180203A}" srcOrd="0" destOrd="0" presId="urn:microsoft.com/office/officeart/2005/8/layout/radial1"/>
    <dgm:cxn modelId="{A2F4F041-5DA9-4398-85D9-918622090D11}" type="presOf" srcId="{B73B5E26-AC64-5647-86BE-5659B8BB3704}" destId="{313619C2-1496-B54E-9B48-1387E8A85BB9}" srcOrd="1" destOrd="0" presId="urn:microsoft.com/office/officeart/2005/8/layout/radial1"/>
    <dgm:cxn modelId="{44728D92-5F2F-43AE-8558-A7424949C242}" type="presOf" srcId="{43FC3283-DC0C-0B47-9760-9DF27B9AD622}" destId="{B18B93A9-7EA3-E749-ACA5-A2DD67A04DF7}" srcOrd="1" destOrd="0" presId="urn:microsoft.com/office/officeart/2005/8/layout/radial1"/>
    <dgm:cxn modelId="{21E023C7-3B51-E646-BFCC-43B145743262}" srcId="{E58A39AE-2916-5F4B-9CD2-256C7DB66524}" destId="{914BBEFF-3364-E345-89F6-F7B7F101B787}" srcOrd="0" destOrd="0" parTransId="{1859BC6E-268D-7C4D-A6BF-BBA4E6D5EDA6}" sibTransId="{1CBB4EAE-DDFE-FC49-9491-7D21C0DCEE9F}"/>
    <dgm:cxn modelId="{30B6D8DB-DBBF-D445-9B24-FBFB53729D5A}" srcId="{E58A39AE-2916-5F4B-9CD2-256C7DB66524}" destId="{0D344C01-7BF8-AF49-A549-6314BDC2B0CF}" srcOrd="3" destOrd="0" parTransId="{944E5224-2F31-4C40-9F4D-B56A22362FD1}" sibTransId="{6349E816-B8B2-2248-A189-1C26499DAAE4}"/>
    <dgm:cxn modelId="{DA868CE6-F23A-4FCE-A583-8B24BE4ABAF7}" type="presOf" srcId="{1859BC6E-268D-7C4D-A6BF-BBA4E6D5EDA6}" destId="{8B60ABAE-0CDD-A541-928F-5F7AB701236B}" srcOrd="1" destOrd="0" presId="urn:microsoft.com/office/officeart/2005/8/layout/radial1"/>
    <dgm:cxn modelId="{A138AF6D-F77A-43BC-A57F-D5E4E946BB13}" type="presOf" srcId="{1859BC6E-268D-7C4D-A6BF-BBA4E6D5EDA6}" destId="{64495ECE-5520-9744-82D3-CAB2190D607F}" srcOrd="0" destOrd="0" presId="urn:microsoft.com/office/officeart/2005/8/layout/radial1"/>
    <dgm:cxn modelId="{4648C02B-4B3D-1E41-8FF4-0703CA4BEC25}" srcId="{E58A39AE-2916-5F4B-9CD2-256C7DB66524}" destId="{81AFD8A2-C2BE-824B-AF8D-F0CD40F48840}" srcOrd="2" destOrd="0" parTransId="{7AA80865-CECD-264C-B0E7-69E4127171D2}" sibTransId="{4659D698-4D56-C846-8F3F-F254868F6432}"/>
    <dgm:cxn modelId="{25ACB75B-1218-4190-BD97-9DDC21E29C6F}" type="presOf" srcId="{7AA80865-CECD-264C-B0E7-69E4127171D2}" destId="{B958C96F-A31F-6548-9B5E-C6A73BE7FDD1}" srcOrd="1" destOrd="0" presId="urn:microsoft.com/office/officeart/2005/8/layout/radial1"/>
    <dgm:cxn modelId="{4BE49AF3-E652-4D35-8E06-421156D062DE}" type="presOf" srcId="{944E5224-2F31-4C40-9F4D-B56A22362FD1}" destId="{B4A6852F-CFBF-4A4D-8F01-584CBA77D88F}" srcOrd="1" destOrd="0" presId="urn:microsoft.com/office/officeart/2005/8/layout/radial1"/>
    <dgm:cxn modelId="{9C08FEE3-FAA4-4D07-92AA-EC0A72C70FBB}" type="presOf" srcId="{B73B5E26-AC64-5647-86BE-5659B8BB3704}" destId="{D749C69F-90AF-7344-98B2-639D5ACB855E}" srcOrd="0" destOrd="0" presId="urn:microsoft.com/office/officeart/2005/8/layout/radial1"/>
    <dgm:cxn modelId="{D84A81E7-67FF-49CC-8537-E3E27EA5CC48}" type="presOf" srcId="{43FC3283-DC0C-0B47-9760-9DF27B9AD622}" destId="{29BC0388-DDF4-DB49-A4C0-D683508C5A21}" srcOrd="0" destOrd="0" presId="urn:microsoft.com/office/officeart/2005/8/layout/radial1"/>
    <dgm:cxn modelId="{A0C8AF52-9E73-4731-A0B8-351CA053B2BD}" type="presOf" srcId="{914BBEFF-3364-E345-89F6-F7B7F101B787}" destId="{D1FD4636-39F6-4A4B-91DB-BE078518FF2D}" srcOrd="0" destOrd="0" presId="urn:microsoft.com/office/officeart/2005/8/layout/radial1"/>
    <dgm:cxn modelId="{CE9A8849-1DCE-4D58-9AE7-D037BEC463B9}" type="presOf" srcId="{81AFD8A2-C2BE-824B-AF8D-F0CD40F48840}" destId="{A406938D-2AA9-D246-A2E2-3A8DCE32FB32}" srcOrd="0" destOrd="0" presId="urn:microsoft.com/office/officeart/2005/8/layout/radial1"/>
    <dgm:cxn modelId="{E715B899-AD7A-4754-B63E-958AF14EEC13}" type="presOf" srcId="{7AA80865-CECD-264C-B0E7-69E4127171D2}" destId="{61B40549-E14F-5D41-8E19-60F97521B03B}" srcOrd="0" destOrd="0" presId="urn:microsoft.com/office/officeart/2005/8/layout/radial1"/>
    <dgm:cxn modelId="{2B7A82CA-2B04-4250-BFAE-87BF51832236}" type="presOf" srcId="{0D344C01-7BF8-AF49-A549-6314BDC2B0CF}" destId="{B3C43D90-C95F-8A48-8871-B088B90CC825}" srcOrd="0" destOrd="0" presId="urn:microsoft.com/office/officeart/2005/8/layout/radial1"/>
    <dgm:cxn modelId="{8420C62E-D68E-44A0-B224-841C791BECB1}" type="presOf" srcId="{E58A39AE-2916-5F4B-9CD2-256C7DB66524}" destId="{8F1FE6BC-C7DF-7F4E-AFB1-AA4132E6F174}" srcOrd="0" destOrd="0" presId="urn:microsoft.com/office/officeart/2005/8/layout/radial1"/>
    <dgm:cxn modelId="{8DDF2240-1C19-428C-925F-E329B3442619}" type="presParOf" srcId="{F7436EDA-37EF-0D4F-81F1-CAB15C0C778B}" destId="{8F1FE6BC-C7DF-7F4E-AFB1-AA4132E6F174}" srcOrd="0" destOrd="0" presId="urn:microsoft.com/office/officeart/2005/8/layout/radial1"/>
    <dgm:cxn modelId="{7D98E39C-C154-40BF-974B-6BC5D15E789E}" type="presParOf" srcId="{F7436EDA-37EF-0D4F-81F1-CAB15C0C778B}" destId="{64495ECE-5520-9744-82D3-CAB2190D607F}" srcOrd="1" destOrd="0" presId="urn:microsoft.com/office/officeart/2005/8/layout/radial1"/>
    <dgm:cxn modelId="{10837D4F-726E-45F9-A4A8-0001CF55F1DE}" type="presParOf" srcId="{64495ECE-5520-9744-82D3-CAB2190D607F}" destId="{8B60ABAE-0CDD-A541-928F-5F7AB701236B}" srcOrd="0" destOrd="0" presId="urn:microsoft.com/office/officeart/2005/8/layout/radial1"/>
    <dgm:cxn modelId="{B404DAED-1A7C-406A-B4E1-B41D987C4DDE}" type="presParOf" srcId="{F7436EDA-37EF-0D4F-81F1-CAB15C0C778B}" destId="{D1FD4636-39F6-4A4B-91DB-BE078518FF2D}" srcOrd="2" destOrd="0" presId="urn:microsoft.com/office/officeart/2005/8/layout/radial1"/>
    <dgm:cxn modelId="{D6019799-6DCE-4152-9624-946C8A300133}" type="presParOf" srcId="{F7436EDA-37EF-0D4F-81F1-CAB15C0C778B}" destId="{29BC0388-DDF4-DB49-A4C0-D683508C5A21}" srcOrd="3" destOrd="0" presId="urn:microsoft.com/office/officeart/2005/8/layout/radial1"/>
    <dgm:cxn modelId="{3B7D67CD-08C6-4FDE-9F37-8CB841C9E8B0}" type="presParOf" srcId="{29BC0388-DDF4-DB49-A4C0-D683508C5A21}" destId="{B18B93A9-7EA3-E749-ACA5-A2DD67A04DF7}" srcOrd="0" destOrd="0" presId="urn:microsoft.com/office/officeart/2005/8/layout/radial1"/>
    <dgm:cxn modelId="{D4B37998-9A15-4F0B-91E1-7B833C87AC68}" type="presParOf" srcId="{F7436EDA-37EF-0D4F-81F1-CAB15C0C778B}" destId="{7C7CEEDF-2ACF-6B4F-9271-5822EA994260}" srcOrd="4" destOrd="0" presId="urn:microsoft.com/office/officeart/2005/8/layout/radial1"/>
    <dgm:cxn modelId="{808702BE-B898-4CFB-BA7B-50AA0E9B308B}" type="presParOf" srcId="{F7436EDA-37EF-0D4F-81F1-CAB15C0C778B}" destId="{61B40549-E14F-5D41-8E19-60F97521B03B}" srcOrd="5" destOrd="0" presId="urn:microsoft.com/office/officeart/2005/8/layout/radial1"/>
    <dgm:cxn modelId="{ED16CC23-1D27-473C-900C-E7CAA45E7EDE}" type="presParOf" srcId="{61B40549-E14F-5D41-8E19-60F97521B03B}" destId="{B958C96F-A31F-6548-9B5E-C6A73BE7FDD1}" srcOrd="0" destOrd="0" presId="urn:microsoft.com/office/officeart/2005/8/layout/radial1"/>
    <dgm:cxn modelId="{ABACCA14-5F19-41D7-A301-CFB60930EBDF}" type="presParOf" srcId="{F7436EDA-37EF-0D4F-81F1-CAB15C0C778B}" destId="{A406938D-2AA9-D246-A2E2-3A8DCE32FB32}" srcOrd="6" destOrd="0" presId="urn:microsoft.com/office/officeart/2005/8/layout/radial1"/>
    <dgm:cxn modelId="{EF8F55E2-D2FF-4C05-B291-78141676B1EE}" type="presParOf" srcId="{F7436EDA-37EF-0D4F-81F1-CAB15C0C778B}" destId="{23EA2BD0-094B-034D-A244-AC5CE180203A}" srcOrd="7" destOrd="0" presId="urn:microsoft.com/office/officeart/2005/8/layout/radial1"/>
    <dgm:cxn modelId="{763B2C29-CB11-4A47-8BBE-24C0933E2BD3}" type="presParOf" srcId="{23EA2BD0-094B-034D-A244-AC5CE180203A}" destId="{B4A6852F-CFBF-4A4D-8F01-584CBA77D88F}" srcOrd="0" destOrd="0" presId="urn:microsoft.com/office/officeart/2005/8/layout/radial1"/>
    <dgm:cxn modelId="{23E930DB-93B9-485E-87FB-635DE0CC1E5D}" type="presParOf" srcId="{F7436EDA-37EF-0D4F-81F1-CAB15C0C778B}" destId="{B3C43D90-C95F-8A48-8871-B088B90CC825}" srcOrd="8" destOrd="0" presId="urn:microsoft.com/office/officeart/2005/8/layout/radial1"/>
    <dgm:cxn modelId="{3558EC39-C2E4-4300-802A-D965381F7646}" type="presParOf" srcId="{F7436EDA-37EF-0D4F-81F1-CAB15C0C778B}" destId="{D749C69F-90AF-7344-98B2-639D5ACB855E}" srcOrd="9" destOrd="0" presId="urn:microsoft.com/office/officeart/2005/8/layout/radial1"/>
    <dgm:cxn modelId="{9B02C6AF-EDDB-4C90-9812-EC527AFCD610}" type="presParOf" srcId="{D749C69F-90AF-7344-98B2-639D5ACB855E}" destId="{313619C2-1496-B54E-9B48-1387E8A85BB9}" srcOrd="0" destOrd="0" presId="urn:microsoft.com/office/officeart/2005/8/layout/radial1"/>
    <dgm:cxn modelId="{BA44F5C3-BACB-4FCB-9098-92F408F43A9D}" type="presParOf" srcId="{F7436EDA-37EF-0D4F-81F1-CAB15C0C778B}" destId="{B4C82949-1ABE-324B-BDB6-27F736006AFB}" srcOrd="10" destOrd="0" presId="urn:microsoft.com/office/officeart/2005/8/layout/radial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1810D3F-9C9A-0041-868B-1981F8BE5DE6}" type="doc">
      <dgm:prSet loTypeId="urn:microsoft.com/office/officeart/2005/8/layout/equation1" loCatId="" qsTypeId="urn:microsoft.com/office/officeart/2005/8/quickstyle/simple4" qsCatId="simple" csTypeId="urn:microsoft.com/office/officeart/2005/8/colors/accent2_2" csCatId="accent2" phldr="1"/>
      <dgm:spPr/>
    </dgm:pt>
    <dgm:pt modelId="{8B0D97D0-B21F-FC4D-92B8-D50874A5F3FF}">
      <dgm:prSet phldrT="[Text]" custT="1"/>
      <dgm:spPr/>
      <dgm:t>
        <a:bodyPr/>
        <a:lstStyle/>
        <a:p>
          <a:r>
            <a:rPr lang="en-US" sz="900" dirty="0" smtClean="0"/>
            <a:t>2010 DART representation is now 41 Agencies</a:t>
          </a:r>
          <a:endParaRPr lang="en-US" sz="900" dirty="0"/>
        </a:p>
      </dgm:t>
    </dgm:pt>
    <dgm:pt modelId="{EA25589F-D864-5147-A85B-CAE3362167A9}" type="parTrans" cxnId="{9892748D-DC87-F948-925D-0F46D6836776}">
      <dgm:prSet/>
      <dgm:spPr/>
      <dgm:t>
        <a:bodyPr/>
        <a:lstStyle/>
        <a:p>
          <a:endParaRPr lang="en-US" sz="2400"/>
        </a:p>
      </dgm:t>
    </dgm:pt>
    <dgm:pt modelId="{1EB748A9-1C4E-0343-B2F3-30DEA6D1A1A3}" type="sibTrans" cxnId="{9892748D-DC87-F948-925D-0F46D6836776}">
      <dgm:prSet/>
      <dgm:spPr/>
      <dgm:t>
        <a:bodyPr/>
        <a:lstStyle/>
        <a:p>
          <a:endParaRPr lang="en-US" sz="2400"/>
        </a:p>
      </dgm:t>
    </dgm:pt>
    <dgm:pt modelId="{E9413775-C072-F544-B8C1-388A47251F47}">
      <dgm:prSet phldrT="[Text]" custT="1"/>
      <dgm:spPr/>
      <dgm:t>
        <a:bodyPr/>
        <a:lstStyle/>
        <a:p>
          <a:r>
            <a:rPr lang="en-US" sz="900" dirty="0" smtClean="0"/>
            <a:t>Intervention by State Funder</a:t>
          </a:r>
          <a:endParaRPr lang="en-US" sz="900" dirty="0"/>
        </a:p>
      </dgm:t>
    </dgm:pt>
    <dgm:pt modelId="{B116678D-39F6-3843-8EEF-8B32F85B5D31}" type="parTrans" cxnId="{2C01A1D0-5C5E-5942-9C91-B10F8000657B}">
      <dgm:prSet/>
      <dgm:spPr/>
      <dgm:t>
        <a:bodyPr/>
        <a:lstStyle/>
        <a:p>
          <a:endParaRPr lang="en-US" sz="2400"/>
        </a:p>
      </dgm:t>
    </dgm:pt>
    <dgm:pt modelId="{DC417F44-8084-BE4E-B59F-88C214EDD218}" type="sibTrans" cxnId="{2C01A1D0-5C5E-5942-9C91-B10F8000657B}">
      <dgm:prSet custT="1"/>
      <dgm:spPr/>
      <dgm:t>
        <a:bodyPr/>
        <a:lstStyle/>
        <a:p>
          <a:endParaRPr lang="en-US" sz="800"/>
        </a:p>
      </dgm:t>
    </dgm:pt>
    <dgm:pt modelId="{4EADBAFD-01C3-584C-99F3-694D18B5F6BA}">
      <dgm:prSet phldrT="[Text]" custT="1"/>
      <dgm:spPr/>
      <dgm:t>
        <a:bodyPr/>
        <a:lstStyle/>
        <a:p>
          <a:r>
            <a:rPr lang="en-US" sz="900" dirty="0" smtClean="0"/>
            <a:t>Development of DART (17 Agencies)</a:t>
          </a:r>
          <a:endParaRPr lang="en-US" sz="900" dirty="0"/>
        </a:p>
      </dgm:t>
    </dgm:pt>
    <dgm:pt modelId="{17F6B413-8445-F44D-A1DD-4C8A76CF6A35}" type="parTrans" cxnId="{91B7863A-410A-BF4B-B2EB-6EE13F26AF17}">
      <dgm:prSet/>
      <dgm:spPr/>
      <dgm:t>
        <a:bodyPr/>
        <a:lstStyle/>
        <a:p>
          <a:endParaRPr lang="en-US" sz="2400"/>
        </a:p>
      </dgm:t>
    </dgm:pt>
    <dgm:pt modelId="{7BF64D84-92AC-874C-9371-78D9012BD4B5}" type="sibTrans" cxnId="{91B7863A-410A-BF4B-B2EB-6EE13F26AF17}">
      <dgm:prSet custT="1"/>
      <dgm:spPr/>
      <dgm:t>
        <a:bodyPr/>
        <a:lstStyle/>
        <a:p>
          <a:endParaRPr lang="en-US" sz="800"/>
        </a:p>
      </dgm:t>
    </dgm:pt>
    <dgm:pt modelId="{4968962E-F6F2-6242-81F9-933605A731CB}">
      <dgm:prSet phldrT="[Text]" custT="1"/>
      <dgm:spPr/>
      <dgm:t>
        <a:bodyPr/>
        <a:lstStyle/>
        <a:p>
          <a:r>
            <a:rPr lang="en-US" sz="900" dirty="0" smtClean="0"/>
            <a:t>DART continues to add partners as needed</a:t>
          </a:r>
          <a:endParaRPr lang="en-US" sz="900" dirty="0"/>
        </a:p>
      </dgm:t>
    </dgm:pt>
    <dgm:pt modelId="{A98A1D90-1105-644F-A09A-27368415591F}" type="parTrans" cxnId="{2CC688DF-D355-7E45-A17D-88B90A32FC5D}">
      <dgm:prSet/>
      <dgm:spPr/>
      <dgm:t>
        <a:bodyPr/>
        <a:lstStyle/>
        <a:p>
          <a:endParaRPr lang="en-US" sz="2400"/>
        </a:p>
      </dgm:t>
    </dgm:pt>
    <dgm:pt modelId="{4F98F4E9-4A4B-F846-BED0-400A3D807328}" type="sibTrans" cxnId="{2CC688DF-D355-7E45-A17D-88B90A32FC5D}">
      <dgm:prSet custT="1"/>
      <dgm:spPr/>
      <dgm:t>
        <a:bodyPr/>
        <a:lstStyle/>
        <a:p>
          <a:endParaRPr lang="en-US" sz="800"/>
        </a:p>
      </dgm:t>
    </dgm:pt>
    <dgm:pt modelId="{24FF6189-71FA-FB46-A8BA-3523A939FF90}">
      <dgm:prSet phldrT="[Text]" custT="1"/>
      <dgm:spPr/>
      <dgm:t>
        <a:bodyPr/>
        <a:lstStyle/>
        <a:p>
          <a:r>
            <a:rPr lang="en-US" sz="850" dirty="0" smtClean="0"/>
            <a:t>DART becomes a subcommittee of the  Milwaukee Commission on Domestic Violence and Sexual Abuse</a:t>
          </a:r>
          <a:endParaRPr lang="en-US" sz="850" dirty="0"/>
        </a:p>
      </dgm:t>
    </dgm:pt>
    <dgm:pt modelId="{4B6A4E69-A37B-D046-9B16-196A0D84F15D}" type="parTrans" cxnId="{E46AC0FF-F982-EE4A-A7A5-8840AB034956}">
      <dgm:prSet/>
      <dgm:spPr/>
      <dgm:t>
        <a:bodyPr/>
        <a:lstStyle/>
        <a:p>
          <a:endParaRPr lang="en-US" sz="2400"/>
        </a:p>
      </dgm:t>
    </dgm:pt>
    <dgm:pt modelId="{0B19FD06-E118-734E-A5E0-C474AFF22138}" type="sibTrans" cxnId="{E46AC0FF-F982-EE4A-A7A5-8840AB034956}">
      <dgm:prSet custT="1"/>
      <dgm:spPr/>
      <dgm:t>
        <a:bodyPr/>
        <a:lstStyle/>
        <a:p>
          <a:endParaRPr lang="en-US" sz="800"/>
        </a:p>
      </dgm:t>
    </dgm:pt>
    <dgm:pt modelId="{DB7C6DC7-BEA9-F54E-8E4F-F14151F1EA4A}" type="pres">
      <dgm:prSet presAssocID="{B1810D3F-9C9A-0041-868B-1981F8BE5DE6}" presName="linearFlow" presStyleCnt="0">
        <dgm:presLayoutVars>
          <dgm:dir/>
          <dgm:resizeHandles val="exact"/>
        </dgm:presLayoutVars>
      </dgm:prSet>
      <dgm:spPr/>
    </dgm:pt>
    <dgm:pt modelId="{FDA5762F-3C5F-B243-95AB-B07D3C62C1A6}" type="pres">
      <dgm:prSet presAssocID="{E9413775-C072-F544-B8C1-388A47251F47}" presName="node" presStyleLbl="node1" presStyleIdx="0" presStyleCnt="5" custScaleX="116546" custScaleY="120668">
        <dgm:presLayoutVars>
          <dgm:bulletEnabled val="1"/>
        </dgm:presLayoutVars>
      </dgm:prSet>
      <dgm:spPr/>
      <dgm:t>
        <a:bodyPr/>
        <a:lstStyle/>
        <a:p>
          <a:endParaRPr lang="en-US"/>
        </a:p>
      </dgm:t>
    </dgm:pt>
    <dgm:pt modelId="{9DB65BD9-8D6F-C740-9479-35D6B4B76E10}" type="pres">
      <dgm:prSet presAssocID="{DC417F44-8084-BE4E-B59F-88C214EDD218}" presName="spacerL" presStyleCnt="0"/>
      <dgm:spPr/>
    </dgm:pt>
    <dgm:pt modelId="{45432BB3-1380-AD43-8F31-A69FBABF26A4}" type="pres">
      <dgm:prSet presAssocID="{DC417F44-8084-BE4E-B59F-88C214EDD218}" presName="sibTrans" presStyleLbl="sibTrans2D1" presStyleIdx="0" presStyleCnt="4"/>
      <dgm:spPr/>
      <dgm:t>
        <a:bodyPr/>
        <a:lstStyle/>
        <a:p>
          <a:endParaRPr lang="en-US"/>
        </a:p>
      </dgm:t>
    </dgm:pt>
    <dgm:pt modelId="{80C8A482-795D-D840-B0DC-DC7D14F2034C}" type="pres">
      <dgm:prSet presAssocID="{DC417F44-8084-BE4E-B59F-88C214EDD218}" presName="spacerR" presStyleCnt="0"/>
      <dgm:spPr/>
    </dgm:pt>
    <dgm:pt modelId="{E64B5DFD-08FA-F248-9A4F-1DC3BFF7A116}" type="pres">
      <dgm:prSet presAssocID="{4EADBAFD-01C3-584C-99F3-694D18B5F6BA}" presName="node" presStyleLbl="node1" presStyleIdx="1" presStyleCnt="5" custScaleX="120905" custScaleY="120905" custLinFactNeighborX="-1017" custLinFactNeighborY="-1254">
        <dgm:presLayoutVars>
          <dgm:bulletEnabled val="1"/>
        </dgm:presLayoutVars>
      </dgm:prSet>
      <dgm:spPr/>
      <dgm:t>
        <a:bodyPr/>
        <a:lstStyle/>
        <a:p>
          <a:endParaRPr lang="en-US"/>
        </a:p>
      </dgm:t>
    </dgm:pt>
    <dgm:pt modelId="{2C62550A-B84F-2842-BCF0-578DB4AB9F4D}" type="pres">
      <dgm:prSet presAssocID="{7BF64D84-92AC-874C-9371-78D9012BD4B5}" presName="spacerL" presStyleCnt="0"/>
      <dgm:spPr/>
    </dgm:pt>
    <dgm:pt modelId="{09E0105E-E769-5F41-92D2-1BC622A30B6F}" type="pres">
      <dgm:prSet presAssocID="{7BF64D84-92AC-874C-9371-78D9012BD4B5}" presName="sibTrans" presStyleLbl="sibTrans2D1" presStyleIdx="1" presStyleCnt="4"/>
      <dgm:spPr/>
      <dgm:t>
        <a:bodyPr/>
        <a:lstStyle/>
        <a:p>
          <a:endParaRPr lang="en-US"/>
        </a:p>
      </dgm:t>
    </dgm:pt>
    <dgm:pt modelId="{4B9BB4A9-62AD-5E48-AB11-95962A783FCF}" type="pres">
      <dgm:prSet presAssocID="{7BF64D84-92AC-874C-9371-78D9012BD4B5}" presName="spacerR" presStyleCnt="0"/>
      <dgm:spPr/>
    </dgm:pt>
    <dgm:pt modelId="{BA047AE8-FF66-204A-880C-44605B06C476}" type="pres">
      <dgm:prSet presAssocID="{24FF6189-71FA-FB46-A8BA-3523A939FF90}" presName="node" presStyleLbl="node1" presStyleIdx="2" presStyleCnt="5" custScaleX="116215" custScaleY="115395">
        <dgm:presLayoutVars>
          <dgm:bulletEnabled val="1"/>
        </dgm:presLayoutVars>
      </dgm:prSet>
      <dgm:spPr/>
      <dgm:t>
        <a:bodyPr/>
        <a:lstStyle/>
        <a:p>
          <a:endParaRPr lang="en-US"/>
        </a:p>
      </dgm:t>
    </dgm:pt>
    <dgm:pt modelId="{7E223741-383F-454F-AA41-E4AE0F35CCEF}" type="pres">
      <dgm:prSet presAssocID="{0B19FD06-E118-734E-A5E0-C474AFF22138}" presName="spacerL" presStyleCnt="0"/>
      <dgm:spPr/>
    </dgm:pt>
    <dgm:pt modelId="{25FBDD65-DD0E-D249-B363-FEAB812C7680}" type="pres">
      <dgm:prSet presAssocID="{0B19FD06-E118-734E-A5E0-C474AFF22138}" presName="sibTrans" presStyleLbl="sibTrans2D1" presStyleIdx="2" presStyleCnt="4"/>
      <dgm:spPr/>
      <dgm:t>
        <a:bodyPr/>
        <a:lstStyle/>
        <a:p>
          <a:endParaRPr lang="en-US"/>
        </a:p>
      </dgm:t>
    </dgm:pt>
    <dgm:pt modelId="{24C8D1AE-9FE7-8B45-BFC8-CAAAD2BA3599}" type="pres">
      <dgm:prSet presAssocID="{0B19FD06-E118-734E-A5E0-C474AFF22138}" presName="spacerR" presStyleCnt="0"/>
      <dgm:spPr/>
    </dgm:pt>
    <dgm:pt modelId="{3C9300F0-D1CD-E048-AFC5-12494E0AA5DD}" type="pres">
      <dgm:prSet presAssocID="{4968962E-F6F2-6242-81F9-933605A731CB}" presName="node" presStyleLbl="node1" presStyleIdx="3" presStyleCnt="5" custScaleX="116637" custScaleY="109349">
        <dgm:presLayoutVars>
          <dgm:bulletEnabled val="1"/>
        </dgm:presLayoutVars>
      </dgm:prSet>
      <dgm:spPr/>
      <dgm:t>
        <a:bodyPr/>
        <a:lstStyle/>
        <a:p>
          <a:endParaRPr lang="en-US"/>
        </a:p>
      </dgm:t>
    </dgm:pt>
    <dgm:pt modelId="{69064EFA-5E25-2F42-AA49-F22F525F6B8B}" type="pres">
      <dgm:prSet presAssocID="{4F98F4E9-4A4B-F846-BED0-400A3D807328}" presName="spacerL" presStyleCnt="0"/>
      <dgm:spPr/>
    </dgm:pt>
    <dgm:pt modelId="{AB500E0D-0BDA-7848-A10D-00C33B60F9CE}" type="pres">
      <dgm:prSet presAssocID="{4F98F4E9-4A4B-F846-BED0-400A3D807328}" presName="sibTrans" presStyleLbl="sibTrans2D1" presStyleIdx="3" presStyleCnt="4"/>
      <dgm:spPr/>
      <dgm:t>
        <a:bodyPr/>
        <a:lstStyle/>
        <a:p>
          <a:endParaRPr lang="en-US"/>
        </a:p>
      </dgm:t>
    </dgm:pt>
    <dgm:pt modelId="{BD573BEC-5B88-D54A-BDF1-82DD698F4161}" type="pres">
      <dgm:prSet presAssocID="{4F98F4E9-4A4B-F846-BED0-400A3D807328}" presName="spacerR" presStyleCnt="0"/>
      <dgm:spPr/>
    </dgm:pt>
    <dgm:pt modelId="{FC686DA9-E2CC-5C44-AB98-D0BDEDDC4BFD}" type="pres">
      <dgm:prSet presAssocID="{8B0D97D0-B21F-FC4D-92B8-D50874A5F3FF}" presName="node" presStyleLbl="node1" presStyleIdx="4" presStyleCnt="5" custScaleX="118935" custScaleY="111716">
        <dgm:presLayoutVars>
          <dgm:bulletEnabled val="1"/>
        </dgm:presLayoutVars>
      </dgm:prSet>
      <dgm:spPr/>
      <dgm:t>
        <a:bodyPr/>
        <a:lstStyle/>
        <a:p>
          <a:endParaRPr lang="en-US"/>
        </a:p>
      </dgm:t>
    </dgm:pt>
  </dgm:ptLst>
  <dgm:cxnLst>
    <dgm:cxn modelId="{A59885B7-3967-4D85-915E-3526C5D6112E}" type="presOf" srcId="{0B19FD06-E118-734E-A5E0-C474AFF22138}" destId="{25FBDD65-DD0E-D249-B363-FEAB812C7680}" srcOrd="0" destOrd="0" presId="urn:microsoft.com/office/officeart/2005/8/layout/equation1"/>
    <dgm:cxn modelId="{91B7863A-410A-BF4B-B2EB-6EE13F26AF17}" srcId="{B1810D3F-9C9A-0041-868B-1981F8BE5DE6}" destId="{4EADBAFD-01C3-584C-99F3-694D18B5F6BA}" srcOrd="1" destOrd="0" parTransId="{17F6B413-8445-F44D-A1DD-4C8A76CF6A35}" sibTransId="{7BF64D84-92AC-874C-9371-78D9012BD4B5}"/>
    <dgm:cxn modelId="{9892748D-DC87-F948-925D-0F46D6836776}" srcId="{B1810D3F-9C9A-0041-868B-1981F8BE5DE6}" destId="{8B0D97D0-B21F-FC4D-92B8-D50874A5F3FF}" srcOrd="4" destOrd="0" parTransId="{EA25589F-D864-5147-A85B-CAE3362167A9}" sibTransId="{1EB748A9-1C4E-0343-B2F3-30DEA6D1A1A3}"/>
    <dgm:cxn modelId="{5005DD24-3B73-4D71-A832-5C2107321CD9}" type="presOf" srcId="{4EADBAFD-01C3-584C-99F3-694D18B5F6BA}" destId="{E64B5DFD-08FA-F248-9A4F-1DC3BFF7A116}" srcOrd="0" destOrd="0" presId="urn:microsoft.com/office/officeart/2005/8/layout/equation1"/>
    <dgm:cxn modelId="{17BCFD81-21FB-40E1-80F4-07A0597CD32A}" type="presOf" srcId="{24FF6189-71FA-FB46-A8BA-3523A939FF90}" destId="{BA047AE8-FF66-204A-880C-44605B06C476}" srcOrd="0" destOrd="0" presId="urn:microsoft.com/office/officeart/2005/8/layout/equation1"/>
    <dgm:cxn modelId="{C0AC1E42-A53F-4E71-8CFF-E1CCAE845CA3}" type="presOf" srcId="{DC417F44-8084-BE4E-B59F-88C214EDD218}" destId="{45432BB3-1380-AD43-8F31-A69FBABF26A4}" srcOrd="0" destOrd="0" presId="urn:microsoft.com/office/officeart/2005/8/layout/equation1"/>
    <dgm:cxn modelId="{E46AC0FF-F982-EE4A-A7A5-8840AB034956}" srcId="{B1810D3F-9C9A-0041-868B-1981F8BE5DE6}" destId="{24FF6189-71FA-FB46-A8BA-3523A939FF90}" srcOrd="2" destOrd="0" parTransId="{4B6A4E69-A37B-D046-9B16-196A0D84F15D}" sibTransId="{0B19FD06-E118-734E-A5E0-C474AFF22138}"/>
    <dgm:cxn modelId="{130429B7-4348-4135-876D-C08784D7B13C}" type="presOf" srcId="{E9413775-C072-F544-B8C1-388A47251F47}" destId="{FDA5762F-3C5F-B243-95AB-B07D3C62C1A6}" srcOrd="0" destOrd="0" presId="urn:microsoft.com/office/officeart/2005/8/layout/equation1"/>
    <dgm:cxn modelId="{2CC688DF-D355-7E45-A17D-88B90A32FC5D}" srcId="{B1810D3F-9C9A-0041-868B-1981F8BE5DE6}" destId="{4968962E-F6F2-6242-81F9-933605A731CB}" srcOrd="3" destOrd="0" parTransId="{A98A1D90-1105-644F-A09A-27368415591F}" sibTransId="{4F98F4E9-4A4B-F846-BED0-400A3D807328}"/>
    <dgm:cxn modelId="{5F936BD2-2AFC-4186-A577-F6E60354AD2E}" type="presOf" srcId="{4968962E-F6F2-6242-81F9-933605A731CB}" destId="{3C9300F0-D1CD-E048-AFC5-12494E0AA5DD}" srcOrd="0" destOrd="0" presId="urn:microsoft.com/office/officeart/2005/8/layout/equation1"/>
    <dgm:cxn modelId="{500BBE3B-75A1-4E84-B2F2-B0C499E70F0E}" type="presOf" srcId="{7BF64D84-92AC-874C-9371-78D9012BD4B5}" destId="{09E0105E-E769-5F41-92D2-1BC622A30B6F}" srcOrd="0" destOrd="0" presId="urn:microsoft.com/office/officeart/2005/8/layout/equation1"/>
    <dgm:cxn modelId="{91E6B982-6266-4FAE-9275-89EF7E2817B1}" type="presOf" srcId="{4F98F4E9-4A4B-F846-BED0-400A3D807328}" destId="{AB500E0D-0BDA-7848-A10D-00C33B60F9CE}" srcOrd="0" destOrd="0" presId="urn:microsoft.com/office/officeart/2005/8/layout/equation1"/>
    <dgm:cxn modelId="{BFE60E26-1FD1-4ADD-8CFE-B17C03E238C1}" type="presOf" srcId="{8B0D97D0-B21F-FC4D-92B8-D50874A5F3FF}" destId="{FC686DA9-E2CC-5C44-AB98-D0BDEDDC4BFD}" srcOrd="0" destOrd="0" presId="urn:microsoft.com/office/officeart/2005/8/layout/equation1"/>
    <dgm:cxn modelId="{35827541-225B-4CE8-9FA3-38B8BC13CCC2}" type="presOf" srcId="{B1810D3F-9C9A-0041-868B-1981F8BE5DE6}" destId="{DB7C6DC7-BEA9-F54E-8E4F-F14151F1EA4A}" srcOrd="0" destOrd="0" presId="urn:microsoft.com/office/officeart/2005/8/layout/equation1"/>
    <dgm:cxn modelId="{2C01A1D0-5C5E-5942-9C91-B10F8000657B}" srcId="{B1810D3F-9C9A-0041-868B-1981F8BE5DE6}" destId="{E9413775-C072-F544-B8C1-388A47251F47}" srcOrd="0" destOrd="0" parTransId="{B116678D-39F6-3843-8EEF-8B32F85B5D31}" sibTransId="{DC417F44-8084-BE4E-B59F-88C214EDD218}"/>
    <dgm:cxn modelId="{AD32406D-58AC-4CE0-94F8-B9D8864DC40A}" type="presParOf" srcId="{DB7C6DC7-BEA9-F54E-8E4F-F14151F1EA4A}" destId="{FDA5762F-3C5F-B243-95AB-B07D3C62C1A6}" srcOrd="0" destOrd="0" presId="urn:microsoft.com/office/officeart/2005/8/layout/equation1"/>
    <dgm:cxn modelId="{B17CCE95-57D9-4EC5-BE6B-9646CF5916CA}" type="presParOf" srcId="{DB7C6DC7-BEA9-F54E-8E4F-F14151F1EA4A}" destId="{9DB65BD9-8D6F-C740-9479-35D6B4B76E10}" srcOrd="1" destOrd="0" presId="urn:microsoft.com/office/officeart/2005/8/layout/equation1"/>
    <dgm:cxn modelId="{52400C20-43BA-40FA-8D14-C4A5EEA717FC}" type="presParOf" srcId="{DB7C6DC7-BEA9-F54E-8E4F-F14151F1EA4A}" destId="{45432BB3-1380-AD43-8F31-A69FBABF26A4}" srcOrd="2" destOrd="0" presId="urn:microsoft.com/office/officeart/2005/8/layout/equation1"/>
    <dgm:cxn modelId="{715D0F4B-F5DB-4E16-AF13-1FE5D3B17F02}" type="presParOf" srcId="{DB7C6DC7-BEA9-F54E-8E4F-F14151F1EA4A}" destId="{80C8A482-795D-D840-B0DC-DC7D14F2034C}" srcOrd="3" destOrd="0" presId="urn:microsoft.com/office/officeart/2005/8/layout/equation1"/>
    <dgm:cxn modelId="{49D78BD6-B708-40F3-8B51-7400F56B1862}" type="presParOf" srcId="{DB7C6DC7-BEA9-F54E-8E4F-F14151F1EA4A}" destId="{E64B5DFD-08FA-F248-9A4F-1DC3BFF7A116}" srcOrd="4" destOrd="0" presId="urn:microsoft.com/office/officeart/2005/8/layout/equation1"/>
    <dgm:cxn modelId="{EEE65CBE-2DBC-4FB3-AC8D-F61C6F1ABC00}" type="presParOf" srcId="{DB7C6DC7-BEA9-F54E-8E4F-F14151F1EA4A}" destId="{2C62550A-B84F-2842-BCF0-578DB4AB9F4D}" srcOrd="5" destOrd="0" presId="urn:microsoft.com/office/officeart/2005/8/layout/equation1"/>
    <dgm:cxn modelId="{BBDF6F25-6B4D-4568-AF0F-3E8BE38F4932}" type="presParOf" srcId="{DB7C6DC7-BEA9-F54E-8E4F-F14151F1EA4A}" destId="{09E0105E-E769-5F41-92D2-1BC622A30B6F}" srcOrd="6" destOrd="0" presId="urn:microsoft.com/office/officeart/2005/8/layout/equation1"/>
    <dgm:cxn modelId="{56DF6E61-4FF1-4E3D-9F56-540B7BEB9E2A}" type="presParOf" srcId="{DB7C6DC7-BEA9-F54E-8E4F-F14151F1EA4A}" destId="{4B9BB4A9-62AD-5E48-AB11-95962A783FCF}" srcOrd="7" destOrd="0" presId="urn:microsoft.com/office/officeart/2005/8/layout/equation1"/>
    <dgm:cxn modelId="{A8705686-5779-42AB-AB46-27A73EB54E33}" type="presParOf" srcId="{DB7C6DC7-BEA9-F54E-8E4F-F14151F1EA4A}" destId="{BA047AE8-FF66-204A-880C-44605B06C476}" srcOrd="8" destOrd="0" presId="urn:microsoft.com/office/officeart/2005/8/layout/equation1"/>
    <dgm:cxn modelId="{C97F2AAE-E984-4A7F-9DEE-3C1689000A23}" type="presParOf" srcId="{DB7C6DC7-BEA9-F54E-8E4F-F14151F1EA4A}" destId="{7E223741-383F-454F-AA41-E4AE0F35CCEF}" srcOrd="9" destOrd="0" presId="urn:microsoft.com/office/officeart/2005/8/layout/equation1"/>
    <dgm:cxn modelId="{E7A2639A-237F-483C-A714-527B62869D5A}" type="presParOf" srcId="{DB7C6DC7-BEA9-F54E-8E4F-F14151F1EA4A}" destId="{25FBDD65-DD0E-D249-B363-FEAB812C7680}" srcOrd="10" destOrd="0" presId="urn:microsoft.com/office/officeart/2005/8/layout/equation1"/>
    <dgm:cxn modelId="{B8F82782-0A98-46BB-8901-9DDD8E1C776D}" type="presParOf" srcId="{DB7C6DC7-BEA9-F54E-8E4F-F14151F1EA4A}" destId="{24C8D1AE-9FE7-8B45-BFC8-CAAAD2BA3599}" srcOrd="11" destOrd="0" presId="urn:microsoft.com/office/officeart/2005/8/layout/equation1"/>
    <dgm:cxn modelId="{D46F7381-FAFB-40A7-9A2C-8B13AFAD7112}" type="presParOf" srcId="{DB7C6DC7-BEA9-F54E-8E4F-F14151F1EA4A}" destId="{3C9300F0-D1CD-E048-AFC5-12494E0AA5DD}" srcOrd="12" destOrd="0" presId="urn:microsoft.com/office/officeart/2005/8/layout/equation1"/>
    <dgm:cxn modelId="{7EE7CBE2-8431-4BB7-87C8-467E668F644E}" type="presParOf" srcId="{DB7C6DC7-BEA9-F54E-8E4F-F14151F1EA4A}" destId="{69064EFA-5E25-2F42-AA49-F22F525F6B8B}" srcOrd="13" destOrd="0" presId="urn:microsoft.com/office/officeart/2005/8/layout/equation1"/>
    <dgm:cxn modelId="{FEE4ABEF-C8A1-4F82-9A66-5A2D31795931}" type="presParOf" srcId="{DB7C6DC7-BEA9-F54E-8E4F-F14151F1EA4A}" destId="{AB500E0D-0BDA-7848-A10D-00C33B60F9CE}" srcOrd="14" destOrd="0" presId="urn:microsoft.com/office/officeart/2005/8/layout/equation1"/>
    <dgm:cxn modelId="{B9E01734-5747-43B1-88E9-F1FF88F7E113}" type="presParOf" srcId="{DB7C6DC7-BEA9-F54E-8E4F-F14151F1EA4A}" destId="{BD573BEC-5B88-D54A-BDF1-82DD698F4161}" srcOrd="15" destOrd="0" presId="urn:microsoft.com/office/officeart/2005/8/layout/equation1"/>
    <dgm:cxn modelId="{049A3F53-8B6F-4720-A6C8-722FED3ED6A5}" type="presParOf" srcId="{DB7C6DC7-BEA9-F54E-8E4F-F14151F1EA4A}" destId="{FC686DA9-E2CC-5C44-AB98-D0BDEDDC4BFD}" srcOrd="16" destOrd="0" presId="urn:microsoft.com/office/officeart/2005/8/layout/equatio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F1FE6BC-C7DF-7F4E-AFB1-AA4132E6F174}">
      <dsp:nvSpPr>
        <dsp:cNvPr id="0" name=""/>
        <dsp:cNvSpPr/>
      </dsp:nvSpPr>
      <dsp:spPr>
        <a:xfrm>
          <a:off x="3398637" y="1756353"/>
          <a:ext cx="1348159" cy="1348159"/>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en-US" sz="2800" kern="1200" dirty="0" smtClean="0"/>
            <a:t>Janet</a:t>
          </a:r>
          <a:endParaRPr lang="en-US" sz="2800" kern="1200" dirty="0"/>
        </a:p>
      </dsp:txBody>
      <dsp:txXfrm>
        <a:off x="3398637" y="1756353"/>
        <a:ext cx="1348159" cy="1348159"/>
      </dsp:txXfrm>
    </dsp:sp>
    <dsp:sp modelId="{64495ECE-5520-9744-82D3-CAB2190D607F}">
      <dsp:nvSpPr>
        <dsp:cNvPr id="0" name=""/>
        <dsp:cNvSpPr/>
      </dsp:nvSpPr>
      <dsp:spPr>
        <a:xfrm rot="16200000">
          <a:off x="3870010" y="1538902"/>
          <a:ext cx="405413" cy="29487"/>
        </a:xfrm>
        <a:custGeom>
          <a:avLst/>
          <a:gdLst/>
          <a:ahLst/>
          <a:cxnLst/>
          <a:rect l="0" t="0" r="0" b="0"/>
          <a:pathLst>
            <a:path>
              <a:moveTo>
                <a:pt x="0" y="14743"/>
              </a:moveTo>
              <a:lnTo>
                <a:pt x="405413" y="14743"/>
              </a:lnTo>
            </a:path>
          </a:pathLst>
        </a:custGeom>
        <a:noFill/>
        <a:ln w="9525" cap="flat" cmpd="sng" algn="ctr">
          <a:solidFill>
            <a:schemeClr val="accent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16200000">
        <a:off x="4062581" y="1543511"/>
        <a:ext cx="20270" cy="20270"/>
      </dsp:txXfrm>
    </dsp:sp>
    <dsp:sp modelId="{D1FD4636-39F6-4A4B-91DB-BE078518FF2D}">
      <dsp:nvSpPr>
        <dsp:cNvPr id="0" name=""/>
        <dsp:cNvSpPr/>
      </dsp:nvSpPr>
      <dsp:spPr>
        <a:xfrm>
          <a:off x="3398637" y="2780"/>
          <a:ext cx="1348159" cy="1348159"/>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kern="1200" dirty="0" smtClean="0"/>
            <a:t>Employer</a:t>
          </a:r>
          <a:endParaRPr lang="en-US" sz="1050" kern="1200" dirty="0"/>
        </a:p>
      </dsp:txBody>
      <dsp:txXfrm>
        <a:off x="3398637" y="2780"/>
        <a:ext cx="1348159" cy="1348159"/>
      </dsp:txXfrm>
    </dsp:sp>
    <dsp:sp modelId="{29BC0388-DDF4-DB49-A4C0-D683508C5A21}">
      <dsp:nvSpPr>
        <dsp:cNvPr id="0" name=""/>
        <dsp:cNvSpPr/>
      </dsp:nvSpPr>
      <dsp:spPr>
        <a:xfrm rot="20520000">
          <a:off x="4705806" y="2156888"/>
          <a:ext cx="326835" cy="29487"/>
        </a:xfrm>
        <a:custGeom>
          <a:avLst/>
          <a:gdLst/>
          <a:ahLst/>
          <a:cxnLst/>
          <a:rect l="0" t="0" r="0" b="0"/>
          <a:pathLst>
            <a:path>
              <a:moveTo>
                <a:pt x="0" y="14743"/>
              </a:moveTo>
              <a:lnTo>
                <a:pt x="326835" y="14743"/>
              </a:lnTo>
            </a:path>
          </a:pathLst>
        </a:custGeom>
        <a:noFill/>
        <a:ln w="9525" cap="flat" cmpd="sng" algn="ctr">
          <a:solidFill>
            <a:schemeClr val="accent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20520000">
        <a:off x="4861053" y="2163460"/>
        <a:ext cx="16341" cy="16341"/>
      </dsp:txXfrm>
    </dsp:sp>
    <dsp:sp modelId="{7C7CEEDF-2ACF-6B4F-9271-5822EA994260}">
      <dsp:nvSpPr>
        <dsp:cNvPr id="0" name=""/>
        <dsp:cNvSpPr/>
      </dsp:nvSpPr>
      <dsp:spPr>
        <a:xfrm>
          <a:off x="4982218" y="1183340"/>
          <a:ext cx="1516490" cy="1410417"/>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kern="1200" dirty="0" smtClean="0"/>
            <a:t>Independence</a:t>
          </a:r>
        </a:p>
        <a:p>
          <a:pPr lvl="0" algn="ctr" defTabSz="466725">
            <a:lnSpc>
              <a:spcPct val="90000"/>
            </a:lnSpc>
            <a:spcBef>
              <a:spcPct val="0"/>
            </a:spcBef>
            <a:spcAft>
              <a:spcPct val="35000"/>
            </a:spcAft>
          </a:pPr>
          <a:r>
            <a:rPr lang="en-US" sz="1050" kern="1200" dirty="0" smtClean="0"/>
            <a:t>First</a:t>
          </a:r>
          <a:endParaRPr lang="en-US" sz="1050" kern="1200" dirty="0"/>
        </a:p>
      </dsp:txBody>
      <dsp:txXfrm>
        <a:off x="4982218" y="1183340"/>
        <a:ext cx="1516490" cy="1410417"/>
      </dsp:txXfrm>
    </dsp:sp>
    <dsp:sp modelId="{61B40549-E14F-5D41-8E19-60F97521B03B}">
      <dsp:nvSpPr>
        <dsp:cNvPr id="0" name=""/>
        <dsp:cNvSpPr/>
      </dsp:nvSpPr>
      <dsp:spPr>
        <a:xfrm rot="3240000">
          <a:off x="4385372" y="3125024"/>
          <a:ext cx="405413" cy="29487"/>
        </a:xfrm>
        <a:custGeom>
          <a:avLst/>
          <a:gdLst/>
          <a:ahLst/>
          <a:cxnLst/>
          <a:rect l="0" t="0" r="0" b="0"/>
          <a:pathLst>
            <a:path>
              <a:moveTo>
                <a:pt x="0" y="14743"/>
              </a:moveTo>
              <a:lnTo>
                <a:pt x="405413" y="14743"/>
              </a:lnTo>
            </a:path>
          </a:pathLst>
        </a:custGeom>
        <a:noFill/>
        <a:ln w="9525" cap="flat" cmpd="sng" algn="ctr">
          <a:solidFill>
            <a:schemeClr val="accent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3240000">
        <a:off x="4577943" y="3129632"/>
        <a:ext cx="20270" cy="20270"/>
      </dsp:txXfrm>
    </dsp:sp>
    <dsp:sp modelId="{A406938D-2AA9-D246-A2E2-3A8DCE32FB32}">
      <dsp:nvSpPr>
        <dsp:cNvPr id="0" name=""/>
        <dsp:cNvSpPr/>
      </dsp:nvSpPr>
      <dsp:spPr>
        <a:xfrm>
          <a:off x="4429361" y="3175023"/>
          <a:ext cx="1348159" cy="1348159"/>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kern="1200" smtClean="0"/>
            <a:t>Domestic Violence Programs</a:t>
          </a:r>
          <a:endParaRPr lang="en-US" sz="1050" kern="1200" dirty="0"/>
        </a:p>
      </dsp:txBody>
      <dsp:txXfrm>
        <a:off x="4429361" y="3175023"/>
        <a:ext cx="1348159" cy="1348159"/>
      </dsp:txXfrm>
    </dsp:sp>
    <dsp:sp modelId="{23EA2BD0-094B-034D-A244-AC5CE180203A}">
      <dsp:nvSpPr>
        <dsp:cNvPr id="0" name=""/>
        <dsp:cNvSpPr/>
      </dsp:nvSpPr>
      <dsp:spPr>
        <a:xfrm rot="7560000">
          <a:off x="3354648" y="3125024"/>
          <a:ext cx="405413" cy="29487"/>
        </a:xfrm>
        <a:custGeom>
          <a:avLst/>
          <a:gdLst/>
          <a:ahLst/>
          <a:cxnLst/>
          <a:rect l="0" t="0" r="0" b="0"/>
          <a:pathLst>
            <a:path>
              <a:moveTo>
                <a:pt x="0" y="14743"/>
              </a:moveTo>
              <a:lnTo>
                <a:pt x="405413" y="14743"/>
              </a:lnTo>
            </a:path>
          </a:pathLst>
        </a:custGeom>
        <a:noFill/>
        <a:ln w="9525" cap="flat" cmpd="sng" algn="ctr">
          <a:solidFill>
            <a:schemeClr val="accent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7560000">
        <a:off x="3547219" y="3129632"/>
        <a:ext cx="20270" cy="20270"/>
      </dsp:txXfrm>
    </dsp:sp>
    <dsp:sp modelId="{B3C43D90-C95F-8A48-8871-B088B90CC825}">
      <dsp:nvSpPr>
        <dsp:cNvPr id="0" name=""/>
        <dsp:cNvSpPr/>
      </dsp:nvSpPr>
      <dsp:spPr>
        <a:xfrm>
          <a:off x="2367913" y="3175023"/>
          <a:ext cx="1348159" cy="1348159"/>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kern="1200" dirty="0" smtClean="0"/>
            <a:t>Adult Protective Services</a:t>
          </a:r>
          <a:endParaRPr lang="en-US" sz="1050" kern="1200" dirty="0"/>
        </a:p>
      </dsp:txBody>
      <dsp:txXfrm>
        <a:off x="2367913" y="3175023"/>
        <a:ext cx="1348159" cy="1348159"/>
      </dsp:txXfrm>
    </dsp:sp>
    <dsp:sp modelId="{D749C69F-90AF-7344-98B2-639D5ACB855E}">
      <dsp:nvSpPr>
        <dsp:cNvPr id="0" name=""/>
        <dsp:cNvSpPr/>
      </dsp:nvSpPr>
      <dsp:spPr>
        <a:xfrm rot="11880000">
          <a:off x="3036137" y="2144747"/>
          <a:ext cx="405413" cy="29487"/>
        </a:xfrm>
        <a:custGeom>
          <a:avLst/>
          <a:gdLst/>
          <a:ahLst/>
          <a:cxnLst/>
          <a:rect l="0" t="0" r="0" b="0"/>
          <a:pathLst>
            <a:path>
              <a:moveTo>
                <a:pt x="0" y="14743"/>
              </a:moveTo>
              <a:lnTo>
                <a:pt x="405413" y="14743"/>
              </a:lnTo>
            </a:path>
          </a:pathLst>
        </a:custGeom>
        <a:noFill/>
        <a:ln w="9525" cap="flat" cmpd="sng" algn="ctr">
          <a:solidFill>
            <a:schemeClr val="accent2">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rot="11880000">
        <a:off x="3228708" y="2149355"/>
        <a:ext cx="20270" cy="20270"/>
      </dsp:txXfrm>
    </dsp:sp>
    <dsp:sp modelId="{B4C82949-1ABE-324B-BDB6-27F736006AFB}">
      <dsp:nvSpPr>
        <dsp:cNvPr id="0" name=""/>
        <dsp:cNvSpPr/>
      </dsp:nvSpPr>
      <dsp:spPr>
        <a:xfrm>
          <a:off x="1730890" y="1214469"/>
          <a:ext cx="1348159" cy="1348159"/>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lvl="0" algn="ctr" defTabSz="466725">
            <a:lnSpc>
              <a:spcPct val="90000"/>
            </a:lnSpc>
            <a:spcBef>
              <a:spcPct val="0"/>
            </a:spcBef>
            <a:spcAft>
              <a:spcPct val="35000"/>
            </a:spcAft>
          </a:pPr>
          <a:r>
            <a:rPr lang="en-US" sz="1050" kern="1200" dirty="0" smtClean="0"/>
            <a:t>Others</a:t>
          </a:r>
          <a:endParaRPr lang="en-US" sz="1050" kern="1200" dirty="0"/>
        </a:p>
      </dsp:txBody>
      <dsp:txXfrm>
        <a:off x="1730890" y="1214469"/>
        <a:ext cx="1348159" cy="134815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DA5762F-3C5F-B243-95AB-B07D3C62C1A6}">
      <dsp:nvSpPr>
        <dsp:cNvPr id="0" name=""/>
        <dsp:cNvSpPr/>
      </dsp:nvSpPr>
      <dsp:spPr>
        <a:xfrm>
          <a:off x="1839" y="2090513"/>
          <a:ext cx="1121895" cy="1161574"/>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Intervention by State Funder</a:t>
          </a:r>
          <a:endParaRPr lang="en-US" sz="900" kern="1200" dirty="0"/>
        </a:p>
      </dsp:txBody>
      <dsp:txXfrm>
        <a:off x="1839" y="2090513"/>
        <a:ext cx="1121895" cy="1161574"/>
      </dsp:txXfrm>
    </dsp:sp>
    <dsp:sp modelId="{45432BB3-1380-AD43-8F31-A69FBABF26A4}">
      <dsp:nvSpPr>
        <dsp:cNvPr id="0" name=""/>
        <dsp:cNvSpPr/>
      </dsp:nvSpPr>
      <dsp:spPr>
        <a:xfrm>
          <a:off x="1201899" y="2392140"/>
          <a:ext cx="558319" cy="558319"/>
        </a:xfrm>
        <a:prstGeom prst="mathPlus">
          <a:avLst/>
        </a:prstGeom>
        <a:gradFill rotWithShape="0">
          <a:gsLst>
            <a:gs pos="0">
              <a:schemeClr val="accent2">
                <a:tint val="60000"/>
                <a:hueOff val="0"/>
                <a:satOff val="0"/>
                <a:lumOff val="0"/>
                <a:alphaOff val="0"/>
                <a:shade val="51000"/>
                <a:satMod val="130000"/>
              </a:schemeClr>
            </a:gs>
            <a:gs pos="80000">
              <a:schemeClr val="accent2">
                <a:tint val="60000"/>
                <a:hueOff val="0"/>
                <a:satOff val="0"/>
                <a:lumOff val="0"/>
                <a:alphaOff val="0"/>
                <a:shade val="93000"/>
                <a:satMod val="130000"/>
              </a:schemeClr>
            </a:gs>
            <a:gs pos="100000">
              <a:schemeClr val="accent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1201899" y="2392140"/>
        <a:ext cx="558319" cy="558319"/>
      </dsp:txXfrm>
    </dsp:sp>
    <dsp:sp modelId="{E64B5DFD-08FA-F248-9A4F-1DC3BFF7A116}">
      <dsp:nvSpPr>
        <dsp:cNvPr id="0" name=""/>
        <dsp:cNvSpPr/>
      </dsp:nvSpPr>
      <dsp:spPr>
        <a:xfrm>
          <a:off x="1837588" y="2077301"/>
          <a:ext cx="1163856" cy="1163856"/>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Development of DART (17 Agencies)</a:t>
          </a:r>
          <a:endParaRPr lang="en-US" sz="900" kern="1200" dirty="0"/>
        </a:p>
      </dsp:txBody>
      <dsp:txXfrm>
        <a:off x="1837588" y="2077301"/>
        <a:ext cx="1163856" cy="1163856"/>
      </dsp:txXfrm>
    </dsp:sp>
    <dsp:sp modelId="{09E0105E-E769-5F41-92D2-1BC622A30B6F}">
      <dsp:nvSpPr>
        <dsp:cNvPr id="0" name=""/>
        <dsp:cNvSpPr/>
      </dsp:nvSpPr>
      <dsp:spPr>
        <a:xfrm>
          <a:off x="3080404" y="2392140"/>
          <a:ext cx="558319" cy="558319"/>
        </a:xfrm>
        <a:prstGeom prst="mathPlus">
          <a:avLst/>
        </a:prstGeom>
        <a:gradFill rotWithShape="0">
          <a:gsLst>
            <a:gs pos="0">
              <a:schemeClr val="accent2">
                <a:tint val="60000"/>
                <a:hueOff val="0"/>
                <a:satOff val="0"/>
                <a:lumOff val="0"/>
                <a:alphaOff val="0"/>
                <a:shade val="51000"/>
                <a:satMod val="130000"/>
              </a:schemeClr>
            </a:gs>
            <a:gs pos="80000">
              <a:schemeClr val="accent2">
                <a:tint val="60000"/>
                <a:hueOff val="0"/>
                <a:satOff val="0"/>
                <a:lumOff val="0"/>
                <a:alphaOff val="0"/>
                <a:shade val="93000"/>
                <a:satMod val="130000"/>
              </a:schemeClr>
            </a:gs>
            <a:gs pos="100000">
              <a:schemeClr val="accent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3080404" y="2392140"/>
        <a:ext cx="558319" cy="558319"/>
      </dsp:txXfrm>
    </dsp:sp>
    <dsp:sp modelId="{BA047AE8-FF66-204A-880C-44605B06C476}">
      <dsp:nvSpPr>
        <dsp:cNvPr id="0" name=""/>
        <dsp:cNvSpPr/>
      </dsp:nvSpPr>
      <dsp:spPr>
        <a:xfrm>
          <a:off x="3716889" y="2115892"/>
          <a:ext cx="1118709" cy="1110815"/>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377825">
            <a:lnSpc>
              <a:spcPct val="90000"/>
            </a:lnSpc>
            <a:spcBef>
              <a:spcPct val="0"/>
            </a:spcBef>
            <a:spcAft>
              <a:spcPct val="35000"/>
            </a:spcAft>
          </a:pPr>
          <a:r>
            <a:rPr lang="en-US" sz="850" kern="1200" dirty="0" smtClean="0"/>
            <a:t>DART becomes a subcommittee of the  Milwaukee Commission on Domestic Violence and Sexual Abuse</a:t>
          </a:r>
          <a:endParaRPr lang="en-US" sz="850" kern="1200" dirty="0"/>
        </a:p>
      </dsp:txBody>
      <dsp:txXfrm>
        <a:off x="3716889" y="2115892"/>
        <a:ext cx="1118709" cy="1110815"/>
      </dsp:txXfrm>
    </dsp:sp>
    <dsp:sp modelId="{25FBDD65-DD0E-D249-B363-FEAB812C7680}">
      <dsp:nvSpPr>
        <dsp:cNvPr id="0" name=""/>
        <dsp:cNvSpPr/>
      </dsp:nvSpPr>
      <dsp:spPr>
        <a:xfrm>
          <a:off x="4913763" y="2392140"/>
          <a:ext cx="558319" cy="558319"/>
        </a:xfrm>
        <a:prstGeom prst="mathPlus">
          <a:avLst/>
        </a:prstGeom>
        <a:gradFill rotWithShape="0">
          <a:gsLst>
            <a:gs pos="0">
              <a:schemeClr val="accent2">
                <a:tint val="60000"/>
                <a:hueOff val="0"/>
                <a:satOff val="0"/>
                <a:lumOff val="0"/>
                <a:alphaOff val="0"/>
                <a:shade val="51000"/>
                <a:satMod val="130000"/>
              </a:schemeClr>
            </a:gs>
            <a:gs pos="80000">
              <a:schemeClr val="accent2">
                <a:tint val="60000"/>
                <a:hueOff val="0"/>
                <a:satOff val="0"/>
                <a:lumOff val="0"/>
                <a:alphaOff val="0"/>
                <a:shade val="93000"/>
                <a:satMod val="130000"/>
              </a:schemeClr>
            </a:gs>
            <a:gs pos="100000">
              <a:schemeClr val="accent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4913763" y="2392140"/>
        <a:ext cx="558319" cy="558319"/>
      </dsp:txXfrm>
    </dsp:sp>
    <dsp:sp modelId="{3C9300F0-D1CD-E048-AFC5-12494E0AA5DD}">
      <dsp:nvSpPr>
        <dsp:cNvPr id="0" name=""/>
        <dsp:cNvSpPr/>
      </dsp:nvSpPr>
      <dsp:spPr>
        <a:xfrm>
          <a:off x="5550247" y="2144992"/>
          <a:ext cx="1122771" cy="1052615"/>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DART continues to add partners as needed</a:t>
          </a:r>
          <a:endParaRPr lang="en-US" sz="900" kern="1200" dirty="0"/>
        </a:p>
      </dsp:txBody>
      <dsp:txXfrm>
        <a:off x="5550247" y="2144992"/>
        <a:ext cx="1122771" cy="1052615"/>
      </dsp:txXfrm>
    </dsp:sp>
    <dsp:sp modelId="{AB500E0D-0BDA-7848-A10D-00C33B60F9CE}">
      <dsp:nvSpPr>
        <dsp:cNvPr id="0" name=""/>
        <dsp:cNvSpPr/>
      </dsp:nvSpPr>
      <dsp:spPr>
        <a:xfrm>
          <a:off x="6751183" y="2392140"/>
          <a:ext cx="558319" cy="558319"/>
        </a:xfrm>
        <a:prstGeom prst="mathEqual">
          <a:avLst/>
        </a:prstGeom>
        <a:gradFill rotWithShape="0">
          <a:gsLst>
            <a:gs pos="0">
              <a:schemeClr val="accent2">
                <a:tint val="60000"/>
                <a:hueOff val="0"/>
                <a:satOff val="0"/>
                <a:lumOff val="0"/>
                <a:alphaOff val="0"/>
                <a:shade val="51000"/>
                <a:satMod val="130000"/>
              </a:schemeClr>
            </a:gs>
            <a:gs pos="80000">
              <a:schemeClr val="accent2">
                <a:tint val="60000"/>
                <a:hueOff val="0"/>
                <a:satOff val="0"/>
                <a:lumOff val="0"/>
                <a:alphaOff val="0"/>
                <a:shade val="93000"/>
                <a:satMod val="130000"/>
              </a:schemeClr>
            </a:gs>
            <a:gs pos="100000">
              <a:schemeClr val="accent2">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6751183" y="2392140"/>
        <a:ext cx="558319" cy="558319"/>
      </dsp:txXfrm>
    </dsp:sp>
    <dsp:sp modelId="{FC686DA9-E2CC-5C44-AB98-D0BDEDDC4BFD}">
      <dsp:nvSpPr>
        <dsp:cNvPr id="0" name=""/>
        <dsp:cNvSpPr/>
      </dsp:nvSpPr>
      <dsp:spPr>
        <a:xfrm>
          <a:off x="7387668" y="2133600"/>
          <a:ext cx="1144892" cy="1075400"/>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2010 DART representation is now 41 Agencies</a:t>
          </a:r>
          <a:endParaRPr lang="en-US" sz="900" kern="1200" dirty="0"/>
        </a:p>
      </dsp:txBody>
      <dsp:txXfrm>
        <a:off x="7387668" y="2133600"/>
        <a:ext cx="1144892" cy="1075400"/>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77" tIns="46589" rIns="93177" bIns="46589" rtlCol="0"/>
          <a:lstStyle>
            <a:lvl1pPr algn="r">
              <a:defRPr sz="1200">
                <a:latin typeface="Arial" charset="0"/>
                <a:cs typeface="+mn-cs"/>
              </a:defRPr>
            </a:lvl1pPr>
          </a:lstStyle>
          <a:p>
            <a:pPr>
              <a:defRPr/>
            </a:pPr>
            <a:fld id="{865A7DD1-600C-42FF-9D9D-BFB743C0A4FC}" type="datetimeFigureOut">
              <a:rPr lang="en-US"/>
              <a:pPr>
                <a:defRPr/>
              </a:pPr>
              <a:t>7/8/2014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3177" tIns="46589" rIns="93177" bIns="46589" rtlCol="0" anchor="b"/>
          <a:lstStyle>
            <a:lvl1pPr algn="l">
              <a:defRPr sz="1200">
                <a:latin typeface="Arial" charset="0"/>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77" tIns="46589" rIns="93177" bIns="46589" rtlCol="0" anchor="b"/>
          <a:lstStyle>
            <a:lvl1pPr algn="r">
              <a:defRPr sz="1200">
                <a:latin typeface="Arial" charset="0"/>
                <a:cs typeface="+mn-cs"/>
              </a:defRPr>
            </a:lvl1pPr>
          </a:lstStyle>
          <a:p>
            <a:pPr>
              <a:defRPr/>
            </a:pPr>
            <a:fld id="{8358C2DD-14E5-490D-A181-3A78FEFD9465}" type="slidenum">
              <a:rPr lang="en-US"/>
              <a:pPr>
                <a:defRPr/>
              </a:pPr>
              <a:t>‹#›</a:t>
            </a:fld>
            <a:endParaRPr lang="en-US"/>
          </a:p>
        </p:txBody>
      </p:sp>
    </p:spTree>
    <p:extLst>
      <p:ext uri="{BB962C8B-B14F-4D97-AF65-F5344CB8AC3E}">
        <p14:creationId xmlns:p14="http://schemas.microsoft.com/office/powerpoint/2010/main" xmlns="" val="13886209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2662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2663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cs typeface="+mn-cs"/>
              </a:defRPr>
            </a:lvl1pPr>
          </a:lstStyle>
          <a:p>
            <a:pPr>
              <a:defRPr/>
            </a:pPr>
            <a:fld id="{446037A2-A146-4AFA-A36B-418E91F740ED}" type="slidenum">
              <a:rPr lang="en-US"/>
              <a:pPr>
                <a:defRPr/>
              </a:pPr>
              <a:t>‹#›</a:t>
            </a:fld>
            <a:endParaRPr lang="en-US"/>
          </a:p>
        </p:txBody>
      </p:sp>
    </p:spTree>
    <p:extLst>
      <p:ext uri="{BB962C8B-B14F-4D97-AF65-F5344CB8AC3E}">
        <p14:creationId xmlns:p14="http://schemas.microsoft.com/office/powerpoint/2010/main" xmlns="" val="369388356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a:ln/>
        </p:spPr>
      </p:sp>
      <p:sp>
        <p:nvSpPr>
          <p:cNvPr id="16386" name="Notes Placeholder 2"/>
          <p:cNvSpPr>
            <a:spLocks noGrp="1"/>
          </p:cNvSpPr>
          <p:nvPr>
            <p:ph type="body" idx="1"/>
          </p:nvPr>
        </p:nvSpPr>
        <p:spPr>
          <a:noFill/>
          <a:ln/>
        </p:spPr>
        <p:txBody>
          <a:bodyPr/>
          <a:lstStyle/>
          <a:p>
            <a:endParaRPr lang="en-US" dirty="0" smtClean="0"/>
          </a:p>
        </p:txBody>
      </p:sp>
      <p:sp>
        <p:nvSpPr>
          <p:cNvPr id="16387" name="Slide Number Placeholder 3"/>
          <p:cNvSpPr>
            <a:spLocks noGrp="1"/>
          </p:cNvSpPr>
          <p:nvPr>
            <p:ph type="sldNum" sz="quarter" idx="5"/>
          </p:nvPr>
        </p:nvSpPr>
        <p:spPr>
          <a:noFill/>
        </p:spPr>
        <p:txBody>
          <a:bodyPr/>
          <a:lstStyle/>
          <a:p>
            <a:fld id="{A85895F6-EC6E-4A05-8A7B-A2EF20B0007B}" type="slidenum">
              <a:rPr lang="en-US" smtClean="0">
                <a:cs typeface="Arial" charset="0"/>
              </a:rPr>
              <a:pPr/>
              <a:t>1</a:t>
            </a:fld>
            <a:endParaRPr lang="en-US" smtClean="0">
              <a:cs typeface="Arial" charset="0"/>
            </a:endParaRPr>
          </a:p>
        </p:txBody>
      </p:sp>
    </p:spTree>
    <p:extLst>
      <p:ext uri="{BB962C8B-B14F-4D97-AF65-F5344CB8AC3E}">
        <p14:creationId xmlns:p14="http://schemas.microsoft.com/office/powerpoint/2010/main" xmlns="" val="18414923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Access North; Disability Etiquette</a:t>
            </a:r>
          </a:p>
        </p:txBody>
      </p:sp>
      <p:sp>
        <p:nvSpPr>
          <p:cNvPr id="6" name="Rectangle 6"/>
          <p:cNvSpPr>
            <a:spLocks noGrp="1" noChangeArrowheads="1"/>
          </p:cNvSpPr>
          <p:nvPr>
            <p:ph type="ftr" sz="quarter" idx="4"/>
          </p:nvPr>
        </p:nvSpPr>
        <p:spPr>
          <a:ln/>
        </p:spPr>
        <p:txBody>
          <a:bodyPr/>
          <a:lstStyle/>
          <a:p>
            <a:r>
              <a:rPr lang="en-US" smtClean="0">
                <a:solidFill>
                  <a:prstClr val="black"/>
                </a:solidFill>
              </a:rPr>
              <a:t>Connections Work Group Orientation 1/31/13</a:t>
            </a:r>
            <a:endParaRPr lang="en-US">
              <a:solidFill>
                <a:prstClr val="black"/>
              </a:solidFill>
            </a:endParaRPr>
          </a:p>
        </p:txBody>
      </p:sp>
      <p:sp>
        <p:nvSpPr>
          <p:cNvPr id="461826" name="Rectangle 2"/>
          <p:cNvSpPr>
            <a:spLocks noGrp="1" noRot="1" noChangeAspect="1" noChangeArrowheads="1" noTextEdit="1"/>
          </p:cNvSpPr>
          <p:nvPr>
            <p:ph type="sldImg"/>
          </p:nvPr>
        </p:nvSpPr>
        <p:spPr>
          <a:ln/>
        </p:spPr>
      </p:sp>
      <p:sp>
        <p:nvSpPr>
          <p:cNvPr id="461827" name="Rectangle 3"/>
          <p:cNvSpPr>
            <a:spLocks noGrp="1" noChangeArrowheads="1"/>
          </p:cNvSpPr>
          <p:nvPr>
            <p:ph type="body" idx="1"/>
          </p:nvPr>
        </p:nvSpPr>
        <p:spPr/>
        <p:txBody>
          <a:bodyPr/>
          <a:lstStyle/>
          <a:p>
            <a:r>
              <a:rPr lang="en-US" sz="2000"/>
              <a:t>People with disabilities should have the right to take risks and experience a life full of meaning.  Being allowed to try and fail is more empowering than being denied the opportunity to try at all.  By integration into the community, we can decrease isolation and vulnerability. Look at ways to educate on personal safety rather than hold a person back in isolation.</a:t>
            </a:r>
          </a:p>
        </p:txBody>
      </p:sp>
      <p:sp>
        <p:nvSpPr>
          <p:cNvPr id="2" name="Slide Number Placeholder 1"/>
          <p:cNvSpPr>
            <a:spLocks noGrp="1"/>
          </p:cNvSpPr>
          <p:nvPr>
            <p:ph type="sldNum" sz="quarter" idx="10"/>
          </p:nvPr>
        </p:nvSpPr>
        <p:spPr/>
        <p:txBody>
          <a:bodyPr/>
          <a:lstStyle/>
          <a:p>
            <a:fld id="{CBD0584E-CB07-4E2F-A8BB-97FEC1FFB2FB}" type="slidenum">
              <a:rPr lang="en-US" smtClean="0"/>
              <a:pPr/>
              <a:t>10</a:t>
            </a:fld>
            <a:endParaRPr lang="en-US"/>
          </a:p>
        </p:txBody>
      </p:sp>
    </p:spTree>
    <p:extLst>
      <p:ext uri="{BB962C8B-B14F-4D97-AF65-F5344CB8AC3E}">
        <p14:creationId xmlns:p14="http://schemas.microsoft.com/office/powerpoint/2010/main" xmlns="" val="16454868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D4DCFC-67B5-43FE-8F09-F6B0F58B2D5B}" type="slidenum">
              <a:rPr lang="en-US" altLang="en-US"/>
              <a:pPr/>
              <a:t>11</a:t>
            </a:fld>
            <a:endParaRPr lang="en-US" altLang="en-US"/>
          </a:p>
        </p:txBody>
      </p:sp>
      <p:sp>
        <p:nvSpPr>
          <p:cNvPr id="464898" name="Rectangle 2"/>
          <p:cNvSpPr>
            <a:spLocks noGrp="1" noRot="1" noChangeAspect="1" noChangeArrowheads="1" noTextEdit="1"/>
          </p:cNvSpPr>
          <p:nvPr>
            <p:ph type="sldImg"/>
          </p:nvPr>
        </p:nvSpPr>
        <p:spPr>
          <a:ln/>
        </p:spPr>
      </p:sp>
      <p:sp>
        <p:nvSpPr>
          <p:cNvPr id="464899" name="Rectangle 3"/>
          <p:cNvSpPr>
            <a:spLocks noGrp="1" noChangeArrowheads="1"/>
          </p:cNvSpPr>
          <p:nvPr>
            <p:ph type="body" idx="1"/>
          </p:nvPr>
        </p:nvSpPr>
        <p:spPr/>
        <p:txBody>
          <a:bodyPr/>
          <a:lstStyle/>
          <a:p>
            <a:r>
              <a:rPr lang="en-US" altLang="en-US" dirty="0" smtClean="0"/>
              <a:t>Look at additional notes from Jan and fewer bullets on screen</a:t>
            </a:r>
            <a:endParaRPr lang="en-US" altLang="en-US" dirty="0"/>
          </a:p>
        </p:txBody>
      </p:sp>
    </p:spTree>
    <p:extLst>
      <p:ext uri="{BB962C8B-B14F-4D97-AF65-F5344CB8AC3E}">
        <p14:creationId xmlns:p14="http://schemas.microsoft.com/office/powerpoint/2010/main" xmlns="" val="34734166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Reliance on caregivers,  </a:t>
            </a:r>
            <a:endParaRPr lang="en-US" dirty="0"/>
          </a:p>
        </p:txBody>
      </p:sp>
    </p:spTree>
    <p:extLst>
      <p:ext uri="{BB962C8B-B14F-4D97-AF65-F5344CB8AC3E}">
        <p14:creationId xmlns:p14="http://schemas.microsoft.com/office/powerpoint/2010/main" xmlns="" val="21116918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lIns="93164" tIns="46582" rIns="93164" bIns="46582"/>
          <a:lstStyle/>
          <a:p>
            <a:endParaRPr lang="en-US" smtClean="0"/>
          </a:p>
        </p:txBody>
      </p:sp>
      <p:sp>
        <p:nvSpPr>
          <p:cNvPr id="68612"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64" tIns="46582" rIns="93164" bIns="46582" anchor="b"/>
          <a:lstStyle/>
          <a:p>
            <a:pPr algn="r" defTabSz="930275"/>
            <a:fld id="{B0D0EDEC-8546-487D-A58A-F517F7E203E3}" type="slidenum">
              <a:rPr lang="en-US" sz="1200"/>
              <a:pPr algn="r" defTabSz="930275"/>
              <a:t>13</a:t>
            </a:fld>
            <a:endParaRPr lang="en-US" sz="1200"/>
          </a:p>
        </p:txBody>
      </p:sp>
    </p:spTree>
    <p:extLst>
      <p:ext uri="{BB962C8B-B14F-4D97-AF65-F5344CB8AC3E}">
        <p14:creationId xmlns:p14="http://schemas.microsoft.com/office/powerpoint/2010/main" xmlns="" val="29645186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4641349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41358984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21481056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42532451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12348464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1816287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21576416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13430451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41860874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32602648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xmlns="" val="17822165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lIns="93164" tIns="46582" rIns="93164" bIns="46582"/>
          <a:lstStyle/>
          <a:p>
            <a:endParaRPr lang="en-US" smtClean="0"/>
          </a:p>
        </p:txBody>
      </p:sp>
      <p:sp>
        <p:nvSpPr>
          <p:cNvPr id="68612"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64" tIns="46582" rIns="93164" bIns="46582" anchor="b"/>
          <a:lstStyle/>
          <a:p>
            <a:pPr algn="r" defTabSz="930275"/>
            <a:fld id="{B0D0EDEC-8546-487D-A58A-F517F7E203E3}" type="slidenum">
              <a:rPr lang="en-US" sz="1200"/>
              <a:pPr algn="r" defTabSz="930275"/>
              <a:t>24</a:t>
            </a:fld>
            <a:endParaRPr lang="en-US" sz="1200"/>
          </a:p>
        </p:txBody>
      </p:sp>
    </p:spTree>
    <p:extLst>
      <p:ext uri="{BB962C8B-B14F-4D97-AF65-F5344CB8AC3E}">
        <p14:creationId xmlns:p14="http://schemas.microsoft.com/office/powerpoint/2010/main" xmlns="" val="10201292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37120180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3570221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34004749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28676622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18548013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24111880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417842812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lIns="93164" tIns="46582" rIns="93164" bIns="46582"/>
          <a:lstStyle/>
          <a:p>
            <a:endParaRPr lang="en-US" smtClean="0"/>
          </a:p>
        </p:txBody>
      </p:sp>
      <p:sp>
        <p:nvSpPr>
          <p:cNvPr id="68612"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64" tIns="46582" rIns="93164" bIns="46582" anchor="b"/>
          <a:lstStyle/>
          <a:p>
            <a:pPr algn="r" defTabSz="930275"/>
            <a:fld id="{B0D0EDEC-8546-487D-A58A-F517F7E203E3}" type="slidenum">
              <a:rPr lang="en-US" sz="1200"/>
              <a:pPr algn="r" defTabSz="930275"/>
              <a:t>31</a:t>
            </a:fld>
            <a:endParaRPr lang="en-US" sz="1200"/>
          </a:p>
        </p:txBody>
      </p:sp>
    </p:spTree>
    <p:extLst>
      <p:ext uri="{BB962C8B-B14F-4D97-AF65-F5344CB8AC3E}">
        <p14:creationId xmlns:p14="http://schemas.microsoft.com/office/powerpoint/2010/main" xmlns="" val="296451860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4883859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383315749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88951853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10219343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239020108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344552520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64F887-1A29-964E-9501-62983F69534E}" type="slidenum">
              <a:rPr lang="en-US" smtClean="0"/>
              <a:pPr/>
              <a:t>38</a:t>
            </a:fld>
            <a:endParaRPr lang="en-US"/>
          </a:p>
        </p:txBody>
      </p:sp>
    </p:spTree>
    <p:extLst>
      <p:ext uri="{BB962C8B-B14F-4D97-AF65-F5344CB8AC3E}">
        <p14:creationId xmlns:p14="http://schemas.microsoft.com/office/powerpoint/2010/main" xmlns="" val="421156288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36170896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50372445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40005404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127971775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239361129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125603750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12292612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lIns="93164" tIns="46582" rIns="93164" bIns="46582"/>
          <a:lstStyle/>
          <a:p>
            <a:endParaRPr lang="en-US" smtClean="0"/>
          </a:p>
        </p:txBody>
      </p:sp>
      <p:sp>
        <p:nvSpPr>
          <p:cNvPr id="68612"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64" tIns="46582" rIns="93164" bIns="46582" anchor="b"/>
          <a:lstStyle/>
          <a:p>
            <a:pPr algn="r" defTabSz="930275"/>
            <a:fld id="{B0D0EDEC-8546-487D-A58A-F517F7E203E3}" type="slidenum">
              <a:rPr lang="en-US" sz="1200"/>
              <a:pPr algn="r" defTabSz="930275"/>
              <a:t>50</a:t>
            </a:fld>
            <a:endParaRPr lang="en-US" sz="1200"/>
          </a:p>
        </p:txBody>
      </p:sp>
    </p:spTree>
    <p:extLst>
      <p:ext uri="{BB962C8B-B14F-4D97-AF65-F5344CB8AC3E}">
        <p14:creationId xmlns:p14="http://schemas.microsoft.com/office/powerpoint/2010/main" xmlns="" val="188737283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9220" name="Slide Number Placeholder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600">
                <a:solidFill>
                  <a:schemeClr val="tx1"/>
                </a:solidFill>
                <a:latin typeface="Arial" charset="0"/>
                <a:ea typeface="ＭＳ Ｐゴシック" pitchFamily="34" charset="-128"/>
              </a:defRPr>
            </a:lvl1pPr>
            <a:lvl2pPr marL="742950" indent="-285750">
              <a:defRPr sz="2600">
                <a:solidFill>
                  <a:schemeClr val="tx1"/>
                </a:solidFill>
                <a:latin typeface="Arial" charset="0"/>
                <a:ea typeface="ＭＳ Ｐゴシック" pitchFamily="34" charset="-128"/>
              </a:defRPr>
            </a:lvl2pPr>
            <a:lvl3pPr marL="1143000" indent="-228600">
              <a:defRPr sz="2600">
                <a:solidFill>
                  <a:schemeClr val="tx1"/>
                </a:solidFill>
                <a:latin typeface="Arial" charset="0"/>
                <a:ea typeface="ＭＳ Ｐゴシック" pitchFamily="34" charset="-128"/>
              </a:defRPr>
            </a:lvl3pPr>
            <a:lvl4pPr marL="1600200" indent="-228600">
              <a:defRPr sz="2600">
                <a:solidFill>
                  <a:schemeClr val="tx1"/>
                </a:solidFill>
                <a:latin typeface="Arial" charset="0"/>
                <a:ea typeface="ＭＳ Ｐゴシック" pitchFamily="34" charset="-128"/>
              </a:defRPr>
            </a:lvl4pPr>
            <a:lvl5pPr marL="2057400" indent="-228600">
              <a:defRPr sz="26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6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6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6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600">
                <a:solidFill>
                  <a:schemeClr val="tx1"/>
                </a:solidFill>
                <a:latin typeface="Arial" charset="0"/>
                <a:ea typeface="ＭＳ Ｐゴシック" pitchFamily="34" charset="-128"/>
              </a:defRPr>
            </a:lvl9pPr>
          </a:lstStyle>
          <a:p>
            <a:fld id="{EBE0A277-77CC-4573-A733-901A9C1CAFE5}" type="slidenum">
              <a:rPr lang="en-US" altLang="en-US" sz="1200"/>
              <a:pPr/>
              <a:t>53</a:t>
            </a:fld>
            <a:endParaRPr lang="en-US" altLang="en-US" sz="1200"/>
          </a:p>
        </p:txBody>
      </p:sp>
    </p:spTree>
    <p:extLst>
      <p:ext uri="{BB962C8B-B14F-4D97-AF65-F5344CB8AC3E}">
        <p14:creationId xmlns:p14="http://schemas.microsoft.com/office/powerpoint/2010/main" xmlns="" val="42121862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lIns="93164" tIns="46582" rIns="93164" bIns="46582"/>
          <a:lstStyle/>
          <a:p>
            <a:endParaRPr lang="en-US" smtClean="0"/>
          </a:p>
        </p:txBody>
      </p:sp>
    </p:spTree>
    <p:extLst>
      <p:ext uri="{BB962C8B-B14F-4D97-AF65-F5344CB8AC3E}">
        <p14:creationId xmlns:p14="http://schemas.microsoft.com/office/powerpoint/2010/main" xmlns="" val="141300033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txBox="1">
            <a:spLocks noGrp="1"/>
          </p:cNvSpPr>
          <p:nvPr/>
        </p:nvSpPr>
        <p:spPr bwMode="auto">
          <a:xfrm>
            <a:off x="3970338" y="8829675"/>
            <a:ext cx="3038475" cy="465138"/>
          </a:xfrm>
          <a:prstGeom prst="rect">
            <a:avLst/>
          </a:prstGeom>
          <a:noFill/>
          <a:ln w="9525">
            <a:noFill/>
            <a:miter lim="800000"/>
            <a:headEnd/>
            <a:tailEnd/>
          </a:ln>
        </p:spPr>
        <p:txBody>
          <a:bodyPr lIns="93177" tIns="46589" rIns="93177" bIns="46589" anchor="b"/>
          <a:lstStyle/>
          <a:p>
            <a:pPr algn="r"/>
            <a:fld id="{DFC3FAF9-2A43-40BB-B201-B6B859CA2A69}" type="slidenum">
              <a:rPr lang="en-US" sz="1200"/>
              <a:pPr algn="r"/>
              <a:t>56</a:t>
            </a:fld>
            <a:endParaRPr lang="en-US" sz="1200"/>
          </a:p>
        </p:txBody>
      </p:sp>
    </p:spTree>
    <p:extLst>
      <p:ext uri="{BB962C8B-B14F-4D97-AF65-F5344CB8AC3E}">
        <p14:creationId xmlns:p14="http://schemas.microsoft.com/office/powerpoint/2010/main" xmlns="" val="30773529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27179326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690931-4DEF-4448-B2EE-07E06082037B}" type="slidenum">
              <a:rPr lang="en-US" altLang="en-US"/>
              <a:pPr/>
              <a:t>6</a:t>
            </a:fld>
            <a:endParaRPr lang="en-US" altLang="en-US"/>
          </a:p>
        </p:txBody>
      </p:sp>
      <p:sp>
        <p:nvSpPr>
          <p:cNvPr id="462850" name="Rectangle 2"/>
          <p:cNvSpPr>
            <a:spLocks noGrp="1" noRot="1" noChangeAspect="1" noChangeArrowheads="1" noTextEdit="1"/>
          </p:cNvSpPr>
          <p:nvPr>
            <p:ph type="sldImg"/>
          </p:nvPr>
        </p:nvSpPr>
        <p:spPr>
          <a:ln/>
        </p:spPr>
      </p:sp>
      <p:sp>
        <p:nvSpPr>
          <p:cNvPr id="46285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xmlns="" val="1291696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2126805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37677364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xmlns="" val="2112627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F2DF5F09-D78D-44DB-A338-E90D23C46220}" type="slidenum">
              <a:rPr lang="en-US"/>
              <a:pPr>
                <a:defRPr/>
              </a:pPr>
              <a:t>‹#›</a:t>
            </a:fld>
            <a:endParaRPr lang="en-US"/>
          </a:p>
        </p:txBody>
      </p:sp>
      <p:sp>
        <p:nvSpPr>
          <p:cNvPr id="2" name="Title 1"/>
          <p:cNvSpPr>
            <a:spLocks noGrp="1"/>
          </p:cNvSpPr>
          <p:nvPr>
            <p:ph type="title"/>
          </p:nvPr>
        </p:nvSpPr>
        <p:spPr/>
        <p:txBody>
          <a:body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ECA794AD-6894-403B-BBC7-919FF5315892}" type="slidenum">
              <a:rPr lang="en-US" smtClean="0"/>
              <a:pPr/>
              <a:t>‹#›</a:t>
            </a:fld>
            <a:endParaRPr lang="en-US"/>
          </a:p>
        </p:txBody>
      </p:sp>
    </p:spTree>
    <p:extLst>
      <p:ext uri="{BB962C8B-B14F-4D97-AF65-F5344CB8AC3E}">
        <p14:creationId xmlns:p14="http://schemas.microsoft.com/office/powerpoint/2010/main" xmlns="" val="12365005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CA794AD-6894-403B-BBC7-919FF5315892}" type="slidenum">
              <a:rPr lang="en-US" smtClean="0"/>
              <a:pPr/>
              <a:t>‹#›</a:t>
            </a:fld>
            <a:endParaRPr lang="en-US"/>
          </a:p>
        </p:txBody>
      </p:sp>
    </p:spTree>
    <p:extLst>
      <p:ext uri="{BB962C8B-B14F-4D97-AF65-F5344CB8AC3E}">
        <p14:creationId xmlns:p14="http://schemas.microsoft.com/office/powerpoint/2010/main" xmlns="" val="339932581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endParaRPr 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C7613EEC-97EE-4C4D-A786-9487D1987068}" type="slidenum">
              <a:rPr lang="en-US" smtClean="0"/>
              <a:pPr/>
              <a:t>‹#›</a:t>
            </a:fld>
            <a:endParaRPr lang="en-US"/>
          </a:p>
        </p:txBody>
      </p:sp>
    </p:spTree>
    <p:extLst>
      <p:ext uri="{BB962C8B-B14F-4D97-AF65-F5344CB8AC3E}">
        <p14:creationId xmlns:p14="http://schemas.microsoft.com/office/powerpoint/2010/main" xmlns="" val="167709954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b="1">
                <a:latin typeface="Arial" charset="0"/>
                <a:cs typeface="+mn-cs"/>
              </a:defRPr>
            </a:lvl1pPr>
          </a:lstStyle>
          <a:p>
            <a:pPr>
              <a:defRPr/>
            </a:pPr>
            <a:fld id="{124CDB12-2334-4149-9ED6-145DE69D84D2}" type="slidenum">
              <a:rPr lang="en-US"/>
              <a:pPr>
                <a:defRPr/>
              </a:pPr>
              <a:t>‹#›</a:t>
            </a:fld>
            <a:endParaRPr lang="en-US"/>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latin typeface="Arial" pitchFamily="34" charset="0"/>
                <a:cs typeface="+mn-cs"/>
              </a:rPr>
              <a:t>CIL-NET</a:t>
            </a:r>
            <a:r>
              <a:rPr lang="en-US" sz="800" b="1" dirty="0">
                <a:latin typeface="Arial" pitchFamily="34" charset="0"/>
                <a:cs typeface="+mn-cs"/>
              </a:rPr>
              <a:t>, a project of ILRU – Independent Living Research Utilization</a:t>
            </a:r>
          </a:p>
        </p:txBody>
      </p:sp>
      <p:pic>
        <p:nvPicPr>
          <p:cNvPr id="7" name="Picture 6" descr="ILRU logo - ilru red block letters with blue &quot;eyebrow&quot; over it"/>
          <p:cNvPicPr>
            <a:picLocks noChangeAspect="1"/>
          </p:cNvPicPr>
          <p:nvPr userDrawn="1"/>
        </p:nvPicPr>
        <p:blipFill>
          <a:blip r:embed="rId9" cstate="print"/>
          <a:stretch>
            <a:fillRect/>
          </a:stretch>
        </p:blipFill>
        <p:spPr>
          <a:xfrm>
            <a:off x="7924800" y="152400"/>
            <a:ext cx="1005757" cy="481544"/>
          </a:xfrm>
          <a:prstGeom prst="rect">
            <a:avLst/>
          </a:prstGeom>
        </p:spPr>
      </p:pic>
    </p:spTree>
  </p:cSld>
  <p:clrMap bg1="lt1" tx1="dk1" bg2="lt2" tx2="dk2" accent1="accent1" accent2="accent2" accent3="accent3" accent4="accent4" accent5="accent5" accent6="accent6" hlink="hlink" folHlink="folHlink"/>
  <p:sldLayoutIdLst>
    <p:sldLayoutId id="2147483659" r:id="rId1"/>
    <p:sldLayoutId id="2147483658" r:id="rId2"/>
    <p:sldLayoutId id="2147483656" r:id="rId3"/>
    <p:sldLayoutId id="2147483654" r:id="rId4"/>
    <p:sldLayoutId id="2147483660" r:id="rId5"/>
    <p:sldLayoutId id="2147483661" r:id="rId6"/>
    <p:sldLayoutId id="2147483662" r:id="rId7"/>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connectionsduluth.org/"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vovici.com/wsb.dll/s/12291g55ede" TargetMode="External"/><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1470025"/>
          </a:xfrm>
        </p:spPr>
        <p:txBody>
          <a:bodyPr/>
          <a:lstStyle/>
          <a:p>
            <a:pPr algn="ctr">
              <a:defRPr/>
            </a:pPr>
            <a:r>
              <a:rPr lang="en-US" dirty="0" smtClean="0"/>
              <a:t>Recognizing and Responding to </a:t>
            </a:r>
            <a:br>
              <a:rPr lang="en-US" dirty="0" smtClean="0"/>
            </a:br>
            <a:r>
              <a:rPr lang="en-US" dirty="0" smtClean="0"/>
              <a:t>Caregiver Abuse</a:t>
            </a:r>
            <a:r>
              <a:rPr lang="en-US" dirty="0"/>
              <a:t/>
            </a:r>
            <a:br>
              <a:rPr lang="en-US" dirty="0"/>
            </a:br>
            <a:endParaRPr lang="en-US" dirty="0"/>
          </a:p>
        </p:txBody>
      </p:sp>
      <p:sp>
        <p:nvSpPr>
          <p:cNvPr id="2051" name="Rectangle 3"/>
          <p:cNvSpPr>
            <a:spLocks noGrp="1" noChangeArrowheads="1"/>
          </p:cNvSpPr>
          <p:nvPr>
            <p:ph type="subTitle" idx="1"/>
          </p:nvPr>
        </p:nvSpPr>
        <p:spPr>
          <a:xfrm>
            <a:off x="1371600" y="2819400"/>
            <a:ext cx="6400800" cy="1752600"/>
          </a:xfrm>
        </p:spPr>
        <p:txBody>
          <a:bodyPr/>
          <a:lstStyle/>
          <a:p>
            <a:pPr eaLnBrk="1" hangingPunct="1">
              <a:defRPr/>
            </a:pPr>
            <a:r>
              <a:rPr lang="en-US" dirty="0" smtClean="0">
                <a:solidFill>
                  <a:srgbClr val="000099"/>
                </a:solidFill>
                <a:latin typeface="Arial Rounded MT Bold" pitchFamily="-1" charset="0"/>
                <a:ea typeface="ＭＳ Ｐゴシック" pitchFamily="-1" charset="-128"/>
              </a:rPr>
              <a:t>July 9, 2014</a:t>
            </a:r>
          </a:p>
          <a:p>
            <a:pPr eaLnBrk="1" hangingPunct="1">
              <a:defRPr/>
            </a:pPr>
            <a:endParaRPr lang="en-US" dirty="0" smtClean="0">
              <a:solidFill>
                <a:srgbClr val="333399"/>
              </a:solidFill>
              <a:latin typeface="Arial Rounded MT Bold" pitchFamily="-1" charset="0"/>
              <a:ea typeface="ＭＳ Ｐゴシック" pitchFamily="-1" charset="-128"/>
            </a:endParaRPr>
          </a:p>
          <a:p>
            <a:pPr eaLnBrk="1" hangingPunct="1">
              <a:defRPr/>
            </a:pPr>
            <a:r>
              <a:rPr lang="en-US" dirty="0" smtClean="0">
                <a:solidFill>
                  <a:srgbClr val="333399"/>
                </a:solidFill>
                <a:latin typeface="Arial Rounded MT Bold" pitchFamily="-1" charset="0"/>
                <a:ea typeface="ＭＳ Ｐゴシック" pitchFamily="-1" charset="-128"/>
              </a:rPr>
              <a:t>Presenters:</a:t>
            </a:r>
          </a:p>
          <a:p>
            <a:pPr>
              <a:buClr>
                <a:schemeClr val="accent2"/>
              </a:buClr>
              <a:defRPr/>
            </a:pPr>
            <a:r>
              <a:rPr lang="en-US" dirty="0" smtClean="0">
                <a:solidFill>
                  <a:schemeClr val="accent2"/>
                </a:solidFill>
                <a:latin typeface="Arial Rounded MT Bold" pitchFamily="34" charset="0"/>
              </a:rPr>
              <a:t>Jan Derry</a:t>
            </a:r>
          </a:p>
          <a:p>
            <a:pPr>
              <a:buClr>
                <a:schemeClr val="accent2"/>
              </a:buClr>
              <a:defRPr/>
            </a:pPr>
            <a:r>
              <a:rPr lang="en-US" dirty="0" smtClean="0">
                <a:solidFill>
                  <a:schemeClr val="accent2"/>
                </a:solidFill>
                <a:latin typeface="Arial Rounded MT Bold" pitchFamily="34" charset="0"/>
              </a:rPr>
              <a:t>Erin Fontaine </a:t>
            </a:r>
          </a:p>
          <a:p>
            <a:pPr>
              <a:buClr>
                <a:schemeClr val="accent2"/>
              </a:buClr>
              <a:defRPr/>
            </a:pPr>
            <a:r>
              <a:rPr lang="en-US" dirty="0" smtClean="0">
                <a:solidFill>
                  <a:schemeClr val="accent2"/>
                </a:solidFill>
                <a:latin typeface="Arial Rounded MT Bold" pitchFamily="34" charset="0"/>
              </a:rPr>
              <a:t>Leslie Myers</a:t>
            </a:r>
          </a:p>
          <a:p>
            <a:pPr>
              <a:buClr>
                <a:schemeClr val="accent2"/>
              </a:buClr>
              <a:defRPr/>
            </a:pPr>
            <a:endParaRPr lang="en-US" dirty="0" smtClean="0">
              <a:solidFill>
                <a:srgbClr val="333399"/>
              </a:solidFill>
              <a:latin typeface="Arial Rounded MT Bold" pitchFamily="-1" charset="0"/>
              <a:ea typeface="ＭＳ Ｐゴシック" pitchFamily="-1" charset="-128"/>
            </a:endParaRPr>
          </a:p>
        </p:txBody>
      </p:sp>
      <p:sp>
        <p:nvSpPr>
          <p:cNvPr id="15363" name="Slide Number Placeholder 1"/>
          <p:cNvSpPr>
            <a:spLocks noGrp="1"/>
          </p:cNvSpPr>
          <p:nvPr>
            <p:ph type="sldNum" sz="quarter" idx="10"/>
          </p:nvPr>
        </p:nvSpPr>
        <p:spPr>
          <a:noFill/>
        </p:spPr>
        <p:txBody>
          <a:bodyPr/>
          <a:lstStyle/>
          <a:p>
            <a:fld id="{EA20B722-B9A4-4A19-9A95-ACC8FE288C1D}" type="slidenum">
              <a:rPr lang="en-US" smtClean="0">
                <a:cs typeface="Arial" charset="0"/>
              </a:rPr>
              <a:pPr/>
              <a:t>1</a:t>
            </a:fld>
            <a:endParaRPr lang="en-US" smtClean="0">
              <a:cs typeface="Arial" charset="0"/>
            </a:endParaRPr>
          </a:p>
        </p:txBody>
      </p:sp>
      <p:pic>
        <p:nvPicPr>
          <p:cNvPr id="15362" name="Picture 2" descr="IL-NET logo-IL-NET in blue block letters underlined by red line. CIL-NET SILC-NET at bottom."/>
          <p:cNvPicPr>
            <a:picLocks noChangeAspect="1" noChangeArrowheads="1"/>
          </p:cNvPicPr>
          <p:nvPr/>
        </p:nvPicPr>
        <p:blipFill>
          <a:blip r:embed="rId3" cstate="print"/>
          <a:srcRect/>
          <a:stretch>
            <a:fillRect/>
          </a:stretch>
        </p:blipFill>
        <p:spPr bwMode="auto">
          <a:xfrm>
            <a:off x="3810000" y="427038"/>
            <a:ext cx="1473200" cy="801687"/>
          </a:xfrm>
          <a:prstGeom prst="rect">
            <a:avLst/>
          </a:prstGeom>
          <a:noFill/>
          <a:ln w="9525">
            <a:noFill/>
            <a:miter lim="800000"/>
            <a:headEnd/>
            <a:tailEnd/>
          </a:ln>
        </p:spPr>
      </p:pic>
    </p:spTree>
    <p:extLst>
      <p:ext uri="{BB962C8B-B14F-4D97-AF65-F5344CB8AC3E}">
        <p14:creationId xmlns:p14="http://schemas.microsoft.com/office/powerpoint/2010/main" xmlns="" val="2002621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02" name="Rectangle 2"/>
          <p:cNvSpPr>
            <a:spLocks noGrp="1" noChangeArrowheads="1"/>
          </p:cNvSpPr>
          <p:nvPr>
            <p:ph type="title"/>
          </p:nvPr>
        </p:nvSpPr>
        <p:spPr/>
        <p:txBody>
          <a:bodyPr/>
          <a:lstStyle/>
          <a:p>
            <a:r>
              <a:rPr lang="en-US" dirty="0"/>
              <a:t>Overprotection</a:t>
            </a:r>
          </a:p>
        </p:txBody>
      </p:sp>
      <p:sp>
        <p:nvSpPr>
          <p:cNvPr id="460803" name="Rectangle 3"/>
          <p:cNvSpPr>
            <a:spLocks noGrp="1" noChangeArrowheads="1"/>
          </p:cNvSpPr>
          <p:nvPr>
            <p:ph idx="1"/>
          </p:nvPr>
        </p:nvSpPr>
        <p:spPr/>
        <p:txBody>
          <a:bodyPr/>
          <a:lstStyle/>
          <a:p>
            <a:r>
              <a:rPr lang="en-US" dirty="0"/>
              <a:t>Advocate and Educator David Hinsburger calls overprotection of people with disabilities “the Other Abuse.” </a:t>
            </a:r>
          </a:p>
          <a:p>
            <a:r>
              <a:rPr lang="en-US" dirty="0"/>
              <a:t>Family members and/or service providers may deny access to information and experience in attempt to protect the person. </a:t>
            </a:r>
          </a:p>
        </p:txBody>
      </p:sp>
      <p:sp>
        <p:nvSpPr>
          <p:cNvPr id="2" name="Slide Number Placeholder 1"/>
          <p:cNvSpPr>
            <a:spLocks noGrp="1"/>
          </p:cNvSpPr>
          <p:nvPr>
            <p:ph type="sldNum" sz="quarter" idx="10"/>
          </p:nvPr>
        </p:nvSpPr>
        <p:spPr/>
        <p:txBody>
          <a:bodyPr/>
          <a:lstStyle/>
          <a:p>
            <a:pPr>
              <a:defRPr/>
            </a:pPr>
            <a:fld id="{F2DF5F09-D78D-44DB-A338-E90D23C46220}" type="slidenum">
              <a:rPr lang="en-US" smtClean="0"/>
              <a:pPr>
                <a:defRPr/>
              </a:pPr>
              <a:t>10</a:t>
            </a:fld>
            <a:endParaRPr lang="en-US"/>
          </a:p>
        </p:txBody>
      </p:sp>
    </p:spTree>
    <p:extLst>
      <p:ext uri="{BB962C8B-B14F-4D97-AF65-F5344CB8AC3E}">
        <p14:creationId xmlns:p14="http://schemas.microsoft.com/office/powerpoint/2010/main" xmlns="" val="172668098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434" name="Rectangle 2"/>
          <p:cNvSpPr>
            <a:spLocks noGrp="1" noChangeArrowheads="1"/>
          </p:cNvSpPr>
          <p:nvPr>
            <p:ph type="title"/>
          </p:nvPr>
        </p:nvSpPr>
        <p:spPr/>
        <p:txBody>
          <a:bodyPr/>
          <a:lstStyle/>
          <a:p>
            <a:r>
              <a:rPr lang="en-US" altLang="en-US" dirty="0"/>
              <a:t>Risk Factors for </a:t>
            </a:r>
            <a:r>
              <a:rPr lang="en-US" altLang="en-US" dirty="0" smtClean="0"/>
              <a:t> People </a:t>
            </a:r>
            <a:r>
              <a:rPr lang="en-US" altLang="en-US" dirty="0"/>
              <a:t>with </a:t>
            </a:r>
            <a:r>
              <a:rPr lang="en-US" altLang="en-US" dirty="0" smtClean="0"/>
              <a:t>Disabilities</a:t>
            </a:r>
            <a:endParaRPr lang="en-US" altLang="en-US" dirty="0"/>
          </a:p>
        </p:txBody>
      </p:sp>
      <p:sp>
        <p:nvSpPr>
          <p:cNvPr id="402435" name="Rectangle 3"/>
          <p:cNvSpPr>
            <a:spLocks noGrp="1" noChangeArrowheads="1"/>
          </p:cNvSpPr>
          <p:nvPr>
            <p:ph type="body" idx="1"/>
          </p:nvPr>
        </p:nvSpPr>
        <p:spPr>
          <a:xfrm>
            <a:off x="457200" y="1219200"/>
            <a:ext cx="8534400" cy="4953000"/>
          </a:xfrm>
        </p:spPr>
        <p:txBody>
          <a:bodyPr/>
          <a:lstStyle/>
          <a:p>
            <a:pPr>
              <a:lnSpc>
                <a:spcPct val="90000"/>
              </a:lnSpc>
            </a:pPr>
            <a:r>
              <a:rPr lang="en-US" altLang="en-US" sz="2400" dirty="0"/>
              <a:t>Negative public attitudes about </a:t>
            </a:r>
            <a:r>
              <a:rPr lang="en-US" altLang="en-US" sz="2400" dirty="0" smtClean="0"/>
              <a:t>disability   </a:t>
            </a:r>
            <a:endParaRPr lang="en-US" altLang="en-US" sz="2400" dirty="0"/>
          </a:p>
          <a:p>
            <a:pPr>
              <a:lnSpc>
                <a:spcPct val="90000"/>
              </a:lnSpc>
            </a:pPr>
            <a:r>
              <a:rPr lang="en-US" altLang="en-US" sz="2400" dirty="0"/>
              <a:t>Reliance upon others for care</a:t>
            </a:r>
          </a:p>
          <a:p>
            <a:pPr>
              <a:lnSpc>
                <a:spcPct val="90000"/>
              </a:lnSpc>
            </a:pPr>
            <a:r>
              <a:rPr lang="en-US" altLang="en-US" sz="2400" dirty="0"/>
              <a:t>Lack of support services for caregivers</a:t>
            </a:r>
          </a:p>
          <a:p>
            <a:pPr>
              <a:lnSpc>
                <a:spcPct val="90000"/>
              </a:lnSpc>
            </a:pPr>
            <a:r>
              <a:rPr lang="en-US" altLang="en-US" sz="2400" dirty="0"/>
              <a:t>Social isolation</a:t>
            </a:r>
          </a:p>
          <a:p>
            <a:pPr>
              <a:lnSpc>
                <a:spcPct val="90000"/>
              </a:lnSpc>
            </a:pPr>
            <a:r>
              <a:rPr lang="en-US" altLang="en-US" sz="2400" dirty="0"/>
              <a:t>Lack of opportunities to develop social skills through typical social interaction</a:t>
            </a:r>
          </a:p>
          <a:p>
            <a:pPr>
              <a:lnSpc>
                <a:spcPct val="90000"/>
              </a:lnSpc>
            </a:pPr>
            <a:r>
              <a:rPr lang="en-US" altLang="en-US" sz="2400" dirty="0"/>
              <a:t>Nature and severity of disability</a:t>
            </a:r>
          </a:p>
          <a:p>
            <a:pPr>
              <a:lnSpc>
                <a:spcPct val="90000"/>
              </a:lnSpc>
            </a:pPr>
            <a:r>
              <a:rPr lang="en-US" altLang="en-US" sz="2400" dirty="0"/>
              <a:t>Low income and limited opportunities for employment</a:t>
            </a:r>
          </a:p>
          <a:p>
            <a:pPr>
              <a:lnSpc>
                <a:spcPct val="90000"/>
              </a:lnSpc>
            </a:pPr>
            <a:r>
              <a:rPr lang="en-US" altLang="en-US" sz="2400" dirty="0"/>
              <a:t>Lack of control or choice over their personal affairs</a:t>
            </a:r>
          </a:p>
          <a:p>
            <a:pPr>
              <a:lnSpc>
                <a:spcPct val="90000"/>
              </a:lnSpc>
            </a:pPr>
            <a:r>
              <a:rPr lang="en-US" altLang="en-US" sz="2400" dirty="0"/>
              <a:t>Lack of credibility or people with disabilities when they report or disclose </a:t>
            </a:r>
            <a:r>
              <a:rPr lang="en-US" altLang="en-US" sz="2400" dirty="0" smtClean="0"/>
              <a:t>abuse</a:t>
            </a:r>
            <a:endParaRPr lang="en-US" altLang="en-US" sz="2400" dirty="0"/>
          </a:p>
          <a:p>
            <a:pPr>
              <a:lnSpc>
                <a:spcPct val="90000"/>
              </a:lnSpc>
            </a:pPr>
            <a:r>
              <a:rPr lang="en-US" altLang="en-US" sz="2400" dirty="0"/>
              <a:t>Socialization of people with disabilities to be </a:t>
            </a:r>
            <a:r>
              <a:rPr lang="en-US" altLang="en-US" sz="2400" dirty="0" smtClean="0"/>
              <a:t>compliant</a:t>
            </a:r>
            <a:endParaRPr lang="en-US" altLang="en-US" sz="2400" dirty="0"/>
          </a:p>
          <a:p>
            <a:pPr>
              <a:lnSpc>
                <a:spcPct val="90000"/>
              </a:lnSpc>
            </a:pPr>
            <a:endParaRPr lang="en-US" altLang="en-US" sz="2400" dirty="0"/>
          </a:p>
        </p:txBody>
      </p:sp>
      <p:sp>
        <p:nvSpPr>
          <p:cNvPr id="2" name="Slide Number Placeholder 1"/>
          <p:cNvSpPr>
            <a:spLocks noGrp="1"/>
          </p:cNvSpPr>
          <p:nvPr>
            <p:ph type="sldNum" sz="quarter" idx="10"/>
          </p:nvPr>
        </p:nvSpPr>
        <p:spPr/>
        <p:txBody>
          <a:bodyPr/>
          <a:lstStyle/>
          <a:p>
            <a:pPr>
              <a:defRPr/>
            </a:pPr>
            <a:fld id="{F2DF5F09-D78D-44DB-A338-E90D23C46220}" type="slidenum">
              <a:rPr lang="en-US" smtClean="0"/>
              <a:pPr>
                <a:defRPr/>
              </a:pPr>
              <a:t>11</a:t>
            </a:fld>
            <a:endParaRPr lang="en-US"/>
          </a:p>
        </p:txBody>
      </p:sp>
    </p:spTree>
    <p:extLst>
      <p:ext uri="{BB962C8B-B14F-4D97-AF65-F5344CB8AC3E}">
        <p14:creationId xmlns:p14="http://schemas.microsoft.com/office/powerpoint/2010/main" xmlns="" val="732860334"/>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9282" name="Rectangle 2"/>
          <p:cNvSpPr>
            <a:spLocks noGrp="1" noChangeArrowheads="1"/>
          </p:cNvSpPr>
          <p:nvPr>
            <p:ph type="title"/>
          </p:nvPr>
        </p:nvSpPr>
        <p:spPr/>
        <p:txBody>
          <a:bodyPr/>
          <a:lstStyle/>
          <a:p>
            <a:r>
              <a:rPr lang="en-US" dirty="0"/>
              <a:t>Barriers to Reporting </a:t>
            </a:r>
            <a:r>
              <a:rPr lang="en-US" dirty="0" smtClean="0"/>
              <a:t>an </a:t>
            </a:r>
            <a:r>
              <a:rPr lang="en-US" dirty="0"/>
              <a:t>Abusive </a:t>
            </a:r>
            <a:r>
              <a:rPr lang="en-US" dirty="0" smtClean="0"/>
              <a:t>Caregiver</a:t>
            </a:r>
            <a:endParaRPr lang="en-US" dirty="0"/>
          </a:p>
        </p:txBody>
      </p:sp>
      <p:sp>
        <p:nvSpPr>
          <p:cNvPr id="609283" name="Rectangle 3"/>
          <p:cNvSpPr>
            <a:spLocks noGrp="1" noChangeArrowheads="1"/>
          </p:cNvSpPr>
          <p:nvPr>
            <p:ph type="body" idx="1"/>
          </p:nvPr>
        </p:nvSpPr>
        <p:spPr>
          <a:xfrm>
            <a:off x="228600" y="1074057"/>
            <a:ext cx="8763000" cy="4876800"/>
          </a:xfrm>
        </p:spPr>
        <p:txBody>
          <a:bodyPr/>
          <a:lstStyle/>
          <a:p>
            <a:pPr>
              <a:lnSpc>
                <a:spcPct val="90000"/>
              </a:lnSpc>
            </a:pPr>
            <a:r>
              <a:rPr lang="en-US" dirty="0"/>
              <a:t>Agency assumption that caregiver "problems" are improper management by people with disabilities</a:t>
            </a:r>
          </a:p>
          <a:p>
            <a:pPr>
              <a:lnSpc>
                <a:spcPct val="90000"/>
              </a:lnSpc>
            </a:pPr>
            <a:r>
              <a:rPr lang="en-US" dirty="0" smtClean="0"/>
              <a:t>Labeled </a:t>
            </a:r>
            <a:r>
              <a:rPr lang="en-US" dirty="0"/>
              <a:t>as "difficult client"</a:t>
            </a:r>
          </a:p>
          <a:p>
            <a:pPr>
              <a:lnSpc>
                <a:spcPct val="90000"/>
              </a:lnSpc>
            </a:pPr>
            <a:r>
              <a:rPr lang="en-US" dirty="0"/>
              <a:t>Abuse may be hard to document and prosecute</a:t>
            </a:r>
          </a:p>
          <a:p>
            <a:pPr>
              <a:lnSpc>
                <a:spcPct val="90000"/>
              </a:lnSpc>
            </a:pPr>
            <a:r>
              <a:rPr lang="en-US" dirty="0"/>
              <a:t>So intimidated people with disabilities will not reveal real reason for dismissal </a:t>
            </a:r>
          </a:p>
          <a:p>
            <a:pPr>
              <a:lnSpc>
                <a:spcPct val="90000"/>
              </a:lnSpc>
            </a:pPr>
            <a:r>
              <a:rPr lang="en-US" dirty="0"/>
              <a:t>N</a:t>
            </a:r>
            <a:r>
              <a:rPr lang="en-US" dirty="0" smtClean="0"/>
              <a:t>o </a:t>
            </a:r>
            <a:r>
              <a:rPr lang="en-US" dirty="0"/>
              <a:t>emergency PCA provider; could end up with no caregiver</a:t>
            </a:r>
          </a:p>
          <a:p>
            <a:pPr>
              <a:lnSpc>
                <a:spcPct val="90000"/>
              </a:lnSpc>
            </a:pPr>
            <a:r>
              <a:rPr lang="en-US" dirty="0"/>
              <a:t>Possibility of retaliation</a:t>
            </a:r>
          </a:p>
          <a:p>
            <a:pPr>
              <a:lnSpc>
                <a:spcPct val="90000"/>
              </a:lnSpc>
            </a:pPr>
            <a:r>
              <a:rPr lang="en-US" dirty="0"/>
              <a:t>DV shelter services may not "fit" unless caregiver is a </a:t>
            </a:r>
            <a:r>
              <a:rPr lang="en-US" dirty="0" smtClean="0"/>
              <a:t>relative</a:t>
            </a:r>
            <a:endParaRPr lang="en-US" dirty="0"/>
          </a:p>
        </p:txBody>
      </p:sp>
      <p:sp>
        <p:nvSpPr>
          <p:cNvPr id="2" name="Slide Number Placeholder 1"/>
          <p:cNvSpPr>
            <a:spLocks noGrp="1"/>
          </p:cNvSpPr>
          <p:nvPr>
            <p:ph type="sldNum" sz="quarter" idx="10"/>
          </p:nvPr>
        </p:nvSpPr>
        <p:spPr/>
        <p:txBody>
          <a:bodyPr/>
          <a:lstStyle/>
          <a:p>
            <a:pPr>
              <a:defRPr/>
            </a:pPr>
            <a:fld id="{F2DF5F09-D78D-44DB-A338-E90D23C46220}" type="slidenum">
              <a:rPr lang="en-US" smtClean="0"/>
              <a:pPr>
                <a:defRPr/>
              </a:pPr>
              <a:t>12</a:t>
            </a:fld>
            <a:endParaRPr lang="en-US"/>
          </a:p>
        </p:txBody>
      </p:sp>
    </p:spTree>
    <p:extLst>
      <p:ext uri="{BB962C8B-B14F-4D97-AF65-F5344CB8AC3E}">
        <p14:creationId xmlns:p14="http://schemas.microsoft.com/office/powerpoint/2010/main" xmlns="" val="378891751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6"/>
          <p:cNvSpPr>
            <a:spLocks noGrp="1" noChangeArrowheads="1"/>
          </p:cNvSpPr>
          <p:nvPr>
            <p:ph type="title"/>
          </p:nvPr>
        </p:nvSpPr>
        <p:spPr/>
        <p:txBody>
          <a:bodyPr/>
          <a:lstStyle/>
          <a:p>
            <a:r>
              <a:rPr lang="en-US" dirty="0" smtClean="0"/>
              <a:t>Questions &amp; Answers</a:t>
            </a:r>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13</a:t>
            </a:fld>
            <a:endParaRPr lang="en-US"/>
          </a:p>
        </p:txBody>
      </p:sp>
      <p:sp>
        <p:nvSpPr>
          <p:cNvPr id="67587" name="Rectangle 6"/>
          <p:cNvSpPr txBox="1">
            <a:spLocks noGrp="1" noChangeArrowheads="1"/>
          </p:cNvSpPr>
          <p:nvPr/>
        </p:nvSpPr>
        <p:spPr bwMode="auto">
          <a:xfrm>
            <a:off x="6553200" y="6384925"/>
            <a:ext cx="2362200" cy="244475"/>
          </a:xfrm>
          <a:prstGeom prst="rect">
            <a:avLst/>
          </a:prstGeom>
          <a:noFill/>
          <a:ln w="9525">
            <a:noFill/>
            <a:miter lim="800000"/>
            <a:headEnd/>
            <a:tailEnd/>
          </a:ln>
        </p:spPr>
        <p:txBody>
          <a:bodyPr/>
          <a:lstStyle/>
          <a:p>
            <a:pPr algn="r"/>
            <a:fld id="{D62B8702-D12D-493F-AF08-1132F95325A6}" type="slidenum">
              <a:rPr lang="en-US" sz="800" b="1"/>
              <a:pPr algn="r"/>
              <a:t>13</a:t>
            </a:fld>
            <a:endParaRPr lang="en-US" sz="800" b="1"/>
          </a:p>
        </p:txBody>
      </p:sp>
    </p:spTree>
    <p:extLst>
      <p:ext uri="{BB962C8B-B14F-4D97-AF65-F5344CB8AC3E}">
        <p14:creationId xmlns:p14="http://schemas.microsoft.com/office/powerpoint/2010/main" xmlns="" val="557009509"/>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4800" y="2057400"/>
            <a:ext cx="8458200" cy="792162"/>
          </a:xfrm>
        </p:spPr>
        <p:txBody>
          <a:bodyPr/>
          <a:lstStyle/>
          <a:p>
            <a:pPr algn="ctr"/>
            <a:r>
              <a:rPr lang="en-US" sz="3200" dirty="0" smtClean="0"/>
              <a:t>CIL Staff </a:t>
            </a:r>
            <a:br>
              <a:rPr lang="en-US" sz="3200" dirty="0" smtClean="0"/>
            </a:br>
            <a:r>
              <a:rPr lang="en-US" sz="3200" dirty="0" smtClean="0"/>
              <a:t>Education and Procedures</a:t>
            </a:r>
            <a:endParaRPr lang="en-US" sz="3200"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14</a:t>
            </a:fld>
            <a:endParaRPr lang="en-US"/>
          </a:p>
        </p:txBody>
      </p:sp>
    </p:spTree>
    <p:extLst>
      <p:ext uri="{BB962C8B-B14F-4D97-AF65-F5344CB8AC3E}">
        <p14:creationId xmlns:p14="http://schemas.microsoft.com/office/powerpoint/2010/main" xmlns="" val="22695141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077200" cy="792162"/>
          </a:xfrm>
        </p:spPr>
        <p:txBody>
          <a:bodyPr/>
          <a:lstStyle/>
          <a:p>
            <a:r>
              <a:rPr lang="en-US" dirty="0" smtClean="0"/>
              <a:t/>
            </a:r>
            <a:br>
              <a:rPr lang="en-US" dirty="0" smtClean="0"/>
            </a:br>
            <a:r>
              <a:rPr lang="en-US" dirty="0"/>
              <a:t/>
            </a:r>
            <a:br>
              <a:rPr lang="en-US" dirty="0"/>
            </a:br>
            <a:r>
              <a:rPr lang="en-US" dirty="0" smtClean="0"/>
              <a:t>Organizational </a:t>
            </a:r>
            <a:r>
              <a:rPr lang="en-US" dirty="0"/>
              <a:t>Foundation for Consumer Safety</a:t>
            </a:r>
            <a:br>
              <a:rPr lang="en-US" dirty="0"/>
            </a:br>
            <a:endParaRPr lang="en-US" dirty="0"/>
          </a:p>
        </p:txBody>
      </p:sp>
      <p:sp>
        <p:nvSpPr>
          <p:cNvPr id="3" name="Content Placeholder 2"/>
          <p:cNvSpPr>
            <a:spLocks noGrp="1"/>
          </p:cNvSpPr>
          <p:nvPr>
            <p:ph idx="1"/>
          </p:nvPr>
        </p:nvSpPr>
        <p:spPr>
          <a:xfrm>
            <a:off x="304800" y="1447800"/>
            <a:ext cx="8610600" cy="5029200"/>
          </a:xfrm>
        </p:spPr>
        <p:txBody>
          <a:bodyPr/>
          <a:lstStyle/>
          <a:p>
            <a:pPr marL="0" indent="0">
              <a:buNone/>
            </a:pPr>
            <a:r>
              <a:rPr lang="en-US" dirty="0" smtClean="0"/>
              <a:t>New </a:t>
            </a:r>
            <a:r>
              <a:rPr lang="en-US" dirty="0"/>
              <a:t>Staff Training/Ongoing Staff </a:t>
            </a:r>
            <a:r>
              <a:rPr lang="en-US" dirty="0" smtClean="0"/>
              <a:t>Training</a:t>
            </a:r>
            <a:endParaRPr lang="en-US" dirty="0"/>
          </a:p>
          <a:p>
            <a:r>
              <a:rPr lang="en-US" dirty="0"/>
              <a:t>Signs of Abuse/What to look for</a:t>
            </a:r>
          </a:p>
          <a:p>
            <a:r>
              <a:rPr lang="en-US" dirty="0"/>
              <a:t>Questions to ask</a:t>
            </a:r>
          </a:p>
          <a:p>
            <a:r>
              <a:rPr lang="en-US" dirty="0"/>
              <a:t>Agency policies around abuse</a:t>
            </a:r>
          </a:p>
          <a:p>
            <a:r>
              <a:rPr lang="en-US" dirty="0"/>
              <a:t>Procedures around disclosures of abuse</a:t>
            </a:r>
          </a:p>
          <a:p>
            <a:r>
              <a:rPr lang="en-US" dirty="0"/>
              <a:t>State laws around abuse</a:t>
            </a:r>
          </a:p>
          <a:p>
            <a:r>
              <a:rPr lang="en-US" dirty="0"/>
              <a:t>Self-care/stress </a:t>
            </a:r>
            <a:r>
              <a:rPr lang="en-US" dirty="0" smtClean="0"/>
              <a:t>management</a:t>
            </a:r>
            <a:endParaRPr lang="en-US"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15</a:t>
            </a:fld>
            <a:endParaRPr lang="en-US"/>
          </a:p>
        </p:txBody>
      </p:sp>
    </p:spTree>
    <p:extLst>
      <p:ext uri="{BB962C8B-B14F-4D97-AF65-F5344CB8AC3E}">
        <p14:creationId xmlns:p14="http://schemas.microsoft.com/office/powerpoint/2010/main" xmlns="" val="36347561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Staff/Caregiver Hiring: </a:t>
            </a:r>
            <a:br>
              <a:rPr lang="en-US" dirty="0" smtClean="0"/>
            </a:br>
            <a:r>
              <a:rPr lang="en-US" i="1" dirty="0" smtClean="0"/>
              <a:t>What </a:t>
            </a:r>
            <a:r>
              <a:rPr lang="en-US" i="1" dirty="0"/>
              <a:t>is your process for hiring staff</a:t>
            </a:r>
            <a:r>
              <a:rPr lang="en-US" i="1" dirty="0" smtClean="0"/>
              <a:t>?</a:t>
            </a:r>
            <a:endParaRPr lang="en-US" dirty="0"/>
          </a:p>
        </p:txBody>
      </p:sp>
      <p:sp>
        <p:nvSpPr>
          <p:cNvPr id="3" name="Content Placeholder 2"/>
          <p:cNvSpPr>
            <a:spLocks noGrp="1"/>
          </p:cNvSpPr>
          <p:nvPr>
            <p:ph idx="1"/>
          </p:nvPr>
        </p:nvSpPr>
        <p:spPr>
          <a:xfrm>
            <a:off x="228600" y="1477962"/>
            <a:ext cx="8610600" cy="5029200"/>
          </a:xfrm>
        </p:spPr>
        <p:txBody>
          <a:bodyPr/>
          <a:lstStyle/>
          <a:p>
            <a:pPr lvl="0"/>
            <a:r>
              <a:rPr lang="en-US" dirty="0" smtClean="0"/>
              <a:t>Do </a:t>
            </a:r>
            <a:r>
              <a:rPr lang="en-US" dirty="0"/>
              <a:t>you run background checks for caregivers hired through CIL?</a:t>
            </a:r>
          </a:p>
          <a:p>
            <a:pPr lvl="0"/>
            <a:r>
              <a:rPr lang="en-US" dirty="0"/>
              <a:t>Do you run background checks for other positions? What about volunteers?</a:t>
            </a:r>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16</a:t>
            </a:fld>
            <a:endParaRPr lang="en-US"/>
          </a:p>
        </p:txBody>
      </p:sp>
    </p:spTree>
    <p:extLst>
      <p:ext uri="{BB962C8B-B14F-4D97-AF65-F5344CB8AC3E}">
        <p14:creationId xmlns:p14="http://schemas.microsoft.com/office/powerpoint/2010/main" xmlns="" val="37079506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458200" cy="792162"/>
          </a:xfrm>
        </p:spPr>
        <p:txBody>
          <a:bodyPr/>
          <a:lstStyle/>
          <a:p>
            <a:r>
              <a:rPr lang="en-US" dirty="0" smtClean="0"/>
              <a:t/>
            </a:r>
            <a:br>
              <a:rPr lang="en-US" dirty="0" smtClean="0"/>
            </a:br>
            <a:r>
              <a:rPr lang="en-US" dirty="0" smtClean="0"/>
              <a:t/>
            </a:r>
            <a:br>
              <a:rPr lang="en-US" dirty="0" smtClean="0"/>
            </a:br>
            <a:r>
              <a:rPr lang="en-US" dirty="0" smtClean="0"/>
              <a:t>Types </a:t>
            </a:r>
            <a:r>
              <a:rPr lang="en-US" dirty="0"/>
              <a:t>of Background Screening </a:t>
            </a:r>
            <a:r>
              <a:rPr lang="en-US" dirty="0" smtClean="0"/>
              <a:t>Mechanisms:</a:t>
            </a:r>
            <a:br>
              <a:rPr lang="en-US" dirty="0" smtClean="0"/>
            </a:br>
            <a:r>
              <a:rPr lang="en-US" i="1" dirty="0" smtClean="0"/>
              <a:t>Basic </a:t>
            </a:r>
            <a:r>
              <a:rPr lang="en-US" i="1" dirty="0"/>
              <a:t>Screening Practices</a:t>
            </a:r>
            <a:r>
              <a:rPr lang="en-US" dirty="0"/>
              <a:t/>
            </a:r>
            <a:br>
              <a:rPr lang="en-US" dirty="0"/>
            </a:br>
            <a:endParaRPr lang="en-US" dirty="0"/>
          </a:p>
        </p:txBody>
      </p:sp>
      <p:sp>
        <p:nvSpPr>
          <p:cNvPr id="3" name="Content Placeholder 2"/>
          <p:cNvSpPr>
            <a:spLocks noGrp="1"/>
          </p:cNvSpPr>
          <p:nvPr>
            <p:ph idx="1"/>
          </p:nvPr>
        </p:nvSpPr>
        <p:spPr>
          <a:xfrm>
            <a:off x="304800" y="1447800"/>
            <a:ext cx="8610600" cy="5029200"/>
          </a:xfrm>
        </p:spPr>
        <p:txBody>
          <a:bodyPr/>
          <a:lstStyle/>
          <a:p>
            <a:pPr lvl="0"/>
            <a:r>
              <a:rPr lang="en-US" dirty="0" smtClean="0"/>
              <a:t>Employment </a:t>
            </a:r>
            <a:r>
              <a:rPr lang="en-US" dirty="0"/>
              <a:t>reference </a:t>
            </a:r>
            <a:r>
              <a:rPr lang="en-US" dirty="0" smtClean="0"/>
              <a:t>checks</a:t>
            </a:r>
            <a:endParaRPr lang="en-US" dirty="0"/>
          </a:p>
          <a:p>
            <a:pPr lvl="0"/>
            <a:r>
              <a:rPr lang="en-US" dirty="0"/>
              <a:t>Personal reference </a:t>
            </a:r>
            <a:r>
              <a:rPr lang="en-US" dirty="0" smtClean="0"/>
              <a:t>checks </a:t>
            </a:r>
          </a:p>
          <a:p>
            <a:pPr lvl="0"/>
            <a:r>
              <a:rPr lang="en-US" dirty="0" smtClean="0"/>
              <a:t>Personal interviews </a:t>
            </a:r>
          </a:p>
          <a:p>
            <a:pPr lvl="0"/>
            <a:r>
              <a:rPr lang="en-US" dirty="0" smtClean="0"/>
              <a:t>Confirmation </a:t>
            </a:r>
            <a:r>
              <a:rPr lang="en-US" dirty="0"/>
              <a:t>of </a:t>
            </a:r>
            <a:r>
              <a:rPr lang="en-US" dirty="0" smtClean="0"/>
              <a:t>education</a:t>
            </a:r>
            <a:endParaRPr lang="en-US" dirty="0"/>
          </a:p>
          <a:p>
            <a:pPr lvl="0"/>
            <a:r>
              <a:rPr lang="en-US" dirty="0"/>
              <a:t>Written </a:t>
            </a:r>
            <a:r>
              <a:rPr lang="en-US" dirty="0" smtClean="0"/>
              <a:t>application</a:t>
            </a:r>
            <a:endParaRPr lang="en-US" dirty="0"/>
          </a:p>
          <a:p>
            <a:pPr lvl="0"/>
            <a:r>
              <a:rPr lang="en-US" dirty="0"/>
              <a:t>On-the-job </a:t>
            </a:r>
            <a:r>
              <a:rPr lang="en-US" dirty="0" smtClean="0"/>
              <a:t>observation </a:t>
            </a:r>
            <a:endParaRPr lang="en-US" dirty="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17</a:t>
            </a:fld>
            <a:endParaRPr lang="en-US"/>
          </a:p>
        </p:txBody>
      </p:sp>
    </p:spTree>
    <p:extLst>
      <p:ext uri="{BB962C8B-B14F-4D97-AF65-F5344CB8AC3E}">
        <p14:creationId xmlns:p14="http://schemas.microsoft.com/office/powerpoint/2010/main" xmlns="" val="22030475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458200" cy="792162"/>
          </a:xfrm>
        </p:spPr>
        <p:txBody>
          <a:bodyPr/>
          <a:lstStyle/>
          <a:p>
            <a:r>
              <a:rPr lang="en-US" i="1" dirty="0" smtClean="0"/>
              <a:t/>
            </a:r>
            <a:br>
              <a:rPr lang="en-US" i="1" dirty="0" smtClean="0"/>
            </a:br>
            <a:r>
              <a:rPr lang="en-US" i="1" dirty="0" smtClean="0"/>
              <a:t/>
            </a:r>
            <a:br>
              <a:rPr lang="en-US" i="1" dirty="0" smtClean="0"/>
            </a:br>
            <a:r>
              <a:rPr lang="en-US" dirty="0" smtClean="0"/>
              <a:t>Types </a:t>
            </a:r>
            <a:r>
              <a:rPr lang="en-US" dirty="0"/>
              <a:t>of Background Screening </a:t>
            </a:r>
            <a:r>
              <a:rPr lang="en-US" dirty="0" smtClean="0"/>
              <a:t>Mechanisms: </a:t>
            </a:r>
            <a:r>
              <a:rPr lang="en-US" i="1" dirty="0" smtClean="0"/>
              <a:t>Frequently </a:t>
            </a:r>
            <a:r>
              <a:rPr lang="en-US" i="1" dirty="0"/>
              <a:t>Used Practices</a:t>
            </a:r>
            <a:r>
              <a:rPr lang="en-US" dirty="0"/>
              <a:t/>
            </a:r>
            <a:br>
              <a:rPr lang="en-US" dirty="0"/>
            </a:br>
            <a:endParaRPr lang="en-US" dirty="0"/>
          </a:p>
        </p:txBody>
      </p:sp>
      <p:sp>
        <p:nvSpPr>
          <p:cNvPr id="3" name="Content Placeholder 2"/>
          <p:cNvSpPr>
            <a:spLocks noGrp="1"/>
          </p:cNvSpPr>
          <p:nvPr>
            <p:ph idx="1"/>
          </p:nvPr>
        </p:nvSpPr>
        <p:spPr>
          <a:xfrm>
            <a:off x="304800" y="1447800"/>
            <a:ext cx="8610600" cy="5029200"/>
          </a:xfrm>
        </p:spPr>
        <p:txBody>
          <a:bodyPr/>
          <a:lstStyle/>
          <a:p>
            <a:pPr lvl="0"/>
            <a:r>
              <a:rPr lang="en-US" dirty="0" smtClean="0"/>
              <a:t>Local </a:t>
            </a:r>
            <a:r>
              <a:rPr lang="en-US" dirty="0"/>
              <a:t>criminal record </a:t>
            </a:r>
            <a:r>
              <a:rPr lang="en-US" dirty="0" smtClean="0"/>
              <a:t>check </a:t>
            </a:r>
            <a:endParaRPr lang="en-US" dirty="0"/>
          </a:p>
          <a:p>
            <a:pPr lvl="0"/>
            <a:r>
              <a:rPr lang="en-US" dirty="0"/>
              <a:t>State criminal record </a:t>
            </a:r>
            <a:r>
              <a:rPr lang="en-US" dirty="0" smtClean="0"/>
              <a:t>check </a:t>
            </a:r>
            <a:endParaRPr lang="en-US" dirty="0"/>
          </a:p>
          <a:p>
            <a:pPr lvl="0"/>
            <a:r>
              <a:rPr lang="en-US" dirty="0"/>
              <a:t>FBI criminal record </a:t>
            </a:r>
            <a:r>
              <a:rPr lang="en-US" dirty="0" smtClean="0"/>
              <a:t>check </a:t>
            </a:r>
            <a:endParaRPr lang="en-US" dirty="0"/>
          </a:p>
          <a:p>
            <a:pPr lvl="0"/>
            <a:r>
              <a:rPr lang="en-US" dirty="0"/>
              <a:t>State central child/dependent adult abuse registry </a:t>
            </a:r>
            <a:r>
              <a:rPr lang="en-US" dirty="0" smtClean="0"/>
              <a:t>check</a:t>
            </a:r>
            <a:endParaRPr lang="en-US" dirty="0"/>
          </a:p>
          <a:p>
            <a:pPr lvl="0"/>
            <a:r>
              <a:rPr lang="en-US" dirty="0"/>
              <a:t>State sex offender registry </a:t>
            </a:r>
            <a:r>
              <a:rPr lang="en-US" dirty="0" smtClean="0"/>
              <a:t>check</a:t>
            </a:r>
            <a:endParaRPr lang="en-US" dirty="0"/>
          </a:p>
          <a:p>
            <a:pPr lvl="0"/>
            <a:r>
              <a:rPr lang="en-US" dirty="0"/>
              <a:t>Nurse’s aide registry record </a:t>
            </a:r>
            <a:r>
              <a:rPr lang="en-US" dirty="0" smtClean="0"/>
              <a:t>check </a:t>
            </a:r>
            <a:endParaRPr lang="en-US" dirty="0"/>
          </a:p>
          <a:p>
            <a:pPr lvl="0"/>
            <a:r>
              <a:rPr lang="en-US" dirty="0"/>
              <a:t>Motor vehicle record </a:t>
            </a:r>
            <a:r>
              <a:rPr lang="en-US" dirty="0" smtClean="0"/>
              <a:t>check </a:t>
            </a:r>
            <a:endParaRPr lang="en-US" dirty="0"/>
          </a:p>
          <a:p>
            <a:pPr lvl="0"/>
            <a:r>
              <a:rPr lang="en-US" dirty="0"/>
              <a:t>Professional disciplinary board background </a:t>
            </a:r>
            <a:r>
              <a:rPr lang="en-US" dirty="0" smtClean="0"/>
              <a:t>check</a:t>
            </a:r>
            <a:endParaRPr lang="en-US" dirty="0"/>
          </a:p>
          <a:p>
            <a:pPr marL="0" indent="0">
              <a:buNone/>
            </a:pPr>
            <a:r>
              <a:rPr lang="en-US" b="1" i="1" dirty="0"/>
              <a:t> </a:t>
            </a:r>
            <a:endParaRPr lang="en-US"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18</a:t>
            </a:fld>
            <a:endParaRPr lang="en-US"/>
          </a:p>
        </p:txBody>
      </p:sp>
    </p:spTree>
    <p:extLst>
      <p:ext uri="{BB962C8B-B14F-4D97-AF65-F5344CB8AC3E}">
        <p14:creationId xmlns:p14="http://schemas.microsoft.com/office/powerpoint/2010/main" xmlns="" val="3632005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458200" cy="792162"/>
          </a:xfrm>
        </p:spPr>
        <p:txBody>
          <a:bodyPr/>
          <a:lstStyle/>
          <a:p>
            <a:r>
              <a:rPr lang="en-US" i="1" dirty="0" smtClean="0"/>
              <a:t/>
            </a:r>
            <a:br>
              <a:rPr lang="en-US" i="1" dirty="0" smtClean="0"/>
            </a:br>
            <a:r>
              <a:rPr lang="en-US" i="1" dirty="0" smtClean="0"/>
              <a:t/>
            </a:r>
            <a:br>
              <a:rPr lang="en-US" i="1" dirty="0" smtClean="0"/>
            </a:br>
            <a:r>
              <a:rPr lang="en-US" dirty="0" smtClean="0"/>
              <a:t>Types </a:t>
            </a:r>
            <a:r>
              <a:rPr lang="en-US" dirty="0"/>
              <a:t>of Background Screening </a:t>
            </a:r>
            <a:r>
              <a:rPr lang="en-US" dirty="0" smtClean="0"/>
              <a:t>Mechanisms: </a:t>
            </a:r>
            <a:r>
              <a:rPr lang="en-US" i="1" dirty="0" smtClean="0"/>
              <a:t>Infrequently </a:t>
            </a:r>
            <a:r>
              <a:rPr lang="en-US" i="1" dirty="0"/>
              <a:t>Used Practices</a:t>
            </a:r>
            <a:r>
              <a:rPr lang="en-US" dirty="0"/>
              <a:t/>
            </a:r>
            <a:br>
              <a:rPr lang="en-US" dirty="0"/>
            </a:br>
            <a:endParaRPr lang="en-US" dirty="0"/>
          </a:p>
        </p:txBody>
      </p:sp>
      <p:sp>
        <p:nvSpPr>
          <p:cNvPr id="3" name="Content Placeholder 2"/>
          <p:cNvSpPr>
            <a:spLocks noGrp="1"/>
          </p:cNvSpPr>
          <p:nvPr>
            <p:ph idx="1"/>
          </p:nvPr>
        </p:nvSpPr>
        <p:spPr>
          <a:xfrm>
            <a:off x="304800" y="1524000"/>
            <a:ext cx="8610600" cy="5029200"/>
          </a:xfrm>
        </p:spPr>
        <p:txBody>
          <a:bodyPr/>
          <a:lstStyle/>
          <a:p>
            <a:pPr lvl="0"/>
            <a:r>
              <a:rPr lang="en-US" dirty="0" smtClean="0"/>
              <a:t>Alcohol/drug testing </a:t>
            </a:r>
            <a:endParaRPr lang="en-US" dirty="0"/>
          </a:p>
          <a:p>
            <a:pPr lvl="0"/>
            <a:r>
              <a:rPr lang="en-US" dirty="0"/>
              <a:t>Psychological </a:t>
            </a:r>
            <a:r>
              <a:rPr lang="en-US" dirty="0" smtClean="0"/>
              <a:t>testing </a:t>
            </a:r>
            <a:endParaRPr lang="en-US" dirty="0"/>
          </a:p>
          <a:p>
            <a:pPr lvl="0"/>
            <a:r>
              <a:rPr lang="en-US" dirty="0"/>
              <a:t>Mental illness/psychiatric history </a:t>
            </a:r>
            <a:r>
              <a:rPr lang="en-US" dirty="0" smtClean="0"/>
              <a:t>check </a:t>
            </a:r>
            <a:endParaRPr lang="en-US" dirty="0"/>
          </a:p>
          <a:p>
            <a:pPr lvl="0"/>
            <a:r>
              <a:rPr lang="en-US" dirty="0"/>
              <a:t>Home </a:t>
            </a:r>
            <a:r>
              <a:rPr lang="en-US" dirty="0" smtClean="0"/>
              <a:t>visits</a:t>
            </a:r>
          </a:p>
          <a:p>
            <a:pPr lvl="0"/>
            <a:endParaRPr lang="en-US" dirty="0"/>
          </a:p>
          <a:p>
            <a:pPr lvl="0"/>
            <a:endParaRPr lang="en-US" dirty="0" smtClean="0"/>
          </a:p>
          <a:p>
            <a:pPr lvl="0"/>
            <a:endParaRPr lang="en-US" dirty="0"/>
          </a:p>
          <a:p>
            <a:pPr lvl="0"/>
            <a:endParaRPr lang="en-US" dirty="0" smtClean="0"/>
          </a:p>
          <a:p>
            <a:pPr marL="0" lvl="0" indent="0">
              <a:buNone/>
            </a:pPr>
            <a:r>
              <a:rPr lang="en-US" sz="2000" dirty="0" smtClean="0"/>
              <a:t>(</a:t>
            </a:r>
            <a:r>
              <a:rPr lang="en-US" sz="2000" dirty="0"/>
              <a:t>Guidelines for the Screening of Persons Working With Children, the Elderly, and Individuals With Disabilities in Need of Support by Office of Juvenile Justice and Delinquency Prevention (1998))</a:t>
            </a:r>
          </a:p>
          <a:p>
            <a:endParaRPr lang="en-US"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19</a:t>
            </a:fld>
            <a:endParaRPr lang="en-US"/>
          </a:p>
        </p:txBody>
      </p:sp>
    </p:spTree>
    <p:extLst>
      <p:ext uri="{BB962C8B-B14F-4D97-AF65-F5344CB8AC3E}">
        <p14:creationId xmlns:p14="http://schemas.microsoft.com/office/powerpoint/2010/main" xmlns="" val="4290369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458200" cy="792162"/>
          </a:xfrm>
        </p:spPr>
        <p:txBody>
          <a:bodyPr/>
          <a:lstStyle/>
          <a:p>
            <a:r>
              <a:rPr lang="en-US" dirty="0" smtClean="0"/>
              <a:t>Objectives</a:t>
            </a:r>
            <a:endParaRPr lang="en-US" dirty="0"/>
          </a:p>
        </p:txBody>
      </p:sp>
      <p:sp>
        <p:nvSpPr>
          <p:cNvPr id="3" name="Content Placeholder 2"/>
          <p:cNvSpPr>
            <a:spLocks noGrp="1"/>
          </p:cNvSpPr>
          <p:nvPr>
            <p:ph idx="1"/>
          </p:nvPr>
        </p:nvSpPr>
        <p:spPr>
          <a:xfrm>
            <a:off x="304800" y="1066800"/>
            <a:ext cx="8610600" cy="5029200"/>
          </a:xfrm>
        </p:spPr>
        <p:txBody>
          <a:bodyPr/>
          <a:lstStyle/>
          <a:p>
            <a:pPr marL="0" indent="0">
              <a:buNone/>
            </a:pPr>
            <a:r>
              <a:rPr lang="en-US" sz="2800" dirty="0"/>
              <a:t>Upon completion of this webinar, participants will have knowledge and resources which will enable them to</a:t>
            </a:r>
            <a:r>
              <a:rPr lang="en-US" sz="2800" dirty="0" smtClean="0"/>
              <a:t>―</a:t>
            </a:r>
            <a:endParaRPr lang="en-US" sz="2800" dirty="0"/>
          </a:p>
          <a:p>
            <a:r>
              <a:rPr lang="en-US" sz="2800" dirty="0" smtClean="0"/>
              <a:t>Recognize </a:t>
            </a:r>
            <a:r>
              <a:rPr lang="en-US" sz="2800" dirty="0"/>
              <a:t>and understand signs of different types of caregiver </a:t>
            </a:r>
            <a:r>
              <a:rPr lang="en-US" sz="2800" dirty="0" smtClean="0"/>
              <a:t>abuse</a:t>
            </a:r>
          </a:p>
          <a:p>
            <a:r>
              <a:rPr lang="en-US" sz="2800" dirty="0" smtClean="0"/>
              <a:t>Describe </a:t>
            </a:r>
            <a:r>
              <a:rPr lang="en-US" sz="2800" dirty="0"/>
              <a:t>the importance of abuse education and policies and procedures for </a:t>
            </a:r>
            <a:r>
              <a:rPr lang="en-US" sz="2800" dirty="0" smtClean="0"/>
              <a:t>CIL </a:t>
            </a:r>
            <a:r>
              <a:rPr lang="en-US" sz="2800" dirty="0"/>
              <a:t>staff </a:t>
            </a:r>
            <a:endParaRPr lang="en-US" sz="2800" dirty="0" smtClean="0"/>
          </a:p>
          <a:p>
            <a:r>
              <a:rPr lang="en-US" sz="2800" dirty="0" smtClean="0"/>
              <a:t>Explain </a:t>
            </a:r>
            <a:r>
              <a:rPr lang="en-US" sz="2800" dirty="0"/>
              <a:t>the essentials of trauma-based </a:t>
            </a:r>
            <a:r>
              <a:rPr lang="en-US" sz="2800" dirty="0" smtClean="0"/>
              <a:t>interviewing</a:t>
            </a:r>
          </a:p>
          <a:p>
            <a:r>
              <a:rPr lang="en-US" sz="2800" dirty="0" smtClean="0"/>
              <a:t>Recognize </a:t>
            </a:r>
            <a:r>
              <a:rPr lang="en-US" sz="2800" dirty="0"/>
              <a:t>the importance of awareness of and collaboration with victim service </a:t>
            </a:r>
            <a:r>
              <a:rPr lang="en-US" sz="2800" dirty="0" smtClean="0"/>
              <a:t>programs</a:t>
            </a:r>
            <a:endParaRPr lang="en-US" sz="2800"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2</a:t>
            </a:fld>
            <a:endParaRPr lang="en-US"/>
          </a:p>
        </p:txBody>
      </p:sp>
    </p:spTree>
    <p:extLst>
      <p:ext uri="{BB962C8B-B14F-4D97-AF65-F5344CB8AC3E}">
        <p14:creationId xmlns:p14="http://schemas.microsoft.com/office/powerpoint/2010/main" xmlns="" val="41279292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458200" cy="792162"/>
          </a:xfrm>
        </p:spPr>
        <p:txBody>
          <a:bodyPr/>
          <a:lstStyle/>
          <a:p>
            <a:r>
              <a:rPr lang="en-US" dirty="0" smtClean="0"/>
              <a:t>Policies and Procedures</a:t>
            </a:r>
            <a:endParaRPr lang="en-US" dirty="0"/>
          </a:p>
        </p:txBody>
      </p:sp>
      <p:sp>
        <p:nvSpPr>
          <p:cNvPr id="3" name="Content Placeholder 2"/>
          <p:cNvSpPr>
            <a:spLocks noGrp="1"/>
          </p:cNvSpPr>
          <p:nvPr>
            <p:ph idx="1"/>
          </p:nvPr>
        </p:nvSpPr>
        <p:spPr>
          <a:xfrm>
            <a:off x="152400" y="762000"/>
            <a:ext cx="8915400" cy="5486400"/>
          </a:xfrm>
        </p:spPr>
        <p:txBody>
          <a:bodyPr>
            <a:noAutofit/>
          </a:bodyPr>
          <a:lstStyle/>
          <a:p>
            <a:r>
              <a:rPr lang="en-US" dirty="0" smtClean="0"/>
              <a:t>CILs should have clear policies and procedures that address:</a:t>
            </a:r>
          </a:p>
          <a:p>
            <a:pPr lvl="1"/>
            <a:r>
              <a:rPr lang="en-US" sz="2400" dirty="0" smtClean="0"/>
              <a:t>Staff responsibilities following disclosure of abuse</a:t>
            </a:r>
          </a:p>
          <a:p>
            <a:pPr lvl="1"/>
            <a:r>
              <a:rPr lang="en-US" sz="2400" dirty="0" smtClean="0"/>
              <a:t>Staff responsibilities after observing abusive actions by other staff</a:t>
            </a:r>
          </a:p>
          <a:p>
            <a:pPr lvl="1"/>
            <a:r>
              <a:rPr lang="en-US" sz="2400" dirty="0" smtClean="0"/>
              <a:t>Agency responsibilities following reports of staff members who are abusive</a:t>
            </a:r>
          </a:p>
          <a:p>
            <a:pPr lvl="2"/>
            <a:r>
              <a:rPr lang="en-US" sz="2400" dirty="0" smtClean="0"/>
              <a:t>Investigation</a:t>
            </a:r>
          </a:p>
          <a:p>
            <a:pPr lvl="2"/>
            <a:r>
              <a:rPr lang="en-US" sz="2400" dirty="0" smtClean="0"/>
              <a:t>Legal remedies—contacting police, assisting with making formal charges</a:t>
            </a:r>
          </a:p>
          <a:p>
            <a:pPr lvl="2"/>
            <a:r>
              <a:rPr lang="en-US" sz="2400" dirty="0" smtClean="0"/>
              <a:t>Terminating employment</a:t>
            </a:r>
          </a:p>
          <a:p>
            <a:pPr lvl="2"/>
            <a:r>
              <a:rPr lang="en-US" sz="2400" dirty="0" smtClean="0"/>
              <a:t>Reporting abusive caregivers to existing registries</a:t>
            </a:r>
          </a:p>
          <a:p>
            <a:pPr lvl="1"/>
            <a:r>
              <a:rPr lang="en-US" sz="2400" dirty="0" smtClean="0"/>
              <a:t>Employee Assistance Programs for caregivers who are staff to address stress and personal issues</a:t>
            </a:r>
          </a:p>
          <a:p>
            <a:pPr lvl="2"/>
            <a:endParaRPr lang="en-US" sz="2400" dirty="0" smtClean="0"/>
          </a:p>
          <a:p>
            <a:endParaRPr lang="en-US"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20</a:t>
            </a:fld>
            <a:endParaRPr lang="en-US"/>
          </a:p>
        </p:txBody>
      </p:sp>
    </p:spTree>
    <p:extLst>
      <p:ext uri="{BB962C8B-B14F-4D97-AF65-F5344CB8AC3E}">
        <p14:creationId xmlns:p14="http://schemas.microsoft.com/office/powerpoint/2010/main" xmlns="" val="1745098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152400"/>
            <a:ext cx="8458200" cy="792162"/>
          </a:xfrm>
        </p:spPr>
        <p:txBody>
          <a:bodyPr/>
          <a:lstStyle/>
          <a:p>
            <a:r>
              <a:rPr lang="en-US" dirty="0" smtClean="0"/>
              <a:t>Procedural Changes</a:t>
            </a:r>
            <a:endParaRPr lang="en-US" dirty="0"/>
          </a:p>
        </p:txBody>
      </p:sp>
      <p:sp>
        <p:nvSpPr>
          <p:cNvPr id="5" name="Content Placeholder 4"/>
          <p:cNvSpPr>
            <a:spLocks noGrp="1"/>
          </p:cNvSpPr>
          <p:nvPr>
            <p:ph idx="1"/>
          </p:nvPr>
        </p:nvSpPr>
        <p:spPr>
          <a:xfrm>
            <a:off x="457200" y="1143000"/>
            <a:ext cx="8229600" cy="4525963"/>
          </a:xfrm>
        </p:spPr>
        <p:txBody>
          <a:bodyPr>
            <a:normAutofit/>
          </a:bodyPr>
          <a:lstStyle/>
          <a:p>
            <a:r>
              <a:rPr lang="en-US" dirty="0" smtClean="0"/>
              <a:t>What is your practice when overseeing caregivers who are staff members?</a:t>
            </a:r>
          </a:p>
          <a:p>
            <a:r>
              <a:rPr lang="en-US" dirty="0" smtClean="0"/>
              <a:t>Do the supervising staff meet with the consumers alone?</a:t>
            </a:r>
          </a:p>
          <a:p>
            <a:r>
              <a:rPr lang="en-US" dirty="0" smtClean="0"/>
              <a:t>Best practice dictates that we offer a safe place, without the caregiver present, so that:</a:t>
            </a:r>
          </a:p>
          <a:p>
            <a:pPr lvl="1"/>
            <a:r>
              <a:rPr lang="en-US" sz="2400" dirty="0" smtClean="0"/>
              <a:t>Problems can be freely discussed</a:t>
            </a:r>
          </a:p>
          <a:p>
            <a:pPr lvl="1"/>
            <a:r>
              <a:rPr lang="en-US" sz="2400" dirty="0" smtClean="0"/>
              <a:t>Any possible abuse can be disclosed</a:t>
            </a:r>
          </a:p>
          <a:p>
            <a:pPr lvl="1"/>
            <a:r>
              <a:rPr lang="en-US" sz="2400" dirty="0" smtClean="0"/>
              <a:t>Safety/well-being can be ensured</a:t>
            </a:r>
            <a:endParaRPr lang="en-US" sz="2400" dirty="0"/>
          </a:p>
        </p:txBody>
      </p:sp>
      <p:sp>
        <p:nvSpPr>
          <p:cNvPr id="2" name="Slide Number Placeholder 1"/>
          <p:cNvSpPr>
            <a:spLocks noGrp="1"/>
          </p:cNvSpPr>
          <p:nvPr>
            <p:ph type="sldNum" sz="quarter" idx="10"/>
          </p:nvPr>
        </p:nvSpPr>
        <p:spPr/>
        <p:txBody>
          <a:bodyPr/>
          <a:lstStyle/>
          <a:p>
            <a:pPr>
              <a:defRPr/>
            </a:pPr>
            <a:fld id="{F2DF5F09-D78D-44DB-A338-E90D23C46220}" type="slidenum">
              <a:rPr lang="en-US" smtClean="0"/>
              <a:pPr>
                <a:defRPr/>
              </a:pPr>
              <a:t>21</a:t>
            </a:fld>
            <a:endParaRPr lang="en-US"/>
          </a:p>
        </p:txBody>
      </p:sp>
    </p:spTree>
    <p:extLst>
      <p:ext uri="{BB962C8B-B14F-4D97-AF65-F5344CB8AC3E}">
        <p14:creationId xmlns:p14="http://schemas.microsoft.com/office/powerpoint/2010/main" xmlns="" val="26668136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Workplace Safety for Staff with Caregivers</a:t>
            </a:r>
            <a:endParaRPr lang="en-US" dirty="0"/>
          </a:p>
        </p:txBody>
      </p:sp>
      <p:sp>
        <p:nvSpPr>
          <p:cNvPr id="3" name="Content Placeholder 2"/>
          <p:cNvSpPr>
            <a:spLocks noGrp="1"/>
          </p:cNvSpPr>
          <p:nvPr>
            <p:ph idx="1"/>
          </p:nvPr>
        </p:nvSpPr>
        <p:spPr/>
        <p:txBody>
          <a:bodyPr/>
          <a:lstStyle/>
          <a:p>
            <a:r>
              <a:rPr lang="en-US" dirty="0" smtClean="0"/>
              <a:t>Do you have anything in place that addresses the possibility that staff who use caregivers can be safe? Things to think about:</a:t>
            </a:r>
          </a:p>
          <a:p>
            <a:pPr lvl="1"/>
            <a:r>
              <a:rPr lang="en-US" sz="2400" dirty="0" smtClean="0"/>
              <a:t>Guidelines for caregiver/staff interactions within the workplace</a:t>
            </a:r>
          </a:p>
          <a:p>
            <a:pPr lvl="1"/>
            <a:r>
              <a:rPr lang="en-US" sz="2400" dirty="0" smtClean="0"/>
              <a:t>Allowing staff a safe place to disclose any problems</a:t>
            </a:r>
          </a:p>
          <a:p>
            <a:pPr lvl="1"/>
            <a:r>
              <a:rPr lang="en-US" sz="2400" dirty="0" smtClean="0"/>
              <a:t>Offering Employee Assistance Programs for staff</a:t>
            </a:r>
          </a:p>
          <a:p>
            <a:pPr lvl="1"/>
            <a:endParaRPr lang="en-US" sz="2400"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22</a:t>
            </a:fld>
            <a:endParaRPr lang="en-US"/>
          </a:p>
        </p:txBody>
      </p:sp>
    </p:spTree>
    <p:extLst>
      <p:ext uri="{BB962C8B-B14F-4D97-AF65-F5344CB8AC3E}">
        <p14:creationId xmlns:p14="http://schemas.microsoft.com/office/powerpoint/2010/main" xmlns="" val="24007487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Zero </a:t>
            </a:r>
            <a:r>
              <a:rPr lang="en-US" dirty="0"/>
              <a:t>Tolerance</a:t>
            </a:r>
            <a:br>
              <a:rPr lang="en-US" dirty="0"/>
            </a:br>
            <a:endParaRPr lang="en-US" dirty="0"/>
          </a:p>
        </p:txBody>
      </p:sp>
      <p:sp>
        <p:nvSpPr>
          <p:cNvPr id="3" name="Content Placeholder 2"/>
          <p:cNvSpPr>
            <a:spLocks noGrp="1"/>
          </p:cNvSpPr>
          <p:nvPr>
            <p:ph idx="1"/>
          </p:nvPr>
        </p:nvSpPr>
        <p:spPr/>
        <p:txBody>
          <a:bodyPr/>
          <a:lstStyle/>
          <a:p>
            <a:r>
              <a:rPr lang="en-US" dirty="0" smtClean="0"/>
              <a:t>Promote </a:t>
            </a:r>
            <a:r>
              <a:rPr lang="en-US" dirty="0"/>
              <a:t>a work culture of zero tolerance for abuse, neglect, and exploitation by having clear abuse/neglect policies and procedures, including: </a:t>
            </a:r>
          </a:p>
          <a:p>
            <a:pPr lvl="0"/>
            <a:r>
              <a:rPr lang="en-US" dirty="0"/>
              <a:t>Required reporting of all incidents of suspected abuse and neglect </a:t>
            </a:r>
          </a:p>
          <a:p>
            <a:pPr lvl="0"/>
            <a:r>
              <a:rPr lang="en-US" dirty="0"/>
              <a:t>Consistent enforcement of reporting policies</a:t>
            </a:r>
          </a:p>
          <a:p>
            <a:pPr lvl="0"/>
            <a:r>
              <a:rPr lang="en-US" dirty="0"/>
              <a:t>Protection for staff and clients who report</a:t>
            </a:r>
          </a:p>
          <a:p>
            <a:pPr lvl="0"/>
            <a:r>
              <a:rPr lang="en-US" dirty="0"/>
              <a:t>Sanctions for those who do not report observed or suspected abuse, neglect, and exploitation</a:t>
            </a:r>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23</a:t>
            </a:fld>
            <a:endParaRPr lang="en-US"/>
          </a:p>
        </p:txBody>
      </p:sp>
    </p:spTree>
    <p:extLst>
      <p:ext uri="{BB962C8B-B14F-4D97-AF65-F5344CB8AC3E}">
        <p14:creationId xmlns:p14="http://schemas.microsoft.com/office/powerpoint/2010/main" xmlns="" val="17350048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6"/>
          <p:cNvSpPr>
            <a:spLocks noGrp="1" noChangeArrowheads="1"/>
          </p:cNvSpPr>
          <p:nvPr>
            <p:ph type="title"/>
          </p:nvPr>
        </p:nvSpPr>
        <p:spPr/>
        <p:txBody>
          <a:bodyPr/>
          <a:lstStyle/>
          <a:p>
            <a:r>
              <a:rPr lang="en-US" dirty="0" smtClean="0"/>
              <a:t>Questions &amp; Answers</a:t>
            </a:r>
          </a:p>
        </p:txBody>
      </p:sp>
      <p:sp>
        <p:nvSpPr>
          <p:cNvPr id="67587" name="Rectangle 6"/>
          <p:cNvSpPr txBox="1">
            <a:spLocks noGrp="1" noChangeArrowheads="1"/>
          </p:cNvSpPr>
          <p:nvPr/>
        </p:nvSpPr>
        <p:spPr bwMode="auto">
          <a:xfrm>
            <a:off x="6553200" y="6384925"/>
            <a:ext cx="2362200" cy="244475"/>
          </a:xfrm>
          <a:prstGeom prst="rect">
            <a:avLst/>
          </a:prstGeom>
          <a:noFill/>
          <a:ln w="9525">
            <a:noFill/>
            <a:miter lim="800000"/>
            <a:headEnd/>
            <a:tailEnd/>
          </a:ln>
        </p:spPr>
        <p:txBody>
          <a:bodyPr/>
          <a:lstStyle/>
          <a:p>
            <a:pPr algn="r"/>
            <a:fld id="{D62B8702-D12D-493F-AF08-1132F95325A6}" type="slidenum">
              <a:rPr lang="en-US" sz="800" b="1"/>
              <a:pPr algn="r"/>
              <a:t>24</a:t>
            </a:fld>
            <a:endParaRPr lang="en-US" sz="800" b="1"/>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24</a:t>
            </a:fld>
            <a:endParaRPr lang="en-US"/>
          </a:p>
        </p:txBody>
      </p:sp>
    </p:spTree>
    <p:extLst>
      <p:ext uri="{BB962C8B-B14F-4D97-AF65-F5344CB8AC3E}">
        <p14:creationId xmlns:p14="http://schemas.microsoft.com/office/powerpoint/2010/main" xmlns="" val="2362357224"/>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2514600"/>
            <a:ext cx="8458200" cy="792162"/>
          </a:xfrm>
        </p:spPr>
        <p:txBody>
          <a:bodyPr/>
          <a:lstStyle/>
          <a:p>
            <a:pPr algn="ctr"/>
            <a:r>
              <a:rPr lang="en-US" sz="3200" dirty="0" smtClean="0"/>
              <a:t>Trauma Based Interviewing</a:t>
            </a:r>
            <a:endParaRPr lang="en-US" sz="3200"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25</a:t>
            </a:fld>
            <a:endParaRPr lang="en-US"/>
          </a:p>
        </p:txBody>
      </p:sp>
    </p:spTree>
    <p:extLst>
      <p:ext uri="{BB962C8B-B14F-4D97-AF65-F5344CB8AC3E}">
        <p14:creationId xmlns:p14="http://schemas.microsoft.com/office/powerpoint/2010/main" xmlns="" val="14100086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Emotional Trauma</a:t>
            </a:r>
            <a:endParaRPr lang="en-US" dirty="0"/>
          </a:p>
        </p:txBody>
      </p:sp>
      <p:sp>
        <p:nvSpPr>
          <p:cNvPr id="3" name="Content Placeholder 2"/>
          <p:cNvSpPr>
            <a:spLocks noGrp="1"/>
          </p:cNvSpPr>
          <p:nvPr>
            <p:ph idx="1"/>
          </p:nvPr>
        </p:nvSpPr>
        <p:spPr/>
        <p:txBody>
          <a:bodyPr/>
          <a:lstStyle/>
          <a:p>
            <a:r>
              <a:rPr lang="en-US" dirty="0" smtClean="0"/>
              <a:t>Trauma can exacerbate mental health symptoms</a:t>
            </a:r>
          </a:p>
          <a:p>
            <a:r>
              <a:rPr lang="en-US" dirty="0" smtClean="0"/>
              <a:t>Trauma can impact memory</a:t>
            </a:r>
          </a:p>
          <a:p>
            <a:r>
              <a:rPr lang="en-US" dirty="0" smtClean="0"/>
              <a:t>Re-experiencing the trauma</a:t>
            </a:r>
          </a:p>
          <a:p>
            <a:r>
              <a:rPr lang="en-US" dirty="0" smtClean="0"/>
              <a:t>Emotional numbing and avoidance</a:t>
            </a:r>
          </a:p>
          <a:p>
            <a:r>
              <a:rPr lang="en-US" dirty="0" smtClean="0"/>
              <a:t>Hyper-vigilance, jumpiness, being “on guard” </a:t>
            </a:r>
          </a:p>
          <a:p>
            <a:endParaRPr lang="en-US" sz="1800"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26</a:t>
            </a:fld>
            <a:endParaRPr lang="en-US"/>
          </a:p>
        </p:txBody>
      </p:sp>
    </p:spTree>
    <p:extLst>
      <p:ext uri="{BB962C8B-B14F-4D97-AF65-F5344CB8AC3E}">
        <p14:creationId xmlns:p14="http://schemas.microsoft.com/office/powerpoint/2010/main" xmlns="" val="26323501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do</a:t>
            </a:r>
            <a:endParaRPr lang="en-US" dirty="0"/>
          </a:p>
        </p:txBody>
      </p:sp>
      <p:sp>
        <p:nvSpPr>
          <p:cNvPr id="3" name="Content Placeholder 2"/>
          <p:cNvSpPr>
            <a:spLocks noGrp="1"/>
          </p:cNvSpPr>
          <p:nvPr>
            <p:ph idx="1"/>
          </p:nvPr>
        </p:nvSpPr>
        <p:spPr/>
        <p:txBody>
          <a:bodyPr/>
          <a:lstStyle/>
          <a:p>
            <a:r>
              <a:rPr lang="en-US" dirty="0" smtClean="0"/>
              <a:t>Perspective of context</a:t>
            </a:r>
          </a:p>
          <a:p>
            <a:r>
              <a:rPr lang="en-US" dirty="0" smtClean="0"/>
              <a:t>Affirmation of healing</a:t>
            </a:r>
          </a:p>
          <a:p>
            <a:r>
              <a:rPr lang="en-US" dirty="0" smtClean="0"/>
              <a:t>Encourage use of supports and community resources</a:t>
            </a:r>
          </a:p>
          <a:p>
            <a:r>
              <a:rPr lang="en-US" dirty="0" smtClean="0"/>
              <a:t>Watch for vicarious trauma</a:t>
            </a:r>
          </a:p>
          <a:p>
            <a:r>
              <a:rPr lang="en-US" dirty="0" smtClean="0"/>
              <a:t>Ensure confidentiality</a:t>
            </a:r>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27</a:t>
            </a:fld>
            <a:endParaRPr lang="en-US"/>
          </a:p>
        </p:txBody>
      </p:sp>
    </p:spTree>
    <p:extLst>
      <p:ext uri="{BB962C8B-B14F-4D97-AF65-F5344CB8AC3E}">
        <p14:creationId xmlns:p14="http://schemas.microsoft.com/office/powerpoint/2010/main" xmlns="" val="36921393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Crisis Intervention</a:t>
            </a:r>
            <a:endParaRPr lang="en-US" dirty="0"/>
          </a:p>
        </p:txBody>
      </p:sp>
      <p:sp>
        <p:nvSpPr>
          <p:cNvPr id="3" name="Content Placeholder 2"/>
          <p:cNvSpPr>
            <a:spLocks noGrp="1"/>
          </p:cNvSpPr>
          <p:nvPr>
            <p:ph idx="1"/>
          </p:nvPr>
        </p:nvSpPr>
        <p:spPr>
          <a:xfrm>
            <a:off x="304800" y="1066800"/>
            <a:ext cx="8610600" cy="5029200"/>
          </a:xfrm>
        </p:spPr>
        <p:txBody>
          <a:bodyPr/>
          <a:lstStyle/>
          <a:p>
            <a:r>
              <a:rPr lang="en-US" dirty="0" smtClean="0"/>
              <a:t>Listen and Believe</a:t>
            </a:r>
          </a:p>
          <a:p>
            <a:r>
              <a:rPr lang="en-US" dirty="0" smtClean="0"/>
              <a:t>Management not resolution</a:t>
            </a:r>
          </a:p>
          <a:p>
            <a:r>
              <a:rPr lang="en-US" dirty="0" smtClean="0"/>
              <a:t>Be clear about your role</a:t>
            </a:r>
          </a:p>
          <a:p>
            <a:r>
              <a:rPr lang="en-US" dirty="0" smtClean="0"/>
              <a:t>Discuss reporting requirements</a:t>
            </a:r>
          </a:p>
          <a:p>
            <a:r>
              <a:rPr lang="en-US" dirty="0" smtClean="0"/>
              <a:t>Provide safe environment</a:t>
            </a:r>
          </a:p>
          <a:p>
            <a:r>
              <a:rPr lang="en-US" dirty="0" smtClean="0"/>
              <a:t>Do not judge</a:t>
            </a:r>
          </a:p>
          <a:p>
            <a:r>
              <a:rPr lang="en-US" dirty="0" smtClean="0"/>
              <a:t>Disabilities may impact thought process in crisis</a:t>
            </a:r>
          </a:p>
          <a:p>
            <a:r>
              <a:rPr lang="en-US" dirty="0" smtClean="0"/>
              <a:t>Knowledge is power</a:t>
            </a:r>
          </a:p>
          <a:p>
            <a:endParaRPr lang="en-US"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28</a:t>
            </a:fld>
            <a:endParaRPr lang="en-US"/>
          </a:p>
        </p:txBody>
      </p:sp>
    </p:spTree>
    <p:extLst>
      <p:ext uri="{BB962C8B-B14F-4D97-AF65-F5344CB8AC3E}">
        <p14:creationId xmlns:p14="http://schemas.microsoft.com/office/powerpoint/2010/main" xmlns="" val="17146981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Safety Planning</a:t>
            </a:r>
            <a:endParaRPr lang="en-US" dirty="0"/>
          </a:p>
        </p:txBody>
      </p:sp>
      <p:sp>
        <p:nvSpPr>
          <p:cNvPr id="3" name="Content Placeholder 2"/>
          <p:cNvSpPr>
            <a:spLocks noGrp="1"/>
          </p:cNvSpPr>
          <p:nvPr>
            <p:ph idx="1"/>
          </p:nvPr>
        </p:nvSpPr>
        <p:spPr/>
        <p:txBody>
          <a:bodyPr/>
          <a:lstStyle/>
          <a:p>
            <a:r>
              <a:rPr lang="en-US" dirty="0" smtClean="0"/>
              <a:t>A thoughtful deliberate process to create a plan to enhance safety, keeping in mind that each person’s circumstances, safety needs, and concerns are unique</a:t>
            </a:r>
          </a:p>
          <a:p>
            <a:r>
              <a:rPr lang="en-US" dirty="0" smtClean="0"/>
              <a:t>Based on individual need</a:t>
            </a:r>
          </a:p>
          <a:p>
            <a:r>
              <a:rPr lang="en-US" dirty="0" smtClean="0"/>
              <a:t>What to ask in a crisis</a:t>
            </a:r>
          </a:p>
          <a:p>
            <a:r>
              <a:rPr lang="en-US" dirty="0" smtClean="0"/>
              <a:t>Provide time and space to prepare</a:t>
            </a:r>
          </a:p>
          <a:p>
            <a:r>
              <a:rPr lang="en-US" altLang="en-US" dirty="0"/>
              <a:t>Incorporate unique needs of the individual</a:t>
            </a:r>
          </a:p>
          <a:p>
            <a:r>
              <a:rPr lang="en-US" altLang="en-US" dirty="0"/>
              <a:t>At home, work, community</a:t>
            </a:r>
          </a:p>
          <a:p>
            <a:r>
              <a:rPr lang="en-US" altLang="en-US" dirty="0"/>
              <a:t>Checklist of what to take</a:t>
            </a:r>
          </a:p>
          <a:p>
            <a:r>
              <a:rPr lang="en-US" altLang="en-US" dirty="0"/>
              <a:t>Include resources available if needed</a:t>
            </a:r>
          </a:p>
          <a:p>
            <a:endParaRPr lang="en-US"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29</a:t>
            </a:fld>
            <a:endParaRPr lang="en-US"/>
          </a:p>
        </p:txBody>
      </p:sp>
    </p:spTree>
    <p:extLst>
      <p:ext uri="{BB962C8B-B14F-4D97-AF65-F5344CB8AC3E}">
        <p14:creationId xmlns:p14="http://schemas.microsoft.com/office/powerpoint/2010/main" xmlns="" val="25005295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4800" y="2209800"/>
            <a:ext cx="8458200" cy="792162"/>
          </a:xfrm>
        </p:spPr>
        <p:txBody>
          <a:bodyPr/>
          <a:lstStyle/>
          <a:p>
            <a:pPr algn="ctr"/>
            <a:r>
              <a:rPr lang="en-US" dirty="0" smtClean="0"/>
              <a:t>Have you or your CIL been involved with work around violence/abuse of people with disabilities? </a:t>
            </a:r>
            <a:endParaRPr lang="en-US"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3</a:t>
            </a:fld>
            <a:endParaRPr lang="en-US"/>
          </a:p>
        </p:txBody>
      </p:sp>
    </p:spTree>
    <p:extLst>
      <p:ext uri="{BB962C8B-B14F-4D97-AF65-F5344CB8AC3E}">
        <p14:creationId xmlns:p14="http://schemas.microsoft.com/office/powerpoint/2010/main" xmlns="" val="372566450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p:cNvSpPr>
            <a:spLocks noGrp="1" noChangeArrowheads="1"/>
          </p:cNvSpPr>
          <p:nvPr>
            <p:ph type="title"/>
          </p:nvPr>
        </p:nvSpPr>
        <p:spPr/>
        <p:txBody>
          <a:bodyPr/>
          <a:lstStyle/>
          <a:p>
            <a:r>
              <a:rPr lang="en-US" altLang="en-US"/>
              <a:t>Reducing Risk of Abuse</a:t>
            </a:r>
          </a:p>
        </p:txBody>
      </p:sp>
      <p:sp>
        <p:nvSpPr>
          <p:cNvPr id="482307" name="Rectangle 3"/>
          <p:cNvSpPr>
            <a:spLocks noGrp="1" noChangeArrowheads="1"/>
          </p:cNvSpPr>
          <p:nvPr>
            <p:ph type="body" idx="1"/>
          </p:nvPr>
        </p:nvSpPr>
        <p:spPr/>
        <p:txBody>
          <a:bodyPr/>
          <a:lstStyle/>
          <a:p>
            <a:r>
              <a:rPr lang="en-US" altLang="en-US"/>
              <a:t>Education on abuse, safety and sexuality</a:t>
            </a:r>
          </a:p>
          <a:p>
            <a:r>
              <a:rPr lang="en-US" altLang="en-US"/>
              <a:t>Practices in place for hiring caregivers</a:t>
            </a:r>
          </a:p>
          <a:p>
            <a:r>
              <a:rPr lang="en-US" altLang="en-US"/>
              <a:t>Raising public awareness</a:t>
            </a:r>
          </a:p>
          <a:p>
            <a:r>
              <a:rPr lang="en-US" altLang="en-US"/>
              <a:t>Reporting Abuse</a:t>
            </a:r>
          </a:p>
          <a:p>
            <a:r>
              <a:rPr lang="en-US" altLang="en-US"/>
              <a:t>Advocating for Community Inclusion</a:t>
            </a:r>
          </a:p>
          <a:p>
            <a:r>
              <a:rPr lang="en-US" altLang="en-US"/>
              <a:t>Train Staff</a:t>
            </a:r>
          </a:p>
          <a:p>
            <a:r>
              <a:rPr lang="en-US" altLang="en-US"/>
              <a:t>Guidelines within your agencies</a:t>
            </a:r>
          </a:p>
        </p:txBody>
      </p:sp>
      <p:sp>
        <p:nvSpPr>
          <p:cNvPr id="2" name="Slide Number Placeholder 1"/>
          <p:cNvSpPr>
            <a:spLocks noGrp="1"/>
          </p:cNvSpPr>
          <p:nvPr>
            <p:ph type="sldNum" sz="quarter" idx="10"/>
          </p:nvPr>
        </p:nvSpPr>
        <p:spPr/>
        <p:txBody>
          <a:bodyPr/>
          <a:lstStyle/>
          <a:p>
            <a:pPr>
              <a:defRPr/>
            </a:pPr>
            <a:fld id="{F2DF5F09-D78D-44DB-A338-E90D23C46220}" type="slidenum">
              <a:rPr lang="en-US" smtClean="0"/>
              <a:pPr>
                <a:defRPr/>
              </a:pPr>
              <a:t>30</a:t>
            </a:fld>
            <a:endParaRPr lang="en-US"/>
          </a:p>
        </p:txBody>
      </p:sp>
    </p:spTree>
    <p:extLst>
      <p:ext uri="{BB962C8B-B14F-4D97-AF65-F5344CB8AC3E}">
        <p14:creationId xmlns:p14="http://schemas.microsoft.com/office/powerpoint/2010/main" xmlns="" val="251097477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6"/>
          <p:cNvSpPr>
            <a:spLocks noGrp="1" noChangeArrowheads="1"/>
          </p:cNvSpPr>
          <p:nvPr>
            <p:ph type="title"/>
          </p:nvPr>
        </p:nvSpPr>
        <p:spPr/>
        <p:txBody>
          <a:bodyPr/>
          <a:lstStyle/>
          <a:p>
            <a:r>
              <a:rPr lang="en-US" dirty="0" smtClean="0"/>
              <a:t>Questions &amp; Answers</a:t>
            </a:r>
          </a:p>
        </p:txBody>
      </p:sp>
      <p:sp>
        <p:nvSpPr>
          <p:cNvPr id="67587" name="Rectangle 6"/>
          <p:cNvSpPr txBox="1">
            <a:spLocks noGrp="1" noChangeArrowheads="1"/>
          </p:cNvSpPr>
          <p:nvPr/>
        </p:nvSpPr>
        <p:spPr bwMode="auto">
          <a:xfrm>
            <a:off x="6553200" y="6384925"/>
            <a:ext cx="2362200" cy="244475"/>
          </a:xfrm>
          <a:prstGeom prst="rect">
            <a:avLst/>
          </a:prstGeom>
          <a:noFill/>
          <a:ln w="9525">
            <a:noFill/>
            <a:miter lim="800000"/>
            <a:headEnd/>
            <a:tailEnd/>
          </a:ln>
        </p:spPr>
        <p:txBody>
          <a:bodyPr/>
          <a:lstStyle/>
          <a:p>
            <a:pPr algn="r"/>
            <a:fld id="{D62B8702-D12D-493F-AF08-1132F95325A6}" type="slidenum">
              <a:rPr lang="en-US" sz="800" b="1"/>
              <a:pPr algn="r"/>
              <a:t>31</a:t>
            </a:fld>
            <a:endParaRPr lang="en-US" sz="800" b="1"/>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31</a:t>
            </a:fld>
            <a:endParaRPr lang="en-US"/>
          </a:p>
        </p:txBody>
      </p:sp>
    </p:spTree>
    <p:extLst>
      <p:ext uri="{BB962C8B-B14F-4D97-AF65-F5344CB8AC3E}">
        <p14:creationId xmlns:p14="http://schemas.microsoft.com/office/powerpoint/2010/main" xmlns="" val="1602326626"/>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pPr algn="ctr"/>
            <a:r>
              <a:rPr lang="en-US" sz="3200" dirty="0" smtClean="0"/>
              <a:t>Community Collaboration</a:t>
            </a:r>
            <a:endParaRPr lang="en-US" sz="3200" dirty="0"/>
          </a:p>
        </p:txBody>
      </p:sp>
      <p:sp>
        <p:nvSpPr>
          <p:cNvPr id="3" name="Subtitle 2"/>
          <p:cNvSpPr>
            <a:spLocks noGrp="1"/>
          </p:cNvSpPr>
          <p:nvPr>
            <p:ph type="subTitle" idx="1"/>
          </p:nvPr>
        </p:nvSpPr>
        <p:spPr>
          <a:xfrm>
            <a:off x="381000" y="2667000"/>
            <a:ext cx="8305800" cy="1752600"/>
          </a:xfrm>
        </p:spPr>
        <p:txBody>
          <a:bodyPr/>
          <a:lstStyle/>
          <a:p>
            <a:r>
              <a:rPr lang="en-US" dirty="0" smtClean="0"/>
              <a:t>Where do we start?!</a:t>
            </a:r>
          </a:p>
          <a:p>
            <a:endParaRPr lang="en-US" dirty="0"/>
          </a:p>
          <a:p>
            <a:r>
              <a:rPr lang="en-US" dirty="0" smtClean="0"/>
              <a:t>Examples of Local Collaboratives with CILs</a:t>
            </a:r>
          </a:p>
        </p:txBody>
      </p:sp>
      <p:sp>
        <p:nvSpPr>
          <p:cNvPr id="4" name="Slide Number Placeholder 3"/>
          <p:cNvSpPr>
            <a:spLocks noGrp="1"/>
          </p:cNvSpPr>
          <p:nvPr>
            <p:ph type="sldNum" sz="quarter" idx="10"/>
          </p:nvPr>
        </p:nvSpPr>
        <p:spPr/>
        <p:txBody>
          <a:bodyPr/>
          <a:lstStyle/>
          <a:p>
            <a:pPr>
              <a:defRPr/>
            </a:pPr>
            <a:fld id="{C7C8ACA3-9F92-4AD5-9E39-716CB6917A7B}" type="slidenum">
              <a:rPr lang="en-US" smtClean="0"/>
              <a:pPr>
                <a:defRPr/>
              </a:pPr>
              <a:t>32</a:t>
            </a:fld>
            <a:endParaRPr lang="en-US"/>
          </a:p>
        </p:txBody>
      </p:sp>
    </p:spTree>
    <p:extLst>
      <p:ext uri="{BB962C8B-B14F-4D97-AF65-F5344CB8AC3E}">
        <p14:creationId xmlns:p14="http://schemas.microsoft.com/office/powerpoint/2010/main" xmlns="" val="42159039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Key!</a:t>
            </a:r>
            <a:endParaRPr lang="en-US" b="1" dirty="0"/>
          </a:p>
        </p:txBody>
      </p:sp>
      <p:sp>
        <p:nvSpPr>
          <p:cNvPr id="6" name="Text Box 4"/>
          <p:cNvSpPr txBox="1">
            <a:spLocks noChangeArrowheads="1"/>
          </p:cNvSpPr>
          <p:nvPr/>
        </p:nvSpPr>
        <p:spPr bwMode="auto">
          <a:xfrm>
            <a:off x="533400" y="3352800"/>
            <a:ext cx="8001000" cy="1554163"/>
          </a:xfrm>
          <a:prstGeom prst="rect">
            <a:avLst/>
          </a:prstGeom>
          <a:noFill/>
          <a:ln w="9525">
            <a:noFill/>
            <a:miter lim="800000"/>
            <a:headEnd/>
            <a:tailEnd/>
          </a:ln>
        </p:spPr>
        <p:txBody>
          <a:bodyPr>
            <a:prstTxWarp prst="textNoShape">
              <a:avLst/>
            </a:prstTxWarp>
            <a:spAutoFit/>
          </a:bodyPr>
          <a:lstStyle/>
          <a:p>
            <a:pPr algn="ctr" eaLnBrk="1" hangingPunct="1">
              <a:spcBef>
                <a:spcPct val="50000"/>
              </a:spcBef>
            </a:pPr>
            <a:r>
              <a:rPr lang="en-US" sz="3200" dirty="0"/>
              <a:t>We all do what we do best ….and we do it together…this means that no one person has to do it all!</a:t>
            </a:r>
          </a:p>
        </p:txBody>
      </p:sp>
      <p:pic>
        <p:nvPicPr>
          <p:cNvPr id="7" name="Picture 5" descr="Key"/>
          <p:cNvPicPr>
            <a:picLocks noChangeAspect="1" noChangeArrowheads="1"/>
          </p:cNvPicPr>
          <p:nvPr/>
        </p:nvPicPr>
        <p:blipFill>
          <a:blip r:embed="rId3" cstate="print"/>
          <a:srcRect/>
          <a:stretch>
            <a:fillRect/>
          </a:stretch>
        </p:blipFill>
        <p:spPr bwMode="auto">
          <a:xfrm>
            <a:off x="3048000" y="1795689"/>
            <a:ext cx="3810000" cy="1520825"/>
          </a:xfrm>
          <a:prstGeom prst="rect">
            <a:avLst/>
          </a:prstGeom>
          <a:noFill/>
          <a:ln w="9525">
            <a:noFill/>
            <a:miter lim="800000"/>
            <a:headEnd/>
            <a:tailEnd/>
          </a:ln>
        </p:spPr>
      </p:pic>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33</a:t>
            </a:fld>
            <a:endParaRPr lang="en-US"/>
          </a:p>
        </p:txBody>
      </p:sp>
    </p:spTree>
    <p:extLst>
      <p:ext uri="{BB962C8B-B14F-4D97-AF65-F5344CB8AC3E}">
        <p14:creationId xmlns:p14="http://schemas.microsoft.com/office/powerpoint/2010/main" xmlns="" val="33181327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914" y="2362200"/>
            <a:ext cx="8458200" cy="792162"/>
          </a:xfrm>
        </p:spPr>
        <p:txBody>
          <a:bodyPr/>
          <a:lstStyle/>
          <a:p>
            <a:pPr algn="ctr"/>
            <a:r>
              <a:rPr lang="en-US" sz="3200" dirty="0" smtClean="0"/>
              <a:t>West Virginia</a:t>
            </a:r>
            <a:endParaRPr lang="en-US" sz="3200" dirty="0"/>
          </a:p>
        </p:txBody>
      </p:sp>
      <p:sp>
        <p:nvSpPr>
          <p:cNvPr id="4" name="Slide Number Placeholder 3"/>
          <p:cNvSpPr>
            <a:spLocks noGrp="1"/>
          </p:cNvSpPr>
          <p:nvPr>
            <p:ph type="sldNum" sz="quarter" idx="10"/>
          </p:nvPr>
        </p:nvSpPr>
        <p:spPr/>
        <p:txBody>
          <a:bodyPr/>
          <a:lstStyle/>
          <a:p>
            <a:pPr>
              <a:defRPr/>
            </a:pPr>
            <a:fld id="{C7C8ACA3-9F92-4AD5-9E39-716CB6917A7B}" type="slidenum">
              <a:rPr lang="en-US" smtClean="0"/>
              <a:pPr>
                <a:defRPr/>
              </a:pPr>
              <a:t>34</a:t>
            </a:fld>
            <a:endParaRPr lang="en-US"/>
          </a:p>
        </p:txBody>
      </p:sp>
    </p:spTree>
    <p:extLst>
      <p:ext uri="{BB962C8B-B14F-4D97-AF65-F5344CB8AC3E}">
        <p14:creationId xmlns:p14="http://schemas.microsoft.com/office/powerpoint/2010/main" xmlns="" val="90980697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West Virginia</a:t>
            </a:r>
            <a:endParaRPr lang="en-US" dirty="0"/>
          </a:p>
        </p:txBody>
      </p:sp>
      <p:sp>
        <p:nvSpPr>
          <p:cNvPr id="3" name="Content Placeholder 2"/>
          <p:cNvSpPr>
            <a:spLocks noGrp="1"/>
          </p:cNvSpPr>
          <p:nvPr>
            <p:ph idx="1"/>
          </p:nvPr>
        </p:nvSpPr>
        <p:spPr/>
        <p:txBody>
          <a:bodyPr/>
          <a:lstStyle/>
          <a:p>
            <a:r>
              <a:rPr lang="en-US" dirty="0" smtClean="0"/>
              <a:t>Began </a:t>
            </a:r>
            <a:r>
              <a:rPr lang="en-US" dirty="0"/>
              <a:t>in 05 with a statewide study of disability service providers, </a:t>
            </a:r>
            <a:r>
              <a:rPr lang="en-US" dirty="0" smtClean="0"/>
              <a:t>funded </a:t>
            </a:r>
            <a:r>
              <a:rPr lang="en-US" dirty="0"/>
              <a:t>by the WV Developmental Disabilities </a:t>
            </a:r>
            <a:r>
              <a:rPr lang="en-US" dirty="0" smtClean="0"/>
              <a:t>Council</a:t>
            </a:r>
          </a:p>
          <a:p>
            <a:pPr marL="0" indent="0">
              <a:buNone/>
            </a:pPr>
            <a:endParaRPr lang="en-US" dirty="0"/>
          </a:p>
          <a:p>
            <a:r>
              <a:rPr lang="en-US" dirty="0" smtClean="0"/>
              <a:t>Key Findings</a:t>
            </a:r>
            <a:endParaRPr lang="en-US"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35</a:t>
            </a:fld>
            <a:endParaRPr lang="en-US"/>
          </a:p>
        </p:txBody>
      </p:sp>
    </p:spTree>
    <p:extLst>
      <p:ext uri="{BB962C8B-B14F-4D97-AF65-F5344CB8AC3E}">
        <p14:creationId xmlns:p14="http://schemas.microsoft.com/office/powerpoint/2010/main" xmlns="" val="39414386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West Virginia Key Findings</a:t>
            </a:r>
            <a:endParaRPr lang="en-US" dirty="0"/>
          </a:p>
        </p:txBody>
      </p:sp>
      <p:sp>
        <p:nvSpPr>
          <p:cNvPr id="3" name="Content Placeholder 2"/>
          <p:cNvSpPr>
            <a:spLocks noGrp="1"/>
          </p:cNvSpPr>
          <p:nvPr>
            <p:ph idx="1"/>
          </p:nvPr>
        </p:nvSpPr>
        <p:spPr/>
        <p:txBody>
          <a:bodyPr/>
          <a:lstStyle/>
          <a:p>
            <a:r>
              <a:rPr lang="en-US" dirty="0"/>
              <a:t>2006 Developed partnership under the Accessing Safety Initiative of the Office on Violence against Women, US </a:t>
            </a:r>
            <a:r>
              <a:rPr lang="en-US" dirty="0" smtClean="0"/>
              <a:t>DOJ </a:t>
            </a:r>
          </a:p>
          <a:p>
            <a:r>
              <a:rPr lang="en-US" dirty="0" smtClean="0"/>
              <a:t>Partners</a:t>
            </a:r>
            <a:r>
              <a:rPr lang="en-US" dirty="0"/>
              <a:t>: </a:t>
            </a:r>
            <a:r>
              <a:rPr lang="en-US" dirty="0" smtClean="0"/>
              <a:t>WV </a:t>
            </a:r>
            <a:r>
              <a:rPr lang="en-US" dirty="0"/>
              <a:t>Foundation for Rape Information and Services, WV Department of Health and Human Services, WV University Center for Excellence in Disability and the Northern West Virginia Center for Independent </a:t>
            </a:r>
            <a:r>
              <a:rPr lang="en-US" dirty="0" smtClean="0"/>
              <a:t>Living</a:t>
            </a:r>
          </a:p>
          <a:p>
            <a:r>
              <a:rPr lang="en-US" dirty="0" smtClean="0"/>
              <a:t>Vision </a:t>
            </a:r>
            <a:r>
              <a:rPr lang="en-US" dirty="0"/>
              <a:t>of the </a:t>
            </a:r>
            <a:r>
              <a:rPr lang="en-US" dirty="0" smtClean="0"/>
              <a:t>Partnership</a:t>
            </a:r>
          </a:p>
          <a:p>
            <a:r>
              <a:rPr lang="en-US" dirty="0" smtClean="0"/>
              <a:t>Outcomes </a:t>
            </a:r>
            <a:r>
              <a:rPr lang="en-US" dirty="0"/>
              <a:t>and o</a:t>
            </a:r>
            <a:r>
              <a:rPr lang="en-US" dirty="0" smtClean="0"/>
              <a:t>ngoing </a:t>
            </a:r>
            <a:r>
              <a:rPr lang="en-US" dirty="0"/>
              <a:t>efforts</a:t>
            </a:r>
          </a:p>
          <a:p>
            <a:endParaRPr lang="en-US"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36</a:t>
            </a:fld>
            <a:endParaRPr lang="en-US"/>
          </a:p>
        </p:txBody>
      </p:sp>
    </p:spTree>
    <p:extLst>
      <p:ext uri="{BB962C8B-B14F-4D97-AF65-F5344CB8AC3E}">
        <p14:creationId xmlns:p14="http://schemas.microsoft.com/office/powerpoint/2010/main" xmlns="" val="307384285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8400"/>
            <a:ext cx="8458200" cy="792162"/>
          </a:xfrm>
        </p:spPr>
        <p:txBody>
          <a:bodyPr/>
          <a:lstStyle/>
          <a:p>
            <a:pPr algn="ctr"/>
            <a:r>
              <a:rPr lang="en-US" sz="3200" dirty="0" smtClean="0"/>
              <a:t>Milwaukee, Wisconsin</a:t>
            </a:r>
            <a:endParaRPr lang="en-US" sz="3200" dirty="0"/>
          </a:p>
        </p:txBody>
      </p:sp>
      <p:sp>
        <p:nvSpPr>
          <p:cNvPr id="4" name="Slide Number Placeholder 3"/>
          <p:cNvSpPr>
            <a:spLocks noGrp="1"/>
          </p:cNvSpPr>
          <p:nvPr>
            <p:ph type="sldNum" sz="quarter" idx="10"/>
          </p:nvPr>
        </p:nvSpPr>
        <p:spPr/>
        <p:txBody>
          <a:bodyPr/>
          <a:lstStyle/>
          <a:p>
            <a:pPr>
              <a:defRPr/>
            </a:pPr>
            <a:fld id="{C7C8ACA3-9F92-4AD5-9E39-716CB6917A7B}" type="slidenum">
              <a:rPr lang="en-US" smtClean="0"/>
              <a:pPr>
                <a:defRPr/>
              </a:pPr>
              <a:t>37</a:t>
            </a:fld>
            <a:endParaRPr lang="en-US"/>
          </a:p>
        </p:txBody>
      </p:sp>
    </p:spTree>
    <p:extLst>
      <p:ext uri="{BB962C8B-B14F-4D97-AF65-F5344CB8AC3E}">
        <p14:creationId xmlns:p14="http://schemas.microsoft.com/office/powerpoint/2010/main" xmlns="" val="4740402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Milwaukee</a:t>
            </a:r>
            <a:endParaRPr lang="en-US" dirty="0"/>
          </a:p>
        </p:txBody>
      </p:sp>
      <p:sp>
        <p:nvSpPr>
          <p:cNvPr id="5" name="Content Placeholder 4"/>
          <p:cNvSpPr>
            <a:spLocks noGrp="1"/>
          </p:cNvSpPr>
          <p:nvPr>
            <p:ph idx="1"/>
          </p:nvPr>
        </p:nvSpPr>
        <p:spPr/>
        <p:txBody>
          <a:bodyPr/>
          <a:lstStyle/>
          <a:p>
            <a:r>
              <a:rPr lang="en-US" dirty="0" smtClean="0"/>
              <a:t>When I started working at Independence</a:t>
            </a:r>
            <a:r>
              <a:rPr lang="en-US" i="1" dirty="0" smtClean="0"/>
              <a:t>First</a:t>
            </a:r>
            <a:r>
              <a:rPr lang="en-US" dirty="0" smtClean="0"/>
              <a:t> in 1998, I also started working on violence against people with disabilities. </a:t>
            </a:r>
          </a:p>
          <a:p>
            <a:r>
              <a:rPr lang="en-US" dirty="0" smtClean="0"/>
              <a:t>In 2004 a lot of things changed as a result of one particular case in which despite 6 years of working intensely with the local agencies everything fell apart.</a:t>
            </a:r>
            <a:endParaRPr lang="en-US" dirty="0"/>
          </a:p>
        </p:txBody>
      </p:sp>
      <p:sp>
        <p:nvSpPr>
          <p:cNvPr id="2" name="Slide Number Placeholder 1"/>
          <p:cNvSpPr>
            <a:spLocks noGrp="1"/>
          </p:cNvSpPr>
          <p:nvPr>
            <p:ph type="sldNum" sz="quarter" idx="10"/>
          </p:nvPr>
        </p:nvSpPr>
        <p:spPr/>
        <p:txBody>
          <a:bodyPr/>
          <a:lstStyle/>
          <a:p>
            <a:pPr>
              <a:defRPr/>
            </a:pPr>
            <a:fld id="{F2DF5F09-D78D-44DB-A338-E90D23C46220}" type="slidenum">
              <a:rPr lang="en-US" smtClean="0"/>
              <a:pPr>
                <a:defRPr/>
              </a:pPr>
              <a:t>38</a:t>
            </a:fld>
            <a:endParaRPr lang="en-US"/>
          </a:p>
        </p:txBody>
      </p:sp>
    </p:spTree>
    <p:extLst>
      <p:ext uri="{BB962C8B-B14F-4D97-AF65-F5344CB8AC3E}">
        <p14:creationId xmlns:p14="http://schemas.microsoft.com/office/powerpoint/2010/main" xmlns="" val="35368516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0"/>
            <a:ext cx="8458200" cy="792162"/>
          </a:xfrm>
        </p:spPr>
        <p:txBody>
          <a:bodyPr/>
          <a:lstStyle/>
          <a:p>
            <a:pPr algn="ctr"/>
            <a:r>
              <a:rPr lang="en-US" sz="3200" dirty="0" smtClean="0"/>
              <a:t>West Virginia</a:t>
            </a:r>
            <a:endParaRPr lang="en-US" sz="3200" dirty="0"/>
          </a:p>
        </p:txBody>
      </p:sp>
      <p:sp>
        <p:nvSpPr>
          <p:cNvPr id="4" name="Slide Number Placeholder 3"/>
          <p:cNvSpPr>
            <a:spLocks noGrp="1"/>
          </p:cNvSpPr>
          <p:nvPr>
            <p:ph type="sldNum" sz="quarter" idx="10"/>
          </p:nvPr>
        </p:nvSpPr>
        <p:spPr/>
        <p:txBody>
          <a:bodyPr/>
          <a:lstStyle/>
          <a:p>
            <a:pPr>
              <a:defRPr/>
            </a:pPr>
            <a:fld id="{C7C8ACA3-9F92-4AD5-9E39-716CB6917A7B}" type="slidenum">
              <a:rPr lang="en-US" smtClean="0"/>
              <a:pPr>
                <a:defRPr/>
              </a:pPr>
              <a:t>39</a:t>
            </a:fld>
            <a:endParaRPr lang="en-US"/>
          </a:p>
        </p:txBody>
      </p:sp>
    </p:spTree>
    <p:extLst>
      <p:ext uri="{BB962C8B-B14F-4D97-AF65-F5344CB8AC3E}">
        <p14:creationId xmlns:p14="http://schemas.microsoft.com/office/powerpoint/2010/main" xmlns="" val="161777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0"/>
            <a:ext cx="8458200" cy="792162"/>
          </a:xfrm>
        </p:spPr>
        <p:txBody>
          <a:bodyPr/>
          <a:lstStyle/>
          <a:p>
            <a:pPr algn="ctr"/>
            <a:r>
              <a:rPr lang="en-US" dirty="0" smtClean="0"/>
              <a:t>How many people work for a CIL that provides caregiver / personal assistant services?  </a:t>
            </a:r>
            <a:endParaRPr lang="en-US" dirty="0"/>
          </a:p>
        </p:txBody>
      </p:sp>
      <p:sp>
        <p:nvSpPr>
          <p:cNvPr id="4" name="Slide Number Placeholder 3"/>
          <p:cNvSpPr>
            <a:spLocks noGrp="1"/>
          </p:cNvSpPr>
          <p:nvPr>
            <p:ph type="sldNum" sz="quarter" idx="10"/>
          </p:nvPr>
        </p:nvSpPr>
        <p:spPr/>
        <p:txBody>
          <a:bodyPr/>
          <a:lstStyle/>
          <a:p>
            <a:pPr>
              <a:defRPr/>
            </a:pPr>
            <a:fld id="{C7C8ACA3-9F92-4AD5-9E39-716CB6917A7B}" type="slidenum">
              <a:rPr lang="en-US" smtClean="0"/>
              <a:pPr>
                <a:defRPr/>
              </a:pPr>
              <a:t>4</a:t>
            </a:fld>
            <a:endParaRPr lang="en-US"/>
          </a:p>
        </p:txBody>
      </p:sp>
    </p:spTree>
    <p:extLst>
      <p:ext uri="{BB962C8B-B14F-4D97-AF65-F5344CB8AC3E}">
        <p14:creationId xmlns:p14="http://schemas.microsoft.com/office/powerpoint/2010/main" xmlns="" val="26606526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458200" cy="792162"/>
          </a:xfrm>
        </p:spPr>
        <p:txBody>
          <a:bodyPr/>
          <a:lstStyle/>
          <a:p>
            <a:r>
              <a:rPr lang="en-US" dirty="0" smtClean="0"/>
              <a:t>The Case of “Janet”</a:t>
            </a:r>
            <a:endParaRPr lang="en-US" dirty="0"/>
          </a:p>
        </p:txBody>
      </p:sp>
      <p:graphicFrame>
        <p:nvGraphicFramePr>
          <p:cNvPr id="4" name="Content Placeholder 3" descr="Six blue circles with one in middle connecting to other five. Circle in middle labeled Janet. Other circles are Employer, Independence First, Domestic Violence Programs, Adult Protective Services, and Others."/>
          <p:cNvGraphicFramePr>
            <a:graphicFrameLocks noGrp="1"/>
          </p:cNvGraphicFramePr>
          <p:nvPr>
            <p:ph idx="1"/>
            <p:extLst>
              <p:ext uri="{D42A27DB-BD31-4B8C-83A1-F6EECF244321}">
                <p14:modId xmlns:p14="http://schemas.microsoft.com/office/powerpoint/2010/main" xmlns="" val="3914066407"/>
              </p:ext>
            </p:extLst>
          </p:nvPr>
        </p:nvGraphicFramePr>
        <p:xfrm>
          <a:off x="457200" y="12954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40</a:t>
            </a:fld>
            <a:endParaRPr lang="en-US"/>
          </a:p>
        </p:txBody>
      </p:sp>
    </p:spTree>
    <p:extLst>
      <p:ext uri="{BB962C8B-B14F-4D97-AF65-F5344CB8AC3E}">
        <p14:creationId xmlns:p14="http://schemas.microsoft.com/office/powerpoint/2010/main" xmlns="" val="360599572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a Collaboration</a:t>
            </a:r>
            <a:endParaRPr lang="en-US" dirty="0"/>
          </a:p>
        </p:txBody>
      </p:sp>
      <p:graphicFrame>
        <p:nvGraphicFramePr>
          <p:cNvPr id="6" name="Content Placeholder 5" descr="Five blue horizontal circles with plus signs between the first five and an equal sign before the last one. Starting at the left the circles are labeled: Intervention by State Funder + Development of DART (17 Agencies) + DART becomes a subcommittee of the Milwaukee Commission on Domestic Violence and Sexual Abuse + DART continues to add partners as needed = 2010 DART representation is now 41 Agencies."/>
          <p:cNvGraphicFramePr>
            <a:graphicFrameLocks noGrp="1"/>
          </p:cNvGraphicFramePr>
          <p:nvPr>
            <p:ph idx="1"/>
            <p:extLst>
              <p:ext uri="{D42A27DB-BD31-4B8C-83A1-F6EECF244321}">
                <p14:modId xmlns:p14="http://schemas.microsoft.com/office/powerpoint/2010/main" xmlns="" val="2256687818"/>
              </p:ext>
            </p:extLst>
          </p:nvPr>
        </p:nvGraphicFramePr>
        <p:xfrm>
          <a:off x="304800" y="1143000"/>
          <a:ext cx="8534400" cy="53426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41</a:t>
            </a:fld>
            <a:endParaRPr lang="en-US"/>
          </a:p>
        </p:txBody>
      </p:sp>
    </p:spTree>
    <p:extLst>
      <p:ext uri="{BB962C8B-B14F-4D97-AF65-F5344CB8AC3E}">
        <p14:creationId xmlns:p14="http://schemas.microsoft.com/office/powerpoint/2010/main" xmlns="" val="292216437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Funded and Unfunded</a:t>
            </a:r>
            <a:endParaRPr lang="en-US" dirty="0"/>
          </a:p>
        </p:txBody>
      </p:sp>
      <p:sp>
        <p:nvSpPr>
          <p:cNvPr id="3" name="Content Placeholder 2"/>
          <p:cNvSpPr>
            <a:spLocks noGrp="1"/>
          </p:cNvSpPr>
          <p:nvPr>
            <p:ph idx="1"/>
          </p:nvPr>
        </p:nvSpPr>
        <p:spPr/>
        <p:txBody>
          <a:bodyPr/>
          <a:lstStyle/>
          <a:p>
            <a:r>
              <a:rPr lang="en-US" dirty="0" smtClean="0"/>
              <a:t>41 agencies met regularly without funding</a:t>
            </a:r>
          </a:p>
          <a:p>
            <a:r>
              <a:rPr lang="en-US" dirty="0" smtClean="0"/>
              <a:t>MMDI: Access funded in 2007 by OVW</a:t>
            </a:r>
          </a:p>
          <a:p>
            <a:pPr lvl="1"/>
            <a:r>
              <a:rPr lang="en-US" sz="2400" dirty="0" smtClean="0"/>
              <a:t>Partners, IndependenceFirst, Sojourner Family Peace Center, City of Milwaukee Health Department, and Milwaukee County Disability Services Division.</a:t>
            </a:r>
          </a:p>
          <a:p>
            <a:r>
              <a:rPr lang="en-US" dirty="0" smtClean="0"/>
              <a:t>DART Transitional Housing Program funded twice by OVW</a:t>
            </a:r>
            <a:endParaRPr lang="en-US"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42</a:t>
            </a:fld>
            <a:endParaRPr lang="en-US"/>
          </a:p>
        </p:txBody>
      </p:sp>
    </p:spTree>
    <p:extLst>
      <p:ext uri="{BB962C8B-B14F-4D97-AF65-F5344CB8AC3E}">
        <p14:creationId xmlns:p14="http://schemas.microsoft.com/office/powerpoint/2010/main" xmlns="" val="140700024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905000"/>
            <a:ext cx="8458200" cy="792162"/>
          </a:xfrm>
        </p:spPr>
        <p:txBody>
          <a:bodyPr/>
          <a:lstStyle/>
          <a:p>
            <a:pPr algn="ctr"/>
            <a:r>
              <a:rPr lang="en-US" sz="3200" dirty="0" smtClean="0"/>
              <a:t>Duluth, Minnesota</a:t>
            </a:r>
            <a:endParaRPr lang="en-US" sz="3200" dirty="0"/>
          </a:p>
        </p:txBody>
      </p:sp>
      <p:sp>
        <p:nvSpPr>
          <p:cNvPr id="4" name="Slide Number Placeholder 3"/>
          <p:cNvSpPr>
            <a:spLocks noGrp="1"/>
          </p:cNvSpPr>
          <p:nvPr>
            <p:ph type="sldNum" sz="quarter" idx="10"/>
          </p:nvPr>
        </p:nvSpPr>
        <p:spPr/>
        <p:txBody>
          <a:bodyPr/>
          <a:lstStyle/>
          <a:p>
            <a:pPr>
              <a:defRPr/>
            </a:pPr>
            <a:fld id="{C7C8ACA3-9F92-4AD5-9E39-716CB6917A7B}" type="slidenum">
              <a:rPr lang="en-US" smtClean="0"/>
              <a:pPr>
                <a:defRPr/>
              </a:pPr>
              <a:t>43</a:t>
            </a:fld>
            <a:endParaRPr lang="en-US"/>
          </a:p>
        </p:txBody>
      </p:sp>
    </p:spTree>
    <p:extLst>
      <p:ext uri="{BB962C8B-B14F-4D97-AF65-F5344CB8AC3E}">
        <p14:creationId xmlns:p14="http://schemas.microsoft.com/office/powerpoint/2010/main" xmlns="" val="237838700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Duluth</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44</a:t>
            </a:fld>
            <a:endParaRPr lang="en-US"/>
          </a:p>
        </p:txBody>
      </p:sp>
      <p:pic>
        <p:nvPicPr>
          <p:cNvPr id="8" name="Picture 7" descr="Three blue arrows pointing to the right. Starting from left #1: Early stages of Local Collaborative SMART Arc/SafePlace Building Bridges, #2: Safe Place Replication Project 2008-2010 (OVC), #3: Disability Grant Project 2010-2013 (OVW) "/>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83464" y="1069848"/>
            <a:ext cx="8577072" cy="4718304"/>
          </a:xfrm>
          <a:prstGeom prst="rect">
            <a:avLst/>
          </a:prstGeom>
        </p:spPr>
      </p:pic>
    </p:spTree>
    <p:extLst>
      <p:ext uri="{BB962C8B-B14F-4D97-AF65-F5344CB8AC3E}">
        <p14:creationId xmlns:p14="http://schemas.microsoft.com/office/powerpoint/2010/main" xmlns="" val="405888605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Barriers to reporting</a:t>
            </a:r>
            <a:r>
              <a:rPr lang="en-US" dirty="0">
                <a:ea typeface="Tahoma" panose="020B0604030504040204" pitchFamily="34" charset="0"/>
                <a:cs typeface="Tahoma" panose="020B0604030504040204" pitchFamily="34" charset="0"/>
              </a:rPr>
              <a:t>―</a:t>
            </a:r>
            <a:br>
              <a:rPr lang="en-US" dirty="0">
                <a:ea typeface="Tahoma" panose="020B0604030504040204" pitchFamily="34" charset="0"/>
                <a:cs typeface="Tahoma" panose="020B0604030504040204" pitchFamily="34" charset="0"/>
              </a:rPr>
            </a:br>
            <a:r>
              <a:rPr lang="en-US" dirty="0">
                <a:ea typeface="Tahoma" panose="020B0604030504040204" pitchFamily="34" charset="0"/>
                <a:cs typeface="Tahoma" panose="020B0604030504040204" pitchFamily="34" charset="0"/>
              </a:rPr>
              <a:t>Duluth Focus Groups 2009</a:t>
            </a:r>
            <a:endParaRPr lang="en-US" dirty="0"/>
          </a:p>
        </p:txBody>
      </p:sp>
      <p:sp>
        <p:nvSpPr>
          <p:cNvPr id="3" name="Content Placeholder 2"/>
          <p:cNvSpPr>
            <a:spLocks noGrp="1"/>
          </p:cNvSpPr>
          <p:nvPr>
            <p:ph idx="1"/>
          </p:nvPr>
        </p:nvSpPr>
        <p:spPr>
          <a:xfrm>
            <a:off x="304800" y="1219200"/>
            <a:ext cx="8610600" cy="5029200"/>
          </a:xfrm>
        </p:spPr>
        <p:txBody>
          <a:bodyPr/>
          <a:lstStyle/>
          <a:p>
            <a:pPr fontAlgn="auto">
              <a:spcBef>
                <a:spcPts val="0"/>
              </a:spcBef>
              <a:spcAft>
                <a:spcPts val="0"/>
              </a:spcAft>
              <a:buFont typeface="Arial" panose="020B0604020202020204" pitchFamily="34" charset="0"/>
              <a:buChar char="•"/>
            </a:pPr>
            <a:r>
              <a:rPr lang="en-US" dirty="0">
                <a:solidFill>
                  <a:prstClr val="black"/>
                </a:solidFill>
              </a:rPr>
              <a:t>Fear they won’t be believed			</a:t>
            </a:r>
          </a:p>
          <a:p>
            <a:pPr fontAlgn="auto">
              <a:spcBef>
                <a:spcPts val="0"/>
              </a:spcBef>
              <a:spcAft>
                <a:spcPts val="0"/>
              </a:spcAft>
              <a:buFont typeface="Arial" panose="020B0604020202020204" pitchFamily="34" charset="0"/>
              <a:buChar char="•"/>
            </a:pPr>
            <a:r>
              <a:rPr lang="en-US" dirty="0">
                <a:solidFill>
                  <a:prstClr val="black"/>
                </a:solidFill>
              </a:rPr>
              <a:t>You feel like giving up on the system, takes so much energy, with so little in </a:t>
            </a:r>
            <a:r>
              <a:rPr lang="en-US" dirty="0" smtClean="0">
                <a:solidFill>
                  <a:prstClr val="black"/>
                </a:solidFill>
              </a:rPr>
              <a:t>return</a:t>
            </a:r>
            <a:endParaRPr lang="en-US" dirty="0">
              <a:solidFill>
                <a:prstClr val="black"/>
              </a:solidFill>
            </a:endParaRPr>
          </a:p>
          <a:p>
            <a:pPr fontAlgn="auto">
              <a:spcBef>
                <a:spcPts val="0"/>
              </a:spcBef>
              <a:spcAft>
                <a:spcPts val="0"/>
              </a:spcAft>
              <a:buFont typeface="Arial" panose="020B0604020202020204" pitchFamily="34" charset="0"/>
              <a:buChar char="•"/>
            </a:pPr>
            <a:r>
              <a:rPr lang="en-US" dirty="0">
                <a:solidFill>
                  <a:prstClr val="black"/>
                </a:solidFill>
              </a:rPr>
              <a:t>Embarrassment due to stigma of disabilities</a:t>
            </a:r>
          </a:p>
          <a:p>
            <a:pPr fontAlgn="auto">
              <a:spcBef>
                <a:spcPts val="0"/>
              </a:spcBef>
              <a:spcAft>
                <a:spcPts val="0"/>
              </a:spcAft>
              <a:buFont typeface="Arial" panose="020B0604020202020204" pitchFamily="34" charset="0"/>
              <a:buChar char="•"/>
            </a:pPr>
            <a:r>
              <a:rPr lang="en-US" dirty="0" smtClean="0">
                <a:solidFill>
                  <a:prstClr val="black"/>
                </a:solidFill>
              </a:rPr>
              <a:t>Fear </a:t>
            </a:r>
            <a:r>
              <a:rPr lang="en-US" dirty="0">
                <a:solidFill>
                  <a:prstClr val="black"/>
                </a:solidFill>
              </a:rPr>
              <a:t>of retaliation				</a:t>
            </a:r>
          </a:p>
          <a:p>
            <a:pPr fontAlgn="auto">
              <a:spcBef>
                <a:spcPts val="0"/>
              </a:spcBef>
              <a:spcAft>
                <a:spcPts val="0"/>
              </a:spcAft>
              <a:buFont typeface="Arial" panose="020B0604020202020204" pitchFamily="34" charset="0"/>
              <a:buChar char="•"/>
            </a:pPr>
            <a:r>
              <a:rPr lang="en-US" dirty="0">
                <a:solidFill>
                  <a:prstClr val="black"/>
                </a:solidFill>
              </a:rPr>
              <a:t>People might not realize they are crime victim</a:t>
            </a:r>
          </a:p>
          <a:p>
            <a:pPr fontAlgn="auto">
              <a:spcBef>
                <a:spcPts val="0"/>
              </a:spcBef>
              <a:spcAft>
                <a:spcPts val="0"/>
              </a:spcAft>
              <a:buFont typeface="Arial" panose="020B0604020202020204" pitchFamily="34" charset="0"/>
              <a:buChar char="•"/>
            </a:pPr>
            <a:r>
              <a:rPr lang="en-US" dirty="0">
                <a:solidFill>
                  <a:prstClr val="black"/>
                </a:solidFill>
              </a:rPr>
              <a:t>Fear of threats	</a:t>
            </a:r>
          </a:p>
          <a:p>
            <a:pPr fontAlgn="auto">
              <a:spcBef>
                <a:spcPts val="0"/>
              </a:spcBef>
              <a:spcAft>
                <a:spcPts val="0"/>
              </a:spcAft>
              <a:buFont typeface="Arial" panose="020B0604020202020204" pitchFamily="34" charset="0"/>
              <a:buChar char="•"/>
            </a:pPr>
            <a:r>
              <a:rPr lang="en-US" dirty="0">
                <a:solidFill>
                  <a:prstClr val="black"/>
                </a:solidFill>
              </a:rPr>
              <a:t>Fear of not being heard</a:t>
            </a:r>
            <a:endParaRPr lang="en-US"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45</a:t>
            </a:fld>
            <a:endParaRPr lang="en-US"/>
          </a:p>
        </p:txBody>
      </p:sp>
    </p:spTree>
    <p:extLst>
      <p:ext uri="{BB962C8B-B14F-4D97-AF65-F5344CB8AC3E}">
        <p14:creationId xmlns:p14="http://schemas.microsoft.com/office/powerpoint/2010/main" xmlns="" val="208311286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76200" y="1143000"/>
            <a:ext cx="9067800" cy="5029200"/>
          </a:xfrm>
        </p:spPr>
        <p:txBody>
          <a:bodyPr/>
          <a:lstStyle/>
          <a:p>
            <a:pPr marL="457200" indent="-457200">
              <a:lnSpc>
                <a:spcPct val="150000"/>
              </a:lnSpc>
              <a:buFont typeface="+mj-lt"/>
              <a:buAutoNum type="arabicPeriod"/>
            </a:pPr>
            <a:r>
              <a:rPr lang="en-US" dirty="0" smtClean="0"/>
              <a:t>Lack </a:t>
            </a:r>
            <a:r>
              <a:rPr lang="en-US" dirty="0"/>
              <a:t>of Organizational Resources</a:t>
            </a:r>
          </a:p>
          <a:p>
            <a:pPr marL="457200" indent="-457200">
              <a:lnSpc>
                <a:spcPct val="150000"/>
              </a:lnSpc>
              <a:buFont typeface="+mj-lt"/>
              <a:buAutoNum type="arabicPeriod"/>
            </a:pPr>
            <a:r>
              <a:rPr lang="en-US" dirty="0"/>
              <a:t>Need for Increased Awareness and Cross Training</a:t>
            </a:r>
          </a:p>
          <a:p>
            <a:pPr marL="457200" indent="-457200">
              <a:lnSpc>
                <a:spcPct val="150000"/>
              </a:lnSpc>
              <a:buFont typeface="+mj-lt"/>
              <a:buAutoNum type="arabicPeriod"/>
            </a:pPr>
            <a:r>
              <a:rPr lang="en-US" dirty="0"/>
              <a:t>Gaps in Polices, Procedures, and Practices</a:t>
            </a:r>
          </a:p>
          <a:p>
            <a:pPr marL="457200" indent="-457200">
              <a:lnSpc>
                <a:spcPct val="150000"/>
              </a:lnSpc>
              <a:buFont typeface="+mj-lt"/>
              <a:buAutoNum type="arabicPeriod"/>
            </a:pPr>
            <a:r>
              <a:rPr lang="en-US" dirty="0"/>
              <a:t>Need for Increased Organizational Relationships</a:t>
            </a:r>
          </a:p>
          <a:p>
            <a:pPr marL="457200" indent="-457200">
              <a:lnSpc>
                <a:spcPct val="150000"/>
              </a:lnSpc>
              <a:buFont typeface="+mj-lt"/>
              <a:buAutoNum type="arabicPeriod"/>
            </a:pPr>
            <a:r>
              <a:rPr lang="en-US" dirty="0"/>
              <a:t>Vision for Sustainability</a:t>
            </a:r>
          </a:p>
          <a:p>
            <a:pPr marL="457200" indent="-457200">
              <a:lnSpc>
                <a:spcPct val="150000"/>
              </a:lnSpc>
              <a:buFont typeface="+mj-lt"/>
              <a:buAutoNum type="arabicPeriod"/>
            </a:pPr>
            <a:r>
              <a:rPr lang="en-US" dirty="0"/>
              <a:t>Barriers to Safety, Accessibility, and Welcoming Environments</a:t>
            </a:r>
          </a:p>
          <a:p>
            <a:pPr marL="0" indent="0">
              <a:buNone/>
            </a:pPr>
            <a:endParaRPr lang="en-US" dirty="0" smtClean="0">
              <a:solidFill>
                <a:schemeClr val="tx1"/>
              </a:solidFill>
            </a:endParaRPr>
          </a:p>
        </p:txBody>
      </p:sp>
      <p:sp>
        <p:nvSpPr>
          <p:cNvPr id="5" name="Slide Number Placeholder 4"/>
          <p:cNvSpPr>
            <a:spLocks noGrp="1"/>
          </p:cNvSpPr>
          <p:nvPr>
            <p:ph type="sldNum" sz="quarter" idx="10"/>
          </p:nvPr>
        </p:nvSpPr>
        <p:spPr/>
        <p:txBody>
          <a:bodyPr/>
          <a:lstStyle/>
          <a:p>
            <a:pPr>
              <a:defRPr/>
            </a:pPr>
            <a:fld id="{F2DF5F09-D78D-44DB-A338-E90D23C46220}" type="slidenum">
              <a:rPr lang="en-US" smtClean="0"/>
              <a:pPr>
                <a:defRPr/>
              </a:pPr>
              <a:t>46</a:t>
            </a:fld>
            <a:endParaRPr lang="en-US"/>
          </a:p>
        </p:txBody>
      </p:sp>
      <p:sp>
        <p:nvSpPr>
          <p:cNvPr id="2" name="Title 1"/>
          <p:cNvSpPr>
            <a:spLocks noGrp="1"/>
          </p:cNvSpPr>
          <p:nvPr>
            <p:ph type="title"/>
          </p:nvPr>
        </p:nvSpPr>
        <p:spPr/>
        <p:txBody>
          <a:bodyPr>
            <a:noAutofit/>
          </a:bodyPr>
          <a:lstStyle/>
          <a:p>
            <a:r>
              <a:rPr lang="en-US" b="1" dirty="0" smtClean="0">
                <a:cs typeface="Arial" pitchFamily="34" charset="0"/>
              </a:rPr>
              <a:t>Needs Assessment Key Findings</a:t>
            </a:r>
            <a:endParaRPr lang="en-US" b="1" dirty="0">
              <a:cs typeface="Arial" pitchFamily="34" charset="0"/>
            </a:endParaRPr>
          </a:p>
        </p:txBody>
      </p:sp>
    </p:spTree>
    <p:extLst>
      <p:ext uri="{BB962C8B-B14F-4D97-AF65-F5344CB8AC3E}">
        <p14:creationId xmlns:p14="http://schemas.microsoft.com/office/powerpoint/2010/main" xmlns="" val="92087637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http://www.connectionsduluth.org </a:t>
            </a:r>
            <a:endParaRPr lang="en-US" dirty="0"/>
          </a:p>
        </p:txBody>
      </p:sp>
      <p:pic>
        <p:nvPicPr>
          <p:cNvPr id="5" name="Content Placeholder 4" descr="Title: http://www.connectionsduluth.org. Six different colored puzzle pieces with word &quot;Connections&quot; at bottom.">
            <a:hlinkClick r:id="rId2"/>
          </p:cNvPr>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1754124" y="2295144"/>
            <a:ext cx="5711952" cy="2877312"/>
          </a:xfrm>
        </p:spPr>
      </p:pic>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47</a:t>
            </a:fld>
            <a:endParaRPr lang="en-US"/>
          </a:p>
        </p:txBody>
      </p:sp>
    </p:spTree>
    <p:extLst>
      <p:ext uri="{BB962C8B-B14F-4D97-AF65-F5344CB8AC3E}">
        <p14:creationId xmlns:p14="http://schemas.microsoft.com/office/powerpoint/2010/main" xmlns="" val="234674263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NCIL Task Force on Violence and Abuse</a:t>
            </a:r>
            <a:endParaRPr lang="en-US" dirty="0"/>
          </a:p>
        </p:txBody>
      </p:sp>
      <p:sp>
        <p:nvSpPr>
          <p:cNvPr id="3" name="Content Placeholder 2"/>
          <p:cNvSpPr>
            <a:spLocks noGrp="1"/>
          </p:cNvSpPr>
          <p:nvPr>
            <p:ph idx="1"/>
          </p:nvPr>
        </p:nvSpPr>
        <p:spPr>
          <a:xfrm>
            <a:off x="304800" y="1219200"/>
            <a:ext cx="8686800" cy="5029200"/>
          </a:xfrm>
        </p:spPr>
        <p:txBody>
          <a:bodyPr>
            <a:normAutofit/>
          </a:bodyPr>
          <a:lstStyle/>
          <a:p>
            <a:r>
              <a:rPr lang="en-US" dirty="0" smtClean="0"/>
              <a:t>Started in 2006 following a resolution passed by NCIL Membership at the 2006 Annual Conference</a:t>
            </a:r>
          </a:p>
          <a:p>
            <a:r>
              <a:rPr lang="en-US" dirty="0" smtClean="0"/>
              <a:t>Since its inception, the </a:t>
            </a:r>
            <a:r>
              <a:rPr lang="en-US" dirty="0"/>
              <a:t>Task Force </a:t>
            </a:r>
            <a:r>
              <a:rPr lang="en-US" dirty="0" smtClean="0"/>
              <a:t>has:</a:t>
            </a:r>
          </a:p>
          <a:p>
            <a:pPr lvl="1"/>
            <a:r>
              <a:rPr lang="en-US" sz="2400" dirty="0" smtClean="0"/>
              <a:t>Presented at workshops </a:t>
            </a:r>
            <a:r>
              <a:rPr lang="en-US" sz="2400" dirty="0"/>
              <a:t>and conferences </a:t>
            </a:r>
            <a:endParaRPr lang="en-US" sz="2400" dirty="0" smtClean="0"/>
          </a:p>
          <a:p>
            <a:pPr lvl="1"/>
            <a:r>
              <a:rPr lang="en-US" sz="2400" dirty="0" smtClean="0"/>
              <a:t>Written articles for the WHAM</a:t>
            </a:r>
          </a:p>
          <a:p>
            <a:pPr lvl="1"/>
            <a:r>
              <a:rPr lang="en-US" sz="2400" dirty="0" smtClean="0"/>
              <a:t>Encouraged NCIL to take a national stand on current trends on issues of violence and abuse</a:t>
            </a:r>
          </a:p>
          <a:p>
            <a:pPr lvl="1"/>
            <a:r>
              <a:rPr lang="en-US" sz="2400" dirty="0" smtClean="0"/>
              <a:t>Writing NCIL resolutions on topics related to violence and abuse of persons with disabilities</a:t>
            </a:r>
          </a:p>
          <a:p>
            <a:pPr lvl="1"/>
            <a:r>
              <a:rPr lang="en-US" sz="2400" dirty="0" smtClean="0"/>
              <a:t>Created talking points on legislative actions that relate to violence and abuse</a:t>
            </a:r>
          </a:p>
          <a:p>
            <a:pPr lvl="1"/>
            <a:endParaRPr lang="en-US" sz="2400" dirty="0" smtClean="0"/>
          </a:p>
          <a:p>
            <a:endParaRPr lang="en-US"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48</a:t>
            </a:fld>
            <a:endParaRPr lang="en-US"/>
          </a:p>
        </p:txBody>
      </p:sp>
    </p:spTree>
    <p:extLst>
      <p:ext uri="{BB962C8B-B14F-4D97-AF65-F5344CB8AC3E}">
        <p14:creationId xmlns:p14="http://schemas.microsoft.com/office/powerpoint/2010/main" xmlns="" val="70077865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Joining the Task Force</a:t>
            </a:r>
            <a:endParaRPr lang="en-US" dirty="0"/>
          </a:p>
        </p:txBody>
      </p:sp>
      <p:sp>
        <p:nvSpPr>
          <p:cNvPr id="3" name="Content Placeholder 2"/>
          <p:cNvSpPr>
            <a:spLocks noGrp="1"/>
          </p:cNvSpPr>
          <p:nvPr>
            <p:ph idx="1"/>
          </p:nvPr>
        </p:nvSpPr>
        <p:spPr/>
        <p:txBody>
          <a:bodyPr/>
          <a:lstStyle/>
          <a:p>
            <a:r>
              <a:rPr lang="en-US" dirty="0" smtClean="0"/>
              <a:t>The </a:t>
            </a:r>
            <a:r>
              <a:rPr lang="en-US" dirty="0"/>
              <a:t>NCIL Violence and Abuse Task Force generally meets via teleconference on the first Thursday of each month at 2:00 Eastern. For more information, please contact </a:t>
            </a:r>
            <a:endParaRPr lang="en-US" dirty="0" smtClean="0"/>
          </a:p>
          <a:p>
            <a:pPr lvl="1"/>
            <a:r>
              <a:rPr lang="en-US" dirty="0" smtClean="0"/>
              <a:t>Jan Derry: jderry@nwvcil.org </a:t>
            </a:r>
          </a:p>
          <a:p>
            <a:pPr marL="457200" lvl="1" indent="0">
              <a:buNone/>
            </a:pPr>
            <a:r>
              <a:rPr lang="en-US" dirty="0" smtClean="0"/>
              <a:t>or </a:t>
            </a:r>
          </a:p>
          <a:p>
            <a:pPr lvl="1"/>
            <a:r>
              <a:rPr lang="en-US" dirty="0" smtClean="0"/>
              <a:t>Roberta Sick: </a:t>
            </a:r>
            <a:r>
              <a:rPr lang="en-US" dirty="0"/>
              <a:t>sick@uark.edu.</a:t>
            </a:r>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49</a:t>
            </a:fld>
            <a:endParaRPr lang="en-US"/>
          </a:p>
        </p:txBody>
      </p:sp>
    </p:spTree>
    <p:extLst>
      <p:ext uri="{BB962C8B-B14F-4D97-AF65-F5344CB8AC3E}">
        <p14:creationId xmlns:p14="http://schemas.microsoft.com/office/powerpoint/2010/main" xmlns="" val="12953247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2362200"/>
            <a:ext cx="8458200" cy="792162"/>
          </a:xfrm>
        </p:spPr>
        <p:txBody>
          <a:bodyPr/>
          <a:lstStyle/>
          <a:p>
            <a:pPr algn="ctr"/>
            <a:r>
              <a:rPr lang="en-US" dirty="0" smtClean="0"/>
              <a:t>How many people work with individuals with disabilities who receive caregiver / personal assistant services? </a:t>
            </a:r>
            <a:endParaRPr lang="en-US"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5</a:t>
            </a:fld>
            <a:endParaRPr lang="en-US"/>
          </a:p>
        </p:txBody>
      </p:sp>
    </p:spTree>
    <p:extLst>
      <p:ext uri="{BB962C8B-B14F-4D97-AF65-F5344CB8AC3E}">
        <p14:creationId xmlns:p14="http://schemas.microsoft.com/office/powerpoint/2010/main" xmlns="" val="210542231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6"/>
          <p:cNvSpPr>
            <a:spLocks noGrp="1" noChangeArrowheads="1"/>
          </p:cNvSpPr>
          <p:nvPr>
            <p:ph type="title"/>
          </p:nvPr>
        </p:nvSpPr>
        <p:spPr/>
        <p:txBody>
          <a:bodyPr/>
          <a:lstStyle/>
          <a:p>
            <a:r>
              <a:rPr lang="en-US" dirty="0" smtClean="0"/>
              <a:t>Questions &amp; Answers</a:t>
            </a:r>
          </a:p>
        </p:txBody>
      </p:sp>
      <p:sp>
        <p:nvSpPr>
          <p:cNvPr id="67587" name="Rectangle 6"/>
          <p:cNvSpPr txBox="1">
            <a:spLocks noGrp="1" noChangeArrowheads="1"/>
          </p:cNvSpPr>
          <p:nvPr/>
        </p:nvSpPr>
        <p:spPr bwMode="auto">
          <a:xfrm>
            <a:off x="6553200" y="6384925"/>
            <a:ext cx="2362200" cy="244475"/>
          </a:xfrm>
          <a:prstGeom prst="rect">
            <a:avLst/>
          </a:prstGeom>
          <a:noFill/>
          <a:ln w="9525">
            <a:noFill/>
            <a:miter lim="800000"/>
            <a:headEnd/>
            <a:tailEnd/>
          </a:ln>
        </p:spPr>
        <p:txBody>
          <a:bodyPr/>
          <a:lstStyle/>
          <a:p>
            <a:pPr algn="r"/>
            <a:fld id="{D62B8702-D12D-493F-AF08-1132F95325A6}" type="slidenum">
              <a:rPr lang="en-US" sz="800" b="1"/>
              <a:pPr algn="r"/>
              <a:t>50</a:t>
            </a:fld>
            <a:endParaRPr lang="en-US" sz="800" b="1"/>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50</a:t>
            </a:fld>
            <a:endParaRPr lang="en-US"/>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4800" y="1981200"/>
            <a:ext cx="8458200" cy="792162"/>
          </a:xfrm>
        </p:spPr>
        <p:txBody>
          <a:bodyPr/>
          <a:lstStyle/>
          <a:p>
            <a:pPr algn="ctr"/>
            <a:r>
              <a:rPr lang="en-US" sz="3200" dirty="0" smtClean="0"/>
              <a:t>Additional Resources</a:t>
            </a:r>
            <a:endParaRPr lang="en-US" sz="3200"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51</a:t>
            </a:fld>
            <a:endParaRPr lang="en-US"/>
          </a:p>
        </p:txBody>
      </p:sp>
    </p:spTree>
    <p:extLst>
      <p:ext uri="{BB962C8B-B14F-4D97-AF65-F5344CB8AC3E}">
        <p14:creationId xmlns:p14="http://schemas.microsoft.com/office/powerpoint/2010/main" xmlns="" val="181467496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04529" y="304800"/>
            <a:ext cx="2949178" cy="647560"/>
          </a:xfrm>
        </p:spPr>
        <p:txBody>
          <a:bodyPr/>
          <a:lstStyle/>
          <a:p>
            <a:r>
              <a:rPr lang="en-US" sz="3600" dirty="0">
                <a:latin typeface="Aharoni" pitchFamily="2" charset="-79"/>
                <a:cs typeface="Aharoni" pitchFamily="2" charset="-79"/>
              </a:rPr>
              <a:t>Resources</a:t>
            </a:r>
          </a:p>
        </p:txBody>
      </p:sp>
      <p:pic>
        <p:nvPicPr>
          <p:cNvPr id="8" name="Content Placeholder 7" descr="WV S.A.F.E. Training Toolkit"/>
          <p:cNvPicPr>
            <a:picLocks noGrp="1" noChangeAspect="1"/>
          </p:cNvPicPr>
          <p:nvPr>
            <p:ph idx="1"/>
          </p:nvPr>
        </p:nvPicPr>
        <p:blipFill>
          <a:blip r:embed="rId2" cstate="print"/>
          <a:stretch>
            <a:fillRect/>
          </a:stretch>
        </p:blipFill>
        <p:spPr>
          <a:xfrm>
            <a:off x="4267200" y="1066800"/>
            <a:ext cx="3754751" cy="2820733"/>
          </a:xfrm>
          <a:effectLst>
            <a:softEdge rad="31750"/>
          </a:effectLst>
        </p:spPr>
      </p:pic>
      <p:sp>
        <p:nvSpPr>
          <p:cNvPr id="7" name="Text Placeholder 6"/>
          <p:cNvSpPr>
            <a:spLocks noGrp="1"/>
          </p:cNvSpPr>
          <p:nvPr>
            <p:ph type="body" sz="half" idx="2"/>
          </p:nvPr>
        </p:nvSpPr>
        <p:spPr>
          <a:xfrm>
            <a:off x="422672" y="1066800"/>
            <a:ext cx="3615928" cy="4546234"/>
          </a:xfrm>
        </p:spPr>
        <p:txBody>
          <a:bodyPr/>
          <a:lstStyle/>
          <a:p>
            <a:r>
              <a:rPr lang="en-US" sz="2400" dirty="0">
                <a:latin typeface="Aharoni" pitchFamily="2" charset="-79"/>
                <a:cs typeface="Aharoni" pitchFamily="2" charset="-79"/>
              </a:rPr>
              <a:t>WV S.A.F.E. Training and Collaboration Toolkit</a:t>
            </a:r>
          </a:p>
          <a:p>
            <a:r>
              <a:rPr lang="en-US" sz="1800" dirty="0">
                <a:latin typeface="Aharoni" pitchFamily="2" charset="-79"/>
                <a:cs typeface="Aharoni" pitchFamily="2" charset="-79"/>
              </a:rPr>
              <a:t>Serving Sexual Violence Victims with Disabilities</a:t>
            </a:r>
          </a:p>
          <a:p>
            <a:endParaRPr lang="en-US" dirty="0"/>
          </a:p>
        </p:txBody>
      </p:sp>
      <p:sp>
        <p:nvSpPr>
          <p:cNvPr id="9" name="TextBox 8"/>
          <p:cNvSpPr txBox="1"/>
          <p:nvPr/>
        </p:nvSpPr>
        <p:spPr>
          <a:xfrm>
            <a:off x="4267200" y="4114800"/>
            <a:ext cx="4457700" cy="1477328"/>
          </a:xfrm>
          <a:prstGeom prst="rect">
            <a:avLst/>
          </a:prstGeom>
          <a:noFill/>
        </p:spPr>
        <p:txBody>
          <a:bodyPr wrap="square" rtlCol="0">
            <a:spAutoFit/>
          </a:bodyPr>
          <a:lstStyle/>
          <a:p>
            <a:r>
              <a:rPr lang="en-US" dirty="0" smtClean="0">
                <a:latin typeface="Aharoni" pitchFamily="2" charset="-79"/>
                <a:cs typeface="Aharoni" pitchFamily="2" charset="-79"/>
              </a:rPr>
              <a:t>Guidance </a:t>
            </a:r>
            <a:r>
              <a:rPr lang="en-US" dirty="0">
                <a:latin typeface="Aharoni" pitchFamily="2" charset="-79"/>
                <a:cs typeface="Aharoni" pitchFamily="2" charset="-79"/>
              </a:rPr>
              <a:t>for service providers on working collaboratively to integrate accessible services for </a:t>
            </a:r>
            <a:r>
              <a:rPr lang="en-US" dirty="0" smtClean="0">
                <a:latin typeface="Aharoni" pitchFamily="2" charset="-79"/>
                <a:cs typeface="Aharoni" pitchFamily="2" charset="-79"/>
              </a:rPr>
              <a:t>sexual </a:t>
            </a:r>
            <a:r>
              <a:rPr lang="en-US" dirty="0">
                <a:latin typeface="Aharoni" pitchFamily="2" charset="-79"/>
                <a:cs typeface="Aharoni" pitchFamily="2" charset="-79"/>
              </a:rPr>
              <a:t>violence victims with disabilities into the existing social service delivery system.</a:t>
            </a:r>
          </a:p>
        </p:txBody>
      </p:sp>
      <p:sp>
        <p:nvSpPr>
          <p:cNvPr id="2" name="Slide Number Placeholder 1"/>
          <p:cNvSpPr>
            <a:spLocks noGrp="1"/>
          </p:cNvSpPr>
          <p:nvPr>
            <p:ph type="sldNum" sz="quarter" idx="12"/>
          </p:nvPr>
        </p:nvSpPr>
        <p:spPr/>
        <p:txBody>
          <a:bodyPr/>
          <a:lstStyle/>
          <a:p>
            <a:fld id="{C7613EEC-97EE-4C4D-A786-9487D1987068}" type="slidenum">
              <a:rPr lang="en-US" smtClean="0"/>
              <a:pPr/>
              <a:t>52</a:t>
            </a:fld>
            <a:endParaRPr lang="en-US" dirty="0"/>
          </a:p>
        </p:txBody>
      </p:sp>
    </p:spTree>
    <p:extLst>
      <p:ext uri="{BB962C8B-B14F-4D97-AF65-F5344CB8AC3E}">
        <p14:creationId xmlns:p14="http://schemas.microsoft.com/office/powerpoint/2010/main" xmlns="" val="103952415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228600" y="274638"/>
            <a:ext cx="7848600" cy="792162"/>
          </a:xfrm>
        </p:spPr>
        <p:txBody>
          <a:bodyPr/>
          <a:lstStyle/>
          <a:p>
            <a:r>
              <a:rPr lang="en-US" altLang="en-US" sz="2800" dirty="0" smtClean="0"/>
              <a:t>Toolkit: Serving Sexual Violence Victims with Disabilities</a:t>
            </a:r>
          </a:p>
        </p:txBody>
      </p:sp>
      <p:sp>
        <p:nvSpPr>
          <p:cNvPr id="8195" name="Content Placeholder 2"/>
          <p:cNvSpPr>
            <a:spLocks noGrp="1"/>
          </p:cNvSpPr>
          <p:nvPr>
            <p:ph idx="1"/>
          </p:nvPr>
        </p:nvSpPr>
        <p:spPr/>
        <p:txBody>
          <a:bodyPr/>
          <a:lstStyle/>
          <a:p>
            <a:r>
              <a:rPr lang="en-US" altLang="en-US" dirty="0" smtClean="0">
                <a:latin typeface="Arial" charset="0"/>
                <a:cs typeface="Arial" charset="0"/>
              </a:rPr>
              <a:t>Facilitates collaboration among partnering agencies to improve the accessibility and appropriateness of services.</a:t>
            </a:r>
          </a:p>
          <a:p>
            <a:r>
              <a:rPr lang="en-US" altLang="en-US" dirty="0" smtClean="0">
                <a:latin typeface="Arial" charset="0"/>
                <a:cs typeface="Arial" charset="0"/>
              </a:rPr>
              <a:t>Builds individual providers' knowledge related to providing accessible and responsive services to sexual violence victims with disabilities.</a:t>
            </a:r>
          </a:p>
          <a:p>
            <a:r>
              <a:rPr lang="en-US" altLang="en-US" dirty="0" smtClean="0">
                <a:latin typeface="Arial" charset="0"/>
                <a:cs typeface="Arial" charset="0"/>
              </a:rPr>
              <a:t>Provides tools to facilitate assessment and planning by individual agencies to improve the accessibility of their services for sexual violence victims with disabilities.</a:t>
            </a:r>
          </a:p>
          <a:p>
            <a:r>
              <a:rPr lang="en-US" altLang="en-US" dirty="0" smtClean="0">
                <a:latin typeface="Arial" charset="0"/>
                <a:cs typeface="Arial" charset="0"/>
              </a:rPr>
              <a:t>Available for download at: http://www.fris.org.</a:t>
            </a:r>
          </a:p>
          <a:p>
            <a:endParaRPr lang="en-US" altLang="en-US" dirty="0" smtClean="0"/>
          </a:p>
          <a:p>
            <a:endParaRPr lang="en-US" altLang="en-US" dirty="0" smtClean="0"/>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53</a:t>
            </a:fld>
            <a:endParaRPr lang="en-US"/>
          </a:p>
        </p:txBody>
      </p:sp>
    </p:spTree>
    <p:extLst>
      <p:ext uri="{BB962C8B-B14F-4D97-AF65-F5344CB8AC3E}">
        <p14:creationId xmlns:p14="http://schemas.microsoft.com/office/powerpoint/2010/main" xmlns="" val="321910377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Resources</a:t>
            </a:r>
            <a:endParaRPr lang="en-US" dirty="0"/>
          </a:p>
        </p:txBody>
      </p:sp>
      <p:sp>
        <p:nvSpPr>
          <p:cNvPr id="3" name="Content Placeholder 2"/>
          <p:cNvSpPr>
            <a:spLocks noGrp="1"/>
          </p:cNvSpPr>
          <p:nvPr>
            <p:ph idx="1"/>
          </p:nvPr>
        </p:nvSpPr>
        <p:spPr/>
        <p:txBody>
          <a:bodyPr/>
          <a:lstStyle/>
          <a:p>
            <a:r>
              <a:rPr lang="en-US" dirty="0"/>
              <a:t>Training and Collaboration Toolkit -</a:t>
            </a:r>
            <a:br>
              <a:rPr lang="en-US" dirty="0"/>
            </a:br>
            <a:r>
              <a:rPr lang="en-US" dirty="0"/>
              <a:t>Serving Sexual Violence Victims with Disabilities</a:t>
            </a:r>
          </a:p>
          <a:p>
            <a:pPr lvl="1"/>
            <a:r>
              <a:rPr lang="en-US" sz="2400" dirty="0" smtClean="0"/>
              <a:t>http</a:t>
            </a:r>
            <a:r>
              <a:rPr lang="en-US" sz="2400" dirty="0"/>
              <a:t>://www.fris.org/Resources/ToolkitDisabilities.html</a:t>
            </a:r>
          </a:p>
          <a:p>
            <a:r>
              <a:rPr lang="en-US" dirty="0" smtClean="0"/>
              <a:t>Vera Website</a:t>
            </a:r>
          </a:p>
          <a:p>
            <a:pPr lvl="1"/>
            <a:r>
              <a:rPr lang="en-US" sz="2400" dirty="0" smtClean="0"/>
              <a:t>http</a:t>
            </a:r>
            <a:r>
              <a:rPr lang="en-US" sz="2400" dirty="0"/>
              <a:t>://www.accessingsafety.org</a:t>
            </a:r>
            <a:r>
              <a:rPr lang="en-US" sz="2400" dirty="0" smtClean="0"/>
              <a:t>/</a:t>
            </a:r>
          </a:p>
          <a:p>
            <a:r>
              <a:rPr lang="en-US" dirty="0" smtClean="0"/>
              <a:t>Brochure examples: </a:t>
            </a:r>
          </a:p>
          <a:p>
            <a:pPr lvl="1"/>
            <a:r>
              <a:rPr lang="en-US" sz="2400" dirty="0"/>
              <a:t>http://</a:t>
            </a:r>
            <a:r>
              <a:rPr lang="en-US" sz="2400" dirty="0" smtClean="0"/>
              <a:t>www.fris.org/Resources/PDFs/Brochures/Bro-SexualViolenceDisabilities.pdf</a:t>
            </a:r>
          </a:p>
          <a:p>
            <a:pPr lvl="1"/>
            <a:r>
              <a:rPr lang="en-US" sz="2400" dirty="0"/>
              <a:t>http://</a:t>
            </a:r>
            <a:r>
              <a:rPr lang="en-US" sz="2400" dirty="0" smtClean="0"/>
              <a:t>www.fris.org/Resources/PDFs/Brochures/Bro-SexualViolenceDisabilities.pdf </a:t>
            </a:r>
            <a:endParaRPr lang="en-US" sz="2400"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54</a:t>
            </a:fld>
            <a:endParaRPr lang="en-US"/>
          </a:p>
        </p:txBody>
      </p:sp>
    </p:spTree>
    <p:extLst>
      <p:ext uri="{BB962C8B-B14F-4D97-AF65-F5344CB8AC3E}">
        <p14:creationId xmlns:p14="http://schemas.microsoft.com/office/powerpoint/2010/main" xmlns="" val="271849810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6"/>
          <p:cNvSpPr txBox="1">
            <a:spLocks noGrp="1" noChangeArrowheads="1"/>
          </p:cNvSpPr>
          <p:nvPr/>
        </p:nvSpPr>
        <p:spPr bwMode="auto">
          <a:xfrm>
            <a:off x="6553200" y="6384925"/>
            <a:ext cx="2362200" cy="244475"/>
          </a:xfrm>
          <a:prstGeom prst="rect">
            <a:avLst/>
          </a:prstGeom>
          <a:noFill/>
          <a:ln w="9525">
            <a:noFill/>
            <a:miter lim="800000"/>
            <a:headEnd/>
            <a:tailEnd/>
          </a:ln>
        </p:spPr>
        <p:txBody>
          <a:bodyPr/>
          <a:lstStyle/>
          <a:p>
            <a:pPr algn="r"/>
            <a:fld id="{AD2DF3DB-340C-4E8F-8FB6-48401772CF1C}" type="slidenum">
              <a:rPr lang="en-US" sz="800" b="1"/>
              <a:pPr algn="r"/>
              <a:t>55</a:t>
            </a:fld>
            <a:endParaRPr lang="en-US" sz="800" b="1"/>
          </a:p>
        </p:txBody>
      </p:sp>
      <p:sp>
        <p:nvSpPr>
          <p:cNvPr id="61443" name="Rectangle 2"/>
          <p:cNvSpPr>
            <a:spLocks noGrp="1" noChangeArrowheads="1"/>
          </p:cNvSpPr>
          <p:nvPr>
            <p:ph type="title"/>
          </p:nvPr>
        </p:nvSpPr>
        <p:spPr/>
        <p:txBody>
          <a:bodyPr/>
          <a:lstStyle/>
          <a:p>
            <a:r>
              <a:rPr lang="en-US" dirty="0" smtClean="0">
                <a:solidFill>
                  <a:srgbClr val="000099"/>
                </a:solidFill>
              </a:rPr>
              <a:t>Contact Information</a:t>
            </a:r>
          </a:p>
        </p:txBody>
      </p:sp>
      <p:sp>
        <p:nvSpPr>
          <p:cNvPr id="75780" name="Rectangle 3"/>
          <p:cNvSpPr>
            <a:spLocks noGrp="1" noChangeArrowheads="1"/>
          </p:cNvSpPr>
          <p:nvPr>
            <p:ph idx="1"/>
          </p:nvPr>
        </p:nvSpPr>
        <p:spPr/>
        <p:txBody>
          <a:bodyPr/>
          <a:lstStyle/>
          <a:p>
            <a:pPr lvl="1">
              <a:buClr>
                <a:srgbClr val="000066"/>
              </a:buClr>
              <a:buFont typeface="Arial" panose="020B0604020202020204" pitchFamily="34" charset="0"/>
              <a:buChar char="•"/>
              <a:defRPr/>
            </a:pPr>
            <a:r>
              <a:rPr lang="en-US" sz="2400" dirty="0">
                <a:solidFill>
                  <a:srgbClr val="000000"/>
                </a:solidFill>
              </a:rPr>
              <a:t>Jan Derry - </a:t>
            </a:r>
            <a:r>
              <a:rPr lang="en-US" sz="2400" dirty="0" smtClean="0">
                <a:solidFill>
                  <a:srgbClr val="000000"/>
                </a:solidFill>
              </a:rPr>
              <a:t>jderry@nwvcil.org</a:t>
            </a:r>
          </a:p>
          <a:p>
            <a:pPr lvl="1">
              <a:buClr>
                <a:srgbClr val="000066"/>
              </a:buClr>
              <a:buFont typeface="Arial" panose="020B0604020202020204" pitchFamily="34" charset="0"/>
              <a:buChar char="•"/>
              <a:defRPr/>
            </a:pPr>
            <a:r>
              <a:rPr lang="en-US" sz="2400" dirty="0">
                <a:solidFill>
                  <a:srgbClr val="000000"/>
                </a:solidFill>
              </a:rPr>
              <a:t>Erin Fontaine - </a:t>
            </a:r>
            <a:r>
              <a:rPr lang="en-US" sz="2400" dirty="0" smtClean="0">
                <a:solidFill>
                  <a:srgbClr val="000000"/>
                </a:solidFill>
              </a:rPr>
              <a:t>erint@accessnorth.net</a:t>
            </a:r>
          </a:p>
          <a:p>
            <a:pPr lvl="1">
              <a:buClr>
                <a:srgbClr val="000066"/>
              </a:buClr>
              <a:buFont typeface="Arial" panose="020B0604020202020204" pitchFamily="34" charset="0"/>
              <a:buChar char="•"/>
              <a:defRPr/>
            </a:pPr>
            <a:r>
              <a:rPr lang="en-US" sz="2400" dirty="0">
                <a:solidFill>
                  <a:srgbClr val="000000"/>
                </a:solidFill>
              </a:rPr>
              <a:t>Leslie Myers - myoone58@gmail.com</a:t>
            </a:r>
          </a:p>
          <a:p>
            <a:pPr marL="457200" lvl="1" indent="0">
              <a:buClr>
                <a:srgbClr val="000066"/>
              </a:buClr>
              <a:buFontTx/>
              <a:buNone/>
              <a:defRPr/>
            </a:pPr>
            <a:r>
              <a:rPr lang="en-US" sz="2400" dirty="0">
                <a:solidFill>
                  <a:srgbClr val="000000"/>
                </a:solidFill>
              </a:rPr>
              <a:t>                     </a:t>
            </a:r>
          </a:p>
          <a:p>
            <a:pPr>
              <a:defRPr/>
            </a:pPr>
            <a:endParaRPr lang="en-US" dirty="0" smtClean="0"/>
          </a:p>
          <a:p>
            <a:pPr marL="0" indent="0">
              <a:buFontTx/>
              <a:buNone/>
              <a:defRPr/>
            </a:pPr>
            <a:endParaRPr lang="en-US" dirty="0"/>
          </a:p>
          <a:p>
            <a:pPr>
              <a:defRPr/>
            </a:pPr>
            <a:endParaRPr lang="en-US" dirty="0" smtClean="0"/>
          </a:p>
        </p:txBody>
      </p:sp>
      <p:sp>
        <p:nvSpPr>
          <p:cNvPr id="5" name="Slide Number Placeholder 4"/>
          <p:cNvSpPr>
            <a:spLocks noGrp="1"/>
          </p:cNvSpPr>
          <p:nvPr>
            <p:ph type="sldNum" sz="quarter" idx="10"/>
          </p:nvPr>
        </p:nvSpPr>
        <p:spPr/>
        <p:txBody>
          <a:bodyPr/>
          <a:lstStyle/>
          <a:p>
            <a:pPr>
              <a:defRPr/>
            </a:pPr>
            <a:fld id="{F2DF5F09-D78D-44DB-A338-E90D23C46220}" type="slidenum">
              <a:rPr lang="en-US" smtClean="0"/>
              <a:pPr>
                <a:defRPr/>
              </a:pPr>
              <a:t>55</a:t>
            </a:fld>
            <a:endParaRPr lang="en-US" dirty="0"/>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dirty="0" smtClean="0"/>
              <a:t>Wrap Up and Evaluation</a:t>
            </a:r>
          </a:p>
        </p:txBody>
      </p:sp>
      <p:sp>
        <p:nvSpPr>
          <p:cNvPr id="63491" name="Rectangle 3"/>
          <p:cNvSpPr>
            <a:spLocks noGrp="1" noChangeArrowheads="1"/>
          </p:cNvSpPr>
          <p:nvPr>
            <p:ph idx="1"/>
          </p:nvPr>
        </p:nvSpPr>
        <p:spPr>
          <a:xfrm>
            <a:off x="304800" y="1219200"/>
            <a:ext cx="8839200" cy="5029200"/>
          </a:xfrm>
        </p:spPr>
        <p:txBody>
          <a:bodyPr/>
          <a:lstStyle/>
          <a:p>
            <a:pPr eaLnBrk="1" hangingPunct="1">
              <a:spcBef>
                <a:spcPct val="0"/>
              </a:spcBef>
              <a:spcAft>
                <a:spcPct val="35000"/>
              </a:spcAft>
              <a:buFontTx/>
              <a:buNone/>
            </a:pPr>
            <a:r>
              <a:rPr lang="en-US" dirty="0" smtClean="0"/>
              <a:t>Please </a:t>
            </a:r>
            <a:r>
              <a:rPr lang="en-US" b="1" i="1" dirty="0" smtClean="0"/>
              <a:t>click the link below  </a:t>
            </a:r>
            <a:r>
              <a:rPr lang="en-US" dirty="0" smtClean="0"/>
              <a:t>to complete your evaluation of this program:</a:t>
            </a:r>
          </a:p>
          <a:p>
            <a:pPr eaLnBrk="1" hangingPunct="1">
              <a:spcBef>
                <a:spcPct val="0"/>
              </a:spcBef>
              <a:spcAft>
                <a:spcPct val="35000"/>
              </a:spcAft>
              <a:buFontTx/>
              <a:buNone/>
            </a:pPr>
            <a:r>
              <a:rPr lang="en-US" u="sng" dirty="0">
                <a:hlinkClick r:id="rId3"/>
              </a:rPr>
              <a:t>https://</a:t>
            </a:r>
            <a:r>
              <a:rPr lang="en-US" u="sng" dirty="0" smtClean="0">
                <a:hlinkClick r:id="rId3"/>
              </a:rPr>
              <a:t>vovici.com/wsb.dll/s/12291g55ede</a:t>
            </a:r>
            <a:endParaRPr lang="en-US" u="sng" dirty="0" smtClean="0"/>
          </a:p>
          <a:p>
            <a:pPr eaLnBrk="1" hangingPunct="1">
              <a:spcBef>
                <a:spcPct val="0"/>
              </a:spcBef>
              <a:spcAft>
                <a:spcPct val="35000"/>
              </a:spcAft>
              <a:buFontTx/>
              <a:buNone/>
            </a:pPr>
            <a:endParaRPr lang="en-US" dirty="0" smtClean="0"/>
          </a:p>
          <a:p>
            <a:pPr eaLnBrk="1" hangingPunct="1">
              <a:spcBef>
                <a:spcPct val="0"/>
              </a:spcBef>
              <a:spcAft>
                <a:spcPct val="35000"/>
              </a:spcAft>
              <a:buFontTx/>
              <a:buNone/>
            </a:pPr>
            <a:endParaRPr lang="en-US" dirty="0" smtClean="0"/>
          </a:p>
          <a:p>
            <a:pPr eaLnBrk="1" hangingPunct="1">
              <a:spcBef>
                <a:spcPct val="0"/>
              </a:spcBef>
              <a:spcAft>
                <a:spcPct val="35000"/>
              </a:spcAft>
              <a:buFontTx/>
              <a:buNone/>
            </a:pPr>
            <a:r>
              <a:rPr lang="en-US" b="1" dirty="0" smtClean="0">
                <a:solidFill>
                  <a:srgbClr val="C00000"/>
                </a:solidFill>
              </a:rPr>
              <a:t>	</a:t>
            </a:r>
            <a:endParaRPr lang="en-US" dirty="0" smtClean="0"/>
          </a:p>
        </p:txBody>
      </p:sp>
      <p:sp>
        <p:nvSpPr>
          <p:cNvPr id="5" name="Slide Number Placeholder 4"/>
          <p:cNvSpPr>
            <a:spLocks noGrp="1"/>
          </p:cNvSpPr>
          <p:nvPr>
            <p:ph type="sldNum" sz="quarter" idx="10"/>
          </p:nvPr>
        </p:nvSpPr>
        <p:spPr/>
        <p:txBody>
          <a:bodyPr/>
          <a:lstStyle/>
          <a:p>
            <a:pPr>
              <a:defRPr/>
            </a:pPr>
            <a:fld id="{F2DF5F09-D78D-44DB-A338-E90D23C46220}" type="slidenum">
              <a:rPr lang="en-US" smtClean="0"/>
              <a:pPr>
                <a:defRPr/>
              </a:pPr>
              <a:t>56</a:t>
            </a:fld>
            <a:endParaRPr lang="en-US"/>
          </a:p>
        </p:txBody>
      </p:sp>
      <p:sp>
        <p:nvSpPr>
          <p:cNvPr id="63492" name="Slide Number Placeholder 1"/>
          <p:cNvSpPr txBox="1">
            <a:spLocks noGrp="1"/>
          </p:cNvSpPr>
          <p:nvPr/>
        </p:nvSpPr>
        <p:spPr bwMode="auto">
          <a:xfrm>
            <a:off x="6553200" y="6384925"/>
            <a:ext cx="2362200" cy="244475"/>
          </a:xfrm>
          <a:prstGeom prst="rect">
            <a:avLst/>
          </a:prstGeom>
          <a:noFill/>
          <a:ln w="9525">
            <a:noFill/>
            <a:miter lim="800000"/>
            <a:headEnd/>
            <a:tailEnd/>
          </a:ln>
        </p:spPr>
        <p:txBody>
          <a:bodyPr/>
          <a:lstStyle/>
          <a:p>
            <a:pPr algn="r"/>
            <a:fld id="{0C8688A9-8CAF-46A3-96C3-48E81DAF8019}" type="slidenum">
              <a:rPr lang="en-US" sz="800" b="1"/>
              <a:pPr algn="r"/>
              <a:t>56</a:t>
            </a:fld>
            <a:endParaRPr lang="en-US" sz="800" b="1"/>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r>
              <a:rPr lang="en-US" dirty="0" smtClean="0">
                <a:effectLst/>
              </a:rPr>
              <a:t>CIL-NET </a:t>
            </a:r>
            <a:r>
              <a:rPr lang="en-US" dirty="0">
                <a:effectLst/>
              </a:rPr>
              <a:t>Attribution</a:t>
            </a:r>
          </a:p>
        </p:txBody>
      </p:sp>
      <p:sp>
        <p:nvSpPr>
          <p:cNvPr id="124933" name="Rectangle 3"/>
          <p:cNvSpPr>
            <a:spLocks noGrp="1" noChangeArrowheads="1"/>
          </p:cNvSpPr>
          <p:nvPr>
            <p:ph type="body" idx="1"/>
          </p:nvPr>
        </p:nvSpPr>
        <p:spPr>
          <a:xfrm>
            <a:off x="152400" y="1143000"/>
            <a:ext cx="8842166" cy="5181600"/>
          </a:xfrm>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txBody>
          <a:bodyPr/>
          <a:lstStyle/>
          <a:p>
            <a:pPr>
              <a:buNone/>
            </a:pPr>
            <a:r>
              <a:rPr lang="en-US" sz="2400" dirty="0"/>
              <a:t>	</a:t>
            </a:r>
            <a:r>
              <a:rPr lang="en-US" dirty="0"/>
              <a:t>Support for development of this training was provided by the U.S. Department of Education, Rehabilitation Services Administration under grant number H132B120001</a:t>
            </a:r>
            <a:r>
              <a:rPr lang="en-US" dirty="0" smtClean="0"/>
              <a:t>. </a:t>
            </a:r>
            <a:r>
              <a:rPr lang="en-US" dirty="0"/>
              <a:t>No official endorsement of the Department of Education should be inferred. Permission is granted for duplication of any portion of this PowerPoint presentation, providing that the following credit is given to the project: </a:t>
            </a:r>
            <a:r>
              <a:rPr lang="en-US" b="1" dirty="0"/>
              <a:t>Developed as part of the CIL-NET, a project of the IL NET, an ILRU/NCIL/APRIL National Training and Technical Assistance Program.</a:t>
            </a:r>
            <a:endParaRPr lang="en-US" dirty="0"/>
          </a:p>
          <a:p>
            <a:pPr>
              <a:buFont typeface="Tahoma" pitchFamily="34" charset="0"/>
              <a:buNone/>
            </a:pPr>
            <a:endParaRPr lang="en-US" sz="2200" dirty="0"/>
          </a:p>
        </p:txBody>
      </p:sp>
      <p:sp>
        <p:nvSpPr>
          <p:cNvPr id="2" name="Slide Number Placeholder 1"/>
          <p:cNvSpPr>
            <a:spLocks noGrp="1"/>
          </p:cNvSpPr>
          <p:nvPr>
            <p:ph type="sldNum" sz="quarter" idx="10"/>
          </p:nvPr>
        </p:nvSpPr>
        <p:spPr/>
        <p:txBody>
          <a:bodyPr/>
          <a:lstStyle/>
          <a:p>
            <a:pPr>
              <a:defRPr/>
            </a:pPr>
            <a:fld id="{F2DF5F09-D78D-44DB-A338-E90D23C46220}" type="slidenum">
              <a:rPr lang="en-US" smtClean="0"/>
              <a:pPr>
                <a:defRPr/>
              </a:pPr>
              <a:t>57</a:t>
            </a:fld>
            <a:endParaRPr lang="en-US"/>
          </a:p>
        </p:txBody>
      </p:sp>
    </p:spTree>
    <p:extLst>
      <p:ext uri="{BB962C8B-B14F-4D97-AF65-F5344CB8AC3E}">
        <p14:creationId xmlns:p14="http://schemas.microsoft.com/office/powerpoint/2010/main" xmlns="" val="4232363277"/>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2" name="Rectangle 2"/>
          <p:cNvSpPr>
            <a:spLocks noGrp="1" noChangeArrowheads="1"/>
          </p:cNvSpPr>
          <p:nvPr>
            <p:ph type="title"/>
          </p:nvPr>
        </p:nvSpPr>
        <p:spPr>
          <a:xfrm>
            <a:off x="228600" y="381000"/>
            <a:ext cx="8458200" cy="792162"/>
          </a:xfrm>
        </p:spPr>
        <p:txBody>
          <a:bodyPr/>
          <a:lstStyle/>
          <a:p>
            <a:r>
              <a:rPr lang="en-US" altLang="en-US" dirty="0"/>
              <a:t>Incidence of </a:t>
            </a:r>
            <a:r>
              <a:rPr lang="en-US" altLang="en-US" dirty="0" smtClean="0"/>
              <a:t>Caregiver Abuse </a:t>
            </a:r>
            <a:endParaRPr lang="en-US" altLang="en-US" dirty="0"/>
          </a:p>
        </p:txBody>
      </p:sp>
      <p:sp>
        <p:nvSpPr>
          <p:cNvPr id="404483" name="Rectangle 3"/>
          <p:cNvSpPr>
            <a:spLocks noGrp="1" noChangeArrowheads="1"/>
          </p:cNvSpPr>
          <p:nvPr>
            <p:ph type="body" idx="1"/>
          </p:nvPr>
        </p:nvSpPr>
        <p:spPr/>
        <p:txBody>
          <a:bodyPr/>
          <a:lstStyle/>
          <a:p>
            <a:r>
              <a:rPr lang="en-US" dirty="0" smtClean="0"/>
              <a:t>More</a:t>
            </a:r>
            <a:r>
              <a:rPr lang="en-US" dirty="0"/>
              <a:t> than half of all abuse of people with disabilities is estimated to be perpetrated by family members and peers with disabilities. Disability professionals (i.e., paid or unpaid caregivers, doctors, and nurses) are generally believed responsible for the other half.</a:t>
            </a:r>
          </a:p>
          <a:p>
            <a:r>
              <a:rPr lang="en-US" dirty="0" smtClean="0"/>
              <a:t>In</a:t>
            </a:r>
            <a:r>
              <a:rPr lang="en-US" dirty="0"/>
              <a:t> addition, approximately 67 percent of perpetrators who abused individuals with severe cognitive disabilities accessed them through their work in </a:t>
            </a:r>
            <a:r>
              <a:rPr lang="en-US" dirty="0" smtClean="0"/>
              <a:t>disability services.</a:t>
            </a:r>
          </a:p>
          <a:p>
            <a:endParaRPr lang="en-US" dirty="0"/>
          </a:p>
          <a:p>
            <a:endParaRPr lang="en-US" dirty="0" smtClean="0"/>
          </a:p>
          <a:p>
            <a:pPr marL="0" indent="0">
              <a:buNone/>
            </a:pPr>
            <a:r>
              <a:rPr lang="en-US" dirty="0" smtClean="0"/>
              <a:t>(</a:t>
            </a:r>
            <a:r>
              <a:rPr lang="en-US" dirty="0" err="1"/>
              <a:t>Sobsey</a:t>
            </a:r>
            <a:r>
              <a:rPr lang="en-US" dirty="0"/>
              <a:t>, D. and T. Doe. 1991. “Patterns of sexual abuse and assault.” Journal of Sexuality and Disability, 9(3): 243259.)</a:t>
            </a:r>
          </a:p>
          <a:p>
            <a:endParaRPr lang="en-US" altLang="en-US" dirty="0"/>
          </a:p>
        </p:txBody>
      </p:sp>
      <p:sp>
        <p:nvSpPr>
          <p:cNvPr id="2" name="Slide Number Placeholder 1"/>
          <p:cNvSpPr>
            <a:spLocks noGrp="1"/>
          </p:cNvSpPr>
          <p:nvPr>
            <p:ph type="sldNum" sz="quarter" idx="10"/>
          </p:nvPr>
        </p:nvSpPr>
        <p:spPr/>
        <p:txBody>
          <a:bodyPr/>
          <a:lstStyle/>
          <a:p>
            <a:pPr>
              <a:defRPr/>
            </a:pPr>
            <a:fld id="{F2DF5F09-D78D-44DB-A338-E90D23C46220}" type="slidenum">
              <a:rPr lang="en-US" smtClean="0"/>
              <a:pPr>
                <a:defRPr/>
              </a:pPr>
              <a:t>6</a:t>
            </a:fld>
            <a:endParaRPr lang="en-US"/>
          </a:p>
        </p:txBody>
      </p:sp>
    </p:spTree>
    <p:extLst>
      <p:ext uri="{BB962C8B-B14F-4D97-AF65-F5344CB8AC3E}">
        <p14:creationId xmlns:p14="http://schemas.microsoft.com/office/powerpoint/2010/main" xmlns="" val="4951854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188" name="Rectangle 4"/>
          <p:cNvSpPr>
            <a:spLocks noGrp="1" noChangeArrowheads="1"/>
          </p:cNvSpPr>
          <p:nvPr>
            <p:ph type="title"/>
          </p:nvPr>
        </p:nvSpPr>
        <p:spPr/>
        <p:txBody>
          <a:bodyPr/>
          <a:lstStyle/>
          <a:p>
            <a:r>
              <a:rPr lang="en-US" dirty="0">
                <a:solidFill>
                  <a:schemeClr val="accent6"/>
                </a:solidFill>
              </a:rPr>
              <a:t>Caregiver Abuse</a:t>
            </a:r>
          </a:p>
        </p:txBody>
      </p:sp>
      <p:sp>
        <p:nvSpPr>
          <p:cNvPr id="605190" name="Rectangle 6"/>
          <p:cNvSpPr>
            <a:spLocks noGrp="1" noChangeArrowheads="1"/>
          </p:cNvSpPr>
          <p:nvPr>
            <p:ph idx="1"/>
          </p:nvPr>
        </p:nvSpPr>
        <p:spPr>
          <a:xfrm>
            <a:off x="228600" y="1219200"/>
            <a:ext cx="8610600" cy="5029200"/>
          </a:xfrm>
        </p:spPr>
        <p:txBody>
          <a:bodyPr/>
          <a:lstStyle/>
          <a:p>
            <a:r>
              <a:rPr lang="en-US" sz="2800" dirty="0" smtClean="0"/>
              <a:t>The </a:t>
            </a:r>
            <a:r>
              <a:rPr lang="en-US" sz="2800" dirty="0"/>
              <a:t>misuse of power in a</a:t>
            </a:r>
            <a:r>
              <a:rPr lang="en-US" sz="2800" dirty="0" smtClean="0"/>
              <a:t> caregiving </a:t>
            </a:r>
            <a:r>
              <a:rPr lang="en-US" sz="2800" dirty="0"/>
              <a:t>relationship, where persons who have disabilities may depend upon caregiver(s) in order to function independently. </a:t>
            </a:r>
          </a:p>
        </p:txBody>
      </p:sp>
      <p:sp>
        <p:nvSpPr>
          <p:cNvPr id="2" name="Slide Number Placeholder 1"/>
          <p:cNvSpPr>
            <a:spLocks noGrp="1"/>
          </p:cNvSpPr>
          <p:nvPr>
            <p:ph type="sldNum" sz="quarter" idx="10"/>
          </p:nvPr>
        </p:nvSpPr>
        <p:spPr/>
        <p:txBody>
          <a:bodyPr/>
          <a:lstStyle/>
          <a:p>
            <a:pPr>
              <a:defRPr/>
            </a:pPr>
            <a:fld id="{F2DF5F09-D78D-44DB-A338-E90D23C46220}" type="slidenum">
              <a:rPr lang="en-US" smtClean="0"/>
              <a:pPr>
                <a:defRPr/>
              </a:pPr>
              <a:t>7</a:t>
            </a:fld>
            <a:endParaRPr lang="en-US"/>
          </a:p>
        </p:txBody>
      </p:sp>
    </p:spTree>
    <p:extLst>
      <p:ext uri="{BB962C8B-B14F-4D97-AF65-F5344CB8AC3E}">
        <p14:creationId xmlns:p14="http://schemas.microsoft.com/office/powerpoint/2010/main" xmlns="" val="407665542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Caregiver </a:t>
            </a:r>
            <a:r>
              <a:rPr lang="en-US" dirty="0" smtClean="0"/>
              <a:t>Abuse</a:t>
            </a:r>
            <a:endParaRPr lang="en-US" dirty="0"/>
          </a:p>
        </p:txBody>
      </p:sp>
      <p:sp>
        <p:nvSpPr>
          <p:cNvPr id="3" name="Content Placeholder 2"/>
          <p:cNvSpPr>
            <a:spLocks noGrp="1"/>
          </p:cNvSpPr>
          <p:nvPr>
            <p:ph idx="1"/>
          </p:nvPr>
        </p:nvSpPr>
        <p:spPr/>
        <p:txBody>
          <a:bodyPr/>
          <a:lstStyle/>
          <a:p>
            <a:r>
              <a:rPr lang="en-US" dirty="0" smtClean="0"/>
              <a:t>Physical</a:t>
            </a:r>
            <a:endParaRPr lang="en-US" dirty="0"/>
          </a:p>
          <a:p>
            <a:r>
              <a:rPr lang="en-US" dirty="0" smtClean="0"/>
              <a:t>Sexual</a:t>
            </a:r>
            <a:endParaRPr lang="en-US" dirty="0"/>
          </a:p>
          <a:p>
            <a:r>
              <a:rPr lang="en-US" dirty="0" smtClean="0"/>
              <a:t>Emotional/Verbal</a:t>
            </a:r>
            <a:endParaRPr lang="en-US" dirty="0"/>
          </a:p>
          <a:p>
            <a:r>
              <a:rPr lang="en-US" dirty="0" smtClean="0"/>
              <a:t>Financial </a:t>
            </a:r>
            <a:endParaRPr lang="en-US" dirty="0"/>
          </a:p>
          <a:p>
            <a:r>
              <a:rPr lang="en-US" dirty="0" smtClean="0"/>
              <a:t>Neglect</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8</a:t>
            </a:fld>
            <a:endParaRPr lang="en-US"/>
          </a:p>
        </p:txBody>
      </p:sp>
    </p:spTree>
    <p:extLst>
      <p:ext uri="{BB962C8B-B14F-4D97-AF65-F5344CB8AC3E}">
        <p14:creationId xmlns:p14="http://schemas.microsoft.com/office/powerpoint/2010/main" xmlns="" val="34630918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F2DF5F09-D78D-44DB-A338-E90D23C46220}" type="slidenum">
              <a:rPr lang="en-US" smtClean="0"/>
              <a:pPr>
                <a:defRPr/>
              </a:pPr>
              <a:t>9</a:t>
            </a:fld>
            <a:endParaRPr lang="en-US" dirty="0"/>
          </a:p>
        </p:txBody>
      </p:sp>
      <p:sp>
        <p:nvSpPr>
          <p:cNvPr id="6" name="Content Placeholder 5"/>
          <p:cNvSpPr>
            <a:spLocks noGrp="1"/>
          </p:cNvSpPr>
          <p:nvPr>
            <p:ph idx="1"/>
          </p:nvPr>
        </p:nvSpPr>
        <p:spPr>
          <a:xfrm>
            <a:off x="140325" y="4419600"/>
            <a:ext cx="2057400" cy="1431925"/>
          </a:xfrm>
        </p:spPr>
        <p:txBody>
          <a:bodyPr/>
          <a:lstStyle/>
          <a:p>
            <a:pPr marL="0" indent="0">
              <a:buNone/>
            </a:pPr>
            <a:r>
              <a:rPr lang="en-US" sz="700" dirty="0">
                <a:latin typeface="MaiandraGD-Regular"/>
              </a:rPr>
              <a:t>Developed </a:t>
            </a:r>
            <a:r>
              <a:rPr lang="en-US" sz="700" dirty="0" smtClean="0">
                <a:latin typeface="MaiandraGD-Regular"/>
              </a:rPr>
              <a:t>by:  Wisconsin </a:t>
            </a:r>
            <a:r>
              <a:rPr lang="en-US" sz="700" dirty="0">
                <a:latin typeface="MaiandraGD-Regular"/>
              </a:rPr>
              <a:t>Coalition Against Domestic Violence</a:t>
            </a:r>
          </a:p>
          <a:p>
            <a:pPr marL="0" indent="0">
              <a:buNone/>
            </a:pPr>
            <a:r>
              <a:rPr lang="en-US" sz="700" dirty="0">
                <a:latin typeface="MaiandraGD-Regular"/>
              </a:rPr>
              <a:t>307 S. Paterson St., Suite 2, Madison, WI 53703</a:t>
            </a:r>
          </a:p>
          <a:p>
            <a:pPr marL="0" indent="0">
              <a:buNone/>
            </a:pPr>
            <a:r>
              <a:rPr lang="en-US" sz="700" dirty="0" smtClean="0">
                <a:latin typeface="MaiandraGD-Regular"/>
              </a:rPr>
              <a:t>608-255-0539  </a:t>
            </a:r>
            <a:endParaRPr lang="en-US" sz="700" dirty="0">
              <a:latin typeface="MaiandraGD-Regular"/>
            </a:endParaRPr>
          </a:p>
          <a:p>
            <a:pPr marL="0" indent="0">
              <a:buNone/>
            </a:pPr>
            <a:r>
              <a:rPr lang="en-US" sz="700" dirty="0">
                <a:latin typeface="MaiandraGD-Regular"/>
              </a:rPr>
              <a:t>Based on the model by the Domestic Violence</a:t>
            </a:r>
          </a:p>
          <a:p>
            <a:pPr marL="0" indent="0">
              <a:buNone/>
            </a:pPr>
            <a:r>
              <a:rPr lang="en-US" sz="700" dirty="0">
                <a:latin typeface="MaiandraGD-Regular"/>
              </a:rPr>
              <a:t>Intervention Project, Duluth, MN.</a:t>
            </a:r>
            <a:endParaRPr lang="en-US" sz="2000" dirty="0"/>
          </a:p>
        </p:txBody>
      </p:sp>
      <p:pic>
        <p:nvPicPr>
          <p:cNvPr id="3" name="Picture 2" descr="Power and Control Dynamics-Abuse of People with Developmental Disabilities by a Caregiver. Wheel with Power and Control in middle circle, at top and bottom of circle VIOLENCE with Physical written on the left and Sexual on the right. Circle divided into 8 sections: 1) Coercion and Threats, 2) Intimidation, 3) Emotional Abuse, 4)Isolation, 5) Minimize, Justify, and Blame, 6)Withhhold, Misuse, or Delay Needed Suports, 7) Economic Abuse, and 8) Caregiver Privilege."/>
          <p:cNvPicPr>
            <a:picLocks noChangeAspect="1"/>
          </p:cNvPicPr>
          <p:nvPr/>
        </p:nvPicPr>
        <p:blipFill rotWithShape="1">
          <a:blip r:embed="rId3" cstate="print">
            <a:extLst>
              <a:ext uri="{28A0092B-C50C-407E-A947-70E740481C1C}">
                <a14:useLocalDpi xmlns:a14="http://schemas.microsoft.com/office/drawing/2010/main" xmlns="" val="0"/>
              </a:ext>
            </a:extLst>
          </a:blip>
          <a:srcRect l="1" t="13832" r="-4068" b="11686"/>
          <a:stretch/>
        </p:blipFill>
        <p:spPr>
          <a:xfrm>
            <a:off x="2324049" y="7926"/>
            <a:ext cx="6819952" cy="6316674"/>
          </a:xfrm>
          <a:prstGeom prst="rect">
            <a:avLst/>
          </a:prstGeom>
        </p:spPr>
      </p:pic>
      <p:sp>
        <p:nvSpPr>
          <p:cNvPr id="2" name="Title 1"/>
          <p:cNvSpPr>
            <a:spLocks noGrp="1"/>
          </p:cNvSpPr>
          <p:nvPr>
            <p:ph type="title"/>
          </p:nvPr>
        </p:nvSpPr>
        <p:spPr>
          <a:xfrm>
            <a:off x="0" y="609600"/>
            <a:ext cx="2590800" cy="792162"/>
          </a:xfrm>
        </p:spPr>
        <p:txBody>
          <a:bodyPr/>
          <a:lstStyle/>
          <a:p>
            <a:r>
              <a:rPr lang="en-US" sz="1800" dirty="0" smtClean="0"/>
              <a:t>Power and Control Dynamics</a:t>
            </a:r>
            <a:r>
              <a:rPr lang="en-US" sz="1800" dirty="0" smtClean="0">
                <a:latin typeface="Tahoma" panose="020B0604030504040204" pitchFamily="34" charset="0"/>
                <a:ea typeface="Tahoma" panose="020B0604030504040204" pitchFamily="34" charset="0"/>
                <a:cs typeface="Tahoma" panose="020B0604030504040204" pitchFamily="34" charset="0"/>
              </a:rPr>
              <a:t>―A</a:t>
            </a:r>
            <a:r>
              <a:rPr lang="en-US" sz="1800" dirty="0" smtClean="0"/>
              <a:t>buse of People with Developmental Disabilities by a Caregiver</a:t>
            </a:r>
            <a:endParaRPr lang="en-US" sz="1800" dirty="0"/>
          </a:p>
        </p:txBody>
      </p:sp>
    </p:spTree>
    <p:extLst>
      <p:ext uri="{BB962C8B-B14F-4D97-AF65-F5344CB8AC3E}">
        <p14:creationId xmlns:p14="http://schemas.microsoft.com/office/powerpoint/2010/main" xmlns="" val="31044784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3697</TotalTime>
  <Words>1784</Words>
  <Application>Microsoft Office PowerPoint</Application>
  <PresentationFormat>On-screen Show (4:3)</PresentationFormat>
  <Paragraphs>356</Paragraphs>
  <Slides>57</Slides>
  <Notes>48</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Default Design</vt:lpstr>
      <vt:lpstr>Recognizing and Responding to  Caregiver Abuse </vt:lpstr>
      <vt:lpstr>Objectives</vt:lpstr>
      <vt:lpstr>Have you or your CIL been involved with work around violence/abuse of people with disabilities? </vt:lpstr>
      <vt:lpstr>How many people work for a CIL that provides caregiver / personal assistant services?  </vt:lpstr>
      <vt:lpstr>How many people work with individuals with disabilities who receive caregiver / personal assistant services? </vt:lpstr>
      <vt:lpstr>Incidence of Caregiver Abuse </vt:lpstr>
      <vt:lpstr>Caregiver Abuse</vt:lpstr>
      <vt:lpstr>Types of Caregiver Abuse</vt:lpstr>
      <vt:lpstr>Power and Control Dynamics―Abuse of People with Developmental Disabilities by a Caregiver</vt:lpstr>
      <vt:lpstr>Overprotection</vt:lpstr>
      <vt:lpstr>Risk Factors for  People with Disabilities</vt:lpstr>
      <vt:lpstr>Barriers to Reporting an Abusive Caregiver</vt:lpstr>
      <vt:lpstr>Questions &amp; Answers</vt:lpstr>
      <vt:lpstr>CIL Staff  Education and Procedures</vt:lpstr>
      <vt:lpstr>  Organizational Foundation for Consumer Safety </vt:lpstr>
      <vt:lpstr> Staff/Caregiver Hiring:  What is your process for hiring staff?</vt:lpstr>
      <vt:lpstr>  Types of Background Screening Mechanisms: Basic Screening Practices </vt:lpstr>
      <vt:lpstr>  Types of Background Screening Mechanisms: Frequently Used Practices </vt:lpstr>
      <vt:lpstr>  Types of Background Screening Mechanisms: Infrequently Used Practices </vt:lpstr>
      <vt:lpstr>Policies and Procedures</vt:lpstr>
      <vt:lpstr>Procedural Changes</vt:lpstr>
      <vt:lpstr>Workplace Safety for Staff with Caregivers</vt:lpstr>
      <vt:lpstr> Zero Tolerance </vt:lpstr>
      <vt:lpstr>Questions &amp; Answers</vt:lpstr>
      <vt:lpstr>Trauma Based Interviewing</vt:lpstr>
      <vt:lpstr>Emotional Trauma</vt:lpstr>
      <vt:lpstr>What to do</vt:lpstr>
      <vt:lpstr>Crisis Intervention</vt:lpstr>
      <vt:lpstr>Safety Planning</vt:lpstr>
      <vt:lpstr>Reducing Risk of Abuse</vt:lpstr>
      <vt:lpstr>Questions &amp; Answers</vt:lpstr>
      <vt:lpstr>Community Collaboration</vt:lpstr>
      <vt:lpstr>The Key!</vt:lpstr>
      <vt:lpstr>West Virginia</vt:lpstr>
      <vt:lpstr>West Virginia</vt:lpstr>
      <vt:lpstr>West Virginia Key Findings</vt:lpstr>
      <vt:lpstr>Milwaukee, Wisconsin</vt:lpstr>
      <vt:lpstr>Milwaukee</vt:lpstr>
      <vt:lpstr>West Virginia</vt:lpstr>
      <vt:lpstr>The Case of “Janet”</vt:lpstr>
      <vt:lpstr>Developing a Collaboration</vt:lpstr>
      <vt:lpstr>Funded and Unfunded</vt:lpstr>
      <vt:lpstr>Duluth, Minnesota</vt:lpstr>
      <vt:lpstr>Duluth</vt:lpstr>
      <vt:lpstr>Barriers to reporting― Duluth Focus Groups 2009</vt:lpstr>
      <vt:lpstr>Needs Assessment Key Findings</vt:lpstr>
      <vt:lpstr>http://www.connectionsduluth.org </vt:lpstr>
      <vt:lpstr>NCIL Task Force on Violence and Abuse</vt:lpstr>
      <vt:lpstr>Joining the Task Force</vt:lpstr>
      <vt:lpstr>Questions &amp; Answers</vt:lpstr>
      <vt:lpstr>Additional Resources</vt:lpstr>
      <vt:lpstr>Resources</vt:lpstr>
      <vt:lpstr>Toolkit: Serving Sexual Violence Victims with Disabilities</vt:lpstr>
      <vt:lpstr>Other Resources</vt:lpstr>
      <vt:lpstr>Contact Information</vt:lpstr>
      <vt:lpstr>Wrap Up and Evaluation</vt:lpstr>
      <vt:lpstr>CIL-NET Attribution</vt:lpstr>
    </vt:vector>
  </TitlesOfParts>
  <Company>Tirr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Resource Development with the Scope of SILC Duties</dc:title>
  <dc:creator>eubanks</dc:creator>
  <cp:lastModifiedBy>Carol</cp:lastModifiedBy>
  <cp:revision>198</cp:revision>
  <cp:lastPrinted>2011-11-29T13:33:09Z</cp:lastPrinted>
  <dcterms:created xsi:type="dcterms:W3CDTF">2011-01-05T14:17:40Z</dcterms:created>
  <dcterms:modified xsi:type="dcterms:W3CDTF">2014-07-08T20:29:18Z</dcterms:modified>
</cp:coreProperties>
</file>