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1"/>
  </p:notesMasterIdLst>
  <p:handoutMasterIdLst>
    <p:handoutMasterId r:id="rId42"/>
  </p:handoutMasterIdLst>
  <p:sldIdLst>
    <p:sldId id="280" r:id="rId2"/>
    <p:sldId id="518" r:id="rId3"/>
    <p:sldId id="500" r:id="rId4"/>
    <p:sldId id="501" r:id="rId5"/>
    <p:sldId id="437" r:id="rId6"/>
    <p:sldId id="467" r:id="rId7"/>
    <p:sldId id="468" r:id="rId8"/>
    <p:sldId id="469" r:id="rId9"/>
    <p:sldId id="470" r:id="rId10"/>
    <p:sldId id="471" r:id="rId11"/>
    <p:sldId id="472" r:id="rId12"/>
    <p:sldId id="473" r:id="rId13"/>
    <p:sldId id="474" r:id="rId14"/>
    <p:sldId id="498" r:id="rId15"/>
    <p:sldId id="517" r:id="rId16"/>
    <p:sldId id="445" r:id="rId17"/>
    <p:sldId id="502" r:id="rId18"/>
    <p:sldId id="503" r:id="rId19"/>
    <p:sldId id="504" r:id="rId20"/>
    <p:sldId id="505" r:id="rId21"/>
    <p:sldId id="506" r:id="rId22"/>
    <p:sldId id="507" r:id="rId23"/>
    <p:sldId id="508" r:id="rId24"/>
    <p:sldId id="491" r:id="rId25"/>
    <p:sldId id="509" r:id="rId26"/>
    <p:sldId id="510" r:id="rId27"/>
    <p:sldId id="490" r:id="rId28"/>
    <p:sldId id="460" r:id="rId29"/>
    <p:sldId id="487" r:id="rId30"/>
    <p:sldId id="488" r:id="rId31"/>
    <p:sldId id="511" r:id="rId32"/>
    <p:sldId id="512" r:id="rId33"/>
    <p:sldId id="519" r:id="rId34"/>
    <p:sldId id="515" r:id="rId35"/>
    <p:sldId id="489" r:id="rId36"/>
    <p:sldId id="516" r:id="rId37"/>
    <p:sldId id="466" r:id="rId38"/>
    <p:sldId id="387" r:id="rId39"/>
    <p:sldId id="318" r:id="rId4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99003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912" autoAdjust="0"/>
    <p:restoredTop sz="94640" autoAdjust="0"/>
  </p:normalViewPr>
  <p:slideViewPr>
    <p:cSldViewPr>
      <p:cViewPr varScale="1">
        <p:scale>
          <a:sx n="66" d="100"/>
          <a:sy n="66" d="100"/>
        </p:scale>
        <p:origin x="1284"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1500"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E93E6568-D653-4B50-A7DE-42B198757D95}" type="datetimeFigureOut">
              <a:rPr lang="en-US" smtClean="0"/>
              <a:pPr/>
              <a:t>8/6/2014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19889795-308A-4145-A447-E1ADDDED3CD0}" type="slidenum">
              <a:rPr lang="en-US" smtClean="0"/>
              <a:pPr/>
              <a:t>‹#›</a:t>
            </a:fld>
            <a:endParaRPr lang="en-US"/>
          </a:p>
        </p:txBody>
      </p:sp>
    </p:spTree>
    <p:extLst>
      <p:ext uri="{BB962C8B-B14F-4D97-AF65-F5344CB8AC3E}">
        <p14:creationId xmlns:p14="http://schemas.microsoft.com/office/powerpoint/2010/main" val="3378003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p>
        </p:txBody>
      </p:sp>
      <p:sp>
        <p:nvSpPr>
          <p:cNvPr id="26627"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p>
        </p:txBody>
      </p:sp>
      <p:sp>
        <p:nvSpPr>
          <p:cNvPr id="2662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0"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p>
        </p:txBody>
      </p:sp>
      <p:sp>
        <p:nvSpPr>
          <p:cNvPr id="26631"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3E77D9F-7F95-4728-B6EF-22AC0E70A73D}" type="slidenum">
              <a:rPr lang="en-US"/>
              <a:pPr/>
              <a:t>‹#›</a:t>
            </a:fld>
            <a:endParaRPr lang="en-US"/>
          </a:p>
        </p:txBody>
      </p:sp>
    </p:spTree>
    <p:extLst>
      <p:ext uri="{BB962C8B-B14F-4D97-AF65-F5344CB8AC3E}">
        <p14:creationId xmlns:p14="http://schemas.microsoft.com/office/powerpoint/2010/main" val="23847269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2</a:t>
            </a:fld>
            <a:endParaRPr lang="en-US"/>
          </a:p>
        </p:txBody>
      </p:sp>
    </p:spTree>
    <p:extLst>
      <p:ext uri="{BB962C8B-B14F-4D97-AF65-F5344CB8AC3E}">
        <p14:creationId xmlns:p14="http://schemas.microsoft.com/office/powerpoint/2010/main" val="19608196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17</a:t>
            </a:fld>
            <a:endParaRPr lang="en-US"/>
          </a:p>
        </p:txBody>
      </p:sp>
    </p:spTree>
    <p:extLst>
      <p:ext uri="{BB962C8B-B14F-4D97-AF65-F5344CB8AC3E}">
        <p14:creationId xmlns:p14="http://schemas.microsoft.com/office/powerpoint/2010/main" val="23629501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18</a:t>
            </a:fld>
            <a:endParaRPr lang="en-US"/>
          </a:p>
        </p:txBody>
      </p:sp>
    </p:spTree>
    <p:extLst>
      <p:ext uri="{BB962C8B-B14F-4D97-AF65-F5344CB8AC3E}">
        <p14:creationId xmlns:p14="http://schemas.microsoft.com/office/powerpoint/2010/main" val="32035433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19</a:t>
            </a:fld>
            <a:endParaRPr lang="en-US"/>
          </a:p>
        </p:txBody>
      </p:sp>
    </p:spTree>
    <p:extLst>
      <p:ext uri="{BB962C8B-B14F-4D97-AF65-F5344CB8AC3E}">
        <p14:creationId xmlns:p14="http://schemas.microsoft.com/office/powerpoint/2010/main" val="19001980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20</a:t>
            </a:fld>
            <a:endParaRPr lang="en-US"/>
          </a:p>
        </p:txBody>
      </p:sp>
    </p:spTree>
    <p:extLst>
      <p:ext uri="{BB962C8B-B14F-4D97-AF65-F5344CB8AC3E}">
        <p14:creationId xmlns:p14="http://schemas.microsoft.com/office/powerpoint/2010/main" val="31697855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21</a:t>
            </a:fld>
            <a:endParaRPr lang="en-US"/>
          </a:p>
        </p:txBody>
      </p:sp>
    </p:spTree>
    <p:extLst>
      <p:ext uri="{BB962C8B-B14F-4D97-AF65-F5344CB8AC3E}">
        <p14:creationId xmlns:p14="http://schemas.microsoft.com/office/powerpoint/2010/main" val="15919001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22</a:t>
            </a:fld>
            <a:endParaRPr lang="en-US"/>
          </a:p>
        </p:txBody>
      </p:sp>
    </p:spTree>
    <p:extLst>
      <p:ext uri="{BB962C8B-B14F-4D97-AF65-F5344CB8AC3E}">
        <p14:creationId xmlns:p14="http://schemas.microsoft.com/office/powerpoint/2010/main" val="19983843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23</a:t>
            </a:fld>
            <a:endParaRPr lang="en-US"/>
          </a:p>
        </p:txBody>
      </p:sp>
    </p:spTree>
    <p:extLst>
      <p:ext uri="{BB962C8B-B14F-4D97-AF65-F5344CB8AC3E}">
        <p14:creationId xmlns:p14="http://schemas.microsoft.com/office/powerpoint/2010/main" val="35259841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24</a:t>
            </a:fld>
            <a:endParaRPr lang="en-US"/>
          </a:p>
        </p:txBody>
      </p:sp>
    </p:spTree>
    <p:extLst>
      <p:ext uri="{BB962C8B-B14F-4D97-AF65-F5344CB8AC3E}">
        <p14:creationId xmlns:p14="http://schemas.microsoft.com/office/powerpoint/2010/main" val="40761908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25</a:t>
            </a:fld>
            <a:endParaRPr lang="en-US"/>
          </a:p>
        </p:txBody>
      </p:sp>
    </p:spTree>
    <p:extLst>
      <p:ext uri="{BB962C8B-B14F-4D97-AF65-F5344CB8AC3E}">
        <p14:creationId xmlns:p14="http://schemas.microsoft.com/office/powerpoint/2010/main" val="8405445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26</a:t>
            </a:fld>
            <a:endParaRPr lang="en-US"/>
          </a:p>
        </p:txBody>
      </p:sp>
    </p:spTree>
    <p:extLst>
      <p:ext uri="{BB962C8B-B14F-4D97-AF65-F5344CB8AC3E}">
        <p14:creationId xmlns:p14="http://schemas.microsoft.com/office/powerpoint/2010/main" val="879667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74708B-366E-4B88-A998-80ABC8C2D683}" type="slidenum">
              <a:rPr lang="en-US" smtClean="0"/>
              <a:t>3</a:t>
            </a:fld>
            <a:endParaRPr lang="en-US"/>
          </a:p>
        </p:txBody>
      </p:sp>
    </p:spTree>
    <p:extLst>
      <p:ext uri="{BB962C8B-B14F-4D97-AF65-F5344CB8AC3E}">
        <p14:creationId xmlns:p14="http://schemas.microsoft.com/office/powerpoint/2010/main" val="28374225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27</a:t>
            </a:fld>
            <a:endParaRPr lang="en-US"/>
          </a:p>
        </p:txBody>
      </p:sp>
    </p:spTree>
    <p:extLst>
      <p:ext uri="{BB962C8B-B14F-4D97-AF65-F5344CB8AC3E}">
        <p14:creationId xmlns:p14="http://schemas.microsoft.com/office/powerpoint/2010/main" val="7366694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28</a:t>
            </a:fld>
            <a:endParaRPr lang="en-US"/>
          </a:p>
        </p:txBody>
      </p:sp>
    </p:spTree>
    <p:extLst>
      <p:ext uri="{BB962C8B-B14F-4D97-AF65-F5344CB8AC3E}">
        <p14:creationId xmlns:p14="http://schemas.microsoft.com/office/powerpoint/2010/main" val="23844894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29</a:t>
            </a:fld>
            <a:endParaRPr lang="en-US"/>
          </a:p>
        </p:txBody>
      </p:sp>
    </p:spTree>
    <p:extLst>
      <p:ext uri="{BB962C8B-B14F-4D97-AF65-F5344CB8AC3E}">
        <p14:creationId xmlns:p14="http://schemas.microsoft.com/office/powerpoint/2010/main" val="32712833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30</a:t>
            </a:fld>
            <a:endParaRPr lang="en-US"/>
          </a:p>
        </p:txBody>
      </p:sp>
    </p:spTree>
    <p:extLst>
      <p:ext uri="{BB962C8B-B14F-4D97-AF65-F5344CB8AC3E}">
        <p14:creationId xmlns:p14="http://schemas.microsoft.com/office/powerpoint/2010/main" val="27793325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31</a:t>
            </a:fld>
            <a:endParaRPr lang="en-US"/>
          </a:p>
        </p:txBody>
      </p:sp>
    </p:spTree>
    <p:extLst>
      <p:ext uri="{BB962C8B-B14F-4D97-AF65-F5344CB8AC3E}">
        <p14:creationId xmlns:p14="http://schemas.microsoft.com/office/powerpoint/2010/main" val="8482744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32</a:t>
            </a:fld>
            <a:endParaRPr lang="en-US"/>
          </a:p>
        </p:txBody>
      </p:sp>
    </p:spTree>
    <p:extLst>
      <p:ext uri="{BB962C8B-B14F-4D97-AF65-F5344CB8AC3E}">
        <p14:creationId xmlns:p14="http://schemas.microsoft.com/office/powerpoint/2010/main" val="4450546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34</a:t>
            </a:fld>
            <a:endParaRPr lang="en-US"/>
          </a:p>
        </p:txBody>
      </p:sp>
    </p:spTree>
    <p:extLst>
      <p:ext uri="{BB962C8B-B14F-4D97-AF65-F5344CB8AC3E}">
        <p14:creationId xmlns:p14="http://schemas.microsoft.com/office/powerpoint/2010/main" val="204935654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35</a:t>
            </a:fld>
            <a:endParaRPr lang="en-US"/>
          </a:p>
        </p:txBody>
      </p:sp>
    </p:spTree>
    <p:extLst>
      <p:ext uri="{BB962C8B-B14F-4D97-AF65-F5344CB8AC3E}">
        <p14:creationId xmlns:p14="http://schemas.microsoft.com/office/powerpoint/2010/main" val="4400993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36</a:t>
            </a:fld>
            <a:endParaRPr lang="en-US"/>
          </a:p>
        </p:txBody>
      </p:sp>
    </p:spTree>
    <p:extLst>
      <p:ext uri="{BB962C8B-B14F-4D97-AF65-F5344CB8AC3E}">
        <p14:creationId xmlns:p14="http://schemas.microsoft.com/office/powerpoint/2010/main" val="358664478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836738" y="696913"/>
            <a:ext cx="3336925" cy="2503487"/>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37</a:t>
            </a:fld>
            <a:endParaRPr lang="en-US"/>
          </a:p>
        </p:txBody>
      </p:sp>
    </p:spTree>
    <p:extLst>
      <p:ext uri="{BB962C8B-B14F-4D97-AF65-F5344CB8AC3E}">
        <p14:creationId xmlns:p14="http://schemas.microsoft.com/office/powerpoint/2010/main" val="2523168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4</a:t>
            </a:fld>
            <a:endParaRPr lang="en-US"/>
          </a:p>
        </p:txBody>
      </p:sp>
    </p:spTree>
    <p:extLst>
      <p:ext uri="{BB962C8B-B14F-4D97-AF65-F5344CB8AC3E}">
        <p14:creationId xmlns:p14="http://schemas.microsoft.com/office/powerpoint/2010/main" val="3980481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11</a:t>
            </a:fld>
            <a:endParaRPr lang="en-US"/>
          </a:p>
        </p:txBody>
      </p:sp>
    </p:spTree>
    <p:extLst>
      <p:ext uri="{BB962C8B-B14F-4D97-AF65-F5344CB8AC3E}">
        <p14:creationId xmlns:p14="http://schemas.microsoft.com/office/powerpoint/2010/main" val="39559085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12</a:t>
            </a:fld>
            <a:endParaRPr lang="en-US"/>
          </a:p>
        </p:txBody>
      </p:sp>
    </p:spTree>
    <p:extLst>
      <p:ext uri="{BB962C8B-B14F-4D97-AF65-F5344CB8AC3E}">
        <p14:creationId xmlns:p14="http://schemas.microsoft.com/office/powerpoint/2010/main" val="6270405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13</a:t>
            </a:fld>
            <a:endParaRPr lang="en-US"/>
          </a:p>
        </p:txBody>
      </p:sp>
    </p:spTree>
    <p:extLst>
      <p:ext uri="{BB962C8B-B14F-4D97-AF65-F5344CB8AC3E}">
        <p14:creationId xmlns:p14="http://schemas.microsoft.com/office/powerpoint/2010/main" val="3807005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14</a:t>
            </a:fld>
            <a:endParaRPr lang="en-US"/>
          </a:p>
        </p:txBody>
      </p:sp>
    </p:spTree>
    <p:extLst>
      <p:ext uri="{BB962C8B-B14F-4D97-AF65-F5344CB8AC3E}">
        <p14:creationId xmlns:p14="http://schemas.microsoft.com/office/powerpoint/2010/main" val="4229634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15</a:t>
            </a:fld>
            <a:endParaRPr lang="en-US"/>
          </a:p>
        </p:txBody>
      </p:sp>
    </p:spTree>
    <p:extLst>
      <p:ext uri="{BB962C8B-B14F-4D97-AF65-F5344CB8AC3E}">
        <p14:creationId xmlns:p14="http://schemas.microsoft.com/office/powerpoint/2010/main" val="13189795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16</a:t>
            </a:fld>
            <a:endParaRPr lang="en-US"/>
          </a:p>
        </p:txBody>
      </p:sp>
    </p:spTree>
    <p:extLst>
      <p:ext uri="{BB962C8B-B14F-4D97-AF65-F5344CB8AC3E}">
        <p14:creationId xmlns:p14="http://schemas.microsoft.com/office/powerpoint/2010/main" val="3222608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970629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91083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10270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57360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152400"/>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52400" y="1143000"/>
            <a:ext cx="88392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0D777517-D118-49AF-82B7-874C6E4E8FD1}" type="slidenum">
              <a:rPr lang="en-US" sz="800" b="1"/>
              <a:pPr algn="r"/>
              <a:t>‹#›</a:t>
            </a:fld>
            <a:endParaRPr lang="en-US" sz="800" b="1"/>
          </a:p>
        </p:txBody>
      </p:sp>
      <p:pic>
        <p:nvPicPr>
          <p:cNvPr id="8" name="Picture 7" descr="IL-NET logo and IL-NET, a project of ILRU-Independent Living Research Utilization."/>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57200" y="6129963"/>
            <a:ext cx="2833816" cy="524256"/>
          </a:xfrm>
          <a:prstGeom prst="rect">
            <a:avLst/>
          </a:prstGeom>
        </p:spPr>
      </p:pic>
      <p:pic>
        <p:nvPicPr>
          <p:cNvPr id="3" name="Picture 2" descr="ilru logo - ilru in red block letters with navy blue eyebrow &quot;swoosh&quot; above"/>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150434" y="79128"/>
            <a:ext cx="993566" cy="469353"/>
          </a:xfrm>
          <a:prstGeom prst="rect">
            <a:avLst/>
          </a:prstGeom>
        </p:spPr>
      </p:pic>
    </p:spTree>
  </p:cSld>
  <p:clrMap bg1="lt1" tx1="dk1" bg2="lt2" tx2="dk2" accent1="accent1" accent2="accent2" accent3="accent3" accent4="accent4" accent5="accent5" accent6="accent6" hlink="hlink" folHlink="folHlink"/>
  <p:sldLayoutIdLst>
    <p:sldLayoutId id="2147483650" r:id="rId1"/>
    <p:sldLayoutId id="2147483652" r:id="rId2"/>
    <p:sldLayoutId id="2147483654" r:id="rId3"/>
    <p:sldLayoutId id="2147483655" r:id="rId4"/>
  </p:sldLayoutIdLst>
  <p:hf hdr="0" ftr="0" dt="0"/>
  <p:txStyles>
    <p:titleStyle>
      <a:lvl1pPr algn="l" rtl="0" fontAlgn="base">
        <a:spcBef>
          <a:spcPct val="0"/>
        </a:spcBef>
        <a:spcAft>
          <a:spcPct val="0"/>
        </a:spcAft>
        <a:defRPr sz="3200" b="1">
          <a:solidFill>
            <a:schemeClr val="accent2"/>
          </a:solidFill>
          <a:effectLst/>
          <a:latin typeface="+mj-lt"/>
          <a:ea typeface="+mj-ea"/>
          <a:cs typeface="+mj-cs"/>
        </a:defRPr>
      </a:lvl1pPr>
      <a:lvl2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fontAlgn="base">
        <a:spcBef>
          <a:spcPct val="20000"/>
        </a:spcBef>
        <a:spcAft>
          <a:spcPct val="0"/>
        </a:spcAft>
        <a:buClr>
          <a:schemeClr val="accent2"/>
        </a:buClr>
        <a:buFont typeface="Tahoma" pitchFamily="34" charset="0"/>
        <a:buChar char="•"/>
        <a:defRPr sz="2600">
          <a:solidFill>
            <a:schemeClr val="tx1"/>
          </a:solidFill>
          <a:latin typeface="+mn-lt"/>
          <a:ea typeface="+mn-ea"/>
          <a:cs typeface="+mn-cs"/>
        </a:defRPr>
      </a:lvl1pPr>
      <a:lvl2pPr marL="742950" indent="-285750" algn="l" rtl="0" fontAlgn="base">
        <a:spcBef>
          <a:spcPct val="20000"/>
        </a:spcBef>
        <a:spcAft>
          <a:spcPct val="0"/>
        </a:spcAft>
        <a:buFont typeface="Tahoma" pitchFamily="34" charset="0"/>
        <a:buChar char="•"/>
        <a:defRPr sz="2400">
          <a:solidFill>
            <a:schemeClr val="accent2"/>
          </a:solidFill>
          <a:latin typeface="+mn-lt"/>
        </a:defRPr>
      </a:lvl2pPr>
      <a:lvl3pPr marL="1143000" indent="-228600" algn="l" rtl="0" fontAlgn="base">
        <a:spcBef>
          <a:spcPct val="20000"/>
        </a:spcBef>
        <a:spcAft>
          <a:spcPct val="0"/>
        </a:spcAft>
        <a:buFont typeface="Tahoma" pitchFamily="34" charset="0"/>
        <a:buChar char="•"/>
        <a:defRPr sz="2400">
          <a:solidFill>
            <a:schemeClr val="accent2"/>
          </a:solidFill>
          <a:latin typeface="+mn-lt"/>
        </a:defRPr>
      </a:lvl3pPr>
      <a:lvl4pPr marL="1600200" indent="-228600" algn="l" rtl="0" fontAlgn="base">
        <a:spcBef>
          <a:spcPct val="20000"/>
        </a:spcBef>
        <a:spcAft>
          <a:spcPct val="0"/>
        </a:spcAft>
        <a:buFont typeface="Tahoma" pitchFamily="34" charset="0"/>
        <a:buChar char="•"/>
        <a:defRPr sz="2000">
          <a:solidFill>
            <a:schemeClr val="accent2"/>
          </a:solidFill>
          <a:latin typeface="+mn-lt"/>
        </a:defRPr>
      </a:lvl4pPr>
      <a:lvl5pPr marL="2057400" indent="-228600" algn="l" rtl="0" fontAlgn="base">
        <a:spcBef>
          <a:spcPct val="20000"/>
        </a:spcBef>
        <a:spcAft>
          <a:spcPct val="0"/>
        </a:spcAft>
        <a:buFont typeface="Tahoma"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9.jpeg"/></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www.hud.gov/offices/fheo/library/huddojstatement.pdf"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vovici.com/wsb.dll/s/12291g56c85"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1</a:t>
            </a:fld>
            <a:endParaRPr lang="en-US" sz="800" b="1" dirty="0"/>
          </a:p>
        </p:txBody>
      </p:sp>
      <p:sp>
        <p:nvSpPr>
          <p:cNvPr id="27656" name="Rectangle 3"/>
          <p:cNvSpPr>
            <a:spLocks noChangeArrowheads="1"/>
          </p:cNvSpPr>
          <p:nvPr/>
        </p:nvSpPr>
        <p:spPr bwMode="auto">
          <a:xfrm>
            <a:off x="0" y="1447800"/>
            <a:ext cx="9144000" cy="4841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en-US" sz="2400" b="1" dirty="0" smtClean="0">
              <a:solidFill>
                <a:schemeClr val="accent2"/>
              </a:solidFill>
              <a:latin typeface="+mj-lt"/>
            </a:endParaRPr>
          </a:p>
          <a:p>
            <a:pPr algn="ctr"/>
            <a:endParaRPr lang="en-US" sz="2400" b="1" dirty="0" smtClean="0">
              <a:solidFill>
                <a:schemeClr val="accent2"/>
              </a:solidFill>
              <a:latin typeface="+mj-lt"/>
            </a:endParaRPr>
          </a:p>
          <a:p>
            <a:pPr algn="ctr">
              <a:spcBef>
                <a:spcPct val="20000"/>
              </a:spcBef>
              <a:buClr>
                <a:schemeClr val="accent2"/>
              </a:buClr>
              <a:buFont typeface="Tahoma" pitchFamily="34" charset="0"/>
              <a:buNone/>
            </a:pPr>
            <a:endParaRPr lang="en-US" sz="2400" dirty="0" smtClean="0">
              <a:solidFill>
                <a:schemeClr val="accent2"/>
              </a:solidFill>
              <a:latin typeface="Arial Rounded MT Bold" pitchFamily="34" charset="0"/>
            </a:endParaRPr>
          </a:p>
        </p:txBody>
      </p:sp>
      <p:pic>
        <p:nvPicPr>
          <p:cNvPr id="1026" name="Picture 2" descr="IL-NET Logo in blue block letters, with CIL-NET SILC-NET underneath in smaller red letter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2246" y="392024"/>
            <a:ext cx="1581754" cy="862148"/>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896257" y="2971800"/>
            <a:ext cx="7696200" cy="792162"/>
          </a:xfrm>
        </p:spPr>
        <p:txBody>
          <a:bodyPr/>
          <a:lstStyle/>
          <a:p>
            <a:pPr algn="ctr"/>
            <a:r>
              <a:rPr lang="en-US" sz="2400" dirty="0"/>
              <a:t>Introduction to Housing Discrimination Laws for Independent Living Center </a:t>
            </a:r>
            <a:r>
              <a:rPr lang="en-US" sz="2400" dirty="0" smtClean="0"/>
              <a:t>Staff</a:t>
            </a:r>
            <a:br>
              <a:rPr lang="en-US" sz="2400" dirty="0" smtClean="0"/>
            </a:br>
            <a:r>
              <a:rPr lang="en-US" sz="2400" dirty="0"/>
              <a:t/>
            </a:r>
            <a:br>
              <a:rPr lang="en-US" sz="2400" dirty="0"/>
            </a:br>
            <a:r>
              <a:rPr lang="en-US" sz="2400" dirty="0"/>
              <a:t>August 20, 2014</a:t>
            </a:r>
            <a:br>
              <a:rPr lang="en-US" sz="2400" dirty="0"/>
            </a:br>
            <a:r>
              <a:rPr lang="en-US" sz="2400" dirty="0"/>
              <a:t>3:00 p.m. – 4:30 p.m. EDT</a:t>
            </a:r>
            <a:br>
              <a:rPr lang="en-US" sz="2400" dirty="0"/>
            </a:br>
            <a:r>
              <a:rPr lang="en-US" sz="2400" dirty="0"/>
              <a:t/>
            </a:r>
            <a:br>
              <a:rPr lang="en-US" sz="2400" dirty="0"/>
            </a:br>
            <a:r>
              <a:rPr lang="en-US" sz="2400" dirty="0"/>
              <a:t> </a:t>
            </a:r>
            <a:br>
              <a:rPr lang="en-US" sz="2400" dirty="0"/>
            </a:br>
            <a:r>
              <a:rPr lang="en-US" sz="2000" dirty="0" smtClean="0"/>
              <a:t>Presenters</a:t>
            </a:r>
            <a:r>
              <a:rPr lang="en-US" sz="2000" dirty="0"/>
              <a:t>:</a:t>
            </a:r>
            <a:br>
              <a:rPr lang="en-US" sz="2000" dirty="0"/>
            </a:br>
            <a:r>
              <a:rPr lang="en-US" sz="2000" dirty="0"/>
              <a:t>Claire Chantler</a:t>
            </a:r>
            <a:br>
              <a:rPr lang="en-US" sz="2000" dirty="0"/>
            </a:br>
            <a:r>
              <a:rPr lang="en-US" sz="2000" dirty="0"/>
              <a:t>Susan Crawford</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198438"/>
            <a:ext cx="7696200" cy="792162"/>
          </a:xfrm>
        </p:spPr>
        <p:txBody>
          <a:bodyPr/>
          <a:lstStyle/>
          <a:p>
            <a:r>
              <a:rPr lang="en-US" sz="2800" dirty="0"/>
              <a:t>Design and Construction Requirements—Requirement </a:t>
            </a:r>
            <a:r>
              <a:rPr lang="en-US" sz="2800" dirty="0" smtClean="0"/>
              <a:t>3</a:t>
            </a:r>
            <a:endParaRPr lang="en-US" dirty="0"/>
          </a:p>
        </p:txBody>
      </p:sp>
      <p:sp>
        <p:nvSpPr>
          <p:cNvPr id="4" name="Content Placeholder 3"/>
          <p:cNvSpPr>
            <a:spLocks noGrp="1"/>
          </p:cNvSpPr>
          <p:nvPr>
            <p:ph idx="1"/>
          </p:nvPr>
        </p:nvSpPr>
        <p:spPr/>
        <p:txBody>
          <a:bodyPr/>
          <a:lstStyle/>
          <a:p>
            <a:pPr marL="0" indent="0">
              <a:buClr>
                <a:schemeClr val="tx1"/>
              </a:buClr>
              <a:buNone/>
            </a:pPr>
            <a:r>
              <a:rPr lang="en-US" dirty="0" smtClean="0"/>
              <a:t>Usable doors</a:t>
            </a:r>
            <a:endParaRPr lang="en-US" dirty="0"/>
          </a:p>
        </p:txBody>
      </p:sp>
      <p:pic>
        <p:nvPicPr>
          <p:cNvPr id="5" name="Picture 3" descr="lev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4191000" y="2209800"/>
            <a:ext cx="3267075" cy="3267075"/>
          </a:xfrm>
          <a:prstGeom prst="rect">
            <a:avLst/>
          </a:prstGeom>
          <a:noFill/>
        </p:spPr>
      </p:pic>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198438"/>
            <a:ext cx="7696200" cy="792162"/>
          </a:xfrm>
        </p:spPr>
        <p:txBody>
          <a:bodyPr/>
          <a:lstStyle/>
          <a:p>
            <a:r>
              <a:rPr lang="en-US" sz="2800" dirty="0"/>
              <a:t>Design and Construction Requirements—Requirement </a:t>
            </a:r>
            <a:r>
              <a:rPr lang="en-US" sz="2800" dirty="0" smtClean="0"/>
              <a:t>4</a:t>
            </a:r>
            <a:endParaRPr lang="en-US" dirty="0"/>
          </a:p>
        </p:txBody>
      </p:sp>
      <p:sp>
        <p:nvSpPr>
          <p:cNvPr id="4" name="Content Placeholder 3"/>
          <p:cNvSpPr>
            <a:spLocks noGrp="1"/>
          </p:cNvSpPr>
          <p:nvPr>
            <p:ph idx="1"/>
          </p:nvPr>
        </p:nvSpPr>
        <p:spPr/>
        <p:txBody>
          <a:bodyPr/>
          <a:lstStyle/>
          <a:p>
            <a:pPr marL="0" indent="0">
              <a:buClr>
                <a:schemeClr val="tx1"/>
              </a:buClr>
              <a:buNone/>
            </a:pPr>
            <a:r>
              <a:rPr lang="en-US" dirty="0" smtClean="0"/>
              <a:t>Accessible </a:t>
            </a:r>
            <a:r>
              <a:rPr lang="en-US" dirty="0"/>
              <a:t>routes into and through covered </a:t>
            </a:r>
            <a:r>
              <a:rPr lang="en-US" dirty="0" smtClean="0"/>
              <a:t>unit</a:t>
            </a:r>
            <a:endParaRPr lang="en-US" dirty="0"/>
          </a:p>
        </p:txBody>
      </p:sp>
      <p:pic>
        <p:nvPicPr>
          <p:cNvPr id="5" name="Picture 3" descr="hallway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a:xfrm>
            <a:off x="2590800" y="1905000"/>
            <a:ext cx="5029200" cy="3771900"/>
          </a:xfrm>
          <a:prstGeom prst="rect">
            <a:avLst/>
          </a:prstGeom>
          <a:noFill/>
        </p:spPr>
      </p:pic>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198438"/>
            <a:ext cx="7696200" cy="792162"/>
          </a:xfrm>
        </p:spPr>
        <p:txBody>
          <a:bodyPr/>
          <a:lstStyle/>
          <a:p>
            <a:r>
              <a:rPr lang="en-US" sz="2800" dirty="0"/>
              <a:t>Design and Construction Requirements—Requirement </a:t>
            </a:r>
            <a:r>
              <a:rPr lang="en-US" sz="2800" dirty="0" smtClean="0"/>
              <a:t>5</a:t>
            </a:r>
            <a:endParaRPr lang="en-US" dirty="0"/>
          </a:p>
        </p:txBody>
      </p:sp>
      <p:sp>
        <p:nvSpPr>
          <p:cNvPr id="4" name="Content Placeholder 3"/>
          <p:cNvSpPr>
            <a:spLocks noGrp="1"/>
          </p:cNvSpPr>
          <p:nvPr>
            <p:ph idx="1"/>
          </p:nvPr>
        </p:nvSpPr>
        <p:spPr/>
        <p:txBody>
          <a:bodyPr/>
          <a:lstStyle/>
          <a:p>
            <a:pPr marL="0" indent="0">
              <a:buClr>
                <a:schemeClr val="tx1"/>
              </a:buClr>
              <a:buNone/>
            </a:pPr>
            <a:r>
              <a:rPr lang="en-US" dirty="0" smtClean="0"/>
              <a:t>Light </a:t>
            </a:r>
            <a:r>
              <a:rPr lang="en-US" dirty="0"/>
              <a:t>switches, electrical outlets, thermostats, and other environmental controls in accessible </a:t>
            </a:r>
            <a:r>
              <a:rPr lang="en-US" dirty="0" smtClean="0"/>
              <a:t>locations</a:t>
            </a:r>
            <a:endParaRPr lang="en-US" dirty="0"/>
          </a:p>
        </p:txBody>
      </p:sp>
      <p:pic>
        <p:nvPicPr>
          <p:cNvPr id="5" name="Picture 3" descr="controls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a:xfrm>
            <a:off x="5029199" y="2439912"/>
            <a:ext cx="2200495" cy="3351288"/>
          </a:xfrm>
          <a:prstGeom prst="rect">
            <a:avLst/>
          </a:prstGeom>
          <a:noFill/>
        </p:spPr>
      </p:pic>
      <p:pic>
        <p:nvPicPr>
          <p:cNvPr id="6" name="Picture 2" descr="controls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a:xfrm>
            <a:off x="1066799" y="2452401"/>
            <a:ext cx="2200493" cy="3338799"/>
          </a:xfrm>
          <a:prstGeom prst="rect">
            <a:avLst/>
          </a:prstGeom>
          <a:noFill/>
        </p:spPr>
      </p:pic>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198438"/>
            <a:ext cx="7696200" cy="792162"/>
          </a:xfrm>
        </p:spPr>
        <p:txBody>
          <a:bodyPr/>
          <a:lstStyle/>
          <a:p>
            <a:r>
              <a:rPr lang="en-US" sz="2800" dirty="0"/>
              <a:t>Design and Construction </a:t>
            </a:r>
            <a:r>
              <a:rPr lang="en-US" sz="2800" dirty="0" smtClean="0"/>
              <a:t>Requirements—Bathrooms</a:t>
            </a:r>
            <a:endParaRPr lang="en-US" dirty="0"/>
          </a:p>
        </p:txBody>
      </p:sp>
      <p:sp>
        <p:nvSpPr>
          <p:cNvPr id="4" name="Content Placeholder 3"/>
          <p:cNvSpPr>
            <a:spLocks noGrp="1"/>
          </p:cNvSpPr>
          <p:nvPr>
            <p:ph idx="1"/>
          </p:nvPr>
        </p:nvSpPr>
        <p:spPr/>
        <p:txBody>
          <a:bodyPr/>
          <a:lstStyle/>
          <a:p>
            <a:pPr marL="0" indent="0">
              <a:buClr>
                <a:schemeClr val="tx1"/>
              </a:buClr>
              <a:buNone/>
            </a:pPr>
            <a:r>
              <a:rPr lang="en-US" dirty="0"/>
              <a:t>Reinforced walls in bathrooms for later installation of grab </a:t>
            </a:r>
            <a:r>
              <a:rPr lang="en-US" dirty="0" smtClean="0"/>
              <a:t>bars</a:t>
            </a:r>
            <a:endParaRPr lang="en-US" dirty="0"/>
          </a:p>
        </p:txBody>
      </p:sp>
      <p:pic>
        <p:nvPicPr>
          <p:cNvPr id="5" name="Picture 3" descr="grab-bar-bathro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2971800" y="1981200"/>
            <a:ext cx="4670604" cy="3596203"/>
          </a:xfrm>
          <a:prstGeom prst="rect">
            <a:avLst/>
          </a:prstGeom>
          <a:noFill/>
        </p:spPr>
      </p:pic>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2800" dirty="0"/>
              <a:t>Design and Construction </a:t>
            </a:r>
            <a:r>
              <a:rPr lang="en-US" sz="2800" dirty="0" smtClean="0"/>
              <a:t>Requirements—Usable Kitchens and Bathrooms</a:t>
            </a:r>
            <a:endParaRPr lang="en-US" sz="2800" dirty="0"/>
          </a:p>
        </p:txBody>
      </p:sp>
      <p:sp>
        <p:nvSpPr>
          <p:cNvPr id="6" name="Content Placeholder 5"/>
          <p:cNvSpPr>
            <a:spLocks noGrp="1"/>
          </p:cNvSpPr>
          <p:nvPr>
            <p:ph idx="1"/>
          </p:nvPr>
        </p:nvSpPr>
        <p:spPr/>
        <p:txBody>
          <a:bodyPr/>
          <a:lstStyle/>
          <a:p>
            <a:pPr marL="0" indent="0">
              <a:buNone/>
            </a:pPr>
            <a:r>
              <a:rPr lang="en-US" dirty="0"/>
              <a:t>Usable kitchens and bathrooms</a:t>
            </a:r>
          </a:p>
          <a:p>
            <a:endParaRPr lang="en-US" dirty="0"/>
          </a:p>
        </p:txBody>
      </p:sp>
      <p:pic>
        <p:nvPicPr>
          <p:cNvPr id="7" name="Picture 3" descr="kitchen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4191000" y="1905001"/>
            <a:ext cx="3352800" cy="4038740"/>
          </a:xfrm>
          <a:prstGeom prst="rect">
            <a:avLst/>
          </a:prstGeom>
          <a:noFill/>
        </p:spPr>
      </p:pic>
    </p:spTree>
    <p:extLst>
      <p:ext uri="{BB962C8B-B14F-4D97-AF65-F5344CB8AC3E}">
        <p14:creationId xmlns:p14="http://schemas.microsoft.com/office/powerpoint/2010/main" val="37279140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198438"/>
            <a:ext cx="7696200" cy="792162"/>
          </a:xfrm>
        </p:spPr>
        <p:txBody>
          <a:bodyPr/>
          <a:lstStyle/>
          <a:p>
            <a:r>
              <a:rPr lang="en-US" sz="2800" dirty="0" smtClean="0">
                <a:effectLst/>
              </a:rPr>
              <a:t>Fair Housing Accessibility FIRST </a:t>
            </a:r>
            <a:endParaRPr lang="en-US" dirty="0"/>
          </a:p>
        </p:txBody>
      </p:sp>
      <p:sp>
        <p:nvSpPr>
          <p:cNvPr id="4" name="Content Placeholder 3"/>
          <p:cNvSpPr>
            <a:spLocks noGrp="1"/>
          </p:cNvSpPr>
          <p:nvPr>
            <p:ph idx="1"/>
          </p:nvPr>
        </p:nvSpPr>
        <p:spPr>
          <a:xfrm>
            <a:off x="304800" y="1143000"/>
            <a:ext cx="8610600" cy="4876800"/>
          </a:xfrm>
        </p:spPr>
        <p:txBody>
          <a:bodyPr/>
          <a:lstStyle/>
          <a:p>
            <a:pPr>
              <a:buClr>
                <a:schemeClr val="tx1"/>
              </a:buClr>
            </a:pPr>
            <a:r>
              <a:rPr lang="en-US" dirty="0"/>
              <a:t>Fair Housing Accessibility FIRST </a:t>
            </a:r>
            <a:r>
              <a:rPr lang="en-US" dirty="0" smtClean="0"/>
              <a:t>promotes compliance with the Fair Housing Act Design and Construction requirements. The program offers comprehensive and detailed instruction programs, useful web resources, and a toll-free information line for technical guidance and support.</a:t>
            </a:r>
          </a:p>
          <a:p>
            <a:pPr>
              <a:buClr>
                <a:schemeClr val="tx1"/>
              </a:buClr>
            </a:pPr>
            <a:r>
              <a:rPr lang="en-US" dirty="0" smtClean="0"/>
              <a:t>Call our toll-free Design and Construct Resource Center: 1(888) 341-7781 (V/TTY)</a:t>
            </a:r>
          </a:p>
          <a:p>
            <a:pPr>
              <a:buClr>
                <a:schemeClr val="tx1"/>
              </a:buClr>
            </a:pPr>
            <a:r>
              <a:rPr lang="en-US" dirty="0" smtClean="0"/>
              <a:t>Online</a:t>
            </a:r>
            <a:r>
              <a:rPr lang="en-US" dirty="0"/>
              <a:t>:  </a:t>
            </a:r>
            <a:r>
              <a:rPr lang="en-US" u="sng" dirty="0"/>
              <a:t>http://www.fairhousingfirst.org/index.asp</a:t>
            </a:r>
            <a:r>
              <a:rPr lang="en-US" dirty="0"/>
              <a:t>  </a:t>
            </a:r>
          </a:p>
          <a:p>
            <a:pPr>
              <a:buClr>
                <a:schemeClr val="tx1"/>
              </a:buClr>
            </a:pPr>
            <a:endParaRPr lang="en-US" dirty="0"/>
          </a:p>
        </p:txBody>
      </p:sp>
    </p:spTree>
    <p:extLst>
      <p:ext uri="{BB962C8B-B14F-4D97-AF65-F5344CB8AC3E}">
        <p14:creationId xmlns:p14="http://schemas.microsoft.com/office/powerpoint/2010/main" val="3995878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dirty="0" smtClean="0">
                <a:effectLst/>
              </a:rPr>
              <a:t>Questions?</a:t>
            </a:r>
            <a:endParaRPr lang="en-US" dirty="0"/>
          </a:p>
        </p:txBody>
      </p:sp>
    </p:spTree>
    <p:extLst>
      <p:ext uri="{BB962C8B-B14F-4D97-AF65-F5344CB8AC3E}">
        <p14:creationId xmlns:p14="http://schemas.microsoft.com/office/powerpoint/2010/main" val="33012377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dirty="0" smtClean="0">
                <a:effectLst/>
              </a:rPr>
              <a:t>Definition of Disability</a:t>
            </a:r>
            <a:endParaRPr lang="en-US" dirty="0"/>
          </a:p>
        </p:txBody>
      </p:sp>
      <p:sp>
        <p:nvSpPr>
          <p:cNvPr id="4" name="Content Placeholder 3"/>
          <p:cNvSpPr>
            <a:spLocks noGrp="1"/>
          </p:cNvSpPr>
          <p:nvPr>
            <p:ph idx="1"/>
          </p:nvPr>
        </p:nvSpPr>
        <p:spPr>
          <a:xfrm>
            <a:off x="152400" y="1219200"/>
            <a:ext cx="8839200" cy="4648200"/>
          </a:xfrm>
        </p:spPr>
        <p:txBody>
          <a:bodyPr/>
          <a:lstStyle/>
          <a:p>
            <a:pPr marL="0" indent="0" algn="ctr">
              <a:buNone/>
            </a:pPr>
            <a:r>
              <a:rPr lang="en-US" dirty="0"/>
              <a:t>A physical or mental impairment which</a:t>
            </a:r>
          </a:p>
          <a:p>
            <a:pPr marL="0" indent="0" algn="ctr">
              <a:buNone/>
            </a:pPr>
            <a:r>
              <a:rPr lang="en-US" dirty="0"/>
              <a:t>substantially limits one or more of a person‘s</a:t>
            </a:r>
          </a:p>
          <a:p>
            <a:pPr marL="0" indent="0" algn="ctr">
              <a:buNone/>
            </a:pPr>
            <a:r>
              <a:rPr lang="en-US" dirty="0"/>
              <a:t>major life activities, a record of having such an</a:t>
            </a:r>
          </a:p>
          <a:p>
            <a:pPr marL="0" indent="0" algn="ctr">
              <a:buNone/>
            </a:pPr>
            <a:r>
              <a:rPr lang="en-US" dirty="0"/>
              <a:t>impairment, or being regarded as having such</a:t>
            </a:r>
          </a:p>
          <a:p>
            <a:pPr marL="0" indent="0" algn="ctr">
              <a:buNone/>
            </a:pPr>
            <a:r>
              <a:rPr lang="en-US" dirty="0"/>
              <a:t>an impairment.</a:t>
            </a:r>
          </a:p>
        </p:txBody>
      </p:sp>
    </p:spTree>
    <p:extLst>
      <p:ext uri="{BB962C8B-B14F-4D97-AF65-F5344CB8AC3E}">
        <p14:creationId xmlns:p14="http://schemas.microsoft.com/office/powerpoint/2010/main" val="36325564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dirty="0" smtClean="0">
                <a:effectLst/>
              </a:rPr>
              <a:t>Reasonable Modification (RM)</a:t>
            </a:r>
            <a:endParaRPr lang="en-US" dirty="0"/>
          </a:p>
        </p:txBody>
      </p:sp>
      <p:sp>
        <p:nvSpPr>
          <p:cNvPr id="4" name="Content Placeholder 3"/>
          <p:cNvSpPr>
            <a:spLocks noGrp="1"/>
          </p:cNvSpPr>
          <p:nvPr>
            <p:ph idx="1"/>
          </p:nvPr>
        </p:nvSpPr>
        <p:spPr/>
        <p:txBody>
          <a:bodyPr/>
          <a:lstStyle/>
          <a:p>
            <a:pPr marL="0" indent="0" algn="ctr">
              <a:buNone/>
            </a:pPr>
            <a:r>
              <a:rPr lang="en-US" dirty="0"/>
              <a:t>The Act </a:t>
            </a:r>
            <a:r>
              <a:rPr lang="en-US" dirty="0" smtClean="0"/>
              <a:t>requires that landlords permit</a:t>
            </a:r>
            <a:r>
              <a:rPr lang="en-US" dirty="0"/>
              <a:t>, at the</a:t>
            </a:r>
          </a:p>
          <a:p>
            <a:pPr marL="0" indent="0" algn="ctr">
              <a:buNone/>
            </a:pPr>
            <a:r>
              <a:rPr lang="en-US" dirty="0"/>
              <a:t>expense of the disabled person, reasonable</a:t>
            </a:r>
          </a:p>
          <a:p>
            <a:pPr marL="0" indent="0" algn="ctr">
              <a:buNone/>
            </a:pPr>
            <a:r>
              <a:rPr lang="en-US" dirty="0"/>
              <a:t>modifications of existing premises when </a:t>
            </a:r>
          </a:p>
          <a:p>
            <a:pPr marL="0" indent="0" algn="ctr">
              <a:buNone/>
            </a:pPr>
            <a:r>
              <a:rPr lang="en-US" dirty="0"/>
              <a:t>necessary to afford such person full</a:t>
            </a:r>
          </a:p>
          <a:p>
            <a:pPr marL="0" indent="0" algn="ctr">
              <a:buNone/>
            </a:pPr>
            <a:r>
              <a:rPr lang="en-US" dirty="0"/>
              <a:t>enjoyment of the premises.  </a:t>
            </a:r>
          </a:p>
        </p:txBody>
      </p:sp>
    </p:spTree>
    <p:extLst>
      <p:ext uri="{BB962C8B-B14F-4D97-AF65-F5344CB8AC3E}">
        <p14:creationId xmlns:p14="http://schemas.microsoft.com/office/powerpoint/2010/main" val="6698748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dirty="0" smtClean="0">
                <a:effectLst/>
              </a:rPr>
              <a:t>Reasonable Accommodation (RA)</a:t>
            </a:r>
            <a:endParaRPr lang="en-US" dirty="0"/>
          </a:p>
        </p:txBody>
      </p:sp>
      <p:sp>
        <p:nvSpPr>
          <p:cNvPr id="4" name="Content Placeholder 3"/>
          <p:cNvSpPr>
            <a:spLocks noGrp="1"/>
          </p:cNvSpPr>
          <p:nvPr>
            <p:ph idx="1"/>
          </p:nvPr>
        </p:nvSpPr>
        <p:spPr/>
        <p:txBody>
          <a:bodyPr/>
          <a:lstStyle/>
          <a:p>
            <a:pPr marL="114300" indent="0" algn="ctr">
              <a:buNone/>
            </a:pPr>
            <a:r>
              <a:rPr lang="en-US" dirty="0">
                <a:solidFill>
                  <a:schemeClr val="tx1"/>
                </a:solidFill>
              </a:rPr>
              <a:t>The Act </a:t>
            </a:r>
            <a:r>
              <a:rPr lang="en-US" dirty="0" smtClean="0">
                <a:solidFill>
                  <a:schemeClr val="tx1"/>
                </a:solidFill>
              </a:rPr>
              <a:t>requires landlords make </a:t>
            </a:r>
            <a:r>
              <a:rPr lang="en-US" dirty="0">
                <a:solidFill>
                  <a:schemeClr val="tx1"/>
                </a:solidFill>
              </a:rPr>
              <a:t>reasonable</a:t>
            </a:r>
          </a:p>
          <a:p>
            <a:pPr marL="0" indent="0" algn="ctr">
              <a:buNone/>
            </a:pPr>
            <a:r>
              <a:rPr lang="en-US" dirty="0"/>
              <a:t>accommodations in rules, policies, practices,</a:t>
            </a:r>
          </a:p>
          <a:p>
            <a:pPr marL="0" indent="0" algn="ctr">
              <a:buNone/>
            </a:pPr>
            <a:r>
              <a:rPr lang="en-US" dirty="0"/>
              <a:t>or services, when necessary to afford the person equal opportunity to use and enjoy a dwelling.</a:t>
            </a:r>
          </a:p>
        </p:txBody>
      </p:sp>
    </p:spTree>
    <p:extLst>
      <p:ext uri="{BB962C8B-B14F-4D97-AF65-F5344CB8AC3E}">
        <p14:creationId xmlns:p14="http://schemas.microsoft.com/office/powerpoint/2010/main" val="29955282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Fair Housing Laws—Fair Housing Act</a:t>
            </a:r>
            <a:endParaRPr lang="en-US" sz="2800" dirty="0"/>
          </a:p>
        </p:txBody>
      </p:sp>
      <p:sp>
        <p:nvSpPr>
          <p:cNvPr id="3" name="Content Placeholder 2"/>
          <p:cNvSpPr>
            <a:spLocks noGrp="1"/>
          </p:cNvSpPr>
          <p:nvPr>
            <p:ph idx="1"/>
          </p:nvPr>
        </p:nvSpPr>
        <p:spPr/>
        <p:txBody>
          <a:bodyPr/>
          <a:lstStyle/>
          <a:p>
            <a:pPr marL="0" indent="0" algn="ctr">
              <a:buClrTx/>
              <a:buNone/>
            </a:pPr>
            <a:r>
              <a:rPr lang="en-US" dirty="0" smtClean="0"/>
              <a:t>Title VIII prohibits discrimination in the sale, rental, and financing of dwellings, and in other housing-related transactions, based on race, color, national origin, religion, sex, familial status and disability.</a:t>
            </a:r>
            <a:endParaRPr lang="en-US" dirty="0"/>
          </a:p>
        </p:txBody>
      </p:sp>
    </p:spTree>
    <p:extLst>
      <p:ext uri="{BB962C8B-B14F-4D97-AF65-F5344CB8AC3E}">
        <p14:creationId xmlns:p14="http://schemas.microsoft.com/office/powerpoint/2010/main" val="12489617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198438"/>
            <a:ext cx="8305800" cy="1249362"/>
          </a:xfrm>
        </p:spPr>
        <p:txBody>
          <a:bodyPr/>
          <a:lstStyle/>
          <a:p>
            <a:r>
              <a:rPr lang="en-US" sz="2800" dirty="0" smtClean="0">
                <a:effectLst/>
              </a:rPr>
              <a:t> </a:t>
            </a:r>
            <a:r>
              <a:rPr lang="en-US" sz="2800" dirty="0" smtClean="0"/>
              <a:t>T</a:t>
            </a:r>
            <a:r>
              <a:rPr lang="en-US" sz="2800" dirty="0" smtClean="0">
                <a:effectLst/>
              </a:rPr>
              <a:t>he Difference between Reasonable Accommodation and Reasonable Modification</a:t>
            </a:r>
            <a:endParaRPr lang="en-US" dirty="0"/>
          </a:p>
        </p:txBody>
      </p:sp>
      <p:sp>
        <p:nvSpPr>
          <p:cNvPr id="4" name="Content Placeholder 3"/>
          <p:cNvSpPr>
            <a:spLocks noGrp="1"/>
          </p:cNvSpPr>
          <p:nvPr>
            <p:ph idx="1"/>
          </p:nvPr>
        </p:nvSpPr>
        <p:spPr>
          <a:xfrm>
            <a:off x="0" y="1447800"/>
            <a:ext cx="9144000" cy="4343400"/>
          </a:xfrm>
        </p:spPr>
        <p:txBody>
          <a:bodyPr/>
          <a:lstStyle/>
          <a:p>
            <a:pPr marL="0" indent="0" algn="ctr">
              <a:buNone/>
            </a:pPr>
            <a:r>
              <a:rPr lang="en-US" dirty="0"/>
              <a:t>A reasonable </a:t>
            </a:r>
            <a:r>
              <a:rPr lang="en-US" i="1" dirty="0"/>
              <a:t>modification </a:t>
            </a:r>
            <a:r>
              <a:rPr lang="en-US" dirty="0"/>
              <a:t>is a structural change</a:t>
            </a:r>
          </a:p>
          <a:p>
            <a:pPr marL="0" indent="0" algn="ctr">
              <a:buNone/>
            </a:pPr>
            <a:r>
              <a:rPr lang="en-US" dirty="0"/>
              <a:t>made to the premises usually paid for by </a:t>
            </a:r>
            <a:r>
              <a:rPr lang="en-US" dirty="0" smtClean="0"/>
              <a:t>the tenant</a:t>
            </a:r>
            <a:r>
              <a:rPr lang="en-US" dirty="0"/>
              <a:t>.</a:t>
            </a:r>
          </a:p>
          <a:p>
            <a:pPr marL="0" indent="0" algn="ctr">
              <a:buNone/>
            </a:pPr>
            <a:r>
              <a:rPr lang="en-US" dirty="0"/>
              <a:t>A reasonable </a:t>
            </a:r>
            <a:r>
              <a:rPr lang="en-US" i="1" dirty="0"/>
              <a:t>accommodation </a:t>
            </a:r>
            <a:r>
              <a:rPr lang="en-US" dirty="0"/>
              <a:t>is a change,</a:t>
            </a:r>
          </a:p>
          <a:p>
            <a:pPr marL="0" indent="0" algn="ctr">
              <a:buNone/>
            </a:pPr>
            <a:r>
              <a:rPr lang="en-US" dirty="0"/>
              <a:t>exception, or adjustment to a rule, policy,</a:t>
            </a:r>
          </a:p>
          <a:p>
            <a:pPr marL="0" indent="0" algn="ctr">
              <a:buNone/>
            </a:pPr>
            <a:r>
              <a:rPr lang="en-US" dirty="0"/>
              <a:t>practice, or service. </a:t>
            </a:r>
            <a:r>
              <a:rPr lang="en-US" dirty="0" smtClean="0"/>
              <a:t>The </a:t>
            </a:r>
            <a:r>
              <a:rPr lang="en-US" dirty="0"/>
              <a:t>housing provider is</a:t>
            </a:r>
          </a:p>
          <a:p>
            <a:pPr marL="0" indent="0" algn="ctr">
              <a:buNone/>
            </a:pPr>
            <a:r>
              <a:rPr lang="en-US" dirty="0"/>
              <a:t>responsible for the costs associated with a</a:t>
            </a:r>
          </a:p>
          <a:p>
            <a:pPr marL="0" indent="0" algn="ctr">
              <a:buNone/>
            </a:pPr>
            <a:r>
              <a:rPr lang="en-US" dirty="0" smtClean="0"/>
              <a:t>reasonable </a:t>
            </a:r>
            <a:r>
              <a:rPr lang="en-US" dirty="0"/>
              <a:t>accommodation.</a:t>
            </a:r>
          </a:p>
        </p:txBody>
      </p:sp>
    </p:spTree>
    <p:extLst>
      <p:ext uri="{BB962C8B-B14F-4D97-AF65-F5344CB8AC3E}">
        <p14:creationId xmlns:p14="http://schemas.microsoft.com/office/powerpoint/2010/main" val="21431742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7543800" cy="762000"/>
          </a:xfrm>
        </p:spPr>
        <p:txBody>
          <a:bodyPr/>
          <a:lstStyle/>
          <a:p>
            <a:r>
              <a:rPr lang="en-US" sz="2800" dirty="0"/>
              <a:t>Reasonable Modifications </a:t>
            </a:r>
            <a:r>
              <a:rPr lang="en-US" sz="2800" dirty="0" smtClean="0"/>
              <a:t>—</a:t>
            </a:r>
            <a:br>
              <a:rPr lang="en-US" sz="2800" dirty="0" smtClean="0"/>
            </a:br>
            <a:r>
              <a:rPr lang="en-US" sz="2800" dirty="0" smtClean="0"/>
              <a:t>Who </a:t>
            </a:r>
            <a:r>
              <a:rPr lang="en-US" sz="2800" dirty="0"/>
              <a:t>Pays to Make the Modification?  </a:t>
            </a:r>
          </a:p>
        </p:txBody>
      </p:sp>
      <p:sp>
        <p:nvSpPr>
          <p:cNvPr id="3" name="Content Placeholder 2"/>
          <p:cNvSpPr>
            <a:spLocks noGrp="1"/>
          </p:cNvSpPr>
          <p:nvPr>
            <p:ph idx="1"/>
          </p:nvPr>
        </p:nvSpPr>
        <p:spPr>
          <a:xfrm>
            <a:off x="152400" y="1219200"/>
            <a:ext cx="8839200" cy="4572000"/>
          </a:xfrm>
        </p:spPr>
        <p:txBody>
          <a:bodyPr/>
          <a:lstStyle/>
          <a:p>
            <a:pPr lvl="0">
              <a:buClrTx/>
            </a:pPr>
            <a:r>
              <a:rPr lang="en-US" dirty="0"/>
              <a:t>Tenants generally pay the cost of making the modification.  </a:t>
            </a:r>
            <a:endParaRPr lang="en-US" dirty="0" smtClean="0"/>
          </a:p>
          <a:p>
            <a:pPr lvl="0">
              <a:buClrTx/>
            </a:pPr>
            <a:r>
              <a:rPr lang="en-US" dirty="0" smtClean="0"/>
              <a:t>Housing </a:t>
            </a:r>
            <a:r>
              <a:rPr lang="en-US" dirty="0"/>
              <a:t>providers pay for requested structural changes when the accessible features should have already existed in the building pursuant to the design and construct requirements of the Act. </a:t>
            </a:r>
          </a:p>
          <a:p>
            <a:pPr marL="0" indent="0">
              <a:buClrTx/>
              <a:buNone/>
            </a:pPr>
            <a:endParaRPr lang="en-US" dirty="0"/>
          </a:p>
        </p:txBody>
      </p:sp>
    </p:spTree>
    <p:extLst>
      <p:ext uri="{BB962C8B-B14F-4D97-AF65-F5344CB8AC3E}">
        <p14:creationId xmlns:p14="http://schemas.microsoft.com/office/powerpoint/2010/main" val="11991153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696200" cy="792162"/>
          </a:xfrm>
        </p:spPr>
        <p:txBody>
          <a:bodyPr/>
          <a:lstStyle/>
          <a:p>
            <a:r>
              <a:rPr lang="en-US" sz="2800" dirty="0"/>
              <a:t>What about removing modifications at the end of tenancy? </a:t>
            </a:r>
          </a:p>
        </p:txBody>
      </p:sp>
      <p:sp>
        <p:nvSpPr>
          <p:cNvPr id="3" name="Content Placeholder 2"/>
          <p:cNvSpPr>
            <a:spLocks noGrp="1"/>
          </p:cNvSpPr>
          <p:nvPr>
            <p:ph sz="half" idx="1"/>
          </p:nvPr>
        </p:nvSpPr>
        <p:spPr>
          <a:xfrm>
            <a:off x="457200" y="1219200"/>
            <a:ext cx="8534400" cy="4648200"/>
          </a:xfrm>
        </p:spPr>
        <p:txBody>
          <a:bodyPr/>
          <a:lstStyle/>
          <a:p>
            <a:pPr lvl="0">
              <a:buClrTx/>
            </a:pPr>
            <a:r>
              <a:rPr lang="en-US" sz="2600" dirty="0"/>
              <a:t>The tenant is obligated to restore those portions of the interior of the dwelling to their previous condition only where “it is reasonable to do so” and where the housing provider has requested the restoration, reasonable wear and tear excepted. </a:t>
            </a:r>
          </a:p>
        </p:txBody>
      </p:sp>
    </p:spTree>
    <p:extLst>
      <p:ext uri="{BB962C8B-B14F-4D97-AF65-F5344CB8AC3E}">
        <p14:creationId xmlns:p14="http://schemas.microsoft.com/office/powerpoint/2010/main" val="1898719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800" dirty="0"/>
              <a:t> </a:t>
            </a:r>
            <a:r>
              <a:rPr lang="en-US" sz="2800" dirty="0" smtClean="0"/>
              <a:t>What </a:t>
            </a:r>
            <a:r>
              <a:rPr lang="en-US" sz="2800" dirty="0"/>
              <a:t>about removing modifications at the end of tenancy</a:t>
            </a:r>
            <a:r>
              <a:rPr lang="en-US" sz="2800" dirty="0" smtClean="0"/>
              <a:t>?, </a:t>
            </a:r>
            <a:r>
              <a:rPr lang="en-US" sz="2400" dirty="0" smtClean="0"/>
              <a:t>cont’d</a:t>
            </a:r>
            <a:r>
              <a:rPr lang="en-US" sz="2000" dirty="0" smtClean="0"/>
              <a:t>. </a:t>
            </a:r>
            <a:endParaRPr lang="en-US" sz="2400" dirty="0"/>
          </a:p>
        </p:txBody>
      </p:sp>
      <p:sp>
        <p:nvSpPr>
          <p:cNvPr id="3" name="Content Placeholder 2"/>
          <p:cNvSpPr>
            <a:spLocks noGrp="1"/>
          </p:cNvSpPr>
          <p:nvPr>
            <p:ph idx="1"/>
          </p:nvPr>
        </p:nvSpPr>
        <p:spPr/>
        <p:txBody>
          <a:bodyPr/>
          <a:lstStyle/>
          <a:p>
            <a:pPr lvl="0">
              <a:buClrTx/>
            </a:pPr>
            <a:r>
              <a:rPr lang="en-US" dirty="0" smtClean="0"/>
              <a:t>If </a:t>
            </a:r>
            <a:r>
              <a:rPr lang="en-US" dirty="0"/>
              <a:t>the modifications do not affect the housing provider’s or subsequent tenant’s use or enjoyment of the dwelling interior, the tenant cannot be required to restore the modifications to their prior state.  </a:t>
            </a:r>
            <a:endParaRPr lang="en-US" dirty="0" smtClean="0"/>
          </a:p>
          <a:p>
            <a:pPr lvl="0">
              <a:buClrTx/>
            </a:pPr>
            <a:r>
              <a:rPr lang="en-US" dirty="0" smtClean="0"/>
              <a:t>Reasonable </a:t>
            </a:r>
            <a:r>
              <a:rPr lang="en-US" dirty="0"/>
              <a:t>modifications such as ramps to the front door of the dwelling or modifications made to laundry rooms or building entrances are not required to be restored.</a:t>
            </a:r>
          </a:p>
          <a:p>
            <a:pPr>
              <a:buClrTx/>
            </a:pPr>
            <a:endParaRPr lang="en-US" dirty="0"/>
          </a:p>
        </p:txBody>
      </p:sp>
    </p:spTree>
    <p:extLst>
      <p:ext uri="{BB962C8B-B14F-4D97-AF65-F5344CB8AC3E}">
        <p14:creationId xmlns:p14="http://schemas.microsoft.com/office/powerpoint/2010/main" val="36549439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198438"/>
            <a:ext cx="7696200" cy="792162"/>
          </a:xfrm>
        </p:spPr>
        <p:txBody>
          <a:bodyPr/>
          <a:lstStyle/>
          <a:p>
            <a:r>
              <a:rPr lang="en-US" sz="2800" dirty="0" smtClean="0">
                <a:effectLst/>
              </a:rPr>
              <a:t>Reasonable Modification Examples</a:t>
            </a:r>
            <a:endParaRPr lang="en-US" dirty="0"/>
          </a:p>
        </p:txBody>
      </p:sp>
      <p:sp>
        <p:nvSpPr>
          <p:cNvPr id="4" name="Content Placeholder 3"/>
          <p:cNvSpPr>
            <a:spLocks noGrp="1"/>
          </p:cNvSpPr>
          <p:nvPr>
            <p:ph idx="1"/>
          </p:nvPr>
        </p:nvSpPr>
        <p:spPr>
          <a:xfrm>
            <a:off x="304800" y="1143000"/>
            <a:ext cx="8458200" cy="4648200"/>
          </a:xfrm>
        </p:spPr>
        <p:txBody>
          <a:bodyPr/>
          <a:lstStyle/>
          <a:p>
            <a:pPr>
              <a:buClr>
                <a:schemeClr val="tx1"/>
              </a:buClr>
            </a:pPr>
            <a:r>
              <a:rPr lang="en-US" sz="2600" dirty="0" smtClean="0"/>
              <a:t>Grab bars</a:t>
            </a:r>
          </a:p>
          <a:p>
            <a:pPr>
              <a:buClr>
                <a:schemeClr val="tx1"/>
              </a:buClr>
            </a:pPr>
            <a:r>
              <a:rPr lang="en-US" dirty="0" smtClean="0"/>
              <a:t>Ramps, Lifts</a:t>
            </a:r>
          </a:p>
          <a:p>
            <a:pPr>
              <a:buClr>
                <a:schemeClr val="tx1"/>
              </a:buClr>
            </a:pPr>
            <a:r>
              <a:rPr lang="en-US" sz="2600" dirty="0" smtClean="0"/>
              <a:t>Lowering cabinets and counters</a:t>
            </a:r>
          </a:p>
          <a:p>
            <a:pPr>
              <a:buClr>
                <a:schemeClr val="tx1"/>
              </a:buClr>
            </a:pPr>
            <a:r>
              <a:rPr lang="en-US" dirty="0" smtClean="0"/>
              <a:t>Removing lower cabinets</a:t>
            </a:r>
            <a:endParaRPr lang="en-US" sz="2600" dirty="0" smtClean="0"/>
          </a:p>
          <a:p>
            <a:pPr>
              <a:buClr>
                <a:schemeClr val="tx1"/>
              </a:buClr>
            </a:pPr>
            <a:r>
              <a:rPr lang="en-US" sz="2600" dirty="0" smtClean="0"/>
              <a:t>Widening doorways</a:t>
            </a:r>
          </a:p>
          <a:p>
            <a:pPr>
              <a:buClr>
                <a:schemeClr val="tx1"/>
              </a:buClr>
            </a:pPr>
            <a:r>
              <a:rPr lang="en-US" dirty="0" smtClean="0"/>
              <a:t>Changing door hardware, light bulbs</a:t>
            </a:r>
          </a:p>
          <a:p>
            <a:pPr>
              <a:buClr>
                <a:schemeClr val="tx1"/>
              </a:buClr>
            </a:pPr>
            <a:r>
              <a:rPr lang="en-US" sz="2600" dirty="0" smtClean="0"/>
              <a:t>Sound proofing room</a:t>
            </a:r>
          </a:p>
          <a:p>
            <a:pPr>
              <a:buClr>
                <a:schemeClr val="tx1"/>
              </a:buClr>
            </a:pPr>
            <a:r>
              <a:rPr lang="en-US" dirty="0" smtClean="0"/>
              <a:t>Flashing smoke alarms, doorbells</a:t>
            </a:r>
            <a:endParaRPr lang="en-US" sz="2600" dirty="0"/>
          </a:p>
        </p:txBody>
      </p:sp>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7543800" cy="914400"/>
          </a:xfrm>
        </p:spPr>
        <p:txBody>
          <a:bodyPr/>
          <a:lstStyle/>
          <a:p>
            <a:r>
              <a:rPr lang="en-US" sz="2800" dirty="0" smtClean="0"/>
              <a:t/>
            </a:r>
            <a:br>
              <a:rPr lang="en-US" sz="2800" dirty="0" smtClean="0"/>
            </a:br>
            <a:r>
              <a:rPr lang="en-US" sz="2800" dirty="0" smtClean="0"/>
              <a:t>Parking Spaces—</a:t>
            </a:r>
            <a:br>
              <a:rPr lang="en-US" sz="2800" dirty="0" smtClean="0"/>
            </a:br>
            <a:r>
              <a:rPr lang="en-US" sz="2800" dirty="0" smtClean="0"/>
              <a:t>Reasonable </a:t>
            </a:r>
            <a:r>
              <a:rPr lang="en-US" sz="2800" dirty="0"/>
              <a:t>Accommodation </a:t>
            </a:r>
            <a:br>
              <a:rPr lang="en-US" sz="2800" dirty="0"/>
            </a:br>
            <a:endParaRPr lang="en-US" sz="2800" dirty="0"/>
          </a:p>
        </p:txBody>
      </p:sp>
      <p:sp>
        <p:nvSpPr>
          <p:cNvPr id="3" name="Content Placeholder 2"/>
          <p:cNvSpPr>
            <a:spLocks noGrp="1"/>
          </p:cNvSpPr>
          <p:nvPr>
            <p:ph idx="1"/>
          </p:nvPr>
        </p:nvSpPr>
        <p:spPr>
          <a:xfrm>
            <a:off x="304800" y="1371600"/>
            <a:ext cx="8686800" cy="4419600"/>
          </a:xfrm>
        </p:spPr>
        <p:txBody>
          <a:bodyPr/>
          <a:lstStyle/>
          <a:p>
            <a:pPr>
              <a:buClrTx/>
            </a:pPr>
            <a:r>
              <a:rPr lang="en-US" dirty="0"/>
              <a:t>Courts have required housing provider to provide accessible parking as a reasonable accommodation.  </a:t>
            </a:r>
            <a:endParaRPr lang="en-US" dirty="0" smtClean="0"/>
          </a:p>
          <a:p>
            <a:pPr>
              <a:buClrTx/>
            </a:pPr>
            <a:r>
              <a:rPr lang="en-US" dirty="0" smtClean="0"/>
              <a:t>Housing </a:t>
            </a:r>
            <a:r>
              <a:rPr lang="en-US" dirty="0"/>
              <a:t>providers may not require persons with disabilities to pay extra fees as a condition of receiving accessible parking spaces.</a:t>
            </a:r>
          </a:p>
          <a:p>
            <a:pPr>
              <a:buClrTx/>
            </a:pPr>
            <a:endParaRPr lang="en-US" dirty="0"/>
          </a:p>
        </p:txBody>
      </p:sp>
    </p:spTree>
    <p:extLst>
      <p:ext uri="{BB962C8B-B14F-4D97-AF65-F5344CB8AC3E}">
        <p14:creationId xmlns:p14="http://schemas.microsoft.com/office/powerpoint/2010/main" val="28316420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dirty="0"/>
              <a:t>Reasonable </a:t>
            </a:r>
            <a:r>
              <a:rPr lang="en-US" sz="2800" dirty="0" smtClean="0"/>
              <a:t>Accommodation—The</a:t>
            </a:r>
            <a:r>
              <a:rPr lang="en-US" sz="2800" dirty="0"/>
              <a:t>  Fair Housing Act and </a:t>
            </a:r>
            <a:r>
              <a:rPr lang="en-US" sz="2800" dirty="0" smtClean="0"/>
              <a:t>Section </a:t>
            </a:r>
            <a:r>
              <a:rPr lang="en-US" sz="2800" dirty="0"/>
              <a:t>504 Do NOT Allow </a:t>
            </a:r>
          </a:p>
        </p:txBody>
      </p:sp>
      <p:sp>
        <p:nvSpPr>
          <p:cNvPr id="4" name="Content Placeholder 3"/>
          <p:cNvSpPr>
            <a:spLocks noGrp="1"/>
          </p:cNvSpPr>
          <p:nvPr>
            <p:ph idx="1"/>
          </p:nvPr>
        </p:nvSpPr>
        <p:spPr>
          <a:xfrm>
            <a:off x="304800" y="1295400"/>
            <a:ext cx="8686800" cy="4648200"/>
          </a:xfrm>
        </p:spPr>
        <p:txBody>
          <a:bodyPr/>
          <a:lstStyle/>
          <a:p>
            <a:pPr>
              <a:buClrTx/>
            </a:pPr>
            <a:r>
              <a:rPr lang="en-US" b="1" dirty="0"/>
              <a:t>Special liability insurance, fees, or deposits as a condition of receiving a reasonable accommodation. </a:t>
            </a:r>
            <a:r>
              <a:rPr lang="en-US" dirty="0"/>
              <a:t>  </a:t>
            </a:r>
          </a:p>
          <a:p>
            <a:pPr>
              <a:buClrTx/>
            </a:pPr>
            <a:endParaRPr lang="en-US" dirty="0"/>
          </a:p>
        </p:txBody>
      </p:sp>
    </p:spTree>
    <p:extLst>
      <p:ext uri="{BB962C8B-B14F-4D97-AF65-F5344CB8AC3E}">
        <p14:creationId xmlns:p14="http://schemas.microsoft.com/office/powerpoint/2010/main" val="10557919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76200"/>
            <a:ext cx="8153400" cy="792162"/>
          </a:xfrm>
        </p:spPr>
        <p:txBody>
          <a:bodyPr/>
          <a:lstStyle/>
          <a:p>
            <a:r>
              <a:rPr lang="en-US" sz="2800" dirty="0"/>
              <a:t>Reasonable </a:t>
            </a:r>
            <a:r>
              <a:rPr lang="en-US" sz="2800" dirty="0" smtClean="0"/>
              <a:t>Accommodation Examples</a:t>
            </a:r>
            <a:endParaRPr lang="en-US" sz="2800" dirty="0"/>
          </a:p>
        </p:txBody>
      </p:sp>
      <p:sp>
        <p:nvSpPr>
          <p:cNvPr id="4" name="Content Placeholder 3"/>
          <p:cNvSpPr>
            <a:spLocks noGrp="1"/>
          </p:cNvSpPr>
          <p:nvPr>
            <p:ph idx="1"/>
          </p:nvPr>
        </p:nvSpPr>
        <p:spPr>
          <a:xfrm>
            <a:off x="228600" y="838200"/>
            <a:ext cx="8763000" cy="5257800"/>
          </a:xfrm>
        </p:spPr>
        <p:txBody>
          <a:bodyPr/>
          <a:lstStyle/>
          <a:p>
            <a:pPr>
              <a:buClr>
                <a:schemeClr val="tx1"/>
              </a:buClr>
            </a:pPr>
            <a:r>
              <a:rPr lang="en-US" sz="2600" dirty="0" smtClean="0"/>
              <a:t>Rental Properties</a:t>
            </a:r>
          </a:p>
          <a:p>
            <a:pPr lvl="1">
              <a:buClr>
                <a:schemeClr val="tx1"/>
              </a:buClr>
            </a:pPr>
            <a:r>
              <a:rPr lang="en-US" dirty="0" smtClean="0">
                <a:solidFill>
                  <a:schemeClr val="tx1"/>
                </a:solidFill>
              </a:rPr>
              <a:t>Parking spaces</a:t>
            </a:r>
          </a:p>
          <a:p>
            <a:pPr lvl="1">
              <a:buClr>
                <a:schemeClr val="tx1"/>
              </a:buClr>
            </a:pPr>
            <a:r>
              <a:rPr lang="en-US" dirty="0" smtClean="0">
                <a:solidFill>
                  <a:schemeClr val="tx1"/>
                </a:solidFill>
              </a:rPr>
              <a:t>Payment of rent</a:t>
            </a:r>
            <a:endParaRPr lang="en-US" sz="2600" dirty="0" smtClean="0">
              <a:solidFill>
                <a:schemeClr val="tx1"/>
              </a:solidFill>
            </a:endParaRPr>
          </a:p>
          <a:p>
            <a:pPr>
              <a:buClr>
                <a:schemeClr val="tx1"/>
              </a:buClr>
            </a:pPr>
            <a:r>
              <a:rPr lang="en-US" dirty="0" smtClean="0"/>
              <a:t>Housing Authorities</a:t>
            </a:r>
          </a:p>
          <a:p>
            <a:pPr lvl="1">
              <a:buClr>
                <a:schemeClr val="tx1"/>
              </a:buClr>
            </a:pPr>
            <a:r>
              <a:rPr lang="en-US" dirty="0" smtClean="0">
                <a:solidFill>
                  <a:schemeClr val="tx1"/>
                </a:solidFill>
              </a:rPr>
              <a:t>Live-in aides</a:t>
            </a:r>
          </a:p>
          <a:p>
            <a:pPr lvl="1">
              <a:buClr>
                <a:schemeClr val="tx1"/>
              </a:buClr>
            </a:pPr>
            <a:r>
              <a:rPr lang="en-US" dirty="0" smtClean="0">
                <a:solidFill>
                  <a:schemeClr val="tx1"/>
                </a:solidFill>
              </a:rPr>
              <a:t>Extensions or increases in voucher amount</a:t>
            </a:r>
          </a:p>
          <a:p>
            <a:pPr lvl="1">
              <a:buClr>
                <a:schemeClr val="tx1"/>
              </a:buClr>
            </a:pPr>
            <a:r>
              <a:rPr lang="en-US" dirty="0" smtClean="0">
                <a:solidFill>
                  <a:schemeClr val="tx1"/>
                </a:solidFill>
              </a:rPr>
              <a:t>Prior evictions</a:t>
            </a:r>
          </a:p>
          <a:p>
            <a:pPr>
              <a:buClr>
                <a:schemeClr val="tx1"/>
              </a:buClr>
            </a:pPr>
            <a:r>
              <a:rPr lang="en-US" sz="2600" dirty="0" smtClean="0"/>
              <a:t>Homeless Shelters</a:t>
            </a:r>
          </a:p>
          <a:p>
            <a:pPr lvl="1">
              <a:buClr>
                <a:schemeClr val="tx1"/>
              </a:buClr>
            </a:pPr>
            <a:r>
              <a:rPr lang="en-US" sz="2400" dirty="0" smtClean="0">
                <a:solidFill>
                  <a:schemeClr val="tx1"/>
                </a:solidFill>
              </a:rPr>
              <a:t>ADLs, </a:t>
            </a:r>
            <a:r>
              <a:rPr lang="en-US" dirty="0" smtClean="0">
                <a:solidFill>
                  <a:schemeClr val="tx1"/>
                </a:solidFill>
              </a:rPr>
              <a:t>Medication prompting</a:t>
            </a:r>
          </a:p>
          <a:p>
            <a:pPr lvl="1">
              <a:buClr>
                <a:schemeClr val="tx1"/>
              </a:buClr>
            </a:pPr>
            <a:r>
              <a:rPr lang="en-US" dirty="0" smtClean="0">
                <a:solidFill>
                  <a:schemeClr val="tx1"/>
                </a:solidFill>
              </a:rPr>
              <a:t>Bans for previous behavior</a:t>
            </a:r>
            <a:endParaRPr lang="en-US" sz="2400" dirty="0" smtClean="0">
              <a:solidFill>
                <a:schemeClr val="tx1"/>
              </a:solidFill>
            </a:endParaRPr>
          </a:p>
          <a:p>
            <a:pPr>
              <a:buClr>
                <a:schemeClr val="tx1"/>
              </a:buClr>
            </a:pPr>
            <a:r>
              <a:rPr lang="en-US" dirty="0" smtClean="0"/>
              <a:t>Assisted Living or Rehab facilities</a:t>
            </a:r>
            <a:endParaRPr lang="en-US" sz="2600" dirty="0"/>
          </a:p>
        </p:txBody>
      </p:sp>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dirty="0" smtClean="0">
                <a:effectLst/>
              </a:rPr>
              <a:t>Questions?</a:t>
            </a:r>
            <a:endParaRPr lang="en-US" dirty="0"/>
          </a:p>
        </p:txBody>
      </p:sp>
    </p:spTree>
    <p:extLst>
      <p:ext uri="{BB962C8B-B14F-4D97-AF65-F5344CB8AC3E}">
        <p14:creationId xmlns:p14="http://schemas.microsoft.com/office/powerpoint/2010/main" val="40935918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198438"/>
            <a:ext cx="7696200" cy="792162"/>
          </a:xfrm>
        </p:spPr>
        <p:txBody>
          <a:bodyPr/>
          <a:lstStyle/>
          <a:p>
            <a:r>
              <a:rPr lang="en-US" sz="2800" dirty="0" smtClean="0">
                <a:effectLst/>
              </a:rPr>
              <a:t>Verification of Disability</a:t>
            </a:r>
            <a:endParaRPr lang="en-US" dirty="0"/>
          </a:p>
        </p:txBody>
      </p:sp>
      <p:sp>
        <p:nvSpPr>
          <p:cNvPr id="4" name="Content Placeholder 3"/>
          <p:cNvSpPr>
            <a:spLocks noGrp="1"/>
          </p:cNvSpPr>
          <p:nvPr>
            <p:ph idx="1"/>
          </p:nvPr>
        </p:nvSpPr>
        <p:spPr>
          <a:xfrm>
            <a:off x="304801" y="990600"/>
            <a:ext cx="8534400" cy="5181600"/>
          </a:xfrm>
        </p:spPr>
        <p:txBody>
          <a:bodyPr/>
          <a:lstStyle/>
          <a:p>
            <a:pPr eaLnBrk="1" hangingPunct="1">
              <a:spcBef>
                <a:spcPct val="50000"/>
              </a:spcBef>
              <a:buClrTx/>
            </a:pPr>
            <a:r>
              <a:rPr lang="en-US" sz="2400" dirty="0"/>
              <a:t>Housing provider may request information regarding the disability only </a:t>
            </a:r>
            <a:r>
              <a:rPr lang="en-US" sz="2400" dirty="0" smtClean="0"/>
              <a:t>if it</a:t>
            </a:r>
            <a:r>
              <a:rPr lang="en-US" sz="2400" dirty="0" smtClean="0">
                <a:latin typeface="Tahoma" panose="020B0604030504040204" pitchFamily="34" charset="0"/>
                <a:ea typeface="Tahoma" panose="020B0604030504040204" pitchFamily="34" charset="0"/>
                <a:cs typeface="Tahoma" panose="020B0604030504040204" pitchFamily="34" charset="0"/>
              </a:rPr>
              <a:t>―</a:t>
            </a:r>
            <a:endParaRPr lang="en-US" sz="2400" dirty="0"/>
          </a:p>
          <a:p>
            <a:pPr lvl="1" eaLnBrk="1" hangingPunct="1">
              <a:spcBef>
                <a:spcPct val="50000"/>
              </a:spcBef>
            </a:pPr>
            <a:r>
              <a:rPr lang="en-US" dirty="0" smtClean="0">
                <a:solidFill>
                  <a:schemeClr val="tx1"/>
                </a:solidFill>
              </a:rPr>
              <a:t>Is </a:t>
            </a:r>
            <a:r>
              <a:rPr lang="en-US" dirty="0">
                <a:solidFill>
                  <a:schemeClr val="tx1"/>
                </a:solidFill>
              </a:rPr>
              <a:t>necessary to verify that the person </a:t>
            </a:r>
            <a:r>
              <a:rPr lang="en-US" dirty="0" smtClean="0">
                <a:solidFill>
                  <a:schemeClr val="tx1"/>
                </a:solidFill>
              </a:rPr>
              <a:t>meets </a:t>
            </a:r>
            <a:r>
              <a:rPr lang="en-US" dirty="0">
                <a:solidFill>
                  <a:schemeClr val="tx1"/>
                </a:solidFill>
              </a:rPr>
              <a:t>the Act’s definition of </a:t>
            </a:r>
            <a:r>
              <a:rPr lang="en-US" dirty="0" smtClean="0">
                <a:solidFill>
                  <a:schemeClr val="tx1"/>
                </a:solidFill>
              </a:rPr>
              <a:t>disability</a:t>
            </a:r>
          </a:p>
          <a:p>
            <a:pPr lvl="1">
              <a:spcBef>
                <a:spcPct val="50000"/>
              </a:spcBef>
            </a:pPr>
            <a:r>
              <a:rPr lang="en-US" dirty="0">
                <a:solidFill>
                  <a:schemeClr val="tx1"/>
                </a:solidFill>
              </a:rPr>
              <a:t>Describes the needed </a:t>
            </a:r>
            <a:r>
              <a:rPr lang="en-US" dirty="0" smtClean="0">
                <a:solidFill>
                  <a:schemeClr val="tx1"/>
                </a:solidFill>
              </a:rPr>
              <a:t>accommodation or modification</a:t>
            </a:r>
            <a:endParaRPr lang="en-US" dirty="0">
              <a:solidFill>
                <a:schemeClr val="tx1"/>
              </a:solidFill>
            </a:endParaRPr>
          </a:p>
          <a:p>
            <a:pPr lvl="1" eaLnBrk="1" hangingPunct="1">
              <a:spcBef>
                <a:spcPct val="50000"/>
              </a:spcBef>
            </a:pPr>
            <a:r>
              <a:rPr lang="en-US" dirty="0" smtClean="0">
                <a:solidFill>
                  <a:schemeClr val="tx1"/>
                </a:solidFill>
              </a:rPr>
              <a:t>Shows </a:t>
            </a:r>
            <a:r>
              <a:rPr lang="en-US" dirty="0">
                <a:solidFill>
                  <a:schemeClr val="tx1"/>
                </a:solidFill>
              </a:rPr>
              <a:t>the relationship between the person’s disability and the requested </a:t>
            </a:r>
            <a:r>
              <a:rPr lang="en-US" dirty="0" smtClean="0">
                <a:solidFill>
                  <a:schemeClr val="tx1"/>
                </a:solidFill>
              </a:rPr>
              <a:t>accommodation or modification</a:t>
            </a:r>
          </a:p>
          <a:p>
            <a:pPr>
              <a:spcBef>
                <a:spcPct val="50000"/>
              </a:spcBef>
              <a:buClrTx/>
            </a:pPr>
            <a:r>
              <a:rPr lang="en-US" sz="2400" dirty="0" smtClean="0"/>
              <a:t>http</a:t>
            </a:r>
            <a:r>
              <a:rPr lang="en-US" sz="2400" dirty="0"/>
              <a:t>://</a:t>
            </a:r>
            <a:r>
              <a:rPr lang="en-US" sz="2400" dirty="0" smtClean="0"/>
              <a:t>www.hud.gov/offices/fheo/library/huddojstatement.pdf</a:t>
            </a:r>
          </a:p>
          <a:p>
            <a:pPr marL="342900" lvl="1" indent="-342900">
              <a:spcBef>
                <a:spcPct val="50000"/>
              </a:spcBef>
            </a:pPr>
            <a:r>
              <a:rPr lang="en-US" dirty="0">
                <a:solidFill>
                  <a:schemeClr val="tx1"/>
                </a:solidFill>
              </a:rPr>
              <a:t>http://www.hud.gov/offices/fheo/disabilities/reasonable_modifications_mar08.pdf</a:t>
            </a:r>
            <a:endParaRPr lang="en-US" dirty="0">
              <a:solidFill>
                <a:schemeClr val="tx1"/>
              </a:solidFill>
              <a:hlinkClick r:id="rId3"/>
            </a:endParaRPr>
          </a:p>
          <a:p>
            <a:pPr>
              <a:spcBef>
                <a:spcPct val="50000"/>
              </a:spcBef>
              <a:buClrTx/>
            </a:pPr>
            <a:endParaRPr lang="en-US" sz="2400" dirty="0"/>
          </a:p>
        </p:txBody>
      </p:sp>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153400" cy="792162"/>
          </a:xfrm>
        </p:spPr>
        <p:txBody>
          <a:bodyPr>
            <a:normAutofit fontScale="90000"/>
          </a:bodyPr>
          <a:lstStyle/>
          <a:p>
            <a:r>
              <a:rPr lang="en-US" sz="5300" b="1" dirty="0" smtClean="0"/>
              <a:t>               </a:t>
            </a:r>
            <a:br>
              <a:rPr lang="en-US" sz="5300" b="1" dirty="0" smtClean="0"/>
            </a:br>
            <a:r>
              <a:rPr lang="en-US" sz="3100" b="1" dirty="0" smtClean="0"/>
              <a:t>Section 504 of the Rehabilitation Act of 1973</a:t>
            </a:r>
            <a:r>
              <a:rPr lang="en-US" dirty="0" smtClean="0"/>
              <a:t/>
            </a:r>
            <a:br>
              <a:rPr lang="en-US" dirty="0" smtClean="0"/>
            </a:br>
            <a:endParaRPr lang="en-US" dirty="0"/>
          </a:p>
        </p:txBody>
      </p:sp>
      <p:sp>
        <p:nvSpPr>
          <p:cNvPr id="3" name="Content Placeholder 2"/>
          <p:cNvSpPr>
            <a:spLocks noGrp="1"/>
          </p:cNvSpPr>
          <p:nvPr>
            <p:ph idx="1"/>
          </p:nvPr>
        </p:nvSpPr>
        <p:spPr>
          <a:xfrm>
            <a:off x="152400" y="1295400"/>
            <a:ext cx="8839200" cy="4648200"/>
          </a:xfrm>
        </p:spPr>
        <p:txBody>
          <a:bodyPr>
            <a:normAutofit/>
          </a:bodyPr>
          <a:lstStyle/>
          <a:p>
            <a:pPr marL="0" indent="0" algn="ctr">
              <a:buNone/>
            </a:pPr>
            <a:r>
              <a:rPr lang="en-US" dirty="0"/>
              <a:t>Section 504 prohibits discrimination based on</a:t>
            </a:r>
          </a:p>
          <a:p>
            <a:pPr marL="0" indent="0" algn="ctr">
              <a:buNone/>
            </a:pPr>
            <a:r>
              <a:rPr lang="en-US" dirty="0"/>
              <a:t>disability in any program or activity receiving</a:t>
            </a:r>
          </a:p>
          <a:p>
            <a:pPr marL="0" indent="0" algn="ctr">
              <a:buNone/>
            </a:pPr>
            <a:r>
              <a:rPr lang="en-US" dirty="0"/>
              <a:t>federal financial assistance.</a:t>
            </a:r>
          </a:p>
          <a:p>
            <a:pPr marL="0" indent="0">
              <a:buNone/>
            </a:pPr>
            <a:endParaRPr lang="en-US" dirty="0"/>
          </a:p>
        </p:txBody>
      </p:sp>
    </p:spTree>
    <p:extLst>
      <p:ext uri="{BB962C8B-B14F-4D97-AF65-F5344CB8AC3E}">
        <p14:creationId xmlns:p14="http://schemas.microsoft.com/office/powerpoint/2010/main" val="35737351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198438"/>
            <a:ext cx="7696200" cy="792162"/>
          </a:xfrm>
        </p:spPr>
        <p:txBody>
          <a:bodyPr/>
          <a:lstStyle/>
          <a:p>
            <a:r>
              <a:rPr lang="en-US" sz="2800" dirty="0"/>
              <a:t>Verification of </a:t>
            </a:r>
            <a:r>
              <a:rPr lang="en-US" sz="2800" dirty="0" smtClean="0"/>
              <a:t>Disability, </a:t>
            </a:r>
            <a:r>
              <a:rPr lang="en-US" sz="2400" dirty="0" smtClean="0"/>
              <a:t>cont’d.</a:t>
            </a:r>
            <a:endParaRPr lang="en-US" sz="2800" dirty="0"/>
          </a:p>
        </p:txBody>
      </p:sp>
      <p:sp>
        <p:nvSpPr>
          <p:cNvPr id="4" name="Content Placeholder 3"/>
          <p:cNvSpPr>
            <a:spLocks noGrp="1"/>
          </p:cNvSpPr>
          <p:nvPr>
            <p:ph idx="1"/>
          </p:nvPr>
        </p:nvSpPr>
        <p:spPr>
          <a:xfrm>
            <a:off x="304800" y="1143000"/>
            <a:ext cx="8610600" cy="4648200"/>
          </a:xfrm>
        </p:spPr>
        <p:txBody>
          <a:bodyPr/>
          <a:lstStyle/>
          <a:p>
            <a:r>
              <a:rPr lang="en-US" dirty="0"/>
              <a:t>If disability is not </a:t>
            </a:r>
            <a:r>
              <a:rPr lang="en-US" dirty="0" smtClean="0"/>
              <a:t>obvious, </a:t>
            </a:r>
            <a:r>
              <a:rPr lang="en-US" dirty="0"/>
              <a:t>supporting documents may </a:t>
            </a:r>
            <a:r>
              <a:rPr lang="en-US" dirty="0" smtClean="0"/>
              <a:t>include</a:t>
            </a:r>
            <a:r>
              <a:rPr lang="en-US" dirty="0" smtClean="0">
                <a:latin typeface="Tahoma" panose="020B0604030504040204" pitchFamily="34" charset="0"/>
                <a:ea typeface="Tahoma" panose="020B0604030504040204" pitchFamily="34" charset="0"/>
                <a:cs typeface="Tahoma" panose="020B0604030504040204" pitchFamily="34" charset="0"/>
              </a:rPr>
              <a:t>―</a:t>
            </a:r>
            <a:endParaRPr lang="en-US" dirty="0"/>
          </a:p>
          <a:p>
            <a:pPr lvl="1"/>
            <a:r>
              <a:rPr lang="en-US" sz="2600" dirty="0">
                <a:solidFill>
                  <a:schemeClr val="tx1"/>
                </a:solidFill>
              </a:rPr>
              <a:t>Statement by the individual with a disability</a:t>
            </a:r>
          </a:p>
          <a:p>
            <a:pPr lvl="1"/>
            <a:r>
              <a:rPr lang="en-US" sz="2600" dirty="0">
                <a:solidFill>
                  <a:schemeClr val="tx1"/>
                </a:solidFill>
              </a:rPr>
              <a:t>Statement by a doctor</a:t>
            </a:r>
          </a:p>
          <a:p>
            <a:pPr lvl="1"/>
            <a:r>
              <a:rPr lang="en-US" sz="2600" dirty="0">
                <a:solidFill>
                  <a:schemeClr val="tx1"/>
                </a:solidFill>
              </a:rPr>
              <a:t>Statement from a peer support group</a:t>
            </a:r>
          </a:p>
          <a:p>
            <a:pPr lvl="1"/>
            <a:r>
              <a:rPr lang="en-US" sz="2600" dirty="0">
                <a:solidFill>
                  <a:schemeClr val="tx1"/>
                </a:solidFill>
              </a:rPr>
              <a:t>Statement by a social service agency or counselor</a:t>
            </a:r>
          </a:p>
          <a:p>
            <a:pPr lvl="1"/>
            <a:r>
              <a:rPr lang="en-US" sz="2600" dirty="0">
                <a:solidFill>
                  <a:schemeClr val="tx1"/>
                </a:solidFill>
              </a:rPr>
              <a:t>Proof of receipt of disability benefits</a:t>
            </a:r>
          </a:p>
          <a:p>
            <a:pPr lvl="1"/>
            <a:r>
              <a:rPr lang="en-US" sz="2600" dirty="0">
                <a:solidFill>
                  <a:schemeClr val="tx1"/>
                </a:solidFill>
              </a:rPr>
              <a:t>Statement by a reliable third </a:t>
            </a:r>
            <a:r>
              <a:rPr lang="en-US" sz="2600" dirty="0" smtClean="0">
                <a:solidFill>
                  <a:schemeClr val="tx1"/>
                </a:solidFill>
              </a:rPr>
              <a:t>party</a:t>
            </a:r>
            <a:endParaRPr lang="en-US" sz="2600" dirty="0">
              <a:solidFill>
                <a:schemeClr val="tx1"/>
              </a:solidFill>
            </a:endParaRPr>
          </a:p>
        </p:txBody>
      </p:sp>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dirty="0" smtClean="0">
                <a:effectLst/>
              </a:rPr>
              <a:t>Assistance Animal</a:t>
            </a:r>
            <a:endParaRPr lang="en-US" dirty="0"/>
          </a:p>
        </p:txBody>
      </p:sp>
      <p:sp>
        <p:nvSpPr>
          <p:cNvPr id="4" name="Content Placeholder 3"/>
          <p:cNvSpPr>
            <a:spLocks noGrp="1"/>
          </p:cNvSpPr>
          <p:nvPr>
            <p:ph idx="1"/>
          </p:nvPr>
        </p:nvSpPr>
        <p:spPr/>
        <p:txBody>
          <a:bodyPr/>
          <a:lstStyle/>
          <a:p>
            <a:pPr marL="0" indent="0" algn="ctr">
              <a:buNone/>
            </a:pPr>
            <a:r>
              <a:rPr lang="en-US" dirty="0" smtClean="0"/>
              <a:t>An </a:t>
            </a:r>
            <a:r>
              <a:rPr lang="en-US" dirty="0"/>
              <a:t>animal that works, provides assistance, </a:t>
            </a:r>
            <a:r>
              <a:rPr lang="en-US" dirty="0" smtClean="0"/>
              <a:t>or performs </a:t>
            </a:r>
            <a:r>
              <a:rPr lang="en-US" dirty="0"/>
              <a:t>tasks for the benefit of a person </a:t>
            </a:r>
            <a:r>
              <a:rPr lang="en-US" dirty="0" smtClean="0"/>
              <a:t>with a </a:t>
            </a:r>
            <a:r>
              <a:rPr lang="en-US" dirty="0"/>
              <a:t>disability, or </a:t>
            </a:r>
            <a:endParaRPr lang="en-US" dirty="0" smtClean="0"/>
          </a:p>
          <a:p>
            <a:pPr marL="0" indent="0" algn="ctr">
              <a:buNone/>
            </a:pPr>
            <a:r>
              <a:rPr lang="en-US" dirty="0" smtClean="0"/>
              <a:t>provides </a:t>
            </a:r>
            <a:r>
              <a:rPr lang="en-US" dirty="0"/>
              <a:t>emotional support </a:t>
            </a:r>
            <a:r>
              <a:rPr lang="en-US" dirty="0" smtClean="0"/>
              <a:t>that alleviates </a:t>
            </a:r>
            <a:r>
              <a:rPr lang="en-US" dirty="0"/>
              <a:t>one or more identified symptoms </a:t>
            </a:r>
            <a:r>
              <a:rPr lang="en-US" dirty="0" smtClean="0"/>
              <a:t>or effects </a:t>
            </a:r>
            <a:r>
              <a:rPr lang="en-US" dirty="0"/>
              <a:t>of a person's disability.</a:t>
            </a:r>
          </a:p>
          <a:p>
            <a:pPr marL="0" indent="0" algn="ctr">
              <a:buNone/>
            </a:pPr>
            <a:endParaRPr lang="en-US" dirty="0" smtClean="0"/>
          </a:p>
          <a:p>
            <a:pPr marL="0" indent="0" algn="ctr">
              <a:buNone/>
            </a:pPr>
            <a:r>
              <a:rPr lang="en-US" dirty="0" smtClean="0"/>
              <a:t>An </a:t>
            </a:r>
            <a:r>
              <a:rPr lang="en-US" dirty="0"/>
              <a:t>assistance animal is not a pet.</a:t>
            </a:r>
          </a:p>
        </p:txBody>
      </p:sp>
    </p:spTree>
    <p:extLst>
      <p:ext uri="{BB962C8B-B14F-4D97-AF65-F5344CB8AC3E}">
        <p14:creationId xmlns:p14="http://schemas.microsoft.com/office/powerpoint/2010/main" val="9874030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198438"/>
            <a:ext cx="7696200" cy="792162"/>
          </a:xfrm>
        </p:spPr>
        <p:txBody>
          <a:bodyPr/>
          <a:lstStyle/>
          <a:p>
            <a:r>
              <a:rPr lang="en-US" sz="2800" dirty="0"/>
              <a:t>Denials of </a:t>
            </a:r>
            <a:r>
              <a:rPr lang="en-US" sz="2800" dirty="0" smtClean="0"/>
              <a:t>Request </a:t>
            </a:r>
            <a:r>
              <a:rPr lang="en-US" sz="2800" dirty="0"/>
              <a:t>to </a:t>
            </a:r>
            <a:r>
              <a:rPr lang="en-US" sz="2800" dirty="0" smtClean="0"/>
              <a:t>Use </a:t>
            </a:r>
            <a:r>
              <a:rPr lang="en-US" sz="2800" dirty="0" smtClean="0">
                <a:effectLst/>
              </a:rPr>
              <a:t>Assistance Animals</a:t>
            </a:r>
            <a:endParaRPr lang="en-US" dirty="0"/>
          </a:p>
        </p:txBody>
      </p:sp>
      <p:sp>
        <p:nvSpPr>
          <p:cNvPr id="4" name="Content Placeholder 3"/>
          <p:cNvSpPr>
            <a:spLocks noGrp="1"/>
          </p:cNvSpPr>
          <p:nvPr>
            <p:ph idx="1"/>
          </p:nvPr>
        </p:nvSpPr>
        <p:spPr>
          <a:xfrm>
            <a:off x="152400" y="1219200"/>
            <a:ext cx="8839200" cy="4648200"/>
          </a:xfrm>
        </p:spPr>
        <p:txBody>
          <a:bodyPr/>
          <a:lstStyle/>
          <a:p>
            <a:pPr lvl="1"/>
            <a:r>
              <a:rPr lang="en-US" sz="2600" dirty="0" smtClean="0">
                <a:solidFill>
                  <a:schemeClr val="tx1"/>
                </a:solidFill>
              </a:rPr>
              <a:t>Financial and administrative burdens. </a:t>
            </a:r>
          </a:p>
          <a:p>
            <a:pPr lvl="1"/>
            <a:r>
              <a:rPr lang="en-US" sz="2600" dirty="0" smtClean="0">
                <a:solidFill>
                  <a:schemeClr val="tx1"/>
                </a:solidFill>
              </a:rPr>
              <a:t>Direct </a:t>
            </a:r>
            <a:r>
              <a:rPr lang="en-US" sz="2600" dirty="0">
                <a:solidFill>
                  <a:schemeClr val="tx1"/>
                </a:solidFill>
              </a:rPr>
              <a:t>threat of harm or substantial </a:t>
            </a:r>
            <a:r>
              <a:rPr lang="en-US" sz="2600" dirty="0" smtClean="0">
                <a:solidFill>
                  <a:schemeClr val="tx1"/>
                </a:solidFill>
              </a:rPr>
              <a:t>physical damage </a:t>
            </a:r>
            <a:r>
              <a:rPr lang="en-US" sz="2600" dirty="0">
                <a:solidFill>
                  <a:schemeClr val="tx1"/>
                </a:solidFill>
              </a:rPr>
              <a:t>to the property that </a:t>
            </a:r>
            <a:r>
              <a:rPr lang="en-US" sz="2600" dirty="0" smtClean="0">
                <a:solidFill>
                  <a:schemeClr val="tx1"/>
                </a:solidFill>
              </a:rPr>
              <a:t>cannot be mitigated </a:t>
            </a:r>
            <a:r>
              <a:rPr lang="en-US" sz="2600" dirty="0">
                <a:solidFill>
                  <a:schemeClr val="tx1"/>
                </a:solidFill>
              </a:rPr>
              <a:t>by a reasonable </a:t>
            </a:r>
            <a:r>
              <a:rPr lang="en-US" sz="2600" dirty="0" smtClean="0">
                <a:solidFill>
                  <a:schemeClr val="tx1"/>
                </a:solidFill>
              </a:rPr>
              <a:t>accommodation.</a:t>
            </a:r>
            <a:endParaRPr lang="en-US" sz="2600" dirty="0">
              <a:solidFill>
                <a:schemeClr val="tx1"/>
              </a:solidFill>
            </a:endParaRPr>
          </a:p>
        </p:txBody>
      </p:sp>
    </p:spTree>
    <p:extLst>
      <p:ext uri="{BB962C8B-B14F-4D97-AF65-F5344CB8AC3E}">
        <p14:creationId xmlns:p14="http://schemas.microsoft.com/office/powerpoint/2010/main" val="5532471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dirty="0" smtClean="0"/>
              <a:t>Assistance Animals</a:t>
            </a:r>
            <a:endParaRPr lang="en-US" sz="2800" dirty="0"/>
          </a:p>
        </p:txBody>
      </p:sp>
      <p:sp>
        <p:nvSpPr>
          <p:cNvPr id="4" name="Content Placeholder 3"/>
          <p:cNvSpPr>
            <a:spLocks noGrp="1"/>
          </p:cNvSpPr>
          <p:nvPr>
            <p:ph idx="1"/>
          </p:nvPr>
        </p:nvSpPr>
        <p:spPr>
          <a:xfrm>
            <a:off x="304800" y="1143000"/>
            <a:ext cx="8534400" cy="4648200"/>
          </a:xfrm>
        </p:spPr>
        <p:txBody>
          <a:bodyPr/>
          <a:lstStyle/>
          <a:p>
            <a:pPr>
              <a:buClrTx/>
            </a:pPr>
            <a:r>
              <a:rPr lang="en-US" dirty="0" smtClean="0"/>
              <a:t>Requires individualized assessment that relies on objective evidence about the specific animal’s actual conduct—not on mere speculation or fear about the types of harm or damage an animal may cause and not on evidence about harm or damage that other animals have caused.</a:t>
            </a:r>
          </a:p>
          <a:p>
            <a:pPr>
              <a:buClrTx/>
            </a:pPr>
            <a:r>
              <a:rPr lang="en-US" dirty="0" smtClean="0"/>
              <a:t>Breed, size, and weight limitations may not be applied.</a:t>
            </a:r>
          </a:p>
          <a:p>
            <a:pPr>
              <a:buClrTx/>
            </a:pPr>
            <a:r>
              <a:rPr lang="en-US" dirty="0" smtClean="0"/>
              <a:t>Conditions and restrictions that housing providers apply to pets may not be applied to assistance animals.</a:t>
            </a:r>
            <a:endParaRPr lang="en-US" dirty="0"/>
          </a:p>
        </p:txBody>
      </p:sp>
    </p:spTree>
    <p:extLst>
      <p:ext uri="{BB962C8B-B14F-4D97-AF65-F5344CB8AC3E}">
        <p14:creationId xmlns:p14="http://schemas.microsoft.com/office/powerpoint/2010/main" val="32598709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198438"/>
            <a:ext cx="7696200" cy="792162"/>
          </a:xfrm>
        </p:spPr>
        <p:txBody>
          <a:bodyPr/>
          <a:lstStyle/>
          <a:p>
            <a:r>
              <a:rPr lang="en-US" sz="2800" dirty="0" smtClean="0">
                <a:effectLst/>
              </a:rPr>
              <a:t>Resources on the FHEO Home page</a:t>
            </a:r>
            <a:endParaRPr lang="en-US" dirty="0"/>
          </a:p>
        </p:txBody>
      </p:sp>
      <p:sp>
        <p:nvSpPr>
          <p:cNvPr id="4" name="Content Placeholder 3"/>
          <p:cNvSpPr>
            <a:spLocks noGrp="1"/>
          </p:cNvSpPr>
          <p:nvPr>
            <p:ph idx="1"/>
          </p:nvPr>
        </p:nvSpPr>
        <p:spPr>
          <a:xfrm>
            <a:off x="152400" y="1295400"/>
            <a:ext cx="8839200" cy="5029200"/>
          </a:xfrm>
        </p:spPr>
        <p:txBody>
          <a:bodyPr/>
          <a:lstStyle/>
          <a:p>
            <a:pPr lvl="0"/>
            <a:r>
              <a:rPr lang="en-US" dirty="0"/>
              <a:t>Joint Statement of HUD &amp; DOJ on </a:t>
            </a:r>
            <a:r>
              <a:rPr lang="en-US" dirty="0" smtClean="0"/>
              <a:t>Reasonable </a:t>
            </a:r>
            <a:r>
              <a:rPr lang="en-US" dirty="0"/>
              <a:t>Modifications under the </a:t>
            </a:r>
            <a:r>
              <a:rPr lang="en-US" dirty="0" smtClean="0"/>
              <a:t>FHA</a:t>
            </a:r>
          </a:p>
          <a:p>
            <a:pPr marL="0" indent="0">
              <a:buNone/>
            </a:pPr>
            <a:endParaRPr lang="en-US" dirty="0"/>
          </a:p>
          <a:p>
            <a:pPr lvl="0"/>
            <a:r>
              <a:rPr lang="en-US" dirty="0"/>
              <a:t>Joint Statement of HUD &amp; DOJ on </a:t>
            </a:r>
            <a:r>
              <a:rPr lang="en-US" dirty="0" smtClean="0"/>
              <a:t>Reasonable </a:t>
            </a:r>
            <a:r>
              <a:rPr lang="en-US" dirty="0"/>
              <a:t>Accommodations under </a:t>
            </a:r>
            <a:r>
              <a:rPr lang="en-US" dirty="0" smtClean="0"/>
              <a:t>the FHA </a:t>
            </a:r>
          </a:p>
          <a:p>
            <a:pPr marL="0" indent="0">
              <a:buNone/>
            </a:pPr>
            <a:endParaRPr lang="en-US" dirty="0"/>
          </a:p>
          <a:p>
            <a:pPr lvl="0"/>
            <a:r>
              <a:rPr lang="en-US" dirty="0"/>
              <a:t>Service Animals and Assistance Animals </a:t>
            </a:r>
            <a:r>
              <a:rPr lang="en-US" dirty="0" smtClean="0"/>
              <a:t>for People </a:t>
            </a:r>
            <a:r>
              <a:rPr lang="en-US" dirty="0"/>
              <a:t>with Disabilities in Housing and HUD </a:t>
            </a:r>
            <a:r>
              <a:rPr lang="en-US" dirty="0" smtClean="0"/>
              <a:t>funded </a:t>
            </a:r>
            <a:r>
              <a:rPr lang="en-US" dirty="0"/>
              <a:t>programs </a:t>
            </a:r>
            <a:endParaRPr lang="en-US" dirty="0" smtClean="0"/>
          </a:p>
          <a:p>
            <a:endParaRPr lang="en-US" dirty="0"/>
          </a:p>
          <a:p>
            <a:pPr marL="0" indent="0">
              <a:buClr>
                <a:schemeClr val="tx1"/>
              </a:buClr>
              <a:buNone/>
            </a:pPr>
            <a:endParaRPr lang="en-US" sz="2600" dirty="0"/>
          </a:p>
        </p:txBody>
      </p:sp>
    </p:spTree>
    <p:extLst>
      <p:ext uri="{BB962C8B-B14F-4D97-AF65-F5344CB8AC3E}">
        <p14:creationId xmlns:p14="http://schemas.microsoft.com/office/powerpoint/2010/main" val="42254349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198438"/>
            <a:ext cx="7696200" cy="792162"/>
          </a:xfrm>
        </p:spPr>
        <p:txBody>
          <a:bodyPr/>
          <a:lstStyle/>
          <a:p>
            <a:r>
              <a:rPr lang="en-US" sz="2800" dirty="0" smtClean="0">
                <a:effectLst/>
              </a:rPr>
              <a:t>Denials of RAs and RMs</a:t>
            </a:r>
            <a:endParaRPr lang="en-US" dirty="0"/>
          </a:p>
        </p:txBody>
      </p:sp>
      <p:sp>
        <p:nvSpPr>
          <p:cNvPr id="4" name="Content Placeholder 3"/>
          <p:cNvSpPr>
            <a:spLocks noGrp="1"/>
          </p:cNvSpPr>
          <p:nvPr>
            <p:ph idx="1"/>
          </p:nvPr>
        </p:nvSpPr>
        <p:spPr>
          <a:xfrm>
            <a:off x="228600" y="1143000"/>
            <a:ext cx="8610600" cy="4648200"/>
          </a:xfrm>
        </p:spPr>
        <p:txBody>
          <a:bodyPr/>
          <a:lstStyle/>
          <a:p>
            <a:pPr>
              <a:buClr>
                <a:schemeClr val="tx1"/>
              </a:buClr>
            </a:pPr>
            <a:r>
              <a:rPr lang="en-US" sz="2600" dirty="0" smtClean="0"/>
              <a:t>Review circumstances</a:t>
            </a:r>
          </a:p>
          <a:p>
            <a:pPr>
              <a:buClr>
                <a:schemeClr val="tx1"/>
              </a:buClr>
            </a:pPr>
            <a:r>
              <a:rPr lang="en-US" sz="2600" dirty="0" smtClean="0"/>
              <a:t>Make request again in writing</a:t>
            </a:r>
          </a:p>
          <a:p>
            <a:pPr>
              <a:buClr>
                <a:schemeClr val="tx1"/>
              </a:buClr>
            </a:pPr>
            <a:r>
              <a:rPr lang="en-US" dirty="0" smtClean="0"/>
              <a:t>Educate housing provider on Act</a:t>
            </a:r>
          </a:p>
          <a:p>
            <a:pPr>
              <a:buClr>
                <a:schemeClr val="tx1"/>
              </a:buClr>
            </a:pPr>
            <a:r>
              <a:rPr lang="en-US" sz="2600" dirty="0" smtClean="0"/>
              <a:t>Contact Fair Housing organization or </a:t>
            </a:r>
          </a:p>
          <a:p>
            <a:pPr>
              <a:buClr>
                <a:schemeClr val="tx1"/>
              </a:buClr>
            </a:pPr>
            <a:r>
              <a:rPr lang="en-US" dirty="0" smtClean="0"/>
              <a:t>File complaint with </a:t>
            </a:r>
            <a:r>
              <a:rPr lang="en-US" sz="2600" dirty="0" smtClean="0"/>
              <a:t>HUD</a:t>
            </a:r>
            <a:endParaRPr lang="en-US" sz="2600" dirty="0"/>
          </a:p>
        </p:txBody>
      </p:sp>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198438"/>
            <a:ext cx="7696200" cy="792162"/>
          </a:xfrm>
        </p:spPr>
        <p:txBody>
          <a:bodyPr/>
          <a:lstStyle/>
          <a:p>
            <a:r>
              <a:rPr lang="en-US" sz="2800" dirty="0" smtClean="0"/>
              <a:t>Filing A Complaint</a:t>
            </a:r>
            <a:endParaRPr lang="en-US" dirty="0"/>
          </a:p>
        </p:txBody>
      </p:sp>
      <p:sp>
        <p:nvSpPr>
          <p:cNvPr id="4" name="Content Placeholder 3"/>
          <p:cNvSpPr>
            <a:spLocks noGrp="1"/>
          </p:cNvSpPr>
          <p:nvPr>
            <p:ph idx="1"/>
          </p:nvPr>
        </p:nvSpPr>
        <p:spPr>
          <a:xfrm>
            <a:off x="152400" y="1143000"/>
            <a:ext cx="8839200" cy="4648200"/>
          </a:xfrm>
        </p:spPr>
        <p:txBody>
          <a:bodyPr/>
          <a:lstStyle/>
          <a:p>
            <a:pPr>
              <a:buClr>
                <a:schemeClr val="tx1"/>
              </a:buClr>
            </a:pPr>
            <a:r>
              <a:rPr lang="en-US" sz="2600" dirty="0" smtClean="0"/>
              <a:t>The HUD toll-free number and link to file </a:t>
            </a:r>
            <a:r>
              <a:rPr lang="en-US" dirty="0"/>
              <a:t>a </a:t>
            </a:r>
            <a:r>
              <a:rPr lang="en-US" dirty="0" smtClean="0"/>
              <a:t>complaint:</a:t>
            </a:r>
          </a:p>
          <a:p>
            <a:pPr>
              <a:buClr>
                <a:schemeClr val="tx1"/>
              </a:buClr>
            </a:pPr>
            <a:endParaRPr lang="en-US" dirty="0" smtClean="0"/>
          </a:p>
          <a:p>
            <a:pPr>
              <a:buClr>
                <a:schemeClr val="tx1"/>
              </a:buClr>
            </a:pPr>
            <a:r>
              <a:rPr lang="en-US" dirty="0" smtClean="0"/>
              <a:t>1(800</a:t>
            </a:r>
            <a:r>
              <a:rPr lang="en-US" dirty="0"/>
              <a:t>) </a:t>
            </a:r>
            <a:r>
              <a:rPr lang="en-US" dirty="0" smtClean="0"/>
              <a:t>669-9777</a:t>
            </a:r>
          </a:p>
          <a:p>
            <a:pPr marL="0" indent="0">
              <a:buClr>
                <a:schemeClr val="tx1"/>
              </a:buClr>
              <a:buNone/>
            </a:pPr>
            <a:endParaRPr lang="en-US" dirty="0" smtClean="0"/>
          </a:p>
          <a:p>
            <a:pPr>
              <a:buClr>
                <a:schemeClr val="tx1"/>
              </a:buClr>
            </a:pPr>
            <a:r>
              <a:rPr lang="en-US" dirty="0" smtClean="0"/>
              <a:t>https</a:t>
            </a:r>
            <a:r>
              <a:rPr lang="en-US" dirty="0"/>
              <a:t>://</a:t>
            </a:r>
            <a:r>
              <a:rPr lang="en-US" dirty="0" smtClean="0"/>
              <a:t>portal.hud.gov/FHEO903/Form903/Form903Start.action</a:t>
            </a:r>
          </a:p>
          <a:p>
            <a:pPr>
              <a:buClr>
                <a:schemeClr val="tx1"/>
              </a:buClr>
            </a:pPr>
            <a:endParaRPr lang="en-US" sz="2600" dirty="0"/>
          </a:p>
        </p:txBody>
      </p:sp>
    </p:spTree>
    <p:extLst>
      <p:ext uri="{BB962C8B-B14F-4D97-AF65-F5344CB8AC3E}">
        <p14:creationId xmlns:p14="http://schemas.microsoft.com/office/powerpoint/2010/main" val="22873688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228600" y="274638"/>
            <a:ext cx="8763000" cy="792162"/>
          </a:xfrm>
        </p:spPr>
        <p:txBody>
          <a:bodyPr>
            <a:normAutofit/>
          </a:bodyPr>
          <a:lstStyle/>
          <a:p>
            <a:pPr eaLnBrk="1" fontAlgn="auto" hangingPunct="1">
              <a:spcAft>
                <a:spcPts val="0"/>
              </a:spcAft>
              <a:defRPr/>
            </a:pPr>
            <a:r>
              <a:rPr lang="en-US" sz="100" dirty="0" smtClean="0">
                <a:solidFill>
                  <a:schemeClr val="bg1"/>
                </a:solidFill>
                <a:effectLst/>
              </a:rPr>
              <a:t>Slide 26 </a:t>
            </a:r>
            <a:r>
              <a:rPr lang="en-US" dirty="0" smtClean="0">
                <a:effectLst/>
              </a:rPr>
              <a:t>Wrap</a:t>
            </a:r>
            <a:r>
              <a:rPr lang="en-US" sz="2800" dirty="0" smtClean="0">
                <a:effectLst/>
              </a:rPr>
              <a:t> Up and Evaluation</a:t>
            </a:r>
          </a:p>
        </p:txBody>
      </p:sp>
      <p:sp>
        <p:nvSpPr>
          <p:cNvPr id="22533" name="Rectangle 3"/>
          <p:cNvSpPr>
            <a:spLocks noGrp="1" noChangeArrowheads="1"/>
          </p:cNvSpPr>
          <p:nvPr>
            <p:ph type="body" idx="4294967295"/>
          </p:nvPr>
        </p:nvSpPr>
        <p:spPr>
          <a:xfrm>
            <a:off x="381000" y="1219200"/>
            <a:ext cx="8458200" cy="4800600"/>
          </a:xfrm>
        </p:spPr>
        <p:txBody>
          <a:bodyPr>
            <a:normAutofit/>
          </a:bodyPr>
          <a:lstStyle/>
          <a:p>
            <a:pPr eaLnBrk="1" hangingPunct="1">
              <a:spcBef>
                <a:spcPct val="0"/>
              </a:spcBef>
              <a:spcAft>
                <a:spcPct val="35000"/>
              </a:spcAft>
              <a:buNone/>
            </a:pPr>
            <a:r>
              <a:rPr lang="en-US" sz="2600" dirty="0" smtClean="0"/>
              <a:t>Please </a:t>
            </a:r>
            <a:r>
              <a:rPr lang="en-US" sz="2600" b="1" i="1" dirty="0" smtClean="0"/>
              <a:t>click the link below  </a:t>
            </a:r>
            <a:r>
              <a:rPr lang="en-US" sz="2600" dirty="0" smtClean="0"/>
              <a:t>to complete your evaluation of this program:</a:t>
            </a:r>
          </a:p>
          <a:p>
            <a:pPr eaLnBrk="1" hangingPunct="1">
              <a:spcBef>
                <a:spcPct val="0"/>
              </a:spcBef>
              <a:spcAft>
                <a:spcPct val="35000"/>
              </a:spcAft>
              <a:buNone/>
            </a:pPr>
            <a:r>
              <a:rPr lang="en-US" sz="2400" u="sng" dirty="0">
                <a:hlinkClick r:id="rId3"/>
              </a:rPr>
              <a:t>https://</a:t>
            </a:r>
            <a:r>
              <a:rPr lang="en-US" sz="2400" u="sng" dirty="0" smtClean="0">
                <a:hlinkClick r:id="rId3"/>
              </a:rPr>
              <a:t>vovici.com/wsb.dll/s/12291g56c85</a:t>
            </a:r>
            <a:endParaRPr lang="en-US" sz="2400" u="sng" dirty="0" smtClean="0"/>
          </a:p>
          <a:p>
            <a:pPr eaLnBrk="1" hangingPunct="1">
              <a:spcBef>
                <a:spcPct val="0"/>
              </a:spcBef>
              <a:spcAft>
                <a:spcPct val="35000"/>
              </a:spcAft>
              <a:buNone/>
            </a:pPr>
            <a:endParaRPr lang="en-US" sz="2400" i="1" dirty="0" smtClean="0">
              <a:solidFill>
                <a:srgbClr val="FF0000"/>
              </a:solidFill>
            </a:endParaRPr>
          </a:p>
          <a:p>
            <a:pPr eaLnBrk="1" hangingPunct="1">
              <a:spcBef>
                <a:spcPct val="0"/>
              </a:spcBef>
              <a:spcAft>
                <a:spcPct val="35000"/>
              </a:spcAft>
              <a:buNone/>
            </a:pPr>
            <a:endParaRPr lang="en-US" sz="2600" dirty="0" smtClean="0"/>
          </a:p>
          <a:p>
            <a:pPr eaLnBrk="1" hangingPunct="1">
              <a:spcBef>
                <a:spcPct val="0"/>
              </a:spcBef>
              <a:spcAft>
                <a:spcPct val="35000"/>
              </a:spcAft>
              <a:buNone/>
            </a:pPr>
            <a:endParaRPr lang="en-US" sz="2600" dirty="0" smtClean="0"/>
          </a:p>
          <a:p>
            <a:pPr eaLnBrk="1" hangingPunct="1">
              <a:spcBef>
                <a:spcPct val="0"/>
              </a:spcBef>
              <a:spcAft>
                <a:spcPct val="35000"/>
              </a:spcAft>
              <a:buNone/>
            </a:pPr>
            <a:r>
              <a:rPr lang="en-US" sz="2600" b="1" dirty="0" smtClean="0">
                <a:solidFill>
                  <a:srgbClr val="C00000"/>
                </a:solidFill>
              </a:rPr>
              <a:t>	</a:t>
            </a:r>
            <a:endParaRPr lang="en-US" sz="2600" dirty="0" smtClean="0"/>
          </a:p>
        </p:txBody>
      </p:sp>
    </p:spTree>
    <p:extLst>
      <p:ext uri="{BB962C8B-B14F-4D97-AF65-F5344CB8AC3E}">
        <p14:creationId xmlns:p14="http://schemas.microsoft.com/office/powerpoint/2010/main" val="106357556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r>
              <a:rPr lang="en-US" dirty="0">
                <a:effectLst/>
              </a:rPr>
              <a:t>For more information</a:t>
            </a:r>
          </a:p>
        </p:txBody>
      </p:sp>
      <p:sp>
        <p:nvSpPr>
          <p:cNvPr id="217091" name="Rectangle 3"/>
          <p:cNvSpPr>
            <a:spLocks noGrp="1" noChangeArrowheads="1"/>
          </p:cNvSpPr>
          <p:nvPr>
            <p:ph idx="1"/>
          </p:nvPr>
        </p:nvSpPr>
        <p:spPr/>
        <p:txBody>
          <a:bodyPr/>
          <a:lstStyle/>
          <a:p>
            <a:pPr>
              <a:buFont typeface="Tahoma" pitchFamily="34" charset="0"/>
              <a:buNone/>
            </a:pPr>
            <a:r>
              <a:rPr lang="en-US" sz="2400" dirty="0"/>
              <a:t>Contact:</a:t>
            </a:r>
          </a:p>
          <a:p>
            <a:pPr>
              <a:buNone/>
            </a:pPr>
            <a:r>
              <a:rPr lang="en-US" sz="2400" dirty="0" smtClean="0">
                <a:solidFill>
                  <a:schemeClr val="tx1"/>
                </a:solidFill>
              </a:rPr>
              <a:t>Claire Chantler - </a:t>
            </a:r>
            <a:r>
              <a:rPr lang="en-US" sz="2400" dirty="0" smtClean="0"/>
              <a:t>cchantler@nwvcil.org</a:t>
            </a:r>
          </a:p>
          <a:p>
            <a:pPr>
              <a:buNone/>
            </a:pPr>
            <a:r>
              <a:rPr lang="en-US" sz="2400" dirty="0"/>
              <a:t>Susan </a:t>
            </a:r>
            <a:r>
              <a:rPr lang="en-US" sz="2400" dirty="0" smtClean="0"/>
              <a:t>Crawford - susan.h.crawford@hud.gov</a:t>
            </a:r>
          </a:p>
          <a:p>
            <a:pPr>
              <a:buNone/>
            </a:pPr>
            <a:endParaRPr lang="en-US" sz="2400"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dirty="0" smtClean="0">
                <a:effectLst/>
              </a:rPr>
              <a:t>CIL-NET </a:t>
            </a:r>
            <a:r>
              <a:rPr lang="en-US" dirty="0">
                <a:effectLst/>
              </a:rPr>
              <a:t>Attribution</a:t>
            </a:r>
          </a:p>
        </p:txBody>
      </p:sp>
      <p:sp>
        <p:nvSpPr>
          <p:cNvPr id="124933" name="Rectangle 3"/>
          <p:cNvSpPr>
            <a:spLocks noGrp="1" noChangeArrowheads="1"/>
          </p:cNvSpPr>
          <p:nvPr>
            <p:ph type="body" idx="1"/>
          </p:nvPr>
        </p:nvSpPr>
        <p:spPr>
          <a:xfrm>
            <a:off x="152400" y="1143000"/>
            <a:ext cx="8842166" cy="5181600"/>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r>
              <a:rPr lang="en-US" sz="2000" dirty="0"/>
              <a:t>	</a:t>
            </a:r>
            <a:r>
              <a:rPr lang="en-US" sz="2400" dirty="0"/>
              <a:t>Support for development of this training was provided by the U.S. Department of Education, Rehabilitation Services Administration under grant number H132B120001</a:t>
            </a:r>
            <a:r>
              <a:rPr lang="en-US" sz="2400" dirty="0" smtClean="0"/>
              <a:t>. </a:t>
            </a:r>
            <a:r>
              <a:rPr lang="en-US" sz="2400" dirty="0"/>
              <a:t>No official endorsement of the Department of Education should be inferred. Permission is granted for duplication of any portion of this PowerPoint presentation, providing that the following credit is given to the project: </a:t>
            </a:r>
            <a:r>
              <a:rPr lang="en-US" sz="2400" b="1" dirty="0"/>
              <a:t>Developed as part of the CIL-NET, a project of the IL NET, an ILRU/NCIL/APRIL National Training and Technical Assistance Program.</a:t>
            </a:r>
            <a:endParaRPr lang="en-US" sz="2400" dirty="0"/>
          </a:p>
          <a:p>
            <a:pPr>
              <a:buFont typeface="Tahoma" pitchFamily="34" charset="0"/>
              <a:buNone/>
            </a:pPr>
            <a:endParaRPr lang="en-US" sz="2000"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152400"/>
            <a:ext cx="8001000" cy="792162"/>
          </a:xfrm>
        </p:spPr>
        <p:txBody>
          <a:bodyPr/>
          <a:lstStyle/>
          <a:p>
            <a:r>
              <a:rPr lang="en-US" sz="2800" dirty="0" smtClean="0">
                <a:effectLst/>
              </a:rPr>
              <a:t>Title II </a:t>
            </a:r>
            <a:r>
              <a:rPr lang="en-US" dirty="0" smtClean="0">
                <a:effectLst/>
              </a:rPr>
              <a:t>of</a:t>
            </a:r>
            <a:r>
              <a:rPr lang="en-US" sz="2800" dirty="0" smtClean="0">
                <a:effectLst/>
              </a:rPr>
              <a:t> the Americans with Disabilities Act </a:t>
            </a:r>
            <a:endParaRPr lang="en-US" sz="2800" dirty="0"/>
          </a:p>
        </p:txBody>
      </p:sp>
      <p:sp>
        <p:nvSpPr>
          <p:cNvPr id="4" name="Content Placeholder 3"/>
          <p:cNvSpPr>
            <a:spLocks noGrp="1"/>
          </p:cNvSpPr>
          <p:nvPr>
            <p:ph idx="1"/>
          </p:nvPr>
        </p:nvSpPr>
        <p:spPr>
          <a:xfrm>
            <a:off x="-381000" y="1143000"/>
            <a:ext cx="9982200" cy="4648200"/>
          </a:xfrm>
        </p:spPr>
        <p:txBody>
          <a:bodyPr/>
          <a:lstStyle/>
          <a:p>
            <a:pPr marL="0" indent="0" algn="ctr">
              <a:buNone/>
            </a:pPr>
            <a:r>
              <a:rPr lang="en-US" dirty="0" smtClean="0"/>
              <a:t>Title </a:t>
            </a:r>
            <a:r>
              <a:rPr lang="en-US" dirty="0"/>
              <a:t>II prohibits discrimination based on</a:t>
            </a:r>
          </a:p>
          <a:p>
            <a:pPr marL="0" indent="0" algn="ctr">
              <a:buNone/>
            </a:pPr>
            <a:r>
              <a:rPr lang="en-US" dirty="0"/>
              <a:t>disability in programs, services, and </a:t>
            </a:r>
            <a:r>
              <a:rPr lang="en-US" dirty="0" smtClean="0"/>
              <a:t>activities</a:t>
            </a:r>
          </a:p>
          <a:p>
            <a:pPr marL="0" indent="0" algn="ctr">
              <a:buNone/>
            </a:pPr>
            <a:r>
              <a:rPr lang="en-US" dirty="0" smtClean="0"/>
              <a:t>of public entities.</a:t>
            </a:r>
          </a:p>
          <a:p>
            <a:pPr marL="0" indent="0" algn="ctr">
              <a:buNone/>
            </a:pPr>
            <a:r>
              <a:rPr lang="en-US" dirty="0" smtClean="0"/>
              <a:t>HUD </a:t>
            </a:r>
            <a:r>
              <a:rPr lang="en-US" dirty="0"/>
              <a:t>enforces Title II as it relates to state</a:t>
            </a:r>
          </a:p>
          <a:p>
            <a:pPr marL="0" indent="0" algn="ctr">
              <a:buNone/>
            </a:pPr>
            <a:r>
              <a:rPr lang="en-US" dirty="0"/>
              <a:t>and local public housing, housing assistance</a:t>
            </a:r>
          </a:p>
          <a:p>
            <a:pPr marL="0" indent="0" algn="ctr">
              <a:buNone/>
            </a:pPr>
            <a:r>
              <a:rPr lang="en-US" dirty="0"/>
              <a:t>and housing referrals.</a:t>
            </a:r>
          </a:p>
          <a:p>
            <a:pPr marL="0" indent="0">
              <a:buNone/>
            </a:pPr>
            <a:r>
              <a:rPr lang="en-US" dirty="0"/>
              <a:t/>
            </a:r>
            <a:br>
              <a:rPr lang="en-US" dirty="0"/>
            </a:br>
            <a:endParaRPr lang="en-US" sz="2600" dirty="0"/>
          </a:p>
        </p:txBody>
      </p:sp>
    </p:spTree>
    <p:extLst>
      <p:ext uri="{BB962C8B-B14F-4D97-AF65-F5344CB8AC3E}">
        <p14:creationId xmlns:p14="http://schemas.microsoft.com/office/powerpoint/2010/main" val="20098561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dirty="0" smtClean="0">
                <a:effectLst/>
              </a:rPr>
              <a:t>Design &amp; Construction Requirements—What is Covered?</a:t>
            </a:r>
            <a:endParaRPr lang="en-US" dirty="0"/>
          </a:p>
        </p:txBody>
      </p:sp>
      <p:sp>
        <p:nvSpPr>
          <p:cNvPr id="4" name="Content Placeholder 3"/>
          <p:cNvSpPr>
            <a:spLocks noGrp="1"/>
          </p:cNvSpPr>
          <p:nvPr>
            <p:ph idx="1"/>
          </p:nvPr>
        </p:nvSpPr>
        <p:spPr/>
        <p:txBody>
          <a:bodyPr/>
          <a:lstStyle/>
          <a:p>
            <a:pPr>
              <a:buClr>
                <a:schemeClr val="tx1"/>
              </a:buClr>
            </a:pPr>
            <a:r>
              <a:rPr lang="en-US" dirty="0" smtClean="0">
                <a:solidFill>
                  <a:schemeClr val="tx1"/>
                </a:solidFill>
              </a:rPr>
              <a:t>Multifamily housing designed and constructed for first occupancy after March 13, 1991</a:t>
            </a:r>
          </a:p>
          <a:p>
            <a:pPr>
              <a:buClr>
                <a:schemeClr val="tx1"/>
              </a:buClr>
            </a:pPr>
            <a:r>
              <a:rPr lang="en-US" dirty="0"/>
              <a:t>B</a:t>
            </a:r>
            <a:r>
              <a:rPr lang="en-US" dirty="0" smtClean="0">
                <a:solidFill>
                  <a:schemeClr val="tx1"/>
                </a:solidFill>
              </a:rPr>
              <a:t>uildings containing four or more units</a:t>
            </a:r>
          </a:p>
          <a:p>
            <a:pPr>
              <a:buClr>
                <a:schemeClr val="tx1"/>
              </a:buClr>
            </a:pPr>
            <a:r>
              <a:rPr lang="en-US" dirty="0" smtClean="0">
                <a:solidFill>
                  <a:schemeClr val="tx1"/>
                </a:solidFill>
              </a:rPr>
              <a:t>If elevator, all dwelling units</a:t>
            </a:r>
          </a:p>
          <a:p>
            <a:pPr>
              <a:buClr>
                <a:schemeClr val="tx1"/>
              </a:buClr>
            </a:pPr>
            <a:r>
              <a:rPr lang="en-US" dirty="0" smtClean="0">
                <a:solidFill>
                  <a:schemeClr val="tx1"/>
                </a:solidFill>
              </a:rPr>
              <a:t>If no elevator</a:t>
            </a:r>
            <a:r>
              <a:rPr lang="en-US" sz="2800" dirty="0" smtClean="0">
                <a:solidFill>
                  <a:schemeClr val="tx1"/>
                </a:solidFill>
              </a:rPr>
              <a:t>, all ground floor units</a:t>
            </a:r>
          </a:p>
          <a:p>
            <a:pPr marL="0" indent="0">
              <a:buClr>
                <a:schemeClr val="tx1"/>
              </a:buClr>
              <a:buNone/>
            </a:pPr>
            <a:endParaRPr lang="en-US" dirty="0" smtClean="0"/>
          </a:p>
        </p:txBody>
      </p:sp>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198438"/>
            <a:ext cx="7696200" cy="792162"/>
          </a:xfrm>
        </p:spPr>
        <p:txBody>
          <a:bodyPr/>
          <a:lstStyle/>
          <a:p>
            <a:r>
              <a:rPr lang="en-US" sz="2800" dirty="0"/>
              <a:t>Design &amp; Construction Requirements—What is </a:t>
            </a:r>
            <a:r>
              <a:rPr lang="en-US" sz="2800" dirty="0" smtClean="0"/>
              <a:t>Not Covered</a:t>
            </a:r>
            <a:r>
              <a:rPr lang="en-US" sz="2800" dirty="0"/>
              <a:t>?</a:t>
            </a:r>
          </a:p>
        </p:txBody>
      </p:sp>
      <p:sp>
        <p:nvSpPr>
          <p:cNvPr id="4" name="Content Placeholder 3"/>
          <p:cNvSpPr>
            <a:spLocks noGrp="1"/>
          </p:cNvSpPr>
          <p:nvPr>
            <p:ph idx="1"/>
          </p:nvPr>
        </p:nvSpPr>
        <p:spPr>
          <a:xfrm>
            <a:off x="304800" y="1143000"/>
            <a:ext cx="8534400" cy="4648200"/>
          </a:xfrm>
        </p:spPr>
        <p:txBody>
          <a:bodyPr/>
          <a:lstStyle/>
          <a:p>
            <a:pPr>
              <a:buClr>
                <a:schemeClr val="tx1"/>
              </a:buClr>
            </a:pPr>
            <a:r>
              <a:rPr lang="en-US" dirty="0" smtClean="0">
                <a:solidFill>
                  <a:schemeClr val="tx1"/>
                </a:solidFill>
              </a:rPr>
              <a:t>Buildings occupied before March 13, 1991</a:t>
            </a:r>
          </a:p>
          <a:p>
            <a:pPr>
              <a:buClr>
                <a:schemeClr val="tx1"/>
              </a:buClr>
            </a:pPr>
            <a:r>
              <a:rPr lang="en-US" dirty="0" smtClean="0">
                <a:solidFill>
                  <a:schemeClr val="tx1"/>
                </a:solidFill>
              </a:rPr>
              <a:t>Detached single family houses</a:t>
            </a:r>
          </a:p>
          <a:p>
            <a:pPr>
              <a:buClr>
                <a:schemeClr val="tx1"/>
              </a:buClr>
            </a:pPr>
            <a:r>
              <a:rPr lang="en-US" dirty="0" smtClean="0">
                <a:solidFill>
                  <a:schemeClr val="tx1"/>
                </a:solidFill>
              </a:rPr>
              <a:t>Duplexes or triplexes</a:t>
            </a:r>
          </a:p>
          <a:p>
            <a:pPr>
              <a:buClr>
                <a:schemeClr val="tx1"/>
              </a:buClr>
            </a:pPr>
            <a:r>
              <a:rPr lang="en-US" dirty="0" smtClean="0">
                <a:solidFill>
                  <a:schemeClr val="tx1"/>
                </a:solidFill>
              </a:rPr>
              <a:t>Multistory townhomes</a:t>
            </a:r>
          </a:p>
          <a:p>
            <a:pPr>
              <a:buClr>
                <a:schemeClr val="tx1"/>
              </a:buClr>
            </a:pPr>
            <a:r>
              <a:rPr lang="en-US" altLang="en-US" dirty="0" smtClean="0">
                <a:solidFill>
                  <a:schemeClr val="tx1"/>
                </a:solidFill>
              </a:rPr>
              <a:t>Buildings </a:t>
            </a:r>
            <a:r>
              <a:rPr lang="en-US" altLang="en-US" dirty="0">
                <a:solidFill>
                  <a:schemeClr val="tx1"/>
                </a:solidFill>
              </a:rPr>
              <a:t>used previously for a nonresidential purpose, such as a warehouse, office building, or school, and is being converted to a multifamily </a:t>
            </a:r>
            <a:r>
              <a:rPr lang="en-US" altLang="en-US" dirty="0" smtClean="0">
                <a:solidFill>
                  <a:schemeClr val="tx1"/>
                </a:solidFill>
              </a:rPr>
              <a:t>dwelling</a:t>
            </a:r>
            <a:endParaRPr lang="en-US" dirty="0" smtClean="0">
              <a:solidFill>
                <a:schemeClr val="tx1"/>
              </a:solidFill>
            </a:endParaRPr>
          </a:p>
        </p:txBody>
      </p:sp>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198438"/>
            <a:ext cx="7696200" cy="792162"/>
          </a:xfrm>
        </p:spPr>
        <p:txBody>
          <a:bodyPr/>
          <a:lstStyle/>
          <a:p>
            <a:r>
              <a:rPr lang="en-US" sz="2800" dirty="0" smtClean="0">
                <a:effectLst/>
              </a:rPr>
              <a:t>Design &amp; Construction Requirements </a:t>
            </a:r>
            <a:endParaRPr lang="en-US" sz="2800" dirty="0"/>
          </a:p>
        </p:txBody>
      </p:sp>
      <p:sp>
        <p:nvSpPr>
          <p:cNvPr id="4" name="Content Placeholder 3"/>
          <p:cNvSpPr>
            <a:spLocks noGrp="1"/>
          </p:cNvSpPr>
          <p:nvPr>
            <p:ph idx="1"/>
          </p:nvPr>
        </p:nvSpPr>
        <p:spPr>
          <a:xfrm>
            <a:off x="304800" y="1143000"/>
            <a:ext cx="8610600" cy="4648200"/>
          </a:xfrm>
        </p:spPr>
        <p:txBody>
          <a:bodyPr/>
          <a:lstStyle/>
          <a:p>
            <a:pPr marL="514350" indent="-514350">
              <a:buClr>
                <a:schemeClr val="tx1"/>
              </a:buClr>
              <a:buFont typeface="+mj-lt"/>
              <a:buAutoNum type="arabicPeriod"/>
            </a:pPr>
            <a:r>
              <a:rPr lang="en-US" sz="2600" dirty="0" smtClean="0"/>
              <a:t>Accessible building entrance on an accessible route</a:t>
            </a:r>
          </a:p>
          <a:p>
            <a:pPr marL="514350" indent="-514350">
              <a:buClr>
                <a:schemeClr val="tx1"/>
              </a:buClr>
              <a:buFont typeface="+mj-lt"/>
              <a:buAutoNum type="arabicPeriod"/>
            </a:pPr>
            <a:r>
              <a:rPr lang="en-US" dirty="0" smtClean="0"/>
              <a:t>Accessible and usable public and common use areas</a:t>
            </a:r>
          </a:p>
          <a:p>
            <a:pPr marL="514350" indent="-514350">
              <a:buClr>
                <a:schemeClr val="tx1"/>
              </a:buClr>
              <a:buFont typeface="+mj-lt"/>
              <a:buAutoNum type="arabicPeriod"/>
            </a:pPr>
            <a:r>
              <a:rPr lang="en-US" sz="2600" dirty="0" smtClean="0"/>
              <a:t>Usable doors</a:t>
            </a:r>
          </a:p>
          <a:p>
            <a:pPr marL="514350" indent="-514350">
              <a:buClr>
                <a:schemeClr val="tx1"/>
              </a:buClr>
              <a:buFont typeface="+mj-lt"/>
              <a:buAutoNum type="arabicPeriod"/>
            </a:pPr>
            <a:r>
              <a:rPr lang="en-US" dirty="0" smtClean="0"/>
              <a:t>Accessible routes into and through covered unit</a:t>
            </a:r>
          </a:p>
          <a:p>
            <a:pPr marL="514350" indent="-514350">
              <a:buClr>
                <a:schemeClr val="tx1"/>
              </a:buClr>
              <a:buFont typeface="+mj-lt"/>
              <a:buAutoNum type="arabicPeriod"/>
            </a:pPr>
            <a:r>
              <a:rPr lang="en-US" sz="2600" dirty="0" smtClean="0"/>
              <a:t>Light switches, electrical outlets, thermostats, and other environmental controls in accessible locations</a:t>
            </a:r>
          </a:p>
          <a:p>
            <a:pPr marL="514350" indent="-514350">
              <a:buClr>
                <a:schemeClr val="tx1"/>
              </a:buClr>
              <a:buFont typeface="+mj-lt"/>
              <a:buAutoNum type="arabicPeriod"/>
            </a:pPr>
            <a:r>
              <a:rPr lang="en-US" dirty="0" smtClean="0"/>
              <a:t>Reinforced walls in bathrooms for later installation of grab bars</a:t>
            </a:r>
          </a:p>
          <a:p>
            <a:pPr marL="514350" indent="-514350">
              <a:buClr>
                <a:schemeClr val="tx1"/>
              </a:buClr>
              <a:buFont typeface="+mj-lt"/>
              <a:buAutoNum type="arabicPeriod"/>
            </a:pPr>
            <a:r>
              <a:rPr lang="en-US" sz="2600" dirty="0" smtClean="0"/>
              <a:t>Usable kitchens and bathrooms</a:t>
            </a:r>
            <a:endParaRPr lang="en-US" sz="2600" dirty="0"/>
          </a:p>
        </p:txBody>
      </p:sp>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198438"/>
            <a:ext cx="7696200" cy="792162"/>
          </a:xfrm>
        </p:spPr>
        <p:txBody>
          <a:bodyPr/>
          <a:lstStyle/>
          <a:p>
            <a:pPr>
              <a:buClr>
                <a:schemeClr val="tx1"/>
              </a:buClr>
            </a:pPr>
            <a:r>
              <a:rPr lang="en-US" sz="2800" dirty="0"/>
              <a:t>Design and Construction </a:t>
            </a:r>
            <a:r>
              <a:rPr lang="en-US" sz="2800" dirty="0" smtClean="0"/>
              <a:t>Requirements—Requirement 1</a:t>
            </a:r>
            <a:endParaRPr lang="en-US" sz="2800" dirty="0"/>
          </a:p>
        </p:txBody>
      </p:sp>
      <p:sp>
        <p:nvSpPr>
          <p:cNvPr id="4" name="Content Placeholder 3"/>
          <p:cNvSpPr>
            <a:spLocks noGrp="1"/>
          </p:cNvSpPr>
          <p:nvPr>
            <p:ph idx="1"/>
          </p:nvPr>
        </p:nvSpPr>
        <p:spPr/>
        <p:txBody>
          <a:bodyPr/>
          <a:lstStyle/>
          <a:p>
            <a:pPr marL="0" indent="0">
              <a:buClr>
                <a:schemeClr val="tx1"/>
              </a:buClr>
              <a:buNone/>
            </a:pPr>
            <a:r>
              <a:rPr lang="en-US" sz="2400" dirty="0" smtClean="0"/>
              <a:t>Accessible </a:t>
            </a:r>
            <a:r>
              <a:rPr lang="en-US" sz="2400" dirty="0"/>
              <a:t>building entrance on an accessible </a:t>
            </a:r>
            <a:r>
              <a:rPr lang="en-US" sz="2400" dirty="0" smtClean="0"/>
              <a:t>route</a:t>
            </a:r>
            <a:endParaRPr lang="en-US" sz="2600" dirty="0" smtClean="0"/>
          </a:p>
          <a:p>
            <a:pPr marL="0" indent="0">
              <a:buClr>
                <a:schemeClr val="tx1"/>
              </a:buClr>
              <a:buNone/>
            </a:pPr>
            <a:endParaRPr lang="en-US" sz="2600" dirty="0"/>
          </a:p>
        </p:txBody>
      </p:sp>
      <p:pic>
        <p:nvPicPr>
          <p:cNvPr id="5" name="Picture 3" descr="entran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1905000" y="1905000"/>
            <a:ext cx="5686403" cy="3809999"/>
          </a:xfrm>
          <a:prstGeom prst="rect">
            <a:avLst/>
          </a:prstGeom>
          <a:noFill/>
        </p:spPr>
      </p:pic>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198438"/>
            <a:ext cx="7696200" cy="792162"/>
          </a:xfrm>
        </p:spPr>
        <p:txBody>
          <a:bodyPr/>
          <a:lstStyle/>
          <a:p>
            <a:r>
              <a:rPr lang="en-US" sz="2800" dirty="0"/>
              <a:t>Design and Construction Requirements—Requirement </a:t>
            </a:r>
            <a:r>
              <a:rPr lang="en-US" sz="2800" dirty="0" smtClean="0"/>
              <a:t>2</a:t>
            </a:r>
            <a:endParaRPr lang="en-US" dirty="0"/>
          </a:p>
        </p:txBody>
      </p:sp>
      <p:sp>
        <p:nvSpPr>
          <p:cNvPr id="4" name="Content Placeholder 3"/>
          <p:cNvSpPr>
            <a:spLocks noGrp="1"/>
          </p:cNvSpPr>
          <p:nvPr>
            <p:ph idx="1"/>
          </p:nvPr>
        </p:nvSpPr>
        <p:spPr/>
        <p:txBody>
          <a:bodyPr/>
          <a:lstStyle/>
          <a:p>
            <a:pPr marL="0" indent="0">
              <a:buClr>
                <a:schemeClr val="tx1"/>
              </a:buClr>
              <a:buNone/>
            </a:pPr>
            <a:r>
              <a:rPr lang="en-US" dirty="0" smtClean="0"/>
              <a:t>Accessible </a:t>
            </a:r>
            <a:r>
              <a:rPr lang="en-US" dirty="0"/>
              <a:t>and usable public and common use </a:t>
            </a:r>
            <a:r>
              <a:rPr lang="en-US" dirty="0" smtClean="0"/>
              <a:t>areas</a:t>
            </a:r>
            <a:endParaRPr lang="en-US" dirty="0"/>
          </a:p>
        </p:txBody>
      </p:sp>
      <p:pic>
        <p:nvPicPr>
          <p:cNvPr id="5" name="Picture 2" descr="mailbox"/>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3886200" y="1828800"/>
            <a:ext cx="3633189" cy="4419600"/>
          </a:xfrm>
          <a:prstGeom prst="rect">
            <a:avLst/>
          </a:prstGeom>
          <a:noFill/>
        </p:spPr>
      </p:pic>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11625</TotalTime>
  <Words>1221</Words>
  <Application>Microsoft Office PowerPoint</Application>
  <PresentationFormat>On-screen Show (4:3)</PresentationFormat>
  <Paragraphs>201</Paragraphs>
  <Slides>39</Slides>
  <Notes>29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Arial Rounded MT Bold</vt:lpstr>
      <vt:lpstr>Tahoma</vt:lpstr>
      <vt:lpstr>Default Design</vt:lpstr>
      <vt:lpstr>Introduction to Housing Discrimination Laws for Independent Living Center Staff  August 20, 2014 3:00 p.m. – 4:30 p.m. EDT    Presenters: Claire Chantler Susan Crawford</vt:lpstr>
      <vt:lpstr>Fair Housing Laws—Fair Housing Act</vt:lpstr>
      <vt:lpstr>                Section 504 of the Rehabilitation Act of 1973 </vt:lpstr>
      <vt:lpstr>Title II of the Americans with Disabilities Act </vt:lpstr>
      <vt:lpstr>Design &amp; Construction Requirements—What is Covered?</vt:lpstr>
      <vt:lpstr>Design &amp; Construction Requirements—What is Not Covered?</vt:lpstr>
      <vt:lpstr>Design &amp; Construction Requirements </vt:lpstr>
      <vt:lpstr>Design and Construction Requirements—Requirement 1</vt:lpstr>
      <vt:lpstr>Design and Construction Requirements—Requirement 2</vt:lpstr>
      <vt:lpstr>Design and Construction Requirements—Requirement 3</vt:lpstr>
      <vt:lpstr>Design and Construction Requirements—Requirement 4</vt:lpstr>
      <vt:lpstr>Design and Construction Requirements—Requirement 5</vt:lpstr>
      <vt:lpstr>Design and Construction Requirements—Bathrooms</vt:lpstr>
      <vt:lpstr>Design and Construction Requirements—Usable Kitchens and Bathrooms</vt:lpstr>
      <vt:lpstr>Fair Housing Accessibility FIRST </vt:lpstr>
      <vt:lpstr>Questions?</vt:lpstr>
      <vt:lpstr>Definition of Disability</vt:lpstr>
      <vt:lpstr>Reasonable Modification (RM)</vt:lpstr>
      <vt:lpstr>Reasonable Accommodation (RA)</vt:lpstr>
      <vt:lpstr> The Difference between Reasonable Accommodation and Reasonable Modification</vt:lpstr>
      <vt:lpstr>Reasonable Modifications — Who Pays to Make the Modification?  </vt:lpstr>
      <vt:lpstr>What about removing modifications at the end of tenancy? </vt:lpstr>
      <vt:lpstr> What about removing modifications at the end of tenancy?, cont’d. </vt:lpstr>
      <vt:lpstr>Reasonable Modification Examples</vt:lpstr>
      <vt:lpstr> Parking Spaces— Reasonable Accommodation  </vt:lpstr>
      <vt:lpstr>Reasonable Accommodation—The  Fair Housing Act and Section 504 Do NOT Allow </vt:lpstr>
      <vt:lpstr>Reasonable Accommodation Examples</vt:lpstr>
      <vt:lpstr>Questions?</vt:lpstr>
      <vt:lpstr>Verification of Disability</vt:lpstr>
      <vt:lpstr>Verification of Disability, cont’d.</vt:lpstr>
      <vt:lpstr>Assistance Animal</vt:lpstr>
      <vt:lpstr>Denials of Request to Use Assistance Animals</vt:lpstr>
      <vt:lpstr>Assistance Animals</vt:lpstr>
      <vt:lpstr>Resources on the FHEO Home page</vt:lpstr>
      <vt:lpstr>Denials of RAs and RMs</vt:lpstr>
      <vt:lpstr>Filing A Complaint</vt:lpstr>
      <vt:lpstr>Slide 26 Wrap Up and Evaluation</vt:lpstr>
      <vt:lpstr>For more information</vt:lpstr>
      <vt:lpstr>CIL-NET Attribution</vt:lpstr>
    </vt:vector>
  </TitlesOfParts>
  <Company>ILRU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Eubanks, Carol</cp:lastModifiedBy>
  <cp:revision>405</cp:revision>
  <cp:lastPrinted>2014-08-05T13:18:46Z</cp:lastPrinted>
  <dcterms:created xsi:type="dcterms:W3CDTF">2011-01-05T14:17:40Z</dcterms:created>
  <dcterms:modified xsi:type="dcterms:W3CDTF">2014-08-06T11:28:33Z</dcterms:modified>
</cp:coreProperties>
</file>