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2"/>
  </p:notesMasterIdLst>
  <p:handoutMasterIdLst>
    <p:handoutMasterId r:id="rId43"/>
  </p:handoutMasterIdLst>
  <p:sldIdLst>
    <p:sldId id="280" r:id="rId2"/>
    <p:sldId id="468" r:id="rId3"/>
    <p:sldId id="479" r:id="rId4"/>
    <p:sldId id="480" r:id="rId5"/>
    <p:sldId id="481" r:id="rId6"/>
    <p:sldId id="482" r:id="rId7"/>
    <p:sldId id="440" r:id="rId8"/>
    <p:sldId id="441" r:id="rId9"/>
    <p:sldId id="442" r:id="rId10"/>
    <p:sldId id="443" r:id="rId11"/>
    <p:sldId id="469" r:id="rId12"/>
    <p:sldId id="444" r:id="rId13"/>
    <p:sldId id="470" r:id="rId14"/>
    <p:sldId id="458" r:id="rId15"/>
    <p:sldId id="447" r:id="rId16"/>
    <p:sldId id="448" r:id="rId17"/>
    <p:sldId id="449" r:id="rId18"/>
    <p:sldId id="450" r:id="rId19"/>
    <p:sldId id="451" r:id="rId20"/>
    <p:sldId id="460" r:id="rId21"/>
    <p:sldId id="455" r:id="rId22"/>
    <p:sldId id="456" r:id="rId23"/>
    <p:sldId id="457" r:id="rId24"/>
    <p:sldId id="445" r:id="rId25"/>
    <p:sldId id="471" r:id="rId26"/>
    <p:sldId id="472" r:id="rId27"/>
    <p:sldId id="473" r:id="rId28"/>
    <p:sldId id="474" r:id="rId29"/>
    <p:sldId id="475" r:id="rId30"/>
    <p:sldId id="476" r:id="rId31"/>
    <p:sldId id="477" r:id="rId32"/>
    <p:sldId id="478" r:id="rId33"/>
    <p:sldId id="459" r:id="rId34"/>
    <p:sldId id="461" r:id="rId35"/>
    <p:sldId id="462" r:id="rId36"/>
    <p:sldId id="467" r:id="rId37"/>
    <p:sldId id="464" r:id="rId38"/>
    <p:sldId id="466" r:id="rId39"/>
    <p:sldId id="387" r:id="rId40"/>
    <p:sldId id="318" r:id="rId4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9900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600" autoAdjust="0"/>
    <p:restoredTop sz="94640" autoAdjust="0"/>
  </p:normalViewPr>
  <p:slideViewPr>
    <p:cSldViewPr>
      <p:cViewPr varScale="1">
        <p:scale>
          <a:sx n="65" d="100"/>
          <a:sy n="65" d="100"/>
        </p:scale>
        <p:origin x="1284"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14"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8/25/2014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2662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2663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a:p>
        </p:txBody>
      </p:sp>
    </p:spTree>
    <p:extLst>
      <p:ext uri="{BB962C8B-B14F-4D97-AF65-F5344CB8AC3E}">
        <p14:creationId xmlns:p14="http://schemas.microsoft.com/office/powerpoint/2010/main" val="2964836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17</a:t>
            </a:fld>
            <a:endParaRPr lang="en-US"/>
          </a:p>
        </p:txBody>
      </p:sp>
    </p:spTree>
    <p:extLst>
      <p:ext uri="{BB962C8B-B14F-4D97-AF65-F5344CB8AC3E}">
        <p14:creationId xmlns:p14="http://schemas.microsoft.com/office/powerpoint/2010/main" val="2465398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18</a:t>
            </a:fld>
            <a:endParaRPr lang="en-US"/>
          </a:p>
        </p:txBody>
      </p:sp>
    </p:spTree>
    <p:extLst>
      <p:ext uri="{BB962C8B-B14F-4D97-AF65-F5344CB8AC3E}">
        <p14:creationId xmlns:p14="http://schemas.microsoft.com/office/powerpoint/2010/main" val="37007423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19</a:t>
            </a:fld>
            <a:endParaRPr lang="en-US"/>
          </a:p>
        </p:txBody>
      </p:sp>
    </p:spTree>
    <p:extLst>
      <p:ext uri="{BB962C8B-B14F-4D97-AF65-F5344CB8AC3E}">
        <p14:creationId xmlns:p14="http://schemas.microsoft.com/office/powerpoint/2010/main" val="1421936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20</a:t>
            </a:fld>
            <a:endParaRPr lang="en-US"/>
          </a:p>
        </p:txBody>
      </p:sp>
    </p:spTree>
    <p:extLst>
      <p:ext uri="{BB962C8B-B14F-4D97-AF65-F5344CB8AC3E}">
        <p14:creationId xmlns:p14="http://schemas.microsoft.com/office/powerpoint/2010/main" val="38660933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21</a:t>
            </a:fld>
            <a:endParaRPr lang="en-US"/>
          </a:p>
        </p:txBody>
      </p:sp>
    </p:spTree>
    <p:extLst>
      <p:ext uri="{BB962C8B-B14F-4D97-AF65-F5344CB8AC3E}">
        <p14:creationId xmlns:p14="http://schemas.microsoft.com/office/powerpoint/2010/main" val="25890886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22</a:t>
            </a:fld>
            <a:endParaRPr lang="en-US"/>
          </a:p>
        </p:txBody>
      </p:sp>
    </p:spTree>
    <p:extLst>
      <p:ext uri="{BB962C8B-B14F-4D97-AF65-F5344CB8AC3E}">
        <p14:creationId xmlns:p14="http://schemas.microsoft.com/office/powerpoint/2010/main" val="40804359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23</a:t>
            </a:fld>
            <a:endParaRPr lang="en-US"/>
          </a:p>
        </p:txBody>
      </p:sp>
    </p:spTree>
    <p:extLst>
      <p:ext uri="{BB962C8B-B14F-4D97-AF65-F5344CB8AC3E}">
        <p14:creationId xmlns:p14="http://schemas.microsoft.com/office/powerpoint/2010/main" val="3473815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24</a:t>
            </a:fld>
            <a:endParaRPr lang="en-US"/>
          </a:p>
        </p:txBody>
      </p:sp>
    </p:spTree>
    <p:extLst>
      <p:ext uri="{BB962C8B-B14F-4D97-AF65-F5344CB8AC3E}">
        <p14:creationId xmlns:p14="http://schemas.microsoft.com/office/powerpoint/2010/main" val="3439981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328B324-CB8D-4408-BB8F-564927D78E00}" type="slidenum">
              <a:rPr lang="en-US" altLang="en-US"/>
              <a:pPr eaLnBrk="1" hangingPunct="1">
                <a:spcBef>
                  <a:spcPct val="0"/>
                </a:spcBef>
              </a:pPr>
              <a:t>25</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cs typeface="Arial" panose="020B0604020202020204" pitchFamily="34" charset="0"/>
              </a:rPr>
              <a:t>The SILC believed that the child custody laws in Idaho as previously written presented an unrealistic view of the disability community by their constant referral to having a disability as a factor in parents' ability to effectively raise their children. The SILC believed that it was not a person's disability that inhibits a person's capacity to provide a stable and loving home for children, rather it is a lack of disability-related supports for a parent with a disability that resulted in an unstable home environment. Many parents with significant disabilities provided excellent care and stable homes for their children with the assistance of family, friends and neighbors. Factors that should be considered in child custody cases include abuse, neglect, substance abuse, abandonment, etc., regardless of whether the parent has a disability.</a:t>
            </a:r>
            <a:endParaRPr lang="en-US" altLang="en-US" smtClean="0">
              <a:latin typeface="Arial" panose="020B0604020202020204" pitchFamily="34" charset="0"/>
            </a:endParaRP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969323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26</a:t>
            </a:fld>
            <a:endParaRPr lang="en-US"/>
          </a:p>
        </p:txBody>
      </p:sp>
    </p:spTree>
    <p:extLst>
      <p:ext uri="{BB962C8B-B14F-4D97-AF65-F5344CB8AC3E}">
        <p14:creationId xmlns:p14="http://schemas.microsoft.com/office/powerpoint/2010/main" val="1311752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7</a:t>
            </a:fld>
            <a:endParaRPr lang="en-US"/>
          </a:p>
        </p:txBody>
      </p:sp>
    </p:spTree>
    <p:extLst>
      <p:ext uri="{BB962C8B-B14F-4D97-AF65-F5344CB8AC3E}">
        <p14:creationId xmlns:p14="http://schemas.microsoft.com/office/powerpoint/2010/main" val="17405096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27</a:t>
            </a:fld>
            <a:endParaRPr lang="en-US"/>
          </a:p>
        </p:txBody>
      </p:sp>
    </p:spTree>
    <p:extLst>
      <p:ext uri="{BB962C8B-B14F-4D97-AF65-F5344CB8AC3E}">
        <p14:creationId xmlns:p14="http://schemas.microsoft.com/office/powerpoint/2010/main" val="32952605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28</a:t>
            </a:fld>
            <a:endParaRPr lang="en-US"/>
          </a:p>
        </p:txBody>
      </p:sp>
    </p:spTree>
    <p:extLst>
      <p:ext uri="{BB962C8B-B14F-4D97-AF65-F5344CB8AC3E}">
        <p14:creationId xmlns:p14="http://schemas.microsoft.com/office/powerpoint/2010/main" val="9995764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29</a:t>
            </a:fld>
            <a:endParaRPr lang="en-US"/>
          </a:p>
        </p:txBody>
      </p:sp>
    </p:spTree>
    <p:extLst>
      <p:ext uri="{BB962C8B-B14F-4D97-AF65-F5344CB8AC3E}">
        <p14:creationId xmlns:p14="http://schemas.microsoft.com/office/powerpoint/2010/main" val="14508845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30</a:t>
            </a:fld>
            <a:endParaRPr lang="en-US"/>
          </a:p>
        </p:txBody>
      </p:sp>
    </p:spTree>
    <p:extLst>
      <p:ext uri="{BB962C8B-B14F-4D97-AF65-F5344CB8AC3E}">
        <p14:creationId xmlns:p14="http://schemas.microsoft.com/office/powerpoint/2010/main" val="23002569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31</a:t>
            </a:fld>
            <a:endParaRPr lang="en-US"/>
          </a:p>
        </p:txBody>
      </p:sp>
    </p:spTree>
    <p:extLst>
      <p:ext uri="{BB962C8B-B14F-4D97-AF65-F5344CB8AC3E}">
        <p14:creationId xmlns:p14="http://schemas.microsoft.com/office/powerpoint/2010/main" val="17429043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32</a:t>
            </a:fld>
            <a:endParaRPr lang="en-US"/>
          </a:p>
        </p:txBody>
      </p:sp>
    </p:spTree>
    <p:extLst>
      <p:ext uri="{BB962C8B-B14F-4D97-AF65-F5344CB8AC3E}">
        <p14:creationId xmlns:p14="http://schemas.microsoft.com/office/powerpoint/2010/main" val="10964596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33</a:t>
            </a:fld>
            <a:endParaRPr lang="en-US"/>
          </a:p>
        </p:txBody>
      </p:sp>
    </p:spTree>
    <p:extLst>
      <p:ext uri="{BB962C8B-B14F-4D97-AF65-F5344CB8AC3E}">
        <p14:creationId xmlns:p14="http://schemas.microsoft.com/office/powerpoint/2010/main" val="34758882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34</a:t>
            </a:fld>
            <a:endParaRPr lang="en-US"/>
          </a:p>
        </p:txBody>
      </p:sp>
    </p:spTree>
    <p:extLst>
      <p:ext uri="{BB962C8B-B14F-4D97-AF65-F5344CB8AC3E}">
        <p14:creationId xmlns:p14="http://schemas.microsoft.com/office/powerpoint/2010/main" val="430708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35</a:t>
            </a:fld>
            <a:endParaRPr lang="en-US"/>
          </a:p>
        </p:txBody>
      </p:sp>
    </p:spTree>
    <p:extLst>
      <p:ext uri="{BB962C8B-B14F-4D97-AF65-F5344CB8AC3E}">
        <p14:creationId xmlns:p14="http://schemas.microsoft.com/office/powerpoint/2010/main" val="41179158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37</a:t>
            </a:fld>
            <a:endParaRPr lang="en-US"/>
          </a:p>
        </p:txBody>
      </p:sp>
    </p:spTree>
    <p:extLst>
      <p:ext uri="{BB962C8B-B14F-4D97-AF65-F5344CB8AC3E}">
        <p14:creationId xmlns:p14="http://schemas.microsoft.com/office/powerpoint/2010/main" val="2480541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8</a:t>
            </a:fld>
            <a:endParaRPr lang="en-US"/>
          </a:p>
        </p:txBody>
      </p:sp>
    </p:spTree>
    <p:extLst>
      <p:ext uri="{BB962C8B-B14F-4D97-AF65-F5344CB8AC3E}">
        <p14:creationId xmlns:p14="http://schemas.microsoft.com/office/powerpoint/2010/main" val="35039946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36738" y="696913"/>
            <a:ext cx="3336925" cy="25034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38</a:t>
            </a:fld>
            <a:endParaRPr lang="en-US"/>
          </a:p>
        </p:txBody>
      </p:sp>
    </p:spTree>
    <p:extLst>
      <p:ext uri="{BB962C8B-B14F-4D97-AF65-F5344CB8AC3E}">
        <p14:creationId xmlns:p14="http://schemas.microsoft.com/office/powerpoint/2010/main" val="25231687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39</a:t>
            </a:fld>
            <a:endParaRPr lang="en-US"/>
          </a:p>
        </p:txBody>
      </p:sp>
    </p:spTree>
    <p:extLst>
      <p:ext uri="{BB962C8B-B14F-4D97-AF65-F5344CB8AC3E}">
        <p14:creationId xmlns:p14="http://schemas.microsoft.com/office/powerpoint/2010/main" val="17529598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40</a:t>
            </a:fld>
            <a:endParaRPr lang="en-US"/>
          </a:p>
        </p:txBody>
      </p:sp>
    </p:spTree>
    <p:extLst>
      <p:ext uri="{BB962C8B-B14F-4D97-AF65-F5344CB8AC3E}">
        <p14:creationId xmlns:p14="http://schemas.microsoft.com/office/powerpoint/2010/main" val="889254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9</a:t>
            </a:fld>
            <a:endParaRPr lang="en-US"/>
          </a:p>
        </p:txBody>
      </p:sp>
    </p:spTree>
    <p:extLst>
      <p:ext uri="{BB962C8B-B14F-4D97-AF65-F5344CB8AC3E}">
        <p14:creationId xmlns:p14="http://schemas.microsoft.com/office/powerpoint/2010/main" val="3259391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10</a:t>
            </a:fld>
            <a:endParaRPr lang="en-US"/>
          </a:p>
        </p:txBody>
      </p:sp>
    </p:spTree>
    <p:extLst>
      <p:ext uri="{BB962C8B-B14F-4D97-AF65-F5344CB8AC3E}">
        <p14:creationId xmlns:p14="http://schemas.microsoft.com/office/powerpoint/2010/main" val="1215969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12</a:t>
            </a:fld>
            <a:endParaRPr lang="en-US"/>
          </a:p>
        </p:txBody>
      </p:sp>
    </p:spTree>
    <p:extLst>
      <p:ext uri="{BB962C8B-B14F-4D97-AF65-F5344CB8AC3E}">
        <p14:creationId xmlns:p14="http://schemas.microsoft.com/office/powerpoint/2010/main" val="682176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14</a:t>
            </a:fld>
            <a:endParaRPr lang="en-US"/>
          </a:p>
        </p:txBody>
      </p:sp>
    </p:spTree>
    <p:extLst>
      <p:ext uri="{BB962C8B-B14F-4D97-AF65-F5344CB8AC3E}">
        <p14:creationId xmlns:p14="http://schemas.microsoft.com/office/powerpoint/2010/main" val="2366367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15</a:t>
            </a:fld>
            <a:endParaRPr lang="en-US"/>
          </a:p>
        </p:txBody>
      </p:sp>
    </p:spTree>
    <p:extLst>
      <p:ext uri="{BB962C8B-B14F-4D97-AF65-F5344CB8AC3E}">
        <p14:creationId xmlns:p14="http://schemas.microsoft.com/office/powerpoint/2010/main" val="2144775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16</a:t>
            </a:fld>
            <a:endParaRPr lang="en-US"/>
          </a:p>
        </p:txBody>
      </p:sp>
    </p:spTree>
    <p:extLst>
      <p:ext uri="{BB962C8B-B14F-4D97-AF65-F5344CB8AC3E}">
        <p14:creationId xmlns:p14="http://schemas.microsoft.com/office/powerpoint/2010/main" val="1494813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0629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buClr>
                <a:schemeClr val="tx1"/>
              </a:buClr>
              <a:defRPr sz="2800"/>
            </a:lvl1pPr>
            <a:lvl2pPr>
              <a:buClr>
                <a:schemeClr val="tx1"/>
              </a:buClr>
              <a:defRPr sz="2400"/>
            </a:lvl2pPr>
            <a:lvl3pPr>
              <a:buClr>
                <a:schemeClr val="tx1"/>
              </a:buClr>
              <a:defRPr sz="2000"/>
            </a:lvl3pPr>
            <a:lvl4pPr>
              <a:buClr>
                <a:schemeClr val="tx1"/>
              </a:buClr>
              <a:defRPr sz="1800"/>
            </a:lvl4pPr>
            <a:lvl5pPr>
              <a:buClr>
                <a:schemeClr val="tx1"/>
              </a:buCl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buClr>
                <a:schemeClr val="tx1"/>
              </a:buClr>
              <a:defRPr sz="2800"/>
            </a:lvl1pPr>
            <a:lvl2pPr>
              <a:buClr>
                <a:schemeClr val="tx1"/>
              </a:buClr>
              <a:defRPr sz="2400"/>
            </a:lvl2pPr>
            <a:lvl3pPr>
              <a:buClr>
                <a:schemeClr val="tx1"/>
              </a:buClr>
              <a:defRPr sz="2000"/>
            </a:lvl3pPr>
            <a:lvl4pPr>
              <a:buClr>
                <a:schemeClr val="tx1"/>
              </a:buClr>
              <a:defRPr sz="1800"/>
            </a:lvl4pPr>
            <a:lvl5pPr>
              <a:buClr>
                <a:schemeClr val="tx1"/>
              </a:buCl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xfrm>
            <a:off x="457200" y="6245225"/>
            <a:ext cx="8305800" cy="476250"/>
          </a:xfrm>
          <a:prstGeom prst="rect">
            <a:avLst/>
          </a:prstGeom>
          <a:ln/>
        </p:spPr>
        <p:txBody>
          <a:bodyPr/>
          <a:lstStyle>
            <a:lvl1pPr>
              <a:defRPr/>
            </a:lvl1pPr>
          </a:lstStyle>
          <a:p>
            <a:pPr>
              <a:defRPr/>
            </a:pPr>
            <a:r>
              <a:rPr lang="en-US"/>
              <a:t>Bob Michaels   65 E.  Kelly Lane   Tempe, AZ 85284-4066</a:t>
            </a:r>
          </a:p>
          <a:p>
            <a:pPr>
              <a:defRPr/>
            </a:pPr>
            <a:r>
              <a:rPr lang="en-US"/>
              <a:t>(480) 961-0553 [V/TTY]    michaels@impulsedata.net   (480) 961-0533 [FAX]</a:t>
            </a:r>
          </a:p>
        </p:txBody>
      </p:sp>
    </p:spTree>
    <p:extLst>
      <p:ext uri="{BB962C8B-B14F-4D97-AF65-F5344CB8AC3E}">
        <p14:creationId xmlns:p14="http://schemas.microsoft.com/office/powerpoint/2010/main" val="3895723290"/>
      </p:ext>
    </p:extLst>
  </p:cSld>
  <p:clrMapOvr>
    <a:masterClrMapping/>
  </p:clrMapOvr>
  <p:transition spd="slow" advClick="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52400" y="1143000"/>
            <a:ext cx="88392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a:p>
        </p:txBody>
      </p:sp>
      <p:pic>
        <p:nvPicPr>
          <p:cNvPr id="8" name="Picture 7" descr="IL-NET logo and IL-NET, a project of ILRU-Independent Living Research Utilization."/>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57200" y="6129963"/>
            <a:ext cx="2833816" cy="524256"/>
          </a:xfrm>
          <a:prstGeom prst="rect">
            <a:avLst/>
          </a:prstGeom>
        </p:spPr>
      </p:pic>
      <p:pic>
        <p:nvPicPr>
          <p:cNvPr id="3" name="Picture 2" descr="ilru logo - ilru in red block letters with navy blue eyebrow &quot;swoosh&quot; above"/>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150434" y="79128"/>
            <a:ext cx="993566" cy="469353"/>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2" r:id="rId2"/>
    <p:sldLayoutId id="2147483654" r:id="rId3"/>
    <p:sldLayoutId id="2147483655" r:id="rId4"/>
    <p:sldLayoutId id="2147483656" r:id="rId5"/>
  </p:sldLayoutIdLst>
  <p:hf hdr="0" ftr="0" dt="0"/>
  <p:txStyles>
    <p:titleStyle>
      <a:lvl1pPr algn="l" rtl="0" fontAlgn="base">
        <a:spcBef>
          <a:spcPct val="0"/>
        </a:spcBef>
        <a:spcAft>
          <a:spcPct val="0"/>
        </a:spcAft>
        <a:defRPr sz="3200" b="1">
          <a:solidFill>
            <a:schemeClr val="accent2"/>
          </a:solidFill>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6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hyperlink" Target="http://www.ncd.gov/publications/2012"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hyperlink" Target="http://www.lookingglass.org/"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achancetoparent.ne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www.bazelon.org/"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ww.ndrn.org/"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http://www.nfb.org/"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https://vovici.com/wsb.dll/s/12291g56860"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a:t>
            </a:fld>
            <a:endParaRPr lang="en-US" sz="8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914400" y="1451429"/>
            <a:ext cx="7696200" cy="792162"/>
          </a:xfrm>
        </p:spPr>
        <p:txBody>
          <a:bodyPr/>
          <a:lstStyle/>
          <a:p>
            <a:pPr algn="ctr"/>
            <a:r>
              <a:rPr lang="en-US" sz="2400" dirty="0"/>
              <a:t>The New Frontier of Disability Rights: </a:t>
            </a:r>
            <a:br>
              <a:rPr lang="en-US" sz="2400" dirty="0"/>
            </a:br>
            <a:r>
              <a:rPr lang="en-US" sz="2400" dirty="0"/>
              <a:t>Introduction to Child-Custody Rights of </a:t>
            </a:r>
            <a:r>
              <a:rPr lang="en-US" sz="2400" dirty="0" smtClean="0"/>
              <a:t/>
            </a:r>
            <a:br>
              <a:rPr lang="en-US" sz="2400" dirty="0" smtClean="0"/>
            </a:br>
            <a:r>
              <a:rPr lang="en-US" sz="2400" dirty="0" smtClean="0"/>
              <a:t>Parents </a:t>
            </a:r>
            <a:r>
              <a:rPr lang="en-US" sz="2400" dirty="0"/>
              <a:t>with Disabilities</a:t>
            </a:r>
          </a:p>
        </p:txBody>
      </p:sp>
      <p:sp>
        <p:nvSpPr>
          <p:cNvPr id="3" name="Content Placeholder 2"/>
          <p:cNvSpPr>
            <a:spLocks noGrp="1"/>
          </p:cNvSpPr>
          <p:nvPr>
            <p:ph idx="4294967295"/>
          </p:nvPr>
        </p:nvSpPr>
        <p:spPr>
          <a:xfrm>
            <a:off x="123523" y="2826770"/>
            <a:ext cx="8839200" cy="2971800"/>
          </a:xfrm>
        </p:spPr>
        <p:txBody>
          <a:bodyPr/>
          <a:lstStyle/>
          <a:p>
            <a:pPr marL="0" indent="0" algn="ctr">
              <a:buNone/>
            </a:pPr>
            <a:r>
              <a:rPr lang="en-US" sz="2200" b="1" dirty="0">
                <a:solidFill>
                  <a:schemeClr val="accent2"/>
                </a:solidFill>
                <a:latin typeface="+mj-lt"/>
              </a:rPr>
              <a:t>August 27, 2014</a:t>
            </a:r>
          </a:p>
          <a:p>
            <a:pPr marL="0" indent="0" algn="ctr">
              <a:buNone/>
            </a:pPr>
            <a:r>
              <a:rPr lang="en-US" sz="2200" b="1" dirty="0">
                <a:solidFill>
                  <a:schemeClr val="accent2"/>
                </a:solidFill>
                <a:latin typeface="+mj-lt"/>
              </a:rPr>
              <a:t>3:00 p.m. – 4:30 p.m. EDT</a:t>
            </a:r>
          </a:p>
          <a:p>
            <a:pPr marL="0" indent="0" algn="ctr">
              <a:buNone/>
            </a:pPr>
            <a:endParaRPr lang="en-US" sz="2200" b="1" dirty="0">
              <a:solidFill>
                <a:schemeClr val="accent2"/>
              </a:solidFill>
              <a:latin typeface="+mj-lt"/>
            </a:endParaRPr>
          </a:p>
          <a:p>
            <a:pPr marL="0" indent="0" algn="ctr">
              <a:buNone/>
            </a:pPr>
            <a:r>
              <a:rPr lang="en-US" sz="2200" b="1" dirty="0">
                <a:solidFill>
                  <a:schemeClr val="accent2"/>
                </a:solidFill>
                <a:latin typeface="+mj-lt"/>
              </a:rPr>
              <a:t>Presenters:</a:t>
            </a:r>
          </a:p>
          <a:p>
            <a:pPr marL="0" indent="0" algn="ctr">
              <a:buNone/>
            </a:pPr>
            <a:r>
              <a:rPr lang="en-US" sz="2200" b="1" dirty="0">
                <a:solidFill>
                  <a:schemeClr val="accent2"/>
                </a:solidFill>
                <a:latin typeface="+mj-lt"/>
              </a:rPr>
              <a:t>Kelly Buckland</a:t>
            </a:r>
          </a:p>
          <a:p>
            <a:pPr marL="0" indent="0" algn="ctr">
              <a:buNone/>
            </a:pPr>
            <a:r>
              <a:rPr lang="en-US" sz="2200" b="1" dirty="0">
                <a:solidFill>
                  <a:schemeClr val="accent2"/>
                </a:solidFill>
                <a:latin typeface="+mj-lt"/>
              </a:rPr>
              <a:t>Ella Callow</a:t>
            </a:r>
          </a:p>
          <a:p>
            <a:pPr marL="0" indent="0" algn="ctr">
              <a:buNone/>
            </a:pPr>
            <a:r>
              <a:rPr lang="en-US" sz="2200" b="1" dirty="0">
                <a:solidFill>
                  <a:schemeClr val="accent2"/>
                </a:solidFill>
                <a:latin typeface="+mj-lt"/>
              </a:rPr>
              <a:t>Megan </a:t>
            </a:r>
            <a:r>
              <a:rPr lang="en-US" sz="2200" b="1" dirty="0" smtClean="0">
                <a:solidFill>
                  <a:schemeClr val="accent2"/>
                </a:solidFill>
                <a:latin typeface="+mj-lt"/>
              </a:rPr>
              <a:t>Kirshbaum</a:t>
            </a:r>
            <a:endParaRPr lang="en-US" sz="2200" b="1" dirty="0">
              <a:solidFill>
                <a:schemeClr val="accent2"/>
              </a:solidFill>
              <a:latin typeface="+mj-lt"/>
            </a:endParaRPr>
          </a:p>
          <a:p>
            <a:pPr marL="0" indent="0">
              <a:buNone/>
            </a:pPr>
            <a:endParaRPr lang="en-US" sz="2400" dirty="0">
              <a:latin typeface="+mj-lt"/>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0"/>
            <a:ext cx="7696200" cy="792162"/>
          </a:xfrm>
        </p:spPr>
        <p:txBody>
          <a:bodyPr/>
          <a:lstStyle/>
          <a:p>
            <a:r>
              <a:rPr lang="en-US" sz="2800" dirty="0" smtClean="0"/>
              <a:t>Legal Framework, </a:t>
            </a:r>
            <a:r>
              <a:rPr lang="en-US" sz="2400" dirty="0" smtClean="0"/>
              <a:t>cont’d.</a:t>
            </a:r>
            <a:endParaRPr lang="en-US" sz="2800" dirty="0"/>
          </a:p>
        </p:txBody>
      </p:sp>
      <p:sp>
        <p:nvSpPr>
          <p:cNvPr id="2" name="Content Placeholder 1"/>
          <p:cNvSpPr>
            <a:spLocks noGrp="1"/>
          </p:cNvSpPr>
          <p:nvPr>
            <p:ph idx="1"/>
          </p:nvPr>
        </p:nvSpPr>
        <p:spPr>
          <a:xfrm>
            <a:off x="152400" y="914400"/>
            <a:ext cx="8763000" cy="5105400"/>
          </a:xfrm>
        </p:spPr>
        <p:txBody>
          <a:bodyPr/>
          <a:lstStyle/>
          <a:p>
            <a:r>
              <a:rPr lang="en-US" sz="2500" dirty="0" smtClean="0">
                <a:solidFill>
                  <a:schemeClr val="tx2"/>
                </a:solidFill>
              </a:rPr>
              <a:t>37 states </a:t>
            </a:r>
            <a:r>
              <a:rPr lang="en-US" sz="2500" dirty="0">
                <a:solidFill>
                  <a:schemeClr val="tx2"/>
                </a:solidFill>
              </a:rPr>
              <a:t>have laws that allow parental disability as a grounds for removal, </a:t>
            </a:r>
            <a:r>
              <a:rPr lang="en-US" sz="2500" dirty="0" smtClean="0">
                <a:solidFill>
                  <a:schemeClr val="tx2"/>
                </a:solidFill>
              </a:rPr>
              <a:t>termination of parental rights </a:t>
            </a:r>
            <a:r>
              <a:rPr lang="en-US" sz="2500" dirty="0">
                <a:solidFill>
                  <a:schemeClr val="tx2"/>
                </a:solidFill>
              </a:rPr>
              <a:t>and/or bypass (Lightfoot, et </a:t>
            </a:r>
            <a:r>
              <a:rPr lang="en-US" sz="2500" dirty="0" smtClean="0">
                <a:solidFill>
                  <a:schemeClr val="tx2"/>
                </a:solidFill>
              </a:rPr>
              <a:t>al. </a:t>
            </a:r>
            <a:r>
              <a:rPr lang="en-US" sz="2500" dirty="0">
                <a:solidFill>
                  <a:schemeClr val="tx2"/>
                </a:solidFill>
              </a:rPr>
              <a:t>2010)</a:t>
            </a:r>
          </a:p>
          <a:p>
            <a:r>
              <a:rPr lang="en-US" sz="2500" dirty="0">
                <a:solidFill>
                  <a:schemeClr val="tx2"/>
                </a:solidFill>
              </a:rPr>
              <a:t>12.9% of 17 state sample removed from caretaker with disability though only 6.2% of parent population (Callow, </a:t>
            </a:r>
            <a:r>
              <a:rPr lang="en-US" sz="2500" dirty="0" smtClean="0">
                <a:solidFill>
                  <a:schemeClr val="tx2"/>
                </a:solidFill>
              </a:rPr>
              <a:t>2011)</a:t>
            </a:r>
          </a:p>
          <a:p>
            <a:r>
              <a:rPr lang="en-US" sz="2500" dirty="0" smtClean="0">
                <a:solidFill>
                  <a:schemeClr val="tx2"/>
                </a:solidFill>
              </a:rPr>
              <a:t>3x more likely to be a parent in child welfare if a child who received special education (</a:t>
            </a:r>
            <a:r>
              <a:rPr lang="en-US" sz="2500" dirty="0" err="1" smtClean="0">
                <a:solidFill>
                  <a:schemeClr val="tx2"/>
                </a:solidFill>
              </a:rPr>
              <a:t>Laliberte</a:t>
            </a:r>
            <a:r>
              <a:rPr lang="en-US" sz="2500" dirty="0" smtClean="0">
                <a:solidFill>
                  <a:schemeClr val="tx2"/>
                </a:solidFill>
              </a:rPr>
              <a:t>, 2012)</a:t>
            </a:r>
          </a:p>
          <a:p>
            <a:r>
              <a:rPr lang="en-US" sz="2500" dirty="0" smtClean="0">
                <a:solidFill>
                  <a:schemeClr val="tx2"/>
                </a:solidFill>
              </a:rPr>
              <a:t>Significant # of parents with physical disability report discriminatory family court treatment (TLG, 2001)</a:t>
            </a:r>
          </a:p>
          <a:p>
            <a:r>
              <a:rPr lang="en-US" sz="2500" dirty="0" smtClean="0">
                <a:solidFill>
                  <a:schemeClr val="tx2"/>
                </a:solidFill>
              </a:rPr>
              <a:t>40-80% of parents with intellectual or psychiatric disability lose custody of their children respectively (RTC, 2012)</a:t>
            </a:r>
          </a:p>
          <a:p>
            <a:endParaRPr lang="en-US" sz="2500" dirty="0"/>
          </a:p>
        </p:txBody>
      </p:sp>
    </p:spTree>
    <p:extLst>
      <p:ext uri="{BB962C8B-B14F-4D97-AF65-F5344CB8AC3E}">
        <p14:creationId xmlns:p14="http://schemas.microsoft.com/office/powerpoint/2010/main" val="35203090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696200" cy="792162"/>
          </a:xfrm>
        </p:spPr>
        <p:txBody>
          <a:bodyPr/>
          <a:lstStyle/>
          <a:p>
            <a:r>
              <a:rPr lang="en-US" sz="2800" dirty="0" smtClean="0"/>
              <a:t>Legal Framework,</a:t>
            </a:r>
            <a:r>
              <a:rPr lang="en-US" dirty="0" smtClean="0"/>
              <a:t> </a:t>
            </a:r>
            <a:r>
              <a:rPr lang="en-US" sz="2400" dirty="0" smtClean="0"/>
              <a:t>cont’d. 2</a:t>
            </a:r>
            <a:endParaRPr lang="en-US" sz="2400" dirty="0"/>
          </a:p>
        </p:txBody>
      </p:sp>
      <p:sp>
        <p:nvSpPr>
          <p:cNvPr id="3" name="Content Placeholder 2"/>
          <p:cNvSpPr>
            <a:spLocks noGrp="1"/>
          </p:cNvSpPr>
          <p:nvPr>
            <p:ph idx="1"/>
          </p:nvPr>
        </p:nvSpPr>
        <p:spPr>
          <a:xfrm>
            <a:off x="228600" y="914400"/>
            <a:ext cx="8610600" cy="5257800"/>
          </a:xfrm>
        </p:spPr>
        <p:txBody>
          <a:bodyPr/>
          <a:lstStyle/>
          <a:p>
            <a:r>
              <a:rPr lang="en-US" sz="2500" dirty="0">
                <a:solidFill>
                  <a:schemeClr val="tx2"/>
                </a:solidFill>
              </a:rPr>
              <a:t>States traditionally have subject matter jurisdiction over custody cases</a:t>
            </a:r>
          </a:p>
          <a:p>
            <a:r>
              <a:rPr lang="en-US" sz="2500" dirty="0">
                <a:solidFill>
                  <a:schemeClr val="tx2"/>
                </a:solidFill>
              </a:rPr>
              <a:t>The standards for deciding in family court is best interest of child; in dependency court it is fitness of the parent</a:t>
            </a:r>
          </a:p>
          <a:p>
            <a:r>
              <a:rPr lang="en-US" sz="2500" dirty="0">
                <a:solidFill>
                  <a:schemeClr val="tx2"/>
                </a:solidFill>
              </a:rPr>
              <a:t>100% of states allow for parental disability to be considered when making custody decisions in family </a:t>
            </a:r>
            <a:r>
              <a:rPr lang="en-US" sz="2500" dirty="0" smtClean="0">
                <a:solidFill>
                  <a:schemeClr val="tx2"/>
                </a:solidFill>
              </a:rPr>
              <a:t>court – a </a:t>
            </a:r>
            <a:r>
              <a:rPr lang="en-US" sz="2500" dirty="0">
                <a:solidFill>
                  <a:schemeClr val="tx2"/>
                </a:solidFill>
              </a:rPr>
              <a:t>handful have language to require critical evaluation of parental disability</a:t>
            </a:r>
          </a:p>
          <a:p>
            <a:r>
              <a:rPr lang="en-US" sz="2500" dirty="0">
                <a:solidFill>
                  <a:schemeClr val="tx2"/>
                </a:solidFill>
              </a:rPr>
              <a:t>37 states have laws that allow parental disability as a grounds for removal, termination of parental rights and/or bypass in dependency </a:t>
            </a:r>
            <a:r>
              <a:rPr lang="en-US" sz="2500" dirty="0" smtClean="0">
                <a:solidFill>
                  <a:schemeClr val="tx2"/>
                </a:solidFill>
              </a:rPr>
              <a:t>court – a </a:t>
            </a:r>
            <a:r>
              <a:rPr lang="en-US" sz="2500" dirty="0">
                <a:solidFill>
                  <a:schemeClr val="tx2"/>
                </a:solidFill>
              </a:rPr>
              <a:t>handful have limiting language (Lightfoot, et </a:t>
            </a:r>
            <a:r>
              <a:rPr lang="en-US" sz="2500" dirty="0" smtClean="0">
                <a:solidFill>
                  <a:schemeClr val="tx2"/>
                </a:solidFill>
              </a:rPr>
              <a:t>al. </a:t>
            </a:r>
            <a:r>
              <a:rPr lang="en-US" sz="2500" dirty="0">
                <a:solidFill>
                  <a:schemeClr val="tx2"/>
                </a:solidFill>
              </a:rPr>
              <a:t>2010)</a:t>
            </a:r>
          </a:p>
          <a:p>
            <a:endParaRPr lang="en-US" sz="2500" dirty="0"/>
          </a:p>
        </p:txBody>
      </p:sp>
    </p:spTree>
    <p:extLst>
      <p:ext uri="{BB962C8B-B14F-4D97-AF65-F5344CB8AC3E}">
        <p14:creationId xmlns:p14="http://schemas.microsoft.com/office/powerpoint/2010/main" val="28926247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t>The Americans with Disabilities Act</a:t>
            </a:r>
            <a:r>
              <a:rPr lang="en-US" sz="2800" dirty="0" smtClean="0">
                <a:latin typeface="Tahoma" panose="020B0604030504040204" pitchFamily="34" charset="0"/>
                <a:ea typeface="Tahoma" panose="020B0604030504040204" pitchFamily="34" charset="0"/>
                <a:cs typeface="Tahoma" panose="020B0604030504040204" pitchFamily="34" charset="0"/>
              </a:rPr>
              <a:t>―</a:t>
            </a:r>
            <a:r>
              <a:rPr lang="en-US" sz="2800" dirty="0" smtClean="0"/>
              <a:t> </a:t>
            </a:r>
            <a:br>
              <a:rPr lang="en-US" sz="2800" dirty="0" smtClean="0"/>
            </a:br>
            <a:r>
              <a:rPr lang="en-US" sz="2800" dirty="0" smtClean="0"/>
              <a:t>Uses and Limits</a:t>
            </a:r>
            <a:endParaRPr lang="en-US" sz="2800" dirty="0"/>
          </a:p>
        </p:txBody>
      </p:sp>
      <p:sp>
        <p:nvSpPr>
          <p:cNvPr id="2" name="Content Placeholder 1"/>
          <p:cNvSpPr>
            <a:spLocks noGrp="1"/>
          </p:cNvSpPr>
          <p:nvPr>
            <p:ph idx="1"/>
          </p:nvPr>
        </p:nvSpPr>
        <p:spPr>
          <a:xfrm>
            <a:off x="152400" y="1143000"/>
            <a:ext cx="8991600" cy="4648200"/>
          </a:xfrm>
        </p:spPr>
        <p:txBody>
          <a:bodyPr/>
          <a:lstStyle/>
          <a:p>
            <a:pPr marL="461772"/>
            <a:r>
              <a:rPr lang="en-US" sz="2450" dirty="0">
                <a:solidFill>
                  <a:schemeClr val="tx2"/>
                </a:solidFill>
              </a:rPr>
              <a:t>Discrimination against parents with disabilities was an issue documented during congressional hearings on the ADA at passage, but not specifically addressed in subsequent legislation.</a:t>
            </a:r>
          </a:p>
          <a:p>
            <a:pPr marL="461772"/>
            <a:r>
              <a:rPr lang="en-US" sz="2450" dirty="0">
                <a:solidFill>
                  <a:schemeClr val="tx2"/>
                </a:solidFill>
              </a:rPr>
              <a:t>Almost every case has found that the ADA is not a defense to termination of parental </a:t>
            </a:r>
            <a:r>
              <a:rPr lang="en-US" sz="2450" dirty="0" smtClean="0">
                <a:solidFill>
                  <a:schemeClr val="tx2"/>
                </a:solidFill>
              </a:rPr>
              <a:t>rights</a:t>
            </a:r>
            <a:r>
              <a:rPr lang="en-US" sz="2450" dirty="0">
                <a:solidFill>
                  <a:schemeClr val="tx2"/>
                </a:solidFill>
              </a:rPr>
              <a:t> </a:t>
            </a:r>
            <a:r>
              <a:rPr lang="en-US" sz="2450" dirty="0" smtClean="0">
                <a:solidFill>
                  <a:schemeClr val="tx2"/>
                </a:solidFill>
              </a:rPr>
              <a:t>and rarely considered in family law cases despite </a:t>
            </a:r>
            <a:r>
              <a:rPr lang="en-US" sz="2450" i="1" dirty="0" smtClean="0">
                <a:solidFill>
                  <a:schemeClr val="tx2"/>
                </a:solidFill>
              </a:rPr>
              <a:t>In re Marriage of Carney</a:t>
            </a:r>
            <a:r>
              <a:rPr lang="en-US" sz="2450" dirty="0" smtClean="0">
                <a:solidFill>
                  <a:schemeClr val="tx2"/>
                </a:solidFill>
              </a:rPr>
              <a:t>.</a:t>
            </a:r>
            <a:endParaRPr lang="en-US" sz="2450" dirty="0">
              <a:solidFill>
                <a:schemeClr val="tx2"/>
              </a:solidFill>
            </a:endParaRPr>
          </a:p>
          <a:p>
            <a:pPr marL="461772"/>
            <a:r>
              <a:rPr lang="en-US" sz="2450" dirty="0">
                <a:solidFill>
                  <a:schemeClr val="tx2"/>
                </a:solidFill>
              </a:rPr>
              <a:t>There seems to be a misconception that Title II does not, therefore apply to child welfare </a:t>
            </a:r>
            <a:r>
              <a:rPr lang="en-US" sz="2450" dirty="0" smtClean="0">
                <a:solidFill>
                  <a:schemeClr val="tx2"/>
                </a:solidFill>
              </a:rPr>
              <a:t>or family law practice.</a:t>
            </a:r>
            <a:endParaRPr lang="en-US" sz="2450" dirty="0">
              <a:solidFill>
                <a:schemeClr val="tx2"/>
              </a:solidFill>
            </a:endParaRPr>
          </a:p>
          <a:p>
            <a:pPr marL="461772"/>
            <a:r>
              <a:rPr lang="en-US" sz="2450" dirty="0">
                <a:solidFill>
                  <a:schemeClr val="tx2"/>
                </a:solidFill>
              </a:rPr>
              <a:t>Did not fix </a:t>
            </a:r>
            <a:r>
              <a:rPr lang="en-US" sz="2450" i="1" dirty="0">
                <a:solidFill>
                  <a:schemeClr val="tx2"/>
                </a:solidFill>
              </a:rPr>
              <a:t>City of Cleburne v. Cleburne Living Center</a:t>
            </a:r>
            <a:r>
              <a:rPr lang="en-US" sz="2450" dirty="0">
                <a:solidFill>
                  <a:schemeClr val="tx2"/>
                </a:solidFill>
              </a:rPr>
              <a:t>, 473 U.S. 432 (1985</a:t>
            </a:r>
            <a:r>
              <a:rPr lang="en-US" sz="2450" dirty="0" smtClean="0">
                <a:solidFill>
                  <a:schemeClr val="tx2"/>
                </a:solidFill>
              </a:rPr>
              <a:t>)</a:t>
            </a:r>
            <a:r>
              <a:rPr lang="en-US" sz="2450" dirty="0" smtClean="0">
                <a:solidFill>
                  <a:schemeClr val="tx2"/>
                </a:solidFill>
                <a:latin typeface="Tahoma" panose="020B0604030504040204" pitchFamily="34" charset="0"/>
                <a:ea typeface="Tahoma" panose="020B0604030504040204" pitchFamily="34" charset="0"/>
                <a:cs typeface="Tahoma" panose="020B0604030504040204" pitchFamily="34" charset="0"/>
              </a:rPr>
              <a:t>―</a:t>
            </a:r>
            <a:r>
              <a:rPr lang="en-US" sz="2450" dirty="0" smtClean="0">
                <a:solidFill>
                  <a:schemeClr val="tx2"/>
                </a:solidFill>
              </a:rPr>
              <a:t>no </a:t>
            </a:r>
            <a:r>
              <a:rPr lang="en-US" sz="2450" dirty="0">
                <a:solidFill>
                  <a:schemeClr val="tx2"/>
                </a:solidFill>
              </a:rPr>
              <a:t>strict scrutiny of discriminatory state laws </a:t>
            </a:r>
            <a:r>
              <a:rPr lang="en-US" sz="2450" dirty="0" smtClean="0">
                <a:solidFill>
                  <a:schemeClr val="tx2"/>
                </a:solidFill>
              </a:rPr>
              <a:t>regarding </a:t>
            </a:r>
            <a:r>
              <a:rPr lang="en-US" sz="2450" dirty="0">
                <a:solidFill>
                  <a:schemeClr val="tx2"/>
                </a:solidFill>
              </a:rPr>
              <a:t>disability. </a:t>
            </a:r>
            <a:endParaRPr lang="en-US" sz="2450" dirty="0"/>
          </a:p>
          <a:p>
            <a:endParaRPr lang="en-US" sz="2450" dirty="0"/>
          </a:p>
        </p:txBody>
      </p:sp>
    </p:spTree>
    <p:extLst>
      <p:ext uri="{BB962C8B-B14F-4D97-AF65-F5344CB8AC3E}">
        <p14:creationId xmlns:p14="http://schemas.microsoft.com/office/powerpoint/2010/main" val="793518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The Americans with Disabilities Act: </a:t>
            </a:r>
            <a:br>
              <a:rPr lang="en-US" sz="2800" dirty="0"/>
            </a:br>
            <a:r>
              <a:rPr lang="en-US" sz="2800" dirty="0"/>
              <a:t>Uses and </a:t>
            </a:r>
            <a:r>
              <a:rPr lang="en-US" sz="2800" dirty="0" smtClean="0"/>
              <a:t>Limits,</a:t>
            </a:r>
            <a:r>
              <a:rPr lang="en-US" dirty="0" smtClean="0"/>
              <a:t> </a:t>
            </a:r>
            <a:r>
              <a:rPr lang="en-US" sz="2400" dirty="0" smtClean="0"/>
              <a:t>cont’d.</a:t>
            </a:r>
            <a:endParaRPr lang="en-US" dirty="0"/>
          </a:p>
        </p:txBody>
      </p:sp>
      <p:sp>
        <p:nvSpPr>
          <p:cNvPr id="3" name="Content Placeholder 2"/>
          <p:cNvSpPr>
            <a:spLocks noGrp="1"/>
          </p:cNvSpPr>
          <p:nvPr>
            <p:ph idx="1"/>
          </p:nvPr>
        </p:nvSpPr>
        <p:spPr>
          <a:xfrm>
            <a:off x="152400" y="1143000"/>
            <a:ext cx="8686800" cy="4648200"/>
          </a:xfrm>
        </p:spPr>
        <p:txBody>
          <a:bodyPr/>
          <a:lstStyle/>
          <a:p>
            <a:r>
              <a:rPr lang="en-US" sz="2400" dirty="0">
                <a:solidFill>
                  <a:schemeClr val="tx2"/>
                </a:solidFill>
              </a:rPr>
              <a:t>Reasonableness: “Agencies must make reasonable modifications in policies, practices, or procedures, unless such modifications would fundamentally alter the nature of the service, program or activity</a:t>
            </a:r>
            <a:r>
              <a:rPr lang="en-US" sz="2400" dirty="0" smtClean="0">
                <a:solidFill>
                  <a:schemeClr val="tx2"/>
                </a:solidFill>
              </a:rPr>
              <a:t>.” 28 </a:t>
            </a:r>
            <a:r>
              <a:rPr lang="en-US" sz="2400" dirty="0">
                <a:solidFill>
                  <a:schemeClr val="tx2"/>
                </a:solidFill>
              </a:rPr>
              <a:t>CFR 35.130 (B)(7). Onus on the state to show why not reasonable. </a:t>
            </a:r>
          </a:p>
          <a:p>
            <a:r>
              <a:rPr lang="en-US" sz="2400" dirty="0">
                <a:solidFill>
                  <a:schemeClr val="tx2"/>
                </a:solidFill>
              </a:rPr>
              <a:t>Equal Access: Also must provide people with disabilities an equal opportunity to participate in programs, services and activities.” 28 CFR 35.130 (B). </a:t>
            </a:r>
          </a:p>
          <a:p>
            <a:r>
              <a:rPr lang="en-US" sz="2400" dirty="0">
                <a:solidFill>
                  <a:schemeClr val="tx2"/>
                </a:solidFill>
              </a:rPr>
              <a:t>Broadness: “The ADA’s broad language makes no exception for activities that implicate strong state interests.” </a:t>
            </a:r>
            <a:r>
              <a:rPr lang="en-US" sz="2400" i="1" dirty="0">
                <a:solidFill>
                  <a:schemeClr val="tx2"/>
                </a:solidFill>
              </a:rPr>
              <a:t>Pennsylvania Dept. of Corrections v. </a:t>
            </a:r>
            <a:r>
              <a:rPr lang="en-US" sz="2400" i="1" dirty="0" err="1">
                <a:solidFill>
                  <a:schemeClr val="tx2"/>
                </a:solidFill>
              </a:rPr>
              <a:t>Yeskey</a:t>
            </a:r>
            <a:r>
              <a:rPr lang="en-US" sz="2400" i="1" dirty="0">
                <a:solidFill>
                  <a:schemeClr val="tx2"/>
                </a:solidFill>
              </a:rPr>
              <a:t>, 524 U.S. 2006 (1998).</a:t>
            </a:r>
            <a:endParaRPr lang="en-US" sz="2400" dirty="0">
              <a:solidFill>
                <a:schemeClr val="tx2"/>
              </a:solidFill>
            </a:endParaRPr>
          </a:p>
          <a:p>
            <a:endParaRPr lang="en-US" sz="2400" dirty="0"/>
          </a:p>
        </p:txBody>
      </p:sp>
    </p:spTree>
    <p:extLst>
      <p:ext uri="{BB962C8B-B14F-4D97-AF65-F5344CB8AC3E}">
        <p14:creationId xmlns:p14="http://schemas.microsoft.com/office/powerpoint/2010/main" val="29587308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a:t>Questions?</a:t>
            </a:r>
          </a:p>
        </p:txBody>
      </p:sp>
    </p:spTree>
    <p:extLst>
      <p:ext uri="{BB962C8B-B14F-4D97-AF65-F5344CB8AC3E}">
        <p14:creationId xmlns:p14="http://schemas.microsoft.com/office/powerpoint/2010/main" val="19949798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52400"/>
            <a:ext cx="8382000" cy="792162"/>
          </a:xfrm>
        </p:spPr>
        <p:txBody>
          <a:bodyPr/>
          <a:lstStyle/>
          <a:p>
            <a:pPr>
              <a:buClr>
                <a:schemeClr val="tx1"/>
              </a:buClr>
            </a:pPr>
            <a:r>
              <a:rPr lang="en-US" sz="2800" dirty="0" smtClean="0"/>
              <a:t/>
            </a:r>
            <a:br>
              <a:rPr lang="en-US" sz="2800" dirty="0" smtClean="0"/>
            </a:br>
            <a:r>
              <a:rPr lang="en-US" sz="2800" dirty="0"/>
              <a:t/>
            </a:r>
            <a:br>
              <a:rPr lang="en-US" sz="2800" dirty="0"/>
            </a:br>
            <a:r>
              <a:rPr lang="en-US" sz="2800" dirty="0" smtClean="0"/>
              <a:t>Services &amp; </a:t>
            </a:r>
            <a:r>
              <a:rPr lang="en-US" sz="2800" dirty="0"/>
              <a:t>programs that can prevent custody loss </a:t>
            </a:r>
            <a:r>
              <a:rPr lang="en-US" sz="2800" dirty="0" smtClean="0"/>
              <a:t>&amp; address </a:t>
            </a:r>
            <a:r>
              <a:rPr lang="en-US" sz="2800" dirty="0"/>
              <a:t>current problems in </a:t>
            </a:r>
            <a:r>
              <a:rPr lang="en-US" sz="2800" dirty="0" smtClean="0"/>
              <a:t>practice</a:t>
            </a:r>
            <a:br>
              <a:rPr lang="en-US" sz="2800" dirty="0" smtClean="0"/>
            </a:br>
            <a:endParaRPr lang="en-US" sz="2800" dirty="0"/>
          </a:p>
        </p:txBody>
      </p:sp>
      <p:sp>
        <p:nvSpPr>
          <p:cNvPr id="4" name="Content Placeholder 3"/>
          <p:cNvSpPr>
            <a:spLocks noGrp="1"/>
          </p:cNvSpPr>
          <p:nvPr>
            <p:ph idx="1"/>
          </p:nvPr>
        </p:nvSpPr>
        <p:spPr>
          <a:xfrm>
            <a:off x="152400" y="1371600"/>
            <a:ext cx="8763000" cy="4800600"/>
          </a:xfrm>
        </p:spPr>
        <p:txBody>
          <a:bodyPr/>
          <a:lstStyle/>
          <a:p>
            <a:pPr marL="0" indent="0">
              <a:buClr>
                <a:schemeClr val="tx1"/>
              </a:buClr>
              <a:buNone/>
            </a:pPr>
            <a:r>
              <a:rPr lang="en-US" sz="2500" dirty="0" smtClean="0"/>
              <a:t>CIL engagement with issues of parents with disabilities by:</a:t>
            </a:r>
          </a:p>
          <a:p>
            <a:pPr marL="514350">
              <a:buClr>
                <a:schemeClr val="tx1"/>
              </a:buClr>
            </a:pPr>
            <a:r>
              <a:rPr lang="en-US" sz="2500" dirty="0" smtClean="0">
                <a:solidFill>
                  <a:schemeClr val="tx1"/>
                </a:solidFill>
              </a:rPr>
              <a:t>Identifying parents with disabilities served in CILs</a:t>
            </a:r>
          </a:p>
          <a:p>
            <a:pPr marL="914400" lvl="1">
              <a:buClr>
                <a:schemeClr val="tx1"/>
              </a:buClr>
            </a:pPr>
            <a:r>
              <a:rPr lang="en-US" sz="2500" dirty="0" smtClean="0">
                <a:solidFill>
                  <a:schemeClr val="tx1"/>
                </a:solidFill>
              </a:rPr>
              <a:t>In Through the Looking Glass’ (TLG) National Center research on paratransit access for parents with disabilities and their children only 15% of 73 CILs kept track of parental disability (Jacob, et al., 2013)</a:t>
            </a:r>
          </a:p>
          <a:p>
            <a:pPr marL="514350">
              <a:buClr>
                <a:schemeClr val="tx1"/>
              </a:buClr>
            </a:pPr>
            <a:r>
              <a:rPr lang="en-US" sz="2500" dirty="0" smtClean="0">
                <a:solidFill>
                  <a:schemeClr val="tx1"/>
                </a:solidFill>
              </a:rPr>
              <a:t>Helping support families of parents with disabilities</a:t>
            </a:r>
          </a:p>
          <a:p>
            <a:pPr marL="914400" lvl="1">
              <a:buClr>
                <a:schemeClr val="tx1"/>
              </a:buClr>
            </a:pPr>
            <a:r>
              <a:rPr lang="en-US" sz="2500" dirty="0" smtClean="0">
                <a:solidFill>
                  <a:schemeClr val="tx1"/>
                </a:solidFill>
              </a:rPr>
              <a:t>Family services in the original CIL model (1974-82)</a:t>
            </a:r>
          </a:p>
          <a:p>
            <a:pPr marL="914400" lvl="1">
              <a:buClr>
                <a:schemeClr val="tx1"/>
              </a:buClr>
            </a:pPr>
            <a:r>
              <a:rPr lang="en-US" sz="2500" dirty="0" smtClean="0">
                <a:solidFill>
                  <a:schemeClr val="tx1"/>
                </a:solidFill>
              </a:rPr>
              <a:t>Build on </a:t>
            </a:r>
            <a:r>
              <a:rPr lang="en-US" sz="2500" dirty="0">
                <a:solidFill>
                  <a:schemeClr val="tx1"/>
                </a:solidFill>
              </a:rPr>
              <a:t>your current services </a:t>
            </a:r>
            <a:r>
              <a:rPr lang="en-US" sz="2500" dirty="0" smtClean="0">
                <a:solidFill>
                  <a:schemeClr val="tx1"/>
                </a:solidFill>
              </a:rPr>
              <a:t>that support families</a:t>
            </a:r>
          </a:p>
          <a:p>
            <a:pPr marL="914400" lvl="1">
              <a:buClr>
                <a:schemeClr val="tx1"/>
              </a:buClr>
            </a:pPr>
            <a:r>
              <a:rPr lang="en-US" sz="2500" dirty="0" smtClean="0">
                <a:solidFill>
                  <a:schemeClr val="tx1"/>
                </a:solidFill>
              </a:rPr>
              <a:t>Benefit </a:t>
            </a:r>
            <a:r>
              <a:rPr lang="en-US" sz="2500" dirty="0">
                <a:solidFill>
                  <a:schemeClr val="tx1"/>
                </a:solidFill>
              </a:rPr>
              <a:t>from the </a:t>
            </a:r>
            <a:r>
              <a:rPr lang="en-US" sz="2500" dirty="0" smtClean="0">
                <a:solidFill>
                  <a:schemeClr val="tx1"/>
                </a:solidFill>
              </a:rPr>
              <a:t>strategies TLG </a:t>
            </a:r>
            <a:r>
              <a:rPr lang="en-US" sz="2500" dirty="0">
                <a:solidFill>
                  <a:schemeClr val="tx1"/>
                </a:solidFill>
              </a:rPr>
              <a:t>used</a:t>
            </a:r>
          </a:p>
          <a:p>
            <a:pPr marL="914400" lvl="2" indent="0">
              <a:buClr>
                <a:schemeClr val="tx1"/>
              </a:buClr>
              <a:buNone/>
            </a:pPr>
            <a:endParaRPr lang="en-US" sz="2500" dirty="0" smtClean="0">
              <a:solidFill>
                <a:schemeClr val="tx1"/>
              </a:solidFill>
            </a:endParaRPr>
          </a:p>
          <a:p>
            <a:pPr marL="914400" lvl="2" indent="0">
              <a:buClr>
                <a:schemeClr val="tx1"/>
              </a:buClr>
              <a:buNone/>
            </a:pPr>
            <a:endParaRPr lang="en-US" sz="2500" dirty="0" smtClean="0">
              <a:solidFill>
                <a:schemeClr val="tx1"/>
              </a:solidFill>
            </a:endParaRPr>
          </a:p>
          <a:p>
            <a:pPr marL="914400" lvl="2" indent="0">
              <a:buClr>
                <a:schemeClr val="tx1"/>
              </a:buClr>
              <a:buNone/>
            </a:pPr>
            <a:endParaRPr lang="en-US" sz="2500" dirty="0" smtClean="0">
              <a:solidFill>
                <a:schemeClr val="tx1"/>
              </a:solidFill>
            </a:endParaRPr>
          </a:p>
          <a:p>
            <a:pPr marL="914400" lvl="2" indent="0">
              <a:buClr>
                <a:schemeClr val="tx1"/>
              </a:buClr>
              <a:buNone/>
            </a:pPr>
            <a:r>
              <a:rPr lang="en-US" sz="2500" dirty="0" smtClean="0"/>
              <a:t> </a:t>
            </a:r>
            <a:endParaRPr lang="en-US" sz="2500" dirty="0"/>
          </a:p>
          <a:p>
            <a:pPr lvl="2">
              <a:buClr>
                <a:schemeClr val="tx1"/>
              </a:buClr>
            </a:pPr>
            <a:endParaRPr lang="en-US" sz="2500" dirty="0" smtClean="0"/>
          </a:p>
        </p:txBody>
      </p:sp>
    </p:spTree>
    <p:extLst>
      <p:ext uri="{BB962C8B-B14F-4D97-AF65-F5344CB8AC3E}">
        <p14:creationId xmlns:p14="http://schemas.microsoft.com/office/powerpoint/2010/main" val="32264525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98438"/>
            <a:ext cx="7696200" cy="792162"/>
          </a:xfrm>
        </p:spPr>
        <p:txBody>
          <a:bodyPr/>
          <a:lstStyle/>
          <a:p>
            <a:r>
              <a:rPr lang="en-US" sz="2800" dirty="0" smtClean="0"/>
              <a:t>How such services and programs can be located or built in a community</a:t>
            </a:r>
            <a:endParaRPr lang="en-US" sz="2800" dirty="0"/>
          </a:p>
        </p:txBody>
      </p:sp>
      <p:sp>
        <p:nvSpPr>
          <p:cNvPr id="4" name="Content Placeholder 3"/>
          <p:cNvSpPr>
            <a:spLocks noGrp="1"/>
          </p:cNvSpPr>
          <p:nvPr>
            <p:ph idx="1"/>
          </p:nvPr>
        </p:nvSpPr>
        <p:spPr>
          <a:xfrm>
            <a:off x="228600" y="1143000"/>
            <a:ext cx="8686800" cy="5105400"/>
          </a:xfrm>
        </p:spPr>
        <p:txBody>
          <a:bodyPr/>
          <a:lstStyle/>
          <a:p>
            <a:pPr>
              <a:buClr>
                <a:schemeClr val="tx1"/>
              </a:buClr>
            </a:pPr>
            <a:r>
              <a:rPr lang="en-US" sz="2500" dirty="0" smtClean="0"/>
              <a:t>CILs can link to and collaborate with local community prevention and support services to expectant parents, parents, parenting grandparents, children and families.</a:t>
            </a:r>
          </a:p>
          <a:p>
            <a:pPr lvl="1">
              <a:buClr>
                <a:schemeClr val="tx1"/>
              </a:buClr>
            </a:pPr>
            <a:r>
              <a:rPr lang="en-US" sz="2500" dirty="0" smtClean="0">
                <a:solidFill>
                  <a:schemeClr val="tx1"/>
                </a:solidFill>
              </a:rPr>
              <a:t>Early Head Start, early intervention, public health nursing, infant mental health services, kinship care in foster care systems, home visiting programs</a:t>
            </a:r>
          </a:p>
          <a:p>
            <a:pPr>
              <a:buClr>
                <a:schemeClr val="tx1"/>
              </a:buClr>
            </a:pPr>
            <a:r>
              <a:rPr lang="en-US" sz="2500" dirty="0" smtClean="0"/>
              <a:t>Linking these systems to CILs can help</a:t>
            </a:r>
            <a:r>
              <a:rPr lang="en-US" sz="2500" dirty="0" smtClean="0">
                <a:latin typeface="Arial"/>
                <a:cs typeface="Arial"/>
              </a:rPr>
              <a:t>—</a:t>
            </a:r>
            <a:endParaRPr lang="en-US" sz="2500" dirty="0" smtClean="0"/>
          </a:p>
          <a:p>
            <a:pPr lvl="1">
              <a:buClr>
                <a:schemeClr val="tx1"/>
              </a:buClr>
            </a:pPr>
            <a:r>
              <a:rPr lang="en-US" sz="2500" dirty="0" smtClean="0">
                <a:solidFill>
                  <a:schemeClr val="tx1"/>
                </a:solidFill>
              </a:rPr>
              <a:t>inform the systems about appropriate disability practice, disability culture and solutions</a:t>
            </a:r>
          </a:p>
          <a:p>
            <a:pPr lvl="1">
              <a:buClr>
                <a:schemeClr val="tx1"/>
              </a:buClr>
            </a:pPr>
            <a:r>
              <a:rPr lang="en-US" sz="2500" dirty="0" smtClean="0">
                <a:solidFill>
                  <a:schemeClr val="tx1"/>
                </a:solidFill>
              </a:rPr>
              <a:t>identify individuals in these systems who will provide appropriate services &amp; support advocacy efforts</a:t>
            </a:r>
          </a:p>
        </p:txBody>
      </p:sp>
    </p:spTree>
    <p:extLst>
      <p:ext uri="{BB962C8B-B14F-4D97-AF65-F5344CB8AC3E}">
        <p14:creationId xmlns:p14="http://schemas.microsoft.com/office/powerpoint/2010/main" val="32554485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50838"/>
            <a:ext cx="8915400" cy="792162"/>
          </a:xfrm>
        </p:spPr>
        <p:txBody>
          <a:bodyPr/>
          <a:lstStyle/>
          <a:p>
            <a:r>
              <a:rPr lang="en-US" sz="2800" dirty="0" smtClean="0"/>
              <a:t/>
            </a:r>
            <a:br>
              <a:rPr lang="en-US" sz="2800" dirty="0" smtClean="0"/>
            </a:br>
            <a:r>
              <a:rPr lang="en-US" sz="2800" dirty="0"/>
              <a:t/>
            </a:r>
            <a:br>
              <a:rPr lang="en-US" sz="2800" dirty="0"/>
            </a:br>
            <a:r>
              <a:rPr lang="en-US" sz="2800" dirty="0" smtClean="0"/>
              <a:t>CIL roles can vary from advocating for community services to offering direct services to families</a:t>
            </a:r>
            <a:br>
              <a:rPr lang="en-US" sz="2800" dirty="0" smtClean="0"/>
            </a:br>
            <a:endParaRPr lang="en-US" sz="2800" dirty="0"/>
          </a:p>
        </p:txBody>
      </p:sp>
      <p:sp>
        <p:nvSpPr>
          <p:cNvPr id="4" name="Content Placeholder 3"/>
          <p:cNvSpPr>
            <a:spLocks noGrp="1"/>
          </p:cNvSpPr>
          <p:nvPr>
            <p:ph idx="1"/>
          </p:nvPr>
        </p:nvSpPr>
        <p:spPr>
          <a:xfrm>
            <a:off x="304800" y="1524000"/>
            <a:ext cx="8610600" cy="4648200"/>
          </a:xfrm>
        </p:spPr>
        <p:txBody>
          <a:bodyPr/>
          <a:lstStyle/>
          <a:p>
            <a:pPr>
              <a:buClr>
                <a:schemeClr val="tx1"/>
              </a:buClr>
            </a:pPr>
            <a:r>
              <a:rPr lang="en-US" sz="2600" dirty="0" smtClean="0"/>
              <a:t>Assistive technology services can be supported to include parenting adaptations, with linkages to interested OTs and rehabilitation engineers (and TLG).</a:t>
            </a:r>
          </a:p>
          <a:p>
            <a:pPr>
              <a:buClr>
                <a:schemeClr val="tx1"/>
              </a:buClr>
            </a:pPr>
            <a:r>
              <a:rPr lang="en-US" dirty="0" smtClean="0"/>
              <a:t>CILs can have peer support groups for parents with disabilities.</a:t>
            </a:r>
            <a:endParaRPr lang="en-US" sz="2600" dirty="0" smtClean="0"/>
          </a:p>
          <a:p>
            <a:pPr>
              <a:buClr>
                <a:schemeClr val="tx1"/>
              </a:buClr>
            </a:pPr>
            <a:r>
              <a:rPr lang="en-US" sz="2600" dirty="0" smtClean="0"/>
              <a:t>With the required supervision CILs can provide internships for mental health professionals, specializing in serving parents with disabilities and their children.</a:t>
            </a:r>
          </a:p>
        </p:txBody>
      </p:sp>
    </p:spTree>
    <p:extLst>
      <p:ext uri="{BB962C8B-B14F-4D97-AF65-F5344CB8AC3E}">
        <p14:creationId xmlns:p14="http://schemas.microsoft.com/office/powerpoint/2010/main" val="30229936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52400"/>
            <a:ext cx="8839200" cy="792162"/>
          </a:xfrm>
        </p:spPr>
        <p:txBody>
          <a:bodyPr/>
          <a:lstStyle/>
          <a:p>
            <a:r>
              <a:rPr lang="en-US" sz="2500" dirty="0" smtClean="0"/>
              <a:t/>
            </a:r>
            <a:br>
              <a:rPr lang="en-US" sz="2500" dirty="0" smtClean="0"/>
            </a:br>
            <a:r>
              <a:rPr lang="en-US" sz="2500" dirty="0"/>
              <a:t/>
            </a:r>
            <a:br>
              <a:rPr lang="en-US" sz="2500" dirty="0"/>
            </a:br>
            <a:r>
              <a:rPr lang="en-US" sz="2500" dirty="0" smtClean="0"/>
              <a:t/>
            </a:r>
            <a:br>
              <a:rPr lang="en-US" sz="2500" dirty="0" smtClean="0"/>
            </a:br>
            <a:r>
              <a:rPr lang="en-US" sz="2500" dirty="0"/>
              <a:t/>
            </a:r>
            <a:br>
              <a:rPr lang="en-US" sz="2500" dirty="0"/>
            </a:br>
            <a:r>
              <a:rPr lang="en-US" sz="2500" dirty="0" smtClean="0"/>
              <a:t/>
            </a:r>
            <a:br>
              <a:rPr lang="en-US" sz="2500" dirty="0" smtClean="0"/>
            </a:br>
            <a:r>
              <a:rPr lang="en-US" sz="2500" dirty="0"/>
              <a:t/>
            </a:r>
            <a:br>
              <a:rPr lang="en-US" sz="2500" dirty="0"/>
            </a:br>
            <a:r>
              <a:rPr lang="en-US" sz="2500" dirty="0" smtClean="0"/>
              <a:t>Appropriate community-based supports can prevent families from having custody problems or provide informed input if custody problems arise</a:t>
            </a:r>
            <a:br>
              <a:rPr lang="en-US" sz="2500" dirty="0" smtClean="0"/>
            </a:br>
            <a:r>
              <a:rPr lang="en-US" sz="2500" dirty="0" smtClean="0"/>
              <a:t/>
            </a:r>
            <a:br>
              <a:rPr lang="en-US" sz="2500" dirty="0" smtClean="0"/>
            </a:br>
            <a:r>
              <a:rPr lang="en-US" sz="2500" dirty="0" smtClean="0"/>
              <a:t/>
            </a:r>
            <a:br>
              <a:rPr lang="en-US" sz="2500" dirty="0" smtClean="0"/>
            </a:br>
            <a:r>
              <a:rPr lang="en-US" sz="2500" dirty="0"/>
              <a:t/>
            </a:r>
            <a:br>
              <a:rPr lang="en-US" sz="2500" dirty="0"/>
            </a:br>
            <a:endParaRPr lang="en-US" sz="2500" dirty="0"/>
          </a:p>
        </p:txBody>
      </p:sp>
      <p:sp>
        <p:nvSpPr>
          <p:cNvPr id="4" name="Content Placeholder 3"/>
          <p:cNvSpPr>
            <a:spLocks noGrp="1"/>
          </p:cNvSpPr>
          <p:nvPr>
            <p:ph idx="1"/>
          </p:nvPr>
        </p:nvSpPr>
        <p:spPr>
          <a:xfrm>
            <a:off x="304800" y="1600200"/>
            <a:ext cx="8534400" cy="4495800"/>
          </a:xfrm>
        </p:spPr>
        <p:txBody>
          <a:bodyPr/>
          <a:lstStyle/>
          <a:p>
            <a:pPr>
              <a:buClr>
                <a:schemeClr val="tx1"/>
              </a:buClr>
            </a:pPr>
            <a:r>
              <a:rPr lang="en-US" sz="2500" dirty="0" smtClean="0"/>
              <a:t>Custody loss in parents with intellectual disability 40-60% nationally; with TLG preventive intervention 4-7%</a:t>
            </a:r>
          </a:p>
          <a:p>
            <a:pPr>
              <a:buClr>
                <a:schemeClr val="tx1"/>
              </a:buClr>
            </a:pPr>
            <a:r>
              <a:rPr lang="en-US" sz="2500" dirty="0" smtClean="0"/>
              <a:t>Example of “parenting evaluations”</a:t>
            </a:r>
          </a:p>
          <a:p>
            <a:pPr lvl="1">
              <a:buClr>
                <a:schemeClr val="tx1"/>
              </a:buClr>
            </a:pPr>
            <a:r>
              <a:rPr lang="en-US" sz="2500" dirty="0" smtClean="0">
                <a:solidFill>
                  <a:schemeClr val="tx1"/>
                </a:solidFill>
              </a:rPr>
              <a:t>Bias and lack of disability knowledge in evaluations</a:t>
            </a:r>
          </a:p>
          <a:p>
            <a:pPr lvl="1">
              <a:buClr>
                <a:schemeClr val="tx1"/>
              </a:buClr>
            </a:pPr>
            <a:r>
              <a:rPr lang="en-US" sz="2500" dirty="0" smtClean="0">
                <a:solidFill>
                  <a:schemeClr val="tx1"/>
                </a:solidFill>
              </a:rPr>
              <a:t>Assumptions about parental diagnosis vs. observation of parenting</a:t>
            </a:r>
          </a:p>
          <a:p>
            <a:pPr marL="457200" lvl="1" indent="0">
              <a:buClr>
                <a:schemeClr val="tx1"/>
              </a:buClr>
            </a:pPr>
            <a:r>
              <a:rPr lang="en-US" sz="2500" dirty="0" smtClean="0">
                <a:solidFill>
                  <a:schemeClr val="tx1"/>
                </a:solidFill>
              </a:rPr>
              <a:t> The role of disability – informed input </a:t>
            </a:r>
          </a:p>
          <a:p>
            <a:r>
              <a:rPr lang="en-US" sz="2700" dirty="0" smtClean="0">
                <a:solidFill>
                  <a:schemeClr val="tx1"/>
                </a:solidFill>
              </a:rPr>
              <a:t>Example </a:t>
            </a:r>
            <a:r>
              <a:rPr lang="en-US" sz="2700" dirty="0">
                <a:solidFill>
                  <a:schemeClr val="tx1"/>
                </a:solidFill>
              </a:rPr>
              <a:t>of the impact of </a:t>
            </a:r>
            <a:r>
              <a:rPr lang="en-US" sz="2700" dirty="0" smtClean="0">
                <a:solidFill>
                  <a:schemeClr val="tx1"/>
                </a:solidFill>
              </a:rPr>
              <a:t>baby care adaptations &amp; assessment</a:t>
            </a:r>
            <a:endParaRPr lang="en-US" sz="2700" dirty="0">
              <a:solidFill>
                <a:schemeClr val="tx1"/>
              </a:solidFill>
            </a:endParaRPr>
          </a:p>
          <a:p>
            <a:pPr marL="457200" lvl="1" indent="0">
              <a:buClr>
                <a:schemeClr val="tx1"/>
              </a:buClr>
              <a:buNone/>
            </a:pPr>
            <a:endParaRPr lang="en-US" sz="2500" dirty="0" smtClean="0">
              <a:solidFill>
                <a:schemeClr val="tx1"/>
              </a:solidFill>
            </a:endParaRPr>
          </a:p>
        </p:txBody>
      </p:sp>
    </p:spTree>
    <p:extLst>
      <p:ext uri="{BB962C8B-B14F-4D97-AF65-F5344CB8AC3E}">
        <p14:creationId xmlns:p14="http://schemas.microsoft.com/office/powerpoint/2010/main" val="10855228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484438"/>
            <a:ext cx="8610600" cy="792162"/>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 It isn’t enough to pass legislation! Passing legislation without local accommodated services for parents with diverse disabilities and their children can still result in unnecessary custody loss. </a:t>
            </a:r>
            <a:r>
              <a:rPr lang="en-US" dirty="0"/>
              <a:t/>
            </a:r>
            <a:br>
              <a:rPr lang="en-US" dirty="0"/>
            </a:br>
            <a:r>
              <a:rPr lang="en-US" dirty="0" smtClean="0"/>
              <a:t/>
            </a:r>
            <a:br>
              <a:rPr lang="en-US" dirty="0" smtClean="0"/>
            </a:br>
            <a:r>
              <a:rPr lang="en-US" dirty="0"/>
              <a:t/>
            </a:r>
            <a:br>
              <a:rPr lang="en-US" dirty="0"/>
            </a:br>
            <a:r>
              <a:rPr lang="en-US" dirty="0" smtClean="0"/>
              <a:t/>
            </a:r>
            <a:br>
              <a:rPr lang="en-US" dirty="0" smtClean="0"/>
            </a:br>
            <a:endParaRPr lang="en-US" dirty="0"/>
          </a:p>
        </p:txBody>
      </p:sp>
    </p:spTree>
    <p:extLst>
      <p:ext uri="{BB962C8B-B14F-4D97-AF65-F5344CB8AC3E}">
        <p14:creationId xmlns:p14="http://schemas.microsoft.com/office/powerpoint/2010/main" val="11968705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What you will learn…</a:t>
            </a:r>
            <a:endParaRPr lang="en-US" sz="2800" dirty="0"/>
          </a:p>
        </p:txBody>
      </p:sp>
      <p:sp>
        <p:nvSpPr>
          <p:cNvPr id="3" name="Content Placeholder 2"/>
          <p:cNvSpPr>
            <a:spLocks noGrp="1"/>
          </p:cNvSpPr>
          <p:nvPr>
            <p:ph idx="1"/>
          </p:nvPr>
        </p:nvSpPr>
        <p:spPr>
          <a:xfrm>
            <a:off x="152400" y="990600"/>
            <a:ext cx="8839200" cy="5029200"/>
          </a:xfrm>
        </p:spPr>
        <p:txBody>
          <a:bodyPr/>
          <a:lstStyle/>
          <a:p>
            <a:pPr lvl="0"/>
            <a:r>
              <a:rPr lang="en-US" sz="2400" dirty="0" smtClean="0"/>
              <a:t>History </a:t>
            </a:r>
            <a:r>
              <a:rPr lang="en-US" sz="2400" dirty="0"/>
              <a:t>and impact of the eugenics movement and fundamental trends leading to discrimination against parents with </a:t>
            </a:r>
            <a:r>
              <a:rPr lang="en-US" sz="2400" dirty="0" smtClean="0"/>
              <a:t>disabilities </a:t>
            </a:r>
            <a:endParaRPr lang="en-US" sz="2400" dirty="0"/>
          </a:p>
          <a:p>
            <a:pPr lvl="0"/>
            <a:r>
              <a:rPr lang="en-US" sz="2400" dirty="0" smtClean="0"/>
              <a:t>How </a:t>
            </a:r>
            <a:r>
              <a:rPr lang="en-US" sz="2400" dirty="0"/>
              <a:t>disability law and policy apply to parents with disabilities in the child welfare and family law </a:t>
            </a:r>
            <a:r>
              <a:rPr lang="en-US" sz="2400" dirty="0" smtClean="0"/>
              <a:t>systems</a:t>
            </a:r>
            <a:endParaRPr lang="en-US" sz="2400" dirty="0"/>
          </a:p>
          <a:p>
            <a:pPr lvl="0"/>
            <a:r>
              <a:rPr lang="en-US" sz="2400" dirty="0" smtClean="0"/>
              <a:t>Intersection </a:t>
            </a:r>
            <a:r>
              <a:rPr lang="en-US" sz="2400" dirty="0"/>
              <a:t>between state law and ADA </a:t>
            </a:r>
            <a:r>
              <a:rPr lang="en-US" sz="2400" dirty="0" smtClean="0"/>
              <a:t>protections</a:t>
            </a:r>
            <a:endParaRPr lang="en-US" sz="2400" dirty="0"/>
          </a:p>
          <a:p>
            <a:pPr lvl="0"/>
            <a:r>
              <a:rPr lang="en-US" sz="2400" dirty="0" smtClean="0"/>
              <a:t>Strategies </a:t>
            </a:r>
            <a:r>
              <a:rPr lang="en-US" sz="2400" dirty="0"/>
              <a:t>and types of programs that can protect parents with disabilities and their children from involvement in child custody litigation and/or improve outcomes if they do become involved in such </a:t>
            </a:r>
            <a:r>
              <a:rPr lang="en-US" sz="2400" dirty="0" smtClean="0"/>
              <a:t>litigation</a:t>
            </a:r>
            <a:endParaRPr lang="en-US" sz="2400" dirty="0"/>
          </a:p>
          <a:p>
            <a:r>
              <a:rPr lang="en-US" sz="2400" dirty="0" smtClean="0"/>
              <a:t>Basic </a:t>
            </a:r>
            <a:r>
              <a:rPr lang="en-US" sz="2400" dirty="0"/>
              <a:t>structural (legal and service) changes needed to protect this population of families</a:t>
            </a:r>
          </a:p>
        </p:txBody>
      </p:sp>
    </p:spTree>
    <p:extLst>
      <p:ext uri="{BB962C8B-B14F-4D97-AF65-F5344CB8AC3E}">
        <p14:creationId xmlns:p14="http://schemas.microsoft.com/office/powerpoint/2010/main" val="15103319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t>Steps CIL workers and other advocates can take in individual cases </a:t>
            </a:r>
            <a:endParaRPr lang="en-US" sz="2800" dirty="0"/>
          </a:p>
        </p:txBody>
      </p:sp>
      <p:sp>
        <p:nvSpPr>
          <p:cNvPr id="2" name="Content Placeholder 1"/>
          <p:cNvSpPr>
            <a:spLocks noGrp="1"/>
          </p:cNvSpPr>
          <p:nvPr>
            <p:ph sz="half" idx="1"/>
          </p:nvPr>
        </p:nvSpPr>
        <p:spPr>
          <a:xfrm>
            <a:off x="304800" y="2057400"/>
            <a:ext cx="4419600" cy="3962400"/>
          </a:xfrm>
        </p:spPr>
        <p:txBody>
          <a:bodyPr/>
          <a:lstStyle/>
          <a:p>
            <a:pPr>
              <a:buClr>
                <a:schemeClr val="tx1"/>
              </a:buClr>
            </a:pPr>
            <a:r>
              <a:rPr lang="en-US" sz="2400" dirty="0" smtClean="0"/>
              <a:t>What disabilities?</a:t>
            </a:r>
          </a:p>
          <a:p>
            <a:pPr>
              <a:buClr>
                <a:schemeClr val="tx1"/>
              </a:buClr>
            </a:pPr>
            <a:r>
              <a:rPr lang="en-US" sz="2400" dirty="0" smtClean="0"/>
              <a:t>When disabled? How?</a:t>
            </a:r>
          </a:p>
          <a:p>
            <a:pPr>
              <a:buClr>
                <a:schemeClr val="tx1"/>
              </a:buClr>
            </a:pPr>
            <a:r>
              <a:rPr lang="en-US" sz="2400" dirty="0" smtClean="0"/>
              <a:t>Any medications? Effects? Supply? Legal?</a:t>
            </a:r>
          </a:p>
          <a:p>
            <a:pPr>
              <a:buClr>
                <a:schemeClr val="tx1"/>
              </a:buClr>
            </a:pPr>
            <a:r>
              <a:rPr lang="en-US" sz="2400" dirty="0" smtClean="0"/>
              <a:t>Pain/Illness? Need medical attention? </a:t>
            </a:r>
          </a:p>
          <a:p>
            <a:pPr>
              <a:buClr>
                <a:schemeClr val="tx1"/>
              </a:buClr>
            </a:pPr>
            <a:r>
              <a:rPr lang="en-US" sz="2400" dirty="0" smtClean="0"/>
              <a:t>Are they safe?</a:t>
            </a:r>
          </a:p>
          <a:p>
            <a:pPr>
              <a:buClr>
                <a:schemeClr val="tx1"/>
              </a:buClr>
            </a:pPr>
            <a:r>
              <a:rPr lang="en-US" sz="2400" dirty="0" smtClean="0"/>
              <a:t>Support people? Family?</a:t>
            </a:r>
          </a:p>
          <a:p>
            <a:pPr>
              <a:buClr>
                <a:schemeClr val="tx1"/>
              </a:buClr>
            </a:pPr>
            <a:r>
              <a:rPr lang="en-US" sz="2400" dirty="0" smtClean="0"/>
              <a:t>Equipment? Condition?</a:t>
            </a:r>
          </a:p>
          <a:p>
            <a:pPr>
              <a:buClr>
                <a:schemeClr val="tx1"/>
              </a:buClr>
            </a:pPr>
            <a:endParaRPr lang="en-US" sz="2400" dirty="0" smtClean="0"/>
          </a:p>
          <a:p>
            <a:pPr>
              <a:buClr>
                <a:schemeClr val="tx1"/>
              </a:buClr>
              <a:buNone/>
            </a:pPr>
            <a:r>
              <a:rPr lang="en-US" sz="2400" dirty="0" smtClean="0"/>
              <a:t>		</a:t>
            </a:r>
            <a:endParaRPr lang="en-US" sz="3200" dirty="0"/>
          </a:p>
        </p:txBody>
      </p:sp>
      <p:sp>
        <p:nvSpPr>
          <p:cNvPr id="4" name="Content Placeholder 3"/>
          <p:cNvSpPr>
            <a:spLocks noGrp="1"/>
          </p:cNvSpPr>
          <p:nvPr>
            <p:ph sz="half" idx="2"/>
          </p:nvPr>
        </p:nvSpPr>
        <p:spPr>
          <a:xfrm>
            <a:off x="4724400" y="2057400"/>
            <a:ext cx="4343400" cy="5257800"/>
          </a:xfrm>
        </p:spPr>
        <p:txBody>
          <a:bodyPr/>
          <a:lstStyle/>
          <a:p>
            <a:pPr>
              <a:buClr>
                <a:schemeClr val="tx1"/>
              </a:buClr>
            </a:pPr>
            <a:r>
              <a:rPr lang="en-US" sz="2400" dirty="0" smtClean="0"/>
              <a:t>Literate?</a:t>
            </a:r>
          </a:p>
          <a:p>
            <a:pPr>
              <a:buClr>
                <a:schemeClr val="tx1"/>
              </a:buClr>
            </a:pPr>
            <a:r>
              <a:rPr lang="en-US" sz="2400" dirty="0" smtClean="0"/>
              <a:t>Stable residence? </a:t>
            </a:r>
          </a:p>
          <a:p>
            <a:pPr>
              <a:buClr>
                <a:schemeClr val="tx1"/>
              </a:buClr>
            </a:pPr>
            <a:r>
              <a:rPr lang="en-US" sz="2400" dirty="0" smtClean="0"/>
              <a:t>Income?</a:t>
            </a:r>
          </a:p>
          <a:p>
            <a:pPr>
              <a:buClr>
                <a:schemeClr val="tx1"/>
              </a:buClr>
            </a:pPr>
            <a:r>
              <a:rPr lang="en-US" sz="2400" dirty="0" smtClean="0"/>
              <a:t>Attitudinal bias in the case worker? Explain?</a:t>
            </a:r>
          </a:p>
          <a:p>
            <a:pPr>
              <a:buClr>
                <a:schemeClr val="tx1"/>
              </a:buClr>
            </a:pPr>
            <a:r>
              <a:rPr lang="en-US" sz="2400" dirty="0" smtClean="0"/>
              <a:t>What accommodations want for court and child welfare agency?</a:t>
            </a:r>
          </a:p>
          <a:p>
            <a:pPr>
              <a:buClr>
                <a:schemeClr val="tx1"/>
              </a:buClr>
            </a:pPr>
            <a:r>
              <a:rPr lang="en-US" sz="2400" dirty="0" smtClean="0"/>
              <a:t>Questions?</a:t>
            </a:r>
          </a:p>
          <a:p>
            <a:pPr>
              <a:buClr>
                <a:schemeClr val="tx1"/>
              </a:buClr>
            </a:pPr>
            <a:endParaRPr lang="en-US" sz="2400" dirty="0"/>
          </a:p>
        </p:txBody>
      </p:sp>
      <p:sp>
        <p:nvSpPr>
          <p:cNvPr id="5" name="TextBox 4"/>
          <p:cNvSpPr txBox="1"/>
          <p:nvPr/>
        </p:nvSpPr>
        <p:spPr>
          <a:xfrm>
            <a:off x="152400" y="1074003"/>
            <a:ext cx="9144000" cy="830997"/>
          </a:xfrm>
          <a:prstGeom prst="rect">
            <a:avLst/>
          </a:prstGeom>
          <a:noFill/>
        </p:spPr>
        <p:txBody>
          <a:bodyPr wrap="square" rtlCol="0">
            <a:spAutoFit/>
          </a:bodyPr>
          <a:lstStyle/>
          <a:p>
            <a:r>
              <a:rPr lang="en-US" sz="2400" dirty="0" smtClean="0"/>
              <a:t>Begin thorough discussion w/parent about disability &amp; circumstances impacting/suspected of impacting parenting:</a:t>
            </a:r>
            <a:endParaRPr lang="en-US" sz="2400" dirty="0"/>
          </a:p>
        </p:txBody>
      </p:sp>
    </p:spTree>
    <p:extLst>
      <p:ext uri="{BB962C8B-B14F-4D97-AF65-F5344CB8AC3E}">
        <p14:creationId xmlns:p14="http://schemas.microsoft.com/office/powerpoint/2010/main" val="40935918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2"/>
          </a:xfrm>
        </p:spPr>
        <p:txBody>
          <a:bodyPr/>
          <a:lstStyle/>
          <a:p>
            <a:r>
              <a:rPr lang="en-US" sz="2800" dirty="0"/>
              <a:t>Steps CIL </a:t>
            </a:r>
            <a:r>
              <a:rPr lang="en-US" sz="2800" dirty="0" smtClean="0"/>
              <a:t>workers </a:t>
            </a:r>
            <a:r>
              <a:rPr lang="en-US" sz="2800" dirty="0"/>
              <a:t>and other </a:t>
            </a:r>
            <a:r>
              <a:rPr lang="en-US" sz="2800" dirty="0" smtClean="0"/>
              <a:t>advocates </a:t>
            </a:r>
            <a:r>
              <a:rPr lang="en-US" sz="2800" dirty="0"/>
              <a:t>can take in individual </a:t>
            </a:r>
            <a:r>
              <a:rPr lang="en-US" sz="2800" dirty="0" smtClean="0"/>
              <a:t>cases, </a:t>
            </a:r>
            <a:r>
              <a:rPr lang="en-US" sz="2400" dirty="0" smtClean="0"/>
              <a:t>cont’d.</a:t>
            </a:r>
            <a:endParaRPr lang="en-US" sz="2800" dirty="0"/>
          </a:p>
        </p:txBody>
      </p:sp>
      <p:sp>
        <p:nvSpPr>
          <p:cNvPr id="4" name="Content Placeholder 3"/>
          <p:cNvSpPr>
            <a:spLocks noGrp="1"/>
          </p:cNvSpPr>
          <p:nvPr>
            <p:ph idx="1"/>
          </p:nvPr>
        </p:nvSpPr>
        <p:spPr>
          <a:xfrm>
            <a:off x="304800" y="1143000"/>
            <a:ext cx="8610600" cy="5029200"/>
          </a:xfrm>
        </p:spPr>
        <p:txBody>
          <a:bodyPr/>
          <a:lstStyle/>
          <a:p>
            <a:pPr>
              <a:buClr>
                <a:schemeClr val="tx1"/>
              </a:buClr>
            </a:pPr>
            <a:r>
              <a:rPr lang="en-US" sz="2400" dirty="0" smtClean="0"/>
              <a:t>Help client determine type of case they’re in</a:t>
            </a:r>
            <a:r>
              <a:rPr lang="en-US" sz="2400" dirty="0" smtClean="0">
                <a:latin typeface="Tahoma" panose="020B0604030504040204" pitchFamily="34" charset="0"/>
                <a:ea typeface="Tahoma" panose="020B0604030504040204" pitchFamily="34" charset="0"/>
                <a:cs typeface="Tahoma" panose="020B0604030504040204" pitchFamily="34" charset="0"/>
              </a:rPr>
              <a:t>―</a:t>
            </a:r>
            <a:r>
              <a:rPr lang="en-US" sz="2400" dirty="0" smtClean="0"/>
              <a:t>often don’t know</a:t>
            </a:r>
          </a:p>
          <a:p>
            <a:pPr>
              <a:buClr>
                <a:schemeClr val="tx1"/>
              </a:buClr>
            </a:pPr>
            <a:r>
              <a:rPr lang="en-US" sz="2400" dirty="0" smtClean="0"/>
              <a:t>Determine if client has attorney; if so, see if client would like to create a relationship between the two of you</a:t>
            </a:r>
          </a:p>
          <a:p>
            <a:pPr>
              <a:buClr>
                <a:schemeClr val="tx1"/>
              </a:buClr>
            </a:pPr>
            <a:r>
              <a:rPr lang="en-US" sz="2400" dirty="0" smtClean="0"/>
              <a:t>Contact courthouse ADA coordinator/or talk to parent’s attorney to request accommodations prior to any hearings</a:t>
            </a:r>
          </a:p>
          <a:p>
            <a:pPr>
              <a:buClr>
                <a:schemeClr val="tx1"/>
              </a:buClr>
            </a:pPr>
            <a:r>
              <a:rPr lang="en-US" sz="2400" dirty="0" smtClean="0"/>
              <a:t>Help client secure copy of file and put together kit to keep track of proceedings going forward</a:t>
            </a:r>
          </a:p>
          <a:p>
            <a:pPr>
              <a:buClr>
                <a:schemeClr val="tx1"/>
              </a:buClr>
            </a:pPr>
            <a:r>
              <a:rPr lang="en-US" sz="2400" dirty="0" smtClean="0"/>
              <a:t>Determine transportation </a:t>
            </a:r>
            <a:r>
              <a:rPr lang="en-US" sz="2400" dirty="0"/>
              <a:t>options for your client to get to </a:t>
            </a:r>
            <a:r>
              <a:rPr lang="en-US" sz="2400" dirty="0" smtClean="0"/>
              <a:t>court, visits, mediations, case services, etc.</a:t>
            </a:r>
            <a:endParaRPr lang="en-US" sz="2400" dirty="0"/>
          </a:p>
          <a:p>
            <a:pPr>
              <a:buClr>
                <a:schemeClr val="tx1"/>
              </a:buClr>
            </a:pPr>
            <a:r>
              <a:rPr lang="en-US" sz="2400" dirty="0" smtClean="0"/>
              <a:t>If there is an </a:t>
            </a:r>
            <a:r>
              <a:rPr lang="en-US" sz="2400" smtClean="0"/>
              <a:t>attorney apprise </a:t>
            </a:r>
            <a:r>
              <a:rPr lang="en-US" sz="2400" dirty="0" smtClean="0"/>
              <a:t>them as appropriate/client directed of what learned in independent investigation.</a:t>
            </a:r>
          </a:p>
        </p:txBody>
      </p:sp>
    </p:spTree>
    <p:extLst>
      <p:ext uri="{BB962C8B-B14F-4D97-AF65-F5344CB8AC3E}">
        <p14:creationId xmlns:p14="http://schemas.microsoft.com/office/powerpoint/2010/main" val="25131672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76200"/>
            <a:ext cx="8153400" cy="792162"/>
          </a:xfrm>
        </p:spPr>
        <p:txBody>
          <a:bodyPr/>
          <a:lstStyle/>
          <a:p>
            <a:r>
              <a:rPr lang="en-US" sz="2800" dirty="0" smtClean="0"/>
              <a:t>Understand the trauma they are experiencing</a:t>
            </a:r>
            <a:endParaRPr lang="en-US" sz="2800" dirty="0"/>
          </a:p>
        </p:txBody>
      </p:sp>
      <p:sp>
        <p:nvSpPr>
          <p:cNvPr id="5" name="Content Placeholder 4"/>
          <p:cNvSpPr>
            <a:spLocks noGrp="1"/>
          </p:cNvSpPr>
          <p:nvPr>
            <p:ph idx="1"/>
          </p:nvPr>
        </p:nvSpPr>
        <p:spPr>
          <a:xfrm>
            <a:off x="228600" y="609600"/>
            <a:ext cx="8763000" cy="5562600"/>
          </a:xfrm>
        </p:spPr>
        <p:txBody>
          <a:bodyPr/>
          <a:lstStyle/>
          <a:p>
            <a:pPr>
              <a:buClr>
                <a:schemeClr val="tx1"/>
              </a:buClr>
            </a:pPr>
            <a:r>
              <a:rPr lang="en-US" sz="2300" dirty="0" smtClean="0"/>
              <a:t>No </a:t>
            </a:r>
            <a:r>
              <a:rPr lang="en-US" sz="2300" dirty="0"/>
              <a:t>one believes in them, not even their own lawyers or therapists</a:t>
            </a:r>
          </a:p>
          <a:p>
            <a:pPr>
              <a:buClr>
                <a:schemeClr val="tx1"/>
              </a:buClr>
            </a:pPr>
            <a:r>
              <a:rPr lang="en-US" sz="2300" dirty="0"/>
              <a:t>Their own families often challenge their custody</a:t>
            </a:r>
          </a:p>
          <a:p>
            <a:pPr>
              <a:buClr>
                <a:schemeClr val="tx1"/>
              </a:buClr>
            </a:pPr>
            <a:r>
              <a:rPr lang="en-US" sz="2300" dirty="0"/>
              <a:t>They love their children as much as we love ours</a:t>
            </a:r>
          </a:p>
          <a:p>
            <a:pPr>
              <a:buClr>
                <a:schemeClr val="tx1"/>
              </a:buClr>
            </a:pPr>
            <a:r>
              <a:rPr lang="en-US" sz="2300" dirty="0"/>
              <a:t>They are bitter </a:t>
            </a:r>
            <a:r>
              <a:rPr lang="en-US" sz="2300" dirty="0" smtClean="0"/>
              <a:t>that they are lumped </a:t>
            </a:r>
            <a:r>
              <a:rPr lang="en-US" sz="2300" dirty="0"/>
              <a:t>in with parents who hurt their children</a:t>
            </a:r>
          </a:p>
          <a:p>
            <a:pPr>
              <a:buClr>
                <a:schemeClr val="tx1"/>
              </a:buClr>
            </a:pPr>
            <a:r>
              <a:rPr lang="en-US" sz="2300" dirty="0"/>
              <a:t>That there is no life without their </a:t>
            </a:r>
            <a:r>
              <a:rPr lang="en-US" sz="2300" dirty="0" smtClean="0"/>
              <a:t>children – they </a:t>
            </a:r>
            <a:r>
              <a:rPr lang="en-US" sz="2300" dirty="0"/>
              <a:t>would rather have received a death sentence</a:t>
            </a:r>
          </a:p>
          <a:p>
            <a:pPr>
              <a:buClr>
                <a:schemeClr val="tx1"/>
              </a:buClr>
            </a:pPr>
            <a:r>
              <a:rPr lang="en-US" sz="2300" dirty="0"/>
              <a:t>They will never forget their children or stop trying to get them back no matter what I say about statutes of limitations</a:t>
            </a:r>
          </a:p>
          <a:p>
            <a:pPr>
              <a:buClr>
                <a:schemeClr val="tx1"/>
              </a:buClr>
            </a:pPr>
            <a:r>
              <a:rPr lang="en-US" sz="2300" dirty="0"/>
              <a:t>They say thank you, just for being decent</a:t>
            </a:r>
          </a:p>
          <a:p>
            <a:pPr>
              <a:buClr>
                <a:schemeClr val="tx1"/>
              </a:buClr>
            </a:pPr>
            <a:r>
              <a:rPr lang="en-US" sz="2300" dirty="0"/>
              <a:t>They say they were molested, in foster care, in institutions, poor, abused, beaten by parents and husbands and boyfriends</a:t>
            </a:r>
          </a:p>
          <a:p>
            <a:pPr>
              <a:buClr>
                <a:schemeClr val="tx1"/>
              </a:buClr>
            </a:pPr>
            <a:r>
              <a:rPr lang="en-US" sz="2300" dirty="0"/>
              <a:t>…But they still find the strength to love someone</a:t>
            </a:r>
          </a:p>
          <a:p>
            <a:pPr>
              <a:buClr>
                <a:schemeClr val="tx1"/>
              </a:buClr>
            </a:pPr>
            <a:endParaRPr lang="en-US" sz="2200" dirty="0"/>
          </a:p>
        </p:txBody>
      </p:sp>
    </p:spTree>
    <p:extLst>
      <p:ext uri="{BB962C8B-B14F-4D97-AF65-F5344CB8AC3E}">
        <p14:creationId xmlns:p14="http://schemas.microsoft.com/office/powerpoint/2010/main" val="40025435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8305800" cy="792162"/>
          </a:xfrm>
        </p:spPr>
        <p:txBody>
          <a:bodyPr/>
          <a:lstStyle/>
          <a:p>
            <a:r>
              <a:rPr lang="en-US" sz="2800" dirty="0" smtClean="0"/>
              <a:t>More steps </a:t>
            </a:r>
            <a:r>
              <a:rPr lang="en-US" sz="2800" dirty="0"/>
              <a:t>CIL </a:t>
            </a:r>
            <a:r>
              <a:rPr lang="en-US" sz="2800" dirty="0" smtClean="0"/>
              <a:t>workers </a:t>
            </a:r>
            <a:r>
              <a:rPr lang="en-US" sz="2800" dirty="0"/>
              <a:t>and other </a:t>
            </a:r>
            <a:r>
              <a:rPr lang="en-US" sz="2800" dirty="0" smtClean="0"/>
              <a:t>advocates </a:t>
            </a:r>
            <a:r>
              <a:rPr lang="en-US" sz="2800" dirty="0"/>
              <a:t>can </a:t>
            </a:r>
            <a:r>
              <a:rPr lang="en-US" sz="2800" dirty="0" smtClean="0"/>
              <a:t>take</a:t>
            </a:r>
            <a:endParaRPr lang="en-US" sz="2800" dirty="0"/>
          </a:p>
        </p:txBody>
      </p:sp>
      <p:sp>
        <p:nvSpPr>
          <p:cNvPr id="4" name="Content Placeholder 3"/>
          <p:cNvSpPr>
            <a:spLocks noGrp="1"/>
          </p:cNvSpPr>
          <p:nvPr>
            <p:ph idx="1"/>
          </p:nvPr>
        </p:nvSpPr>
        <p:spPr>
          <a:xfrm>
            <a:off x="304800" y="990600"/>
            <a:ext cx="8610600" cy="5105400"/>
          </a:xfrm>
        </p:spPr>
        <p:txBody>
          <a:bodyPr/>
          <a:lstStyle/>
          <a:p>
            <a:pPr>
              <a:buClr>
                <a:schemeClr val="tx1"/>
              </a:buClr>
            </a:pPr>
            <a:r>
              <a:rPr lang="en-US" sz="2500" dirty="0"/>
              <a:t>Understand that Evidence-creation matters and the basic evidence-creating methods to establish parenting </a:t>
            </a:r>
            <a:r>
              <a:rPr lang="en-US" sz="2500" dirty="0" smtClean="0"/>
              <a:t>capability [Adaptive Baby Care Assessment; accommodated evaluations and intervention; evidence based practice/best practice for family support; declarations; records collection]</a:t>
            </a:r>
          </a:p>
          <a:p>
            <a:pPr>
              <a:buClr>
                <a:schemeClr val="tx1"/>
              </a:buClr>
            </a:pPr>
            <a:r>
              <a:rPr lang="en-US" sz="2500" dirty="0" smtClean="0"/>
              <a:t>Contact TLG and other resources </a:t>
            </a:r>
            <a:r>
              <a:rPr lang="en-US" sz="2500" i="1" dirty="0" smtClean="0"/>
              <a:t>early on;</a:t>
            </a:r>
            <a:r>
              <a:rPr lang="en-US" sz="2500" dirty="0" smtClean="0"/>
              <a:t> connect client and attorneys to the disability community/materials</a:t>
            </a:r>
          </a:p>
          <a:p>
            <a:pPr>
              <a:buClr>
                <a:schemeClr val="tx1"/>
              </a:buClr>
            </a:pPr>
            <a:r>
              <a:rPr lang="en-US" sz="2500" dirty="0" smtClean="0"/>
              <a:t>Use general community resources to strengthen family functioning [Early Head Start, Boys &amp; Girls Club, etc.]</a:t>
            </a:r>
          </a:p>
          <a:p>
            <a:pPr>
              <a:buClr>
                <a:schemeClr val="tx1"/>
              </a:buClr>
            </a:pPr>
            <a:r>
              <a:rPr lang="en-US" sz="2500" dirty="0" smtClean="0"/>
              <a:t>Download a copy of Rocking the Cradle to flesh out the issues discussed here today</a:t>
            </a:r>
            <a:endParaRPr lang="en-US" sz="2500" dirty="0"/>
          </a:p>
          <a:p>
            <a:pPr>
              <a:buClr>
                <a:schemeClr val="tx1"/>
              </a:buClr>
            </a:pPr>
            <a:endParaRPr lang="en-US" sz="2500" dirty="0" smtClean="0"/>
          </a:p>
        </p:txBody>
      </p:sp>
    </p:spTree>
    <p:extLst>
      <p:ext uri="{BB962C8B-B14F-4D97-AF65-F5344CB8AC3E}">
        <p14:creationId xmlns:p14="http://schemas.microsoft.com/office/powerpoint/2010/main" val="1227515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effectLst/>
              </a:rPr>
              <a:t>Questions?</a:t>
            </a:r>
            <a:endParaRPr lang="en-US" dirty="0"/>
          </a:p>
        </p:txBody>
      </p:sp>
    </p:spTree>
    <p:extLst>
      <p:ext uri="{BB962C8B-B14F-4D97-AF65-F5344CB8AC3E}">
        <p14:creationId xmlns:p14="http://schemas.microsoft.com/office/powerpoint/2010/main" val="33012377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762000" y="1828800"/>
            <a:ext cx="7696200" cy="792162"/>
          </a:xfrm>
        </p:spPr>
        <p:txBody>
          <a:bodyPr/>
          <a:lstStyle/>
          <a:p>
            <a:pPr algn="ctr" eaLnBrk="1" hangingPunct="1"/>
            <a:r>
              <a:rPr lang="en-US" altLang="en-US" b="1" dirty="0" smtClean="0"/>
              <a:t>COMMITTEE ON  FAMILY</a:t>
            </a:r>
            <a:br>
              <a:rPr lang="en-US" altLang="en-US" b="1" dirty="0" smtClean="0"/>
            </a:br>
            <a:r>
              <a:rPr lang="en-US" altLang="en-US" sz="2800" b="1" dirty="0" smtClean="0"/>
              <a:t>(Fathers &amp; Mothers Independently Living with their Youth)</a:t>
            </a:r>
            <a:endParaRPr lang="en-US" altLang="en-US" dirty="0" smtClean="0"/>
          </a:p>
        </p:txBody>
      </p:sp>
    </p:spTree>
    <p:extLst>
      <p:ext uri="{BB962C8B-B14F-4D97-AF65-F5344CB8AC3E}">
        <p14:creationId xmlns:p14="http://schemas.microsoft.com/office/powerpoint/2010/main" val="178747969"/>
      </p:ext>
    </p:extLst>
  </p:cSld>
  <p:clrMapOvr>
    <a:masterClrMapping/>
  </p:clrMapOvr>
  <p:transition spd="slow" advClick="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52400" y="76200"/>
            <a:ext cx="7696200" cy="792162"/>
          </a:xfrm>
        </p:spPr>
        <p:txBody>
          <a:bodyPr/>
          <a:lstStyle/>
          <a:p>
            <a:pPr eaLnBrk="1" hangingPunct="1"/>
            <a:r>
              <a:rPr lang="en-US" altLang="en-US" sz="2800" dirty="0" smtClean="0"/>
              <a:t>Members</a:t>
            </a:r>
          </a:p>
        </p:txBody>
      </p:sp>
      <p:sp>
        <p:nvSpPr>
          <p:cNvPr id="3075" name="Rectangle 3"/>
          <p:cNvSpPr>
            <a:spLocks noGrp="1" noChangeArrowheads="1"/>
          </p:cNvSpPr>
          <p:nvPr>
            <p:ph idx="1"/>
          </p:nvPr>
        </p:nvSpPr>
        <p:spPr>
          <a:xfrm>
            <a:off x="304800" y="838200"/>
            <a:ext cx="8458200" cy="5105400"/>
          </a:xfrm>
        </p:spPr>
        <p:txBody>
          <a:bodyPr/>
          <a:lstStyle/>
          <a:p>
            <a:pPr eaLnBrk="1" hangingPunct="1"/>
            <a:r>
              <a:rPr lang="en-US" altLang="en-US" dirty="0" smtClean="0"/>
              <a:t>Parents with Disabilities</a:t>
            </a:r>
          </a:p>
          <a:p>
            <a:pPr eaLnBrk="1" hangingPunct="1"/>
            <a:r>
              <a:rPr lang="en-US" altLang="en-US" dirty="0" smtClean="0"/>
              <a:t>CILs</a:t>
            </a:r>
          </a:p>
          <a:p>
            <a:pPr eaLnBrk="1" hangingPunct="1"/>
            <a:r>
              <a:rPr lang="en-US" altLang="en-US" dirty="0" smtClean="0"/>
              <a:t>Attorneys</a:t>
            </a:r>
          </a:p>
          <a:p>
            <a:pPr eaLnBrk="1" hangingPunct="1"/>
            <a:r>
              <a:rPr lang="en-US" altLang="en-US" dirty="0" smtClean="0"/>
              <a:t>Protection &amp; Advocacy</a:t>
            </a:r>
          </a:p>
          <a:p>
            <a:pPr eaLnBrk="1" hangingPunct="1"/>
            <a:r>
              <a:rPr lang="en-US" altLang="en-US" dirty="0" smtClean="0"/>
              <a:t>State Children’s Services </a:t>
            </a:r>
          </a:p>
          <a:p>
            <a:pPr eaLnBrk="1" hangingPunct="1"/>
            <a:r>
              <a:rPr lang="en-US" altLang="en-US" dirty="0" smtClean="0"/>
              <a:t>Grandparents as Parents</a:t>
            </a:r>
          </a:p>
          <a:p>
            <a:pPr eaLnBrk="1" hangingPunct="1"/>
            <a:r>
              <a:rPr lang="en-US" altLang="en-US" dirty="0" smtClean="0"/>
              <a:t>Parent Training Centers</a:t>
            </a:r>
          </a:p>
          <a:p>
            <a:pPr eaLnBrk="1" hangingPunct="1"/>
            <a:r>
              <a:rPr lang="en-US" altLang="en-US" dirty="0" smtClean="0"/>
              <a:t>DD Council</a:t>
            </a:r>
          </a:p>
          <a:p>
            <a:pPr eaLnBrk="1" hangingPunct="1"/>
            <a:r>
              <a:rPr lang="en-US" altLang="en-US" dirty="0" smtClean="0"/>
              <a:t>University Center on Excellence</a:t>
            </a:r>
          </a:p>
          <a:p>
            <a:pPr eaLnBrk="1" hangingPunct="1"/>
            <a:r>
              <a:rPr lang="en-US" altLang="en-US" dirty="0" smtClean="0"/>
              <a:t>Legislators</a:t>
            </a:r>
          </a:p>
        </p:txBody>
      </p:sp>
    </p:spTree>
    <p:extLst>
      <p:ext uri="{BB962C8B-B14F-4D97-AF65-F5344CB8AC3E}">
        <p14:creationId xmlns:p14="http://schemas.microsoft.com/office/powerpoint/2010/main" val="39407984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z="2800" b="1" dirty="0" smtClean="0">
                <a:solidFill>
                  <a:schemeClr val="accent2"/>
                </a:solidFill>
              </a:rPr>
              <a:t>Purpose</a:t>
            </a:r>
          </a:p>
        </p:txBody>
      </p:sp>
      <p:sp>
        <p:nvSpPr>
          <p:cNvPr id="4099" name="Rectangle 3"/>
          <p:cNvSpPr>
            <a:spLocks noGrp="1" noChangeArrowheads="1"/>
          </p:cNvSpPr>
          <p:nvPr>
            <p:ph idx="1"/>
          </p:nvPr>
        </p:nvSpPr>
        <p:spPr>
          <a:xfrm>
            <a:off x="228600" y="1143000"/>
            <a:ext cx="8686800" cy="4648200"/>
          </a:xfrm>
        </p:spPr>
        <p:txBody>
          <a:bodyPr/>
          <a:lstStyle/>
          <a:p>
            <a:pPr marL="514350" indent="-514350" eaLnBrk="1" hangingPunct="1">
              <a:buFont typeface="+mj-lt"/>
              <a:buAutoNum type="arabicPeriod"/>
            </a:pPr>
            <a:r>
              <a:rPr lang="en-US" altLang="en-US" dirty="0" smtClean="0"/>
              <a:t>Review Current Child Custody Laws</a:t>
            </a:r>
          </a:p>
          <a:p>
            <a:pPr marL="514350" indent="-514350" eaLnBrk="1" hangingPunct="1">
              <a:buFont typeface="+mj-lt"/>
              <a:buAutoNum type="arabicPeriod"/>
            </a:pPr>
            <a:r>
              <a:rPr lang="en-US" altLang="en-US" dirty="0" smtClean="0"/>
              <a:t>Remove Discriminatory Language</a:t>
            </a:r>
          </a:p>
          <a:p>
            <a:pPr marL="514350" indent="-514350" eaLnBrk="1" hangingPunct="1">
              <a:buFont typeface="+mj-lt"/>
              <a:buAutoNum type="arabicPeriod"/>
            </a:pPr>
            <a:r>
              <a:rPr lang="en-US" altLang="en-US" dirty="0" smtClean="0"/>
              <a:t>Build in Protections Against Discrimination</a:t>
            </a:r>
          </a:p>
          <a:p>
            <a:pPr marL="514350" indent="-514350" eaLnBrk="1" hangingPunct="1">
              <a:buFont typeface="+mj-lt"/>
              <a:buAutoNum type="arabicPeriod"/>
            </a:pPr>
            <a:r>
              <a:rPr lang="en-US" altLang="en-US" dirty="0" smtClean="0"/>
              <a:t>Create a Fair Evaluation System </a:t>
            </a:r>
          </a:p>
        </p:txBody>
      </p:sp>
    </p:spTree>
    <p:extLst>
      <p:ext uri="{BB962C8B-B14F-4D97-AF65-F5344CB8AC3E}">
        <p14:creationId xmlns:p14="http://schemas.microsoft.com/office/powerpoint/2010/main" val="11261032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z="2800" b="1" dirty="0" smtClean="0"/>
              <a:t>Meetings</a:t>
            </a:r>
          </a:p>
        </p:txBody>
      </p:sp>
      <p:sp>
        <p:nvSpPr>
          <p:cNvPr id="2" name="Content Placeholder 1"/>
          <p:cNvSpPr>
            <a:spLocks noGrp="1"/>
          </p:cNvSpPr>
          <p:nvPr>
            <p:ph idx="1"/>
          </p:nvPr>
        </p:nvSpPr>
        <p:spPr>
          <a:xfrm>
            <a:off x="304800" y="989238"/>
            <a:ext cx="8839200" cy="4648200"/>
          </a:xfrm>
        </p:spPr>
        <p:txBody>
          <a:bodyPr/>
          <a:lstStyle/>
          <a:p>
            <a:pPr eaLnBrk="1" hangingPunct="1"/>
            <a:r>
              <a:rPr lang="en-US" altLang="en-US" dirty="0" smtClean="0"/>
              <a:t>1999</a:t>
            </a:r>
            <a:r>
              <a:rPr lang="en-US" altLang="en-US" dirty="0" smtClean="0">
                <a:latin typeface="Arial"/>
                <a:cs typeface="Arial"/>
              </a:rPr>
              <a:t>—</a:t>
            </a:r>
            <a:r>
              <a:rPr lang="en-US" altLang="en-US" dirty="0" smtClean="0"/>
              <a:t>5</a:t>
            </a:r>
            <a:endParaRPr lang="en-US" altLang="en-US" dirty="0"/>
          </a:p>
          <a:p>
            <a:pPr eaLnBrk="1" hangingPunct="1"/>
            <a:endParaRPr lang="en-US" altLang="en-US" dirty="0"/>
          </a:p>
          <a:p>
            <a:pPr eaLnBrk="1" hangingPunct="1"/>
            <a:r>
              <a:rPr lang="en-US" altLang="en-US" dirty="0" smtClean="0"/>
              <a:t>2000</a:t>
            </a:r>
            <a:r>
              <a:rPr lang="en-US" altLang="en-US" dirty="0" smtClean="0">
                <a:latin typeface="Arial"/>
                <a:cs typeface="Arial"/>
              </a:rPr>
              <a:t>—</a:t>
            </a:r>
            <a:r>
              <a:rPr lang="en-US" altLang="en-US" dirty="0" smtClean="0"/>
              <a:t>1</a:t>
            </a:r>
            <a:endParaRPr lang="en-US" altLang="en-US" dirty="0"/>
          </a:p>
          <a:p>
            <a:pPr eaLnBrk="1" hangingPunct="1"/>
            <a:endParaRPr lang="en-US" altLang="en-US" dirty="0"/>
          </a:p>
          <a:p>
            <a:pPr eaLnBrk="1" hangingPunct="1"/>
            <a:r>
              <a:rPr lang="en-US" altLang="en-US" dirty="0" smtClean="0"/>
              <a:t>2001</a:t>
            </a:r>
            <a:r>
              <a:rPr lang="en-US" altLang="en-US" dirty="0" smtClean="0">
                <a:latin typeface="Arial"/>
                <a:cs typeface="Arial"/>
              </a:rPr>
              <a:t>—</a:t>
            </a:r>
            <a:r>
              <a:rPr lang="en-US" altLang="en-US" dirty="0" smtClean="0"/>
              <a:t>2</a:t>
            </a:r>
            <a:endParaRPr lang="en-US" altLang="en-US" dirty="0"/>
          </a:p>
          <a:p>
            <a:pPr eaLnBrk="1" hangingPunct="1"/>
            <a:endParaRPr lang="en-US" altLang="en-US" dirty="0"/>
          </a:p>
          <a:p>
            <a:pPr eaLnBrk="1" hangingPunct="1"/>
            <a:r>
              <a:rPr lang="en-US" altLang="en-US" dirty="0" smtClean="0"/>
              <a:t>2002</a:t>
            </a:r>
            <a:r>
              <a:rPr lang="en-US" altLang="en-US" dirty="0" smtClean="0">
                <a:latin typeface="Arial"/>
                <a:cs typeface="Arial"/>
              </a:rPr>
              <a:t>—</a:t>
            </a:r>
            <a:r>
              <a:rPr lang="en-US" altLang="en-US" dirty="0" smtClean="0"/>
              <a:t>1</a:t>
            </a:r>
            <a:endParaRPr lang="en-US" altLang="en-US" dirty="0"/>
          </a:p>
          <a:p>
            <a:endParaRPr lang="en-US" dirty="0"/>
          </a:p>
        </p:txBody>
      </p:sp>
    </p:spTree>
    <p:extLst>
      <p:ext uri="{BB962C8B-B14F-4D97-AF65-F5344CB8AC3E}">
        <p14:creationId xmlns:p14="http://schemas.microsoft.com/office/powerpoint/2010/main" val="1200335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52400" y="76200"/>
            <a:ext cx="7696200" cy="792162"/>
          </a:xfrm>
        </p:spPr>
        <p:txBody>
          <a:bodyPr/>
          <a:lstStyle/>
          <a:p>
            <a:pPr eaLnBrk="1" hangingPunct="1"/>
            <a:r>
              <a:rPr lang="en-US" altLang="en-US" sz="2800" b="1" dirty="0" smtClean="0"/>
              <a:t>Legislation</a:t>
            </a:r>
          </a:p>
        </p:txBody>
      </p:sp>
      <p:sp>
        <p:nvSpPr>
          <p:cNvPr id="6147" name="Rectangle 3"/>
          <p:cNvSpPr>
            <a:spLocks noGrp="1" noChangeArrowheads="1"/>
          </p:cNvSpPr>
          <p:nvPr>
            <p:ph idx="1"/>
          </p:nvPr>
        </p:nvSpPr>
        <p:spPr>
          <a:xfrm>
            <a:off x="304800" y="990600"/>
            <a:ext cx="8610600" cy="5029200"/>
          </a:xfrm>
        </p:spPr>
        <p:txBody>
          <a:bodyPr/>
          <a:lstStyle/>
          <a:p>
            <a:pPr eaLnBrk="1" hangingPunct="1">
              <a:lnSpc>
                <a:spcPct val="90000"/>
              </a:lnSpc>
            </a:pPr>
            <a:r>
              <a:rPr lang="en-US" altLang="en-US" dirty="0" smtClean="0"/>
              <a:t>Child Protection</a:t>
            </a:r>
          </a:p>
          <a:p>
            <a:pPr eaLnBrk="1" hangingPunct="1">
              <a:lnSpc>
                <a:spcPct val="90000"/>
              </a:lnSpc>
            </a:pPr>
            <a:r>
              <a:rPr lang="en-US" altLang="en-US" dirty="0" smtClean="0"/>
              <a:t>Adoption</a:t>
            </a:r>
          </a:p>
          <a:p>
            <a:pPr eaLnBrk="1" hangingPunct="1">
              <a:lnSpc>
                <a:spcPct val="90000"/>
              </a:lnSpc>
            </a:pPr>
            <a:r>
              <a:rPr lang="en-US" altLang="en-US" dirty="0" smtClean="0"/>
              <a:t>Divorce</a:t>
            </a:r>
          </a:p>
          <a:p>
            <a:pPr eaLnBrk="1" hangingPunct="1">
              <a:lnSpc>
                <a:spcPct val="90000"/>
              </a:lnSpc>
            </a:pPr>
            <a:r>
              <a:rPr lang="en-US" altLang="en-US" dirty="0" smtClean="0"/>
              <a:t>Separation</a:t>
            </a:r>
          </a:p>
          <a:p>
            <a:pPr eaLnBrk="1" hangingPunct="1">
              <a:lnSpc>
                <a:spcPct val="90000"/>
              </a:lnSpc>
            </a:pPr>
            <a:r>
              <a:rPr lang="en-US" altLang="en-US" dirty="0" smtClean="0"/>
              <a:t>Guardianship</a:t>
            </a:r>
            <a:endParaRPr lang="en-US" altLang="en-US" sz="2800" dirty="0" smtClean="0">
              <a:solidFill>
                <a:schemeClr val="accent2"/>
              </a:solidFill>
            </a:endParaRPr>
          </a:p>
        </p:txBody>
      </p:sp>
    </p:spTree>
    <p:extLst>
      <p:ext uri="{BB962C8B-B14F-4D97-AF65-F5344CB8AC3E}">
        <p14:creationId xmlns:p14="http://schemas.microsoft.com/office/powerpoint/2010/main" val="109103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a:t>Introduction/Problem  Definition</a:t>
            </a:r>
            <a:r>
              <a:rPr lang="en-US" sz="2800" dirty="0" smtClean="0"/>
              <a:t> </a:t>
            </a:r>
            <a:endParaRPr lang="en-US" sz="2800" dirty="0"/>
          </a:p>
        </p:txBody>
      </p:sp>
      <p:sp>
        <p:nvSpPr>
          <p:cNvPr id="4" name="Content Placeholder 3"/>
          <p:cNvSpPr>
            <a:spLocks noGrp="1"/>
          </p:cNvSpPr>
          <p:nvPr>
            <p:ph idx="1"/>
          </p:nvPr>
        </p:nvSpPr>
        <p:spPr>
          <a:xfrm>
            <a:off x="304800" y="990600"/>
            <a:ext cx="8610600" cy="4876800"/>
          </a:xfrm>
        </p:spPr>
        <p:txBody>
          <a:bodyPr/>
          <a:lstStyle/>
          <a:p>
            <a:pPr marL="0" indent="0">
              <a:buNone/>
            </a:pPr>
            <a:r>
              <a:rPr lang="en-US" dirty="0" smtClean="0"/>
              <a:t>The </a:t>
            </a:r>
            <a:r>
              <a:rPr lang="en-US" dirty="0"/>
              <a:t>first half of the 20th century was characterized by the eugenics movement, during which more than 30 states legalized involuntary </a:t>
            </a:r>
            <a:r>
              <a:rPr lang="en-US" dirty="0" smtClean="0"/>
              <a:t>sterilization.</a:t>
            </a:r>
          </a:p>
          <a:p>
            <a:pPr marL="0" indent="0">
              <a:buNone/>
            </a:pPr>
            <a:endParaRPr lang="en-US" dirty="0" smtClean="0"/>
          </a:p>
          <a:p>
            <a:pPr marL="0" indent="0">
              <a:buNone/>
            </a:pPr>
            <a:r>
              <a:rPr lang="en-US" dirty="0" smtClean="0"/>
              <a:t>This </a:t>
            </a:r>
            <a:r>
              <a:rPr lang="en-US" dirty="0"/>
              <a:t>legislative trend was premised on the belief that people with disabilities and other “socially inadequate” populations would produce offspring who would be burdensome to </a:t>
            </a:r>
            <a:r>
              <a:rPr lang="en-US" dirty="0" smtClean="0"/>
              <a:t>society.</a:t>
            </a:r>
          </a:p>
          <a:p>
            <a:pPr marL="0" indent="0">
              <a:buNone/>
            </a:pPr>
            <a:endParaRPr lang="en-US" dirty="0" smtClean="0"/>
          </a:p>
          <a:p>
            <a:pPr marL="0" indent="0">
              <a:buNone/>
            </a:pPr>
            <a:r>
              <a:rPr lang="en-US" dirty="0" smtClean="0"/>
              <a:t>Because </a:t>
            </a:r>
            <a:r>
              <a:rPr lang="en-US" dirty="0"/>
              <a:t>of these state statutes, more than 65,000 Americans were involuntarily sterilized by </a:t>
            </a:r>
            <a:r>
              <a:rPr lang="en-US" dirty="0" smtClean="0"/>
              <a:t>1970.</a:t>
            </a:r>
          </a:p>
          <a:p>
            <a:pPr marL="0" indent="0">
              <a:buNone/>
            </a:pPr>
            <a:r>
              <a:rPr lang="en-US" dirty="0"/>
              <a:t>	</a:t>
            </a:r>
            <a:r>
              <a:rPr lang="en-US" dirty="0" smtClean="0"/>
              <a:t>					</a:t>
            </a:r>
            <a:r>
              <a:rPr lang="en-US" sz="1400" dirty="0"/>
              <a:t>From NCD Report “Rocking the Cradle”</a:t>
            </a:r>
          </a:p>
          <a:p>
            <a:pPr marL="0" indent="0">
              <a:buNone/>
            </a:pPr>
            <a:endParaRPr lang="en-US" dirty="0"/>
          </a:p>
        </p:txBody>
      </p:sp>
    </p:spTree>
    <p:extLst>
      <p:ext uri="{BB962C8B-B14F-4D97-AF65-F5344CB8AC3E}">
        <p14:creationId xmlns:p14="http://schemas.microsoft.com/office/powerpoint/2010/main" val="26291838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z="2800" b="1" dirty="0" smtClean="0"/>
              <a:t>Legislative Success</a:t>
            </a:r>
          </a:p>
        </p:txBody>
      </p:sp>
      <p:sp>
        <p:nvSpPr>
          <p:cNvPr id="2" name="Content Placeholder 1"/>
          <p:cNvSpPr>
            <a:spLocks noGrp="1"/>
          </p:cNvSpPr>
          <p:nvPr>
            <p:ph idx="1"/>
          </p:nvPr>
        </p:nvSpPr>
        <p:spPr>
          <a:xfrm>
            <a:off x="137886" y="1143000"/>
            <a:ext cx="8839200" cy="4648200"/>
          </a:xfrm>
        </p:spPr>
        <p:txBody>
          <a:bodyPr/>
          <a:lstStyle/>
          <a:p>
            <a:pPr eaLnBrk="1" hangingPunct="1">
              <a:lnSpc>
                <a:spcPct val="90000"/>
              </a:lnSpc>
            </a:pPr>
            <a:r>
              <a:rPr lang="en-US" altLang="en-US" dirty="0" smtClean="0"/>
              <a:t>2000</a:t>
            </a:r>
            <a:r>
              <a:rPr lang="en-US" altLang="en-US" dirty="0" smtClean="0">
                <a:latin typeface="Arial"/>
                <a:cs typeface="Arial"/>
              </a:rPr>
              <a:t>— P</a:t>
            </a:r>
            <a:r>
              <a:rPr lang="en-US" altLang="en-US" dirty="0" smtClean="0"/>
              <a:t>assed </a:t>
            </a:r>
            <a:r>
              <a:rPr lang="en-US" altLang="en-US" dirty="0"/>
              <a:t>Senate, Killed in House</a:t>
            </a:r>
          </a:p>
          <a:p>
            <a:pPr eaLnBrk="1" hangingPunct="1">
              <a:lnSpc>
                <a:spcPct val="90000"/>
              </a:lnSpc>
            </a:pPr>
            <a:r>
              <a:rPr lang="en-US" altLang="en-US" dirty="0" smtClean="0"/>
              <a:t>2001</a:t>
            </a:r>
            <a:r>
              <a:rPr lang="en-US" altLang="en-US" dirty="0" smtClean="0">
                <a:latin typeface="Arial"/>
                <a:cs typeface="Arial"/>
              </a:rPr>
              <a:t>—</a:t>
            </a:r>
            <a:r>
              <a:rPr lang="en-US" altLang="en-US" dirty="0" smtClean="0"/>
              <a:t>Passed </a:t>
            </a:r>
            <a:r>
              <a:rPr lang="en-US" altLang="en-US" dirty="0"/>
              <a:t>Senate, Killed in House</a:t>
            </a:r>
          </a:p>
          <a:p>
            <a:pPr eaLnBrk="1" hangingPunct="1">
              <a:lnSpc>
                <a:spcPct val="90000"/>
              </a:lnSpc>
            </a:pPr>
            <a:r>
              <a:rPr lang="en-US" altLang="en-US" dirty="0" smtClean="0"/>
              <a:t>2002</a:t>
            </a:r>
            <a:r>
              <a:rPr lang="en-US" altLang="en-US" dirty="0" smtClean="0">
                <a:latin typeface="Arial"/>
                <a:cs typeface="Arial"/>
              </a:rPr>
              <a:t>—</a:t>
            </a:r>
            <a:r>
              <a:rPr lang="en-US" altLang="en-US" dirty="0" smtClean="0"/>
              <a:t>HB </a:t>
            </a:r>
            <a:r>
              <a:rPr lang="en-US" altLang="en-US" dirty="0"/>
              <a:t>577 &amp; 579 Passed Senate and House and Signed by Governor</a:t>
            </a:r>
          </a:p>
          <a:p>
            <a:pPr eaLnBrk="1" hangingPunct="1">
              <a:lnSpc>
                <a:spcPct val="90000"/>
              </a:lnSpc>
            </a:pPr>
            <a:r>
              <a:rPr lang="en-US" altLang="en-US" dirty="0" smtClean="0"/>
              <a:t>2003</a:t>
            </a:r>
            <a:r>
              <a:rPr lang="en-US" altLang="en-US" dirty="0" smtClean="0">
                <a:latin typeface="Arial"/>
                <a:cs typeface="Arial"/>
              </a:rPr>
              <a:t>—</a:t>
            </a:r>
            <a:r>
              <a:rPr lang="en-US" altLang="en-US" dirty="0" smtClean="0"/>
              <a:t>HB </a:t>
            </a:r>
            <a:r>
              <a:rPr lang="en-US" altLang="en-US" dirty="0"/>
              <a:t>160 &amp; 167 Passed Senate/House &amp; Signed by Governor</a:t>
            </a:r>
          </a:p>
          <a:p>
            <a:endParaRPr lang="en-US" dirty="0"/>
          </a:p>
        </p:txBody>
      </p:sp>
    </p:spTree>
    <p:extLst>
      <p:ext uri="{BB962C8B-B14F-4D97-AF65-F5344CB8AC3E}">
        <p14:creationId xmlns:p14="http://schemas.microsoft.com/office/powerpoint/2010/main" val="2871680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z="2800" dirty="0" smtClean="0">
                <a:solidFill>
                  <a:schemeClr val="accent2"/>
                </a:solidFill>
              </a:rPr>
              <a:t>Lessons Learned</a:t>
            </a:r>
          </a:p>
        </p:txBody>
      </p:sp>
      <p:sp>
        <p:nvSpPr>
          <p:cNvPr id="8195" name="Rectangle 3"/>
          <p:cNvSpPr>
            <a:spLocks noGrp="1" noChangeArrowheads="1"/>
          </p:cNvSpPr>
          <p:nvPr>
            <p:ph idx="1"/>
          </p:nvPr>
        </p:nvSpPr>
        <p:spPr/>
        <p:txBody>
          <a:bodyPr/>
          <a:lstStyle/>
          <a:p>
            <a:pPr eaLnBrk="1" hangingPunct="1"/>
            <a:r>
              <a:rPr lang="en-US" altLang="en-US" dirty="0" smtClean="0"/>
              <a:t>Involve Courts</a:t>
            </a:r>
          </a:p>
          <a:p>
            <a:pPr eaLnBrk="1" hangingPunct="1"/>
            <a:endParaRPr lang="en-US" altLang="en-US" dirty="0" smtClean="0"/>
          </a:p>
          <a:p>
            <a:pPr eaLnBrk="1" hangingPunct="1"/>
            <a:r>
              <a:rPr lang="en-US" altLang="en-US" dirty="0" smtClean="0"/>
              <a:t>Involve Prosecutors</a:t>
            </a:r>
          </a:p>
          <a:p>
            <a:pPr eaLnBrk="1" hangingPunct="1"/>
            <a:endParaRPr lang="en-US" altLang="en-US" dirty="0" smtClean="0"/>
          </a:p>
          <a:p>
            <a:pPr eaLnBrk="1" hangingPunct="1"/>
            <a:r>
              <a:rPr lang="en-US" altLang="en-US" dirty="0" smtClean="0"/>
              <a:t>Use Attorney General’s Office</a:t>
            </a:r>
          </a:p>
        </p:txBody>
      </p:sp>
    </p:spTree>
    <p:extLst>
      <p:ext uri="{BB962C8B-B14F-4D97-AF65-F5344CB8AC3E}">
        <p14:creationId xmlns:p14="http://schemas.microsoft.com/office/powerpoint/2010/main" val="12722936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838200"/>
            <a:ext cx="7772400" cy="2819400"/>
          </a:xfrm>
        </p:spPr>
        <p:txBody>
          <a:bodyPr/>
          <a:lstStyle/>
          <a:p>
            <a:pPr algn="ctr" eaLnBrk="1" hangingPunct="1"/>
            <a:r>
              <a:rPr lang="en-US" altLang="en-US" sz="2800" b="1" dirty="0" smtClean="0"/>
              <a:t>The FAMILY Committee modified every child custody law in the State of Idaho. As far as is known at this time, Idaho is the only state to have accomplished this.</a:t>
            </a:r>
            <a:r>
              <a:rPr lang="en-US" altLang="en-US" sz="2800" dirty="0" smtClean="0"/>
              <a:t/>
            </a:r>
            <a:br>
              <a:rPr lang="en-US" altLang="en-US" sz="2800" dirty="0" smtClean="0"/>
            </a:br>
            <a:endParaRPr lang="en-US" altLang="en-US" sz="2800" dirty="0" smtClean="0"/>
          </a:p>
        </p:txBody>
      </p:sp>
      <p:sp>
        <p:nvSpPr>
          <p:cNvPr id="9219" name="Rectangle 3"/>
          <p:cNvSpPr>
            <a:spLocks noGrp="1" noChangeArrowheads="1"/>
          </p:cNvSpPr>
          <p:nvPr>
            <p:ph type="subTitle" idx="1"/>
          </p:nvPr>
        </p:nvSpPr>
        <p:spPr>
          <a:xfrm>
            <a:off x="1371600" y="3733800"/>
            <a:ext cx="6400800" cy="1752600"/>
          </a:xfrm>
        </p:spPr>
        <p:txBody>
          <a:bodyPr/>
          <a:lstStyle/>
          <a:p>
            <a:pPr eaLnBrk="1" hangingPunct="1"/>
            <a:r>
              <a:rPr lang="en-US" altLang="en-US" b="1" dirty="0" smtClean="0">
                <a:cs typeface="Arial" panose="020B0604020202020204" pitchFamily="34" charset="0"/>
              </a:rPr>
              <a:t>The legislation has had a positive impact on an estimated 14,750 Idaho families.</a:t>
            </a:r>
            <a:endParaRPr lang="en-US" altLang="en-US" b="1" dirty="0" smtClean="0"/>
          </a:p>
          <a:p>
            <a:pPr eaLnBrk="1" hangingPunct="1"/>
            <a:endParaRPr lang="en-US" altLang="en-US" b="1" dirty="0" smtClean="0"/>
          </a:p>
        </p:txBody>
      </p:sp>
    </p:spTree>
    <p:extLst>
      <p:ext uri="{BB962C8B-B14F-4D97-AF65-F5344CB8AC3E}">
        <p14:creationId xmlns:p14="http://schemas.microsoft.com/office/powerpoint/2010/main" val="3880711145"/>
      </p:ext>
    </p:extLst>
  </p:cSld>
  <p:clrMapOvr>
    <a:masterClrMapping/>
  </p:clrMapOvr>
  <p:transition spd="slow" advClick="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t>Resources</a:t>
            </a:r>
            <a:endParaRPr lang="en-US" sz="2800" dirty="0"/>
          </a:p>
        </p:txBody>
      </p:sp>
      <p:sp>
        <p:nvSpPr>
          <p:cNvPr id="4" name="Content Placeholder 3"/>
          <p:cNvSpPr>
            <a:spLocks noGrp="1"/>
          </p:cNvSpPr>
          <p:nvPr>
            <p:ph idx="1"/>
          </p:nvPr>
        </p:nvSpPr>
        <p:spPr>
          <a:xfrm>
            <a:off x="152400" y="838200"/>
            <a:ext cx="8839200" cy="4953000"/>
          </a:xfrm>
        </p:spPr>
        <p:txBody>
          <a:bodyPr/>
          <a:lstStyle/>
          <a:p>
            <a:pPr>
              <a:buClr>
                <a:schemeClr val="tx1"/>
              </a:buClr>
            </a:pPr>
            <a:r>
              <a:rPr lang="en-US" sz="2400" i="1" dirty="0" smtClean="0"/>
              <a:t>Rocking the Cradle: Ensuring the Rights of Parents with Disabilities and Their Children </a:t>
            </a:r>
            <a:r>
              <a:rPr lang="en-US" sz="2400" dirty="0" smtClean="0">
                <a:hlinkClick r:id="rId3"/>
              </a:rPr>
              <a:t>http://www.ncd.gov/publications/2012</a:t>
            </a:r>
            <a:endParaRPr lang="en-US" sz="2400" dirty="0" smtClean="0"/>
          </a:p>
          <a:p>
            <a:pPr>
              <a:buClr>
                <a:schemeClr val="tx1"/>
              </a:buClr>
            </a:pPr>
            <a:r>
              <a:rPr lang="en-US" sz="2400" dirty="0" smtClean="0"/>
              <a:t>The National Center for Parents with Disabilities &amp; their Families at Through the Looking Glass: </a:t>
            </a:r>
            <a:r>
              <a:rPr lang="en-US" sz="2400" dirty="0" smtClean="0">
                <a:hlinkClick r:id="rId4"/>
              </a:rPr>
              <a:t>www.lookingglass.org</a:t>
            </a:r>
            <a:r>
              <a:rPr lang="en-US" sz="2400" dirty="0" smtClean="0"/>
              <a:t>; (510) 848-1112; (800) 644-2666; TTY (800) 804-1616</a:t>
            </a:r>
          </a:p>
          <a:p>
            <a:pPr lvl="1">
              <a:buClr>
                <a:schemeClr val="tx1"/>
              </a:buClr>
            </a:pPr>
            <a:r>
              <a:rPr lang="en-US" dirty="0" smtClean="0">
                <a:solidFill>
                  <a:schemeClr val="tx1"/>
                </a:solidFill>
              </a:rPr>
              <a:t>Technical assistance/consultation, publications, e.g. re: custody issues, parenting adaptations, and services for parents with all disabilities</a:t>
            </a:r>
          </a:p>
          <a:p>
            <a:pPr lvl="1">
              <a:buClr>
                <a:schemeClr val="tx1"/>
              </a:buClr>
            </a:pPr>
            <a:r>
              <a:rPr lang="en-US" dirty="0" smtClean="0">
                <a:solidFill>
                  <a:schemeClr val="tx1"/>
                </a:solidFill>
              </a:rPr>
              <a:t>Videos/DVDs illustrating baby care adaptations</a:t>
            </a:r>
          </a:p>
          <a:p>
            <a:pPr lvl="1">
              <a:buClr>
                <a:schemeClr val="tx1"/>
              </a:buClr>
            </a:pPr>
            <a:r>
              <a:rPr lang="en-US" dirty="0" smtClean="0">
                <a:solidFill>
                  <a:schemeClr val="tx1"/>
                </a:solidFill>
              </a:rPr>
              <a:t>Regional trainings, facilitating linkages with child/family systems such as Early Head Start, Infant Mental Health  </a:t>
            </a:r>
          </a:p>
        </p:txBody>
      </p:sp>
    </p:spTree>
    <p:extLst>
      <p:ext uri="{BB962C8B-B14F-4D97-AF65-F5344CB8AC3E}">
        <p14:creationId xmlns:p14="http://schemas.microsoft.com/office/powerpoint/2010/main" val="3752488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2"/>
          </a:xfrm>
        </p:spPr>
        <p:txBody>
          <a:bodyPr/>
          <a:lstStyle/>
          <a:p>
            <a:r>
              <a:rPr lang="en-US" sz="2800" dirty="0" smtClean="0"/>
              <a:t>Resources</a:t>
            </a:r>
            <a:r>
              <a:rPr lang="en-US" dirty="0" smtClean="0"/>
              <a:t>, </a:t>
            </a:r>
            <a:r>
              <a:rPr lang="en-US" sz="2400" dirty="0" smtClean="0"/>
              <a:t>cont’d.</a:t>
            </a:r>
            <a:endParaRPr lang="en-US" sz="2400" dirty="0"/>
          </a:p>
        </p:txBody>
      </p:sp>
      <p:sp>
        <p:nvSpPr>
          <p:cNvPr id="4" name="Content Placeholder 3"/>
          <p:cNvSpPr>
            <a:spLocks noGrp="1"/>
          </p:cNvSpPr>
          <p:nvPr>
            <p:ph idx="1"/>
          </p:nvPr>
        </p:nvSpPr>
        <p:spPr>
          <a:xfrm>
            <a:off x="457200" y="914400"/>
            <a:ext cx="8686800" cy="5181600"/>
          </a:xfrm>
        </p:spPr>
        <p:txBody>
          <a:bodyPr/>
          <a:lstStyle/>
          <a:p>
            <a:pPr>
              <a:buClr>
                <a:schemeClr val="tx1"/>
              </a:buClr>
            </a:pPr>
            <a:r>
              <a:rPr lang="en-US" sz="2400" dirty="0"/>
              <a:t>The Association for Successful </a:t>
            </a:r>
            <a:r>
              <a:rPr lang="en-US" sz="2400" dirty="0" smtClean="0"/>
              <a:t>Parenting, (800</a:t>
            </a:r>
            <a:r>
              <a:rPr lang="en-US" sz="2400" dirty="0"/>
              <a:t>) </a:t>
            </a:r>
            <a:r>
              <a:rPr lang="en-US" sz="2400" dirty="0" smtClean="0"/>
              <a:t>599.8810, PO </a:t>
            </a:r>
            <a:r>
              <a:rPr lang="en-US" sz="2400" dirty="0"/>
              <a:t>Box </a:t>
            </a:r>
            <a:r>
              <a:rPr lang="en-US" sz="2400" dirty="0" smtClean="0"/>
              <a:t>1773,Hartford</a:t>
            </a:r>
            <a:r>
              <a:rPr lang="en-US" sz="2400" dirty="0"/>
              <a:t>, CT </a:t>
            </a:r>
            <a:r>
              <a:rPr lang="en-US" sz="2400" dirty="0" smtClean="0"/>
              <a:t>06144; </a:t>
            </a:r>
            <a:r>
              <a:rPr lang="en-US" sz="2400" u="sng" dirty="0" smtClean="0">
                <a:hlinkClick r:id="rId3"/>
              </a:rPr>
              <a:t>achancetoparent.net</a:t>
            </a:r>
            <a:endParaRPr lang="en-US" sz="2400" u="sng" dirty="0" smtClean="0"/>
          </a:p>
          <a:p>
            <a:pPr lvl="1">
              <a:buClr>
                <a:schemeClr val="tx1"/>
              </a:buClr>
            </a:pPr>
            <a:r>
              <a:rPr lang="en-US" dirty="0" smtClean="0">
                <a:solidFill>
                  <a:schemeClr val="tx1"/>
                </a:solidFill>
              </a:rPr>
              <a:t>Connect families </a:t>
            </a:r>
            <a:r>
              <a:rPr lang="en-US" dirty="0">
                <a:solidFill>
                  <a:schemeClr val="tx1"/>
                </a:solidFill>
              </a:rPr>
              <a:t>where parents have intellectual or </a:t>
            </a:r>
            <a:r>
              <a:rPr lang="en-US" dirty="0" smtClean="0">
                <a:solidFill>
                  <a:schemeClr val="tx1"/>
                </a:solidFill>
              </a:rPr>
              <a:t>disability </a:t>
            </a:r>
            <a:r>
              <a:rPr lang="en-US" dirty="0">
                <a:solidFill>
                  <a:schemeClr val="tx1"/>
                </a:solidFill>
              </a:rPr>
              <a:t>to resources, provide </a:t>
            </a:r>
            <a:r>
              <a:rPr lang="en-US" dirty="0" smtClean="0">
                <a:solidFill>
                  <a:schemeClr val="tx1"/>
                </a:solidFill>
              </a:rPr>
              <a:t>training </a:t>
            </a:r>
            <a:r>
              <a:rPr lang="en-US" dirty="0">
                <a:solidFill>
                  <a:schemeClr val="tx1"/>
                </a:solidFill>
              </a:rPr>
              <a:t>and </a:t>
            </a:r>
            <a:r>
              <a:rPr lang="en-US" dirty="0" smtClean="0">
                <a:solidFill>
                  <a:schemeClr val="tx1"/>
                </a:solidFill>
              </a:rPr>
              <a:t>networking </a:t>
            </a:r>
            <a:r>
              <a:rPr lang="en-US" dirty="0">
                <a:solidFill>
                  <a:schemeClr val="tx1"/>
                </a:solidFill>
              </a:rPr>
              <a:t>opportunities to </a:t>
            </a:r>
            <a:r>
              <a:rPr lang="en-US" dirty="0" smtClean="0">
                <a:solidFill>
                  <a:schemeClr val="tx1"/>
                </a:solidFill>
              </a:rPr>
              <a:t>professionals </a:t>
            </a:r>
            <a:r>
              <a:rPr lang="en-US" dirty="0">
                <a:solidFill>
                  <a:schemeClr val="tx1"/>
                </a:solidFill>
              </a:rPr>
              <a:t>and </a:t>
            </a:r>
            <a:r>
              <a:rPr lang="en-US" dirty="0" smtClean="0">
                <a:solidFill>
                  <a:schemeClr val="tx1"/>
                </a:solidFill>
              </a:rPr>
              <a:t>systems involved </a:t>
            </a:r>
            <a:r>
              <a:rPr lang="en-US" dirty="0">
                <a:solidFill>
                  <a:schemeClr val="tx1"/>
                </a:solidFill>
              </a:rPr>
              <a:t>in the lives of </a:t>
            </a:r>
            <a:r>
              <a:rPr lang="en-US" dirty="0" smtClean="0">
                <a:solidFill>
                  <a:schemeClr val="tx1"/>
                </a:solidFill>
              </a:rPr>
              <a:t>these </a:t>
            </a:r>
            <a:r>
              <a:rPr lang="en-US" dirty="0">
                <a:solidFill>
                  <a:schemeClr val="tx1"/>
                </a:solidFill>
              </a:rPr>
              <a:t>families.</a:t>
            </a:r>
          </a:p>
          <a:p>
            <a:pPr>
              <a:buClr>
                <a:schemeClr val="tx1"/>
              </a:buClr>
            </a:pPr>
            <a:r>
              <a:rPr lang="en-US" sz="2400" dirty="0" smtClean="0"/>
              <a:t>The </a:t>
            </a:r>
            <a:r>
              <a:rPr lang="en-US" sz="2400" dirty="0"/>
              <a:t>Judge David L. Bazelon Center for Mental Health </a:t>
            </a:r>
            <a:r>
              <a:rPr lang="en-US" sz="2400" dirty="0" smtClean="0"/>
              <a:t>Law (202</a:t>
            </a:r>
            <a:r>
              <a:rPr lang="en-US" sz="2400" dirty="0"/>
              <a:t>) </a:t>
            </a:r>
            <a:r>
              <a:rPr lang="en-US" sz="2400" dirty="0" smtClean="0"/>
              <a:t>467.5730, 1101 </a:t>
            </a:r>
            <a:r>
              <a:rPr lang="en-US" sz="2400" dirty="0"/>
              <a:t>15th Street, NW, Suite 1212</a:t>
            </a:r>
            <a:br>
              <a:rPr lang="en-US" sz="2400" dirty="0"/>
            </a:br>
            <a:r>
              <a:rPr lang="en-US" sz="2400" dirty="0"/>
              <a:t>Washington, DC </a:t>
            </a:r>
            <a:r>
              <a:rPr lang="en-US" sz="2400" dirty="0" smtClean="0"/>
              <a:t>20005; </a:t>
            </a:r>
            <a:r>
              <a:rPr lang="en-US" sz="2400" dirty="0" smtClean="0">
                <a:hlinkClick r:id="rId4"/>
              </a:rPr>
              <a:t>www.Bazelon.org</a:t>
            </a:r>
            <a:endParaRPr lang="en-US" sz="2400" dirty="0" smtClean="0"/>
          </a:p>
          <a:p>
            <a:pPr lvl="1">
              <a:buClr>
                <a:schemeClr val="tx1"/>
              </a:buClr>
            </a:pPr>
            <a:r>
              <a:rPr lang="en-US" dirty="0" smtClean="0">
                <a:solidFill>
                  <a:schemeClr val="tx1"/>
                </a:solidFill>
              </a:rPr>
              <a:t>Protect </a:t>
            </a:r>
            <a:r>
              <a:rPr lang="en-US" dirty="0">
                <a:solidFill>
                  <a:schemeClr val="tx1"/>
                </a:solidFill>
              </a:rPr>
              <a:t>and advance the rights of adults and </a:t>
            </a:r>
            <a:r>
              <a:rPr lang="en-US" dirty="0" smtClean="0">
                <a:solidFill>
                  <a:schemeClr val="tx1"/>
                </a:solidFill>
              </a:rPr>
              <a:t>children who have mental </a:t>
            </a:r>
            <a:r>
              <a:rPr lang="en-US" dirty="0">
                <a:solidFill>
                  <a:schemeClr val="tx1"/>
                </a:solidFill>
              </a:rPr>
              <a:t>disabilities with resources </a:t>
            </a:r>
            <a:r>
              <a:rPr lang="en-US" dirty="0" smtClean="0">
                <a:solidFill>
                  <a:schemeClr val="tx1"/>
                </a:solidFill>
              </a:rPr>
              <a:t>and referrals</a:t>
            </a:r>
            <a:r>
              <a:rPr lang="en-US" dirty="0">
                <a:solidFill>
                  <a:schemeClr val="tx1"/>
                </a:solidFill>
              </a:rPr>
              <a:t>.</a:t>
            </a:r>
          </a:p>
          <a:p>
            <a:pPr marL="0" indent="0">
              <a:buClr>
                <a:schemeClr val="tx1"/>
              </a:buClr>
              <a:buNone/>
            </a:pPr>
            <a:endParaRPr lang="en-US" sz="2400" dirty="0"/>
          </a:p>
          <a:p>
            <a:pPr>
              <a:buClr>
                <a:schemeClr val="tx1"/>
              </a:buClr>
            </a:pPr>
            <a:endParaRPr lang="en-US" sz="2400" dirty="0"/>
          </a:p>
          <a:p>
            <a:pPr marL="0" indent="0">
              <a:buClr>
                <a:schemeClr val="tx1"/>
              </a:buClr>
              <a:buNone/>
            </a:pPr>
            <a:r>
              <a:rPr lang="en-US" sz="2400" dirty="0"/>
              <a:t>	 </a:t>
            </a:r>
          </a:p>
        </p:txBody>
      </p:sp>
    </p:spTree>
    <p:extLst>
      <p:ext uri="{BB962C8B-B14F-4D97-AF65-F5344CB8AC3E}">
        <p14:creationId xmlns:p14="http://schemas.microsoft.com/office/powerpoint/2010/main" val="2690679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76200"/>
            <a:ext cx="7696200" cy="792162"/>
          </a:xfrm>
        </p:spPr>
        <p:txBody>
          <a:bodyPr/>
          <a:lstStyle/>
          <a:p>
            <a:r>
              <a:rPr lang="en-US" sz="2800" dirty="0" smtClean="0"/>
              <a:t>Advocacy Organizations</a:t>
            </a:r>
            <a:endParaRPr lang="en-US" sz="2800" dirty="0"/>
          </a:p>
        </p:txBody>
      </p:sp>
      <p:sp>
        <p:nvSpPr>
          <p:cNvPr id="4" name="Content Placeholder 3"/>
          <p:cNvSpPr>
            <a:spLocks noGrp="1"/>
          </p:cNvSpPr>
          <p:nvPr>
            <p:ph idx="1"/>
          </p:nvPr>
        </p:nvSpPr>
        <p:spPr>
          <a:xfrm>
            <a:off x="152400" y="609600"/>
            <a:ext cx="8763000" cy="5638800"/>
          </a:xfrm>
        </p:spPr>
        <p:txBody>
          <a:bodyPr/>
          <a:lstStyle/>
          <a:p>
            <a:r>
              <a:rPr lang="en-US" sz="2300" dirty="0" smtClean="0"/>
              <a:t>These organizations regularly provide funding to assist consumers with parenting/custody litigation. They have each generated some level of materials or structural response within their organizations to address this issue. </a:t>
            </a:r>
          </a:p>
          <a:p>
            <a:pPr lvl="1"/>
            <a:r>
              <a:rPr lang="en-US" sz="2200" dirty="0" smtClean="0">
                <a:solidFill>
                  <a:schemeClr val="tx1"/>
                </a:solidFill>
              </a:rPr>
              <a:t>National </a:t>
            </a:r>
            <a:r>
              <a:rPr lang="en-US" sz="2200" dirty="0">
                <a:solidFill>
                  <a:schemeClr val="tx1"/>
                </a:solidFill>
              </a:rPr>
              <a:t>Disability Rights </a:t>
            </a:r>
            <a:r>
              <a:rPr lang="en-US" sz="2200" dirty="0" smtClean="0">
                <a:solidFill>
                  <a:schemeClr val="tx1"/>
                </a:solidFill>
              </a:rPr>
              <a:t>Network (NDRN) 202-408-9514;  820 </a:t>
            </a:r>
            <a:r>
              <a:rPr lang="en-US" sz="2200" dirty="0">
                <a:solidFill>
                  <a:schemeClr val="tx1"/>
                </a:solidFill>
              </a:rPr>
              <a:t>1st Street NE, Suite </a:t>
            </a:r>
            <a:r>
              <a:rPr lang="en-US" sz="2200" dirty="0" smtClean="0">
                <a:solidFill>
                  <a:schemeClr val="tx1"/>
                </a:solidFill>
              </a:rPr>
              <a:t>740,  Washington</a:t>
            </a:r>
            <a:r>
              <a:rPr lang="en-US" sz="2200" dirty="0">
                <a:solidFill>
                  <a:schemeClr val="tx1"/>
                </a:solidFill>
              </a:rPr>
              <a:t>, DC </a:t>
            </a:r>
            <a:r>
              <a:rPr lang="en-US" sz="2200" dirty="0" smtClean="0">
                <a:solidFill>
                  <a:schemeClr val="tx1"/>
                </a:solidFill>
              </a:rPr>
              <a:t>20002; </a:t>
            </a:r>
            <a:r>
              <a:rPr lang="en-US" sz="2200" dirty="0" smtClean="0">
                <a:solidFill>
                  <a:schemeClr val="tx1"/>
                </a:solidFill>
                <a:hlinkClick r:id="rId3"/>
              </a:rPr>
              <a:t>www.ndrn.org</a:t>
            </a:r>
            <a:endParaRPr lang="en-US" sz="2200" dirty="0" smtClean="0">
              <a:solidFill>
                <a:schemeClr val="tx1"/>
              </a:solidFill>
            </a:endParaRPr>
          </a:p>
          <a:p>
            <a:pPr lvl="2"/>
            <a:r>
              <a:rPr lang="en-US" sz="2200" dirty="0" smtClean="0">
                <a:solidFill>
                  <a:schemeClr val="tx1"/>
                </a:solidFill>
              </a:rPr>
              <a:t>Nonprofit</a:t>
            </a:r>
            <a:r>
              <a:rPr lang="en-US" sz="2200" dirty="0">
                <a:solidFill>
                  <a:schemeClr val="tx1"/>
                </a:solidFill>
              </a:rPr>
              <a:t>, voluntary membership </a:t>
            </a:r>
            <a:r>
              <a:rPr lang="en-US" sz="2200" dirty="0" smtClean="0">
                <a:solidFill>
                  <a:schemeClr val="tx1"/>
                </a:solidFill>
              </a:rPr>
              <a:t>association </a:t>
            </a:r>
            <a:r>
              <a:rPr lang="en-US" sz="2200" dirty="0">
                <a:solidFill>
                  <a:schemeClr val="tx1"/>
                </a:solidFill>
              </a:rPr>
              <a:t>for the Protection &amp; Advocacy and </a:t>
            </a:r>
            <a:r>
              <a:rPr lang="en-US" sz="2200" dirty="0" smtClean="0">
                <a:solidFill>
                  <a:schemeClr val="tx1"/>
                </a:solidFill>
              </a:rPr>
              <a:t>Client </a:t>
            </a:r>
            <a:r>
              <a:rPr lang="en-US" sz="2200" dirty="0">
                <a:solidFill>
                  <a:schemeClr val="tx1"/>
                </a:solidFill>
              </a:rPr>
              <a:t>Assistance Program agencies. Collectively, </a:t>
            </a:r>
            <a:r>
              <a:rPr lang="en-US" sz="2200" dirty="0" smtClean="0">
                <a:solidFill>
                  <a:schemeClr val="tx1"/>
                </a:solidFill>
              </a:rPr>
              <a:t>the </a:t>
            </a:r>
            <a:r>
              <a:rPr lang="en-US" sz="2200" dirty="0">
                <a:solidFill>
                  <a:schemeClr val="tx1"/>
                </a:solidFill>
              </a:rPr>
              <a:t>network is the largest provider of legally based </a:t>
            </a:r>
            <a:r>
              <a:rPr lang="en-US" sz="2200" dirty="0" smtClean="0">
                <a:solidFill>
                  <a:schemeClr val="tx1"/>
                </a:solidFill>
              </a:rPr>
              <a:t>advocacy </a:t>
            </a:r>
            <a:r>
              <a:rPr lang="en-US" sz="2200" dirty="0">
                <a:solidFill>
                  <a:schemeClr val="tx1"/>
                </a:solidFill>
              </a:rPr>
              <a:t>services to people with disabilities in the </a:t>
            </a:r>
            <a:r>
              <a:rPr lang="en-US" sz="2200" dirty="0" smtClean="0">
                <a:solidFill>
                  <a:schemeClr val="tx1"/>
                </a:solidFill>
              </a:rPr>
              <a:t>U.S. </a:t>
            </a:r>
            <a:r>
              <a:rPr lang="en-US" sz="2200" dirty="0">
                <a:solidFill>
                  <a:schemeClr val="tx1"/>
                </a:solidFill>
              </a:rPr>
              <a:t>While these programs do not list </a:t>
            </a:r>
            <a:r>
              <a:rPr lang="en-US" sz="2200" dirty="0" smtClean="0">
                <a:solidFill>
                  <a:schemeClr val="tx1"/>
                </a:solidFill>
              </a:rPr>
              <a:t>parenting </a:t>
            </a:r>
            <a:r>
              <a:rPr lang="en-US" sz="2200" dirty="0">
                <a:solidFill>
                  <a:schemeClr val="tx1"/>
                </a:solidFill>
              </a:rPr>
              <a:t>rights as a ‘priority’ they will litigate for </a:t>
            </a:r>
            <a:r>
              <a:rPr lang="en-US" sz="2200" dirty="0" smtClean="0">
                <a:solidFill>
                  <a:schemeClr val="tx1"/>
                </a:solidFill>
              </a:rPr>
              <a:t>consumers</a:t>
            </a:r>
            <a:r>
              <a:rPr lang="en-US" sz="2200" dirty="0">
                <a:solidFill>
                  <a:schemeClr val="tx1"/>
                </a:solidFill>
              </a:rPr>
              <a:t>, they have involved themselves to </a:t>
            </a:r>
            <a:r>
              <a:rPr lang="en-US" sz="2200" dirty="0" smtClean="0">
                <a:solidFill>
                  <a:schemeClr val="tx1"/>
                </a:solidFill>
              </a:rPr>
              <a:t>varying </a:t>
            </a:r>
            <a:r>
              <a:rPr lang="en-US" sz="2200" dirty="0">
                <a:solidFill>
                  <a:schemeClr val="tx1"/>
                </a:solidFill>
              </a:rPr>
              <a:t>degrees based on the facts of cases, on a </a:t>
            </a:r>
            <a:r>
              <a:rPr lang="en-US" sz="2200" dirty="0" smtClean="0">
                <a:solidFill>
                  <a:schemeClr val="tx1"/>
                </a:solidFill>
              </a:rPr>
              <a:t>case-by-case </a:t>
            </a:r>
            <a:r>
              <a:rPr lang="en-US" sz="2200" dirty="0">
                <a:solidFill>
                  <a:schemeClr val="tx1"/>
                </a:solidFill>
              </a:rPr>
              <a:t>basis. You can find your state affiliate </a:t>
            </a:r>
            <a:r>
              <a:rPr lang="en-US" sz="2200" dirty="0" smtClean="0">
                <a:solidFill>
                  <a:schemeClr val="tx1"/>
                </a:solidFill>
              </a:rPr>
              <a:t>through </a:t>
            </a:r>
            <a:r>
              <a:rPr lang="en-US" sz="2200" dirty="0">
                <a:solidFill>
                  <a:schemeClr val="tx1"/>
                </a:solidFill>
              </a:rPr>
              <a:t>the national </a:t>
            </a:r>
            <a:r>
              <a:rPr lang="en-US" sz="2200" dirty="0" smtClean="0">
                <a:solidFill>
                  <a:schemeClr val="tx1"/>
                </a:solidFill>
              </a:rPr>
              <a:t>site</a:t>
            </a:r>
            <a:r>
              <a:rPr lang="en-US" sz="2200" dirty="0">
                <a:solidFill>
                  <a:schemeClr val="tx1"/>
                </a:solidFill>
              </a:rPr>
              <a:t>. </a:t>
            </a:r>
            <a:endParaRPr lang="en-US" sz="2200" dirty="0" smtClean="0">
              <a:solidFill>
                <a:schemeClr val="tx1"/>
              </a:solidFill>
            </a:endParaRPr>
          </a:p>
          <a:p>
            <a:pPr marL="0" indent="0">
              <a:buNone/>
            </a:pPr>
            <a:endParaRPr lang="en-US" sz="2200" dirty="0" smtClean="0"/>
          </a:p>
        </p:txBody>
      </p:sp>
    </p:spTree>
    <p:extLst>
      <p:ext uri="{BB962C8B-B14F-4D97-AF65-F5344CB8AC3E}">
        <p14:creationId xmlns:p14="http://schemas.microsoft.com/office/powerpoint/2010/main" val="35929912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Advocacy Organizations, </a:t>
            </a:r>
            <a:r>
              <a:rPr lang="en-US" sz="2400" dirty="0" smtClean="0"/>
              <a:t>cont’d.</a:t>
            </a:r>
            <a:endParaRPr lang="en-US" sz="2400" dirty="0"/>
          </a:p>
        </p:txBody>
      </p:sp>
      <p:sp>
        <p:nvSpPr>
          <p:cNvPr id="3" name="Content Placeholder 2"/>
          <p:cNvSpPr>
            <a:spLocks noGrp="1"/>
          </p:cNvSpPr>
          <p:nvPr>
            <p:ph idx="1"/>
          </p:nvPr>
        </p:nvSpPr>
        <p:spPr>
          <a:xfrm>
            <a:off x="228600" y="1143000"/>
            <a:ext cx="8686800" cy="4648200"/>
          </a:xfrm>
        </p:spPr>
        <p:txBody>
          <a:bodyPr/>
          <a:lstStyle/>
          <a:p>
            <a:pPr lvl="1"/>
            <a:r>
              <a:rPr lang="en-US" dirty="0" smtClean="0">
                <a:solidFill>
                  <a:schemeClr val="tx1"/>
                </a:solidFill>
              </a:rPr>
              <a:t>National Federation of the Blind</a:t>
            </a:r>
          </a:p>
          <a:p>
            <a:pPr marL="914400" lvl="2" indent="0">
              <a:buNone/>
            </a:pPr>
            <a:r>
              <a:rPr lang="en-US" dirty="0" smtClean="0">
                <a:solidFill>
                  <a:schemeClr val="tx1"/>
                </a:solidFill>
              </a:rPr>
              <a:t>200 East Wells Street </a:t>
            </a:r>
            <a:r>
              <a:rPr lang="en-US" i="1" dirty="0" smtClean="0">
                <a:solidFill>
                  <a:schemeClr val="tx1"/>
                </a:solidFill>
              </a:rPr>
              <a:t>at Jernigan Place</a:t>
            </a:r>
          </a:p>
          <a:p>
            <a:pPr marL="914400" lvl="2" indent="0">
              <a:buNone/>
            </a:pPr>
            <a:r>
              <a:rPr lang="en-US" dirty="0" smtClean="0">
                <a:solidFill>
                  <a:schemeClr val="tx1"/>
                </a:solidFill>
              </a:rPr>
              <a:t>Baltimore, MD 21230</a:t>
            </a:r>
          </a:p>
          <a:p>
            <a:pPr marL="914400" lvl="2" indent="0">
              <a:buNone/>
            </a:pPr>
            <a:r>
              <a:rPr lang="en-US" dirty="0" smtClean="0">
                <a:solidFill>
                  <a:schemeClr val="tx1"/>
                </a:solidFill>
              </a:rPr>
              <a:t>410-659-9314</a:t>
            </a:r>
          </a:p>
          <a:p>
            <a:pPr marL="914400" lvl="2" indent="0">
              <a:buNone/>
            </a:pPr>
            <a:r>
              <a:rPr lang="en-US" dirty="0" smtClean="0">
                <a:solidFill>
                  <a:schemeClr val="tx1"/>
                </a:solidFill>
                <a:hlinkClick r:id="rId2"/>
              </a:rPr>
              <a:t>www.nfb.org</a:t>
            </a:r>
            <a:endParaRPr lang="en-US" dirty="0" smtClean="0">
              <a:solidFill>
                <a:schemeClr val="tx1"/>
              </a:solidFill>
            </a:endParaRPr>
          </a:p>
          <a:p>
            <a:pPr lvl="1"/>
            <a:r>
              <a:rPr lang="en-US" dirty="0" smtClean="0">
                <a:solidFill>
                  <a:schemeClr val="tx1"/>
                </a:solidFill>
              </a:rPr>
              <a:t>The National Multiple Sclerosis Society</a:t>
            </a:r>
          </a:p>
          <a:p>
            <a:pPr marL="457200" lvl="1" indent="0">
              <a:buNone/>
            </a:pPr>
            <a:r>
              <a:rPr lang="en-US" b="1" dirty="0">
                <a:solidFill>
                  <a:schemeClr val="tx1"/>
                </a:solidFill>
              </a:rPr>
              <a:t>	</a:t>
            </a:r>
            <a:r>
              <a:rPr lang="en-US" b="1" dirty="0" smtClean="0">
                <a:solidFill>
                  <a:schemeClr val="tx1"/>
                </a:solidFill>
              </a:rPr>
              <a:t>1-800-344-4867</a:t>
            </a:r>
          </a:p>
          <a:p>
            <a:pPr marL="457200" lvl="1" indent="0">
              <a:buNone/>
            </a:pPr>
            <a:r>
              <a:rPr lang="en-US" b="1" dirty="0">
                <a:solidFill>
                  <a:schemeClr val="tx1"/>
                </a:solidFill>
              </a:rPr>
              <a:t>	</a:t>
            </a:r>
            <a:r>
              <a:rPr lang="en-US" dirty="0" smtClean="0">
                <a:solidFill>
                  <a:schemeClr val="tx1"/>
                </a:solidFill>
              </a:rPr>
              <a:t>www.nationalmssociety.org</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effectLst/>
              </a:rPr>
              <a:t>Questions?</a:t>
            </a:r>
            <a:endParaRPr lang="en-US" dirty="0"/>
          </a:p>
        </p:txBody>
      </p:sp>
    </p:spTree>
    <p:extLst>
      <p:ext uri="{BB962C8B-B14F-4D97-AF65-F5344CB8AC3E}">
        <p14:creationId xmlns:p14="http://schemas.microsoft.com/office/powerpoint/2010/main" val="32351222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274638"/>
            <a:ext cx="8763000" cy="792162"/>
          </a:xfrm>
        </p:spPr>
        <p:txBody>
          <a:bodyPr>
            <a:normAutofit/>
          </a:bodyPr>
          <a:lstStyle/>
          <a:p>
            <a:pPr eaLnBrk="1" fontAlgn="auto" hangingPunct="1">
              <a:spcAft>
                <a:spcPts val="0"/>
              </a:spcAft>
              <a:defRPr/>
            </a:pPr>
            <a:r>
              <a:rPr lang="en-US" sz="2800" dirty="0" smtClean="0">
                <a:effectLst/>
              </a:rPr>
              <a:t>Wrap Up and Evaluation</a:t>
            </a:r>
          </a:p>
        </p:txBody>
      </p:sp>
      <p:sp>
        <p:nvSpPr>
          <p:cNvPr id="22533" name="Rectangle 3"/>
          <p:cNvSpPr>
            <a:spLocks noGrp="1" noChangeArrowheads="1"/>
          </p:cNvSpPr>
          <p:nvPr>
            <p:ph type="body" idx="4294967295"/>
          </p:nvPr>
        </p:nvSpPr>
        <p:spPr>
          <a:xfrm>
            <a:off x="228600" y="1219200"/>
            <a:ext cx="8763000" cy="4800600"/>
          </a:xfrm>
        </p:spPr>
        <p:txBody>
          <a:bodyPr>
            <a:normAutofit/>
          </a:bodyPr>
          <a:lstStyle/>
          <a:p>
            <a:pPr eaLnBrk="1" hangingPunct="1">
              <a:spcBef>
                <a:spcPct val="0"/>
              </a:spcBef>
              <a:spcAft>
                <a:spcPct val="35000"/>
              </a:spcAft>
              <a:buNone/>
            </a:pPr>
            <a:r>
              <a:rPr lang="en-US" sz="2400" dirty="0" smtClean="0"/>
              <a:t>Please </a:t>
            </a:r>
            <a:r>
              <a:rPr lang="en-US" sz="2400" b="1" i="1" dirty="0" smtClean="0"/>
              <a:t>click the link below  </a:t>
            </a:r>
            <a:r>
              <a:rPr lang="en-US" sz="2400" dirty="0" smtClean="0"/>
              <a:t>to complete your evaluation</a:t>
            </a:r>
          </a:p>
          <a:p>
            <a:pPr eaLnBrk="1" hangingPunct="1">
              <a:spcBef>
                <a:spcPct val="0"/>
              </a:spcBef>
              <a:spcAft>
                <a:spcPct val="35000"/>
              </a:spcAft>
              <a:buNone/>
            </a:pPr>
            <a:r>
              <a:rPr lang="en-US" sz="2400" dirty="0" smtClean="0"/>
              <a:t>of this program:</a:t>
            </a:r>
          </a:p>
          <a:p>
            <a:pPr lvl="0">
              <a:spcBef>
                <a:spcPct val="0"/>
              </a:spcBef>
              <a:spcAft>
                <a:spcPct val="35000"/>
              </a:spcAft>
              <a:buNone/>
            </a:pPr>
            <a:r>
              <a:rPr lang="en-US" sz="2400" u="sng" dirty="0" smtClean="0">
                <a:hlinkClick r:id="rId3"/>
              </a:rPr>
              <a:t>https://vovici.com/wsb.dll/s/12291g56860</a:t>
            </a:r>
            <a:endParaRPr lang="en-US" sz="2400" dirty="0" smtClean="0"/>
          </a:p>
          <a:p>
            <a:pPr eaLnBrk="1" hangingPunct="1">
              <a:spcBef>
                <a:spcPct val="0"/>
              </a:spcBef>
              <a:spcAft>
                <a:spcPct val="35000"/>
              </a:spcAft>
              <a:buNone/>
            </a:pPr>
            <a:endParaRPr lang="en-US" sz="2400" i="1" dirty="0" smtClean="0">
              <a:solidFill>
                <a:srgbClr val="FF0000"/>
              </a:solidFill>
            </a:endParaRPr>
          </a:p>
          <a:p>
            <a:pPr eaLnBrk="1" hangingPunct="1">
              <a:spcBef>
                <a:spcPct val="0"/>
              </a:spcBef>
              <a:spcAft>
                <a:spcPct val="35000"/>
              </a:spcAft>
              <a:buNone/>
            </a:pPr>
            <a:endParaRPr lang="en-US" sz="2400" i="1" dirty="0" smtClean="0">
              <a:solidFill>
                <a:srgbClr val="FF0000"/>
              </a:solidFill>
            </a:endParaRPr>
          </a:p>
          <a:p>
            <a:pPr eaLnBrk="1" hangingPunct="1">
              <a:spcBef>
                <a:spcPct val="0"/>
              </a:spcBef>
              <a:spcAft>
                <a:spcPct val="35000"/>
              </a:spcAft>
              <a:buNone/>
            </a:pPr>
            <a:endParaRPr lang="en-US" sz="2400" dirty="0" smtClean="0"/>
          </a:p>
          <a:p>
            <a:pPr eaLnBrk="1" hangingPunct="1">
              <a:spcBef>
                <a:spcPct val="0"/>
              </a:spcBef>
              <a:spcAft>
                <a:spcPct val="35000"/>
              </a:spcAft>
              <a:buNone/>
            </a:pPr>
            <a:endParaRPr lang="en-US" sz="2400" dirty="0" smtClean="0"/>
          </a:p>
          <a:p>
            <a:pPr eaLnBrk="1" hangingPunct="1">
              <a:spcBef>
                <a:spcPct val="0"/>
              </a:spcBef>
              <a:spcAft>
                <a:spcPct val="35000"/>
              </a:spcAft>
              <a:buNone/>
            </a:pPr>
            <a:r>
              <a:rPr lang="en-US" sz="2400" b="1" dirty="0" smtClean="0">
                <a:solidFill>
                  <a:srgbClr val="C00000"/>
                </a:solidFill>
              </a:rPr>
              <a:t>	</a:t>
            </a:r>
            <a:endParaRPr lang="en-US" sz="2400" dirty="0" smtClean="0"/>
          </a:p>
        </p:txBody>
      </p:sp>
    </p:spTree>
    <p:extLst>
      <p:ext uri="{BB962C8B-B14F-4D97-AF65-F5344CB8AC3E}">
        <p14:creationId xmlns:p14="http://schemas.microsoft.com/office/powerpoint/2010/main" val="10635755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r>
              <a:rPr lang="en-US" dirty="0">
                <a:effectLst/>
              </a:rPr>
              <a:t>For more information</a:t>
            </a:r>
          </a:p>
        </p:txBody>
      </p:sp>
      <p:sp>
        <p:nvSpPr>
          <p:cNvPr id="217091" name="Rectangle 3"/>
          <p:cNvSpPr>
            <a:spLocks noGrp="1" noChangeArrowheads="1"/>
          </p:cNvSpPr>
          <p:nvPr>
            <p:ph idx="1"/>
          </p:nvPr>
        </p:nvSpPr>
        <p:spPr/>
        <p:txBody>
          <a:bodyPr/>
          <a:lstStyle/>
          <a:p>
            <a:pPr>
              <a:buFont typeface="Tahoma" pitchFamily="34" charset="0"/>
              <a:buNone/>
            </a:pPr>
            <a:r>
              <a:rPr lang="en-US" sz="2400" dirty="0"/>
              <a:t>Contact:</a:t>
            </a:r>
          </a:p>
          <a:p>
            <a:pPr>
              <a:buNone/>
            </a:pPr>
            <a:r>
              <a:rPr lang="en-US" sz="2400" dirty="0" smtClean="0">
                <a:solidFill>
                  <a:schemeClr val="tx1"/>
                </a:solidFill>
              </a:rPr>
              <a:t>Kelly Buckland - kelly@ncil.org</a:t>
            </a:r>
          </a:p>
          <a:p>
            <a:pPr>
              <a:buNone/>
            </a:pPr>
            <a:r>
              <a:rPr lang="en-US" sz="2400" dirty="0" smtClean="0">
                <a:solidFill>
                  <a:schemeClr val="tx1"/>
                </a:solidFill>
              </a:rPr>
              <a:t>Ella Callow - </a:t>
            </a:r>
            <a:r>
              <a:rPr lang="en-US" sz="2400" dirty="0"/>
              <a:t>ecallow@lookingglass.org</a:t>
            </a:r>
            <a:endParaRPr lang="en-US" sz="2400" dirty="0" smtClean="0">
              <a:solidFill>
                <a:schemeClr val="tx1"/>
              </a:solidFill>
            </a:endParaRPr>
          </a:p>
          <a:p>
            <a:pPr>
              <a:buNone/>
            </a:pPr>
            <a:r>
              <a:rPr lang="en-US" sz="2400" dirty="0" smtClean="0">
                <a:solidFill>
                  <a:schemeClr val="tx1"/>
                </a:solidFill>
              </a:rPr>
              <a:t>Megan Kirshbaum - m</a:t>
            </a:r>
            <a:r>
              <a:rPr lang="en-US" sz="2400" dirty="0" smtClean="0"/>
              <a:t>egan_kirshbaum@lookingglass.org</a:t>
            </a:r>
            <a:r>
              <a:rPr lang="en-US" sz="2400" dirty="0"/>
              <a:t/>
            </a:r>
            <a:br>
              <a:rPr lang="en-US" sz="2400" dirty="0"/>
            </a:br>
            <a:endParaRPr lang="en-US" sz="24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Introduction/Problem  Definition </a:t>
            </a:r>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Even </a:t>
            </a:r>
            <a:r>
              <a:rPr lang="en-US" dirty="0"/>
              <a:t>today</a:t>
            </a:r>
            <a:r>
              <a:rPr lang="en-US"/>
              <a:t>, </a:t>
            </a:r>
            <a:r>
              <a:rPr lang="en-US" smtClean="0"/>
              <a:t>24 </a:t>
            </a:r>
            <a:r>
              <a:rPr lang="en-US" dirty="0"/>
              <a:t>years after the passage of the ADA, several states still have some form of involuntary sterilization laws on their books. A few even retain the original statutory language, which labels the targets of these procedures as possessing hereditary forms of “idiocy” and “imbecility,” and state that the best interests of society would be served by preventing them from procreating</a:t>
            </a:r>
            <a:r>
              <a:rPr lang="en-US" dirty="0" smtClean="0"/>
              <a:t>.</a:t>
            </a:r>
          </a:p>
          <a:p>
            <a:pPr marL="0" indent="0">
              <a:buNone/>
            </a:pPr>
            <a:r>
              <a:rPr lang="en-US" dirty="0"/>
              <a:t>	</a:t>
            </a:r>
            <a:r>
              <a:rPr lang="en-US" dirty="0" smtClean="0"/>
              <a:t>					</a:t>
            </a:r>
            <a:r>
              <a:rPr lang="en-US" sz="1400" dirty="0" smtClean="0"/>
              <a:t>From NCD Report “Rocking the Cradle”</a:t>
            </a:r>
            <a:endParaRPr lang="en-US" sz="1400" dirty="0"/>
          </a:p>
        </p:txBody>
      </p:sp>
    </p:spTree>
    <p:extLst>
      <p:ext uri="{BB962C8B-B14F-4D97-AF65-F5344CB8AC3E}">
        <p14:creationId xmlns:p14="http://schemas.microsoft.com/office/powerpoint/2010/main" val="22605451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sz="2800" dirty="0" smtClean="0">
                <a:effectLst/>
              </a:rPr>
              <a:t>CIL-NET </a:t>
            </a:r>
            <a:r>
              <a:rPr lang="en-US" sz="2800" dirty="0">
                <a:effectLst/>
              </a:rPr>
              <a:t>Attribution</a:t>
            </a:r>
          </a:p>
        </p:txBody>
      </p:sp>
      <p:sp>
        <p:nvSpPr>
          <p:cNvPr id="124933" name="Rectangle 3"/>
          <p:cNvSpPr>
            <a:spLocks noGrp="1" noChangeArrowheads="1"/>
          </p:cNvSpPr>
          <p:nvPr>
            <p:ph type="body" idx="1"/>
          </p:nvPr>
        </p:nvSpPr>
        <p:spPr>
          <a:xfrm>
            <a:off x="152400" y="838200"/>
            <a:ext cx="8842166" cy="54864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r>
              <a:rPr lang="en-US" sz="2200" dirty="0"/>
              <a:t>	Support for development of this training was provided by the U.S. Department of Education, Rehabilitation Services Administration under grant number H132B120001</a:t>
            </a:r>
            <a:r>
              <a:rPr lang="en-US" sz="2200" dirty="0" smtClean="0"/>
              <a:t>. </a:t>
            </a:r>
            <a:r>
              <a:rPr lang="en-US" sz="2200" dirty="0"/>
              <a:t>No official endorsement of the Department of Education should be inferred. Permission is granted for duplication of any portion of this PowerPoint presentation, providing that the following credit is given to the project: </a:t>
            </a:r>
            <a:r>
              <a:rPr lang="en-US" sz="2200" b="1" dirty="0"/>
              <a:t>Developed as part of the CIL-NET, a project of the IL NET, an ILRU/NCIL/APRIL National Training and Technical Assistance Program</a:t>
            </a:r>
            <a:r>
              <a:rPr lang="en-US" sz="2200" b="1" dirty="0" smtClean="0"/>
              <a:t>. </a:t>
            </a:r>
            <a:r>
              <a:rPr lang="en-US" sz="2200" dirty="0" smtClean="0"/>
              <a:t>Participation of Through the Looking Glass was one activity funded </a:t>
            </a:r>
            <a:r>
              <a:rPr lang="en-US" sz="2200" dirty="0"/>
              <a:t>by a five year grant from the National Institute of Disability and Rehabilitation Research, U.S. Department of Education (#H133A110009). </a:t>
            </a:r>
            <a:r>
              <a:rPr lang="en-US" sz="2200" dirty="0" smtClean="0"/>
              <a:t>Their material does not </a:t>
            </a:r>
            <a:r>
              <a:rPr lang="en-US" sz="2200" dirty="0"/>
              <a:t>necessarily represent the policy of the U.S. Department of Education, nor should anyone assume endorsement by the Federal Government.</a:t>
            </a:r>
          </a:p>
          <a:p>
            <a:pPr>
              <a:buNone/>
            </a:pPr>
            <a:endParaRPr lang="en-US" sz="2200" dirty="0"/>
          </a:p>
          <a:p>
            <a:pPr>
              <a:buFont typeface="Tahoma" pitchFamily="34" charset="0"/>
              <a:buNone/>
            </a:pPr>
            <a:endParaRPr lang="en-US" sz="22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Introduction/Problem  Definition </a:t>
            </a:r>
          </a:p>
        </p:txBody>
      </p:sp>
      <p:sp>
        <p:nvSpPr>
          <p:cNvPr id="3" name="Content Placeholder 2"/>
          <p:cNvSpPr>
            <a:spLocks noGrp="1"/>
          </p:cNvSpPr>
          <p:nvPr>
            <p:ph idx="1"/>
          </p:nvPr>
        </p:nvSpPr>
        <p:spPr/>
        <p:txBody>
          <a:bodyPr/>
          <a:lstStyle/>
          <a:p>
            <a:pPr marL="0" indent="0">
              <a:buNone/>
            </a:pPr>
            <a:r>
              <a:rPr lang="en-US" dirty="0" smtClean="0"/>
              <a:t>The </a:t>
            </a:r>
            <a:r>
              <a:rPr lang="en-US" dirty="0"/>
              <a:t>rate of removal of children from families with parental disability—particularly psychiatric, intellectual, or developmental disability—is ominously higher than rates for children whose parents are not disabled. </a:t>
            </a:r>
            <a:endParaRPr lang="en-US" dirty="0" smtClean="0"/>
          </a:p>
          <a:p>
            <a:pPr marL="0" indent="0">
              <a:buNone/>
            </a:pPr>
            <a:r>
              <a:rPr lang="en-US" dirty="0" smtClean="0"/>
              <a:t>This </a:t>
            </a:r>
            <a:r>
              <a:rPr lang="en-US" dirty="0"/>
              <a:t>removal is carried out with far less cause, owing to specific, preventable problems in the child welfare system. Further, parents with disabilities are more likely to lose custody of their children after divorce, have more difficulty in accessing reproductive health care, and face significant barriers to adopting children</a:t>
            </a:r>
            <a:r>
              <a:rPr lang="en-US" dirty="0" smtClean="0"/>
              <a:t>.</a:t>
            </a:r>
          </a:p>
          <a:p>
            <a:pPr marL="0" indent="0">
              <a:buNone/>
            </a:pPr>
            <a:r>
              <a:rPr lang="en-US" dirty="0"/>
              <a:t>	</a:t>
            </a:r>
            <a:r>
              <a:rPr lang="en-US" dirty="0" smtClean="0"/>
              <a:t>				</a:t>
            </a:r>
            <a:r>
              <a:rPr lang="en-US" sz="1400" dirty="0" smtClean="0"/>
              <a:t>	</a:t>
            </a:r>
            <a:r>
              <a:rPr lang="en-US" sz="1400" dirty="0"/>
              <a:t>From NCD Report “Rocking the Cradle”</a:t>
            </a:r>
          </a:p>
          <a:p>
            <a:pPr marL="0" indent="0">
              <a:buNone/>
            </a:pPr>
            <a:endParaRPr lang="en-US" dirty="0"/>
          </a:p>
        </p:txBody>
      </p:sp>
    </p:spTree>
    <p:extLst>
      <p:ext uri="{BB962C8B-B14F-4D97-AF65-F5344CB8AC3E}">
        <p14:creationId xmlns:p14="http://schemas.microsoft.com/office/powerpoint/2010/main" val="3007921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Introduction/Problem  Definition </a:t>
            </a:r>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sz="4000" dirty="0" smtClean="0"/>
              <a:t>One of the most fundamental human rights is the right to mate, reproduce and raise a family!</a:t>
            </a:r>
            <a:endParaRPr lang="en-US" sz="4000" dirty="0"/>
          </a:p>
        </p:txBody>
      </p:sp>
    </p:spTree>
    <p:extLst>
      <p:ext uri="{BB962C8B-B14F-4D97-AF65-F5344CB8AC3E}">
        <p14:creationId xmlns:p14="http://schemas.microsoft.com/office/powerpoint/2010/main" val="1153641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427038"/>
            <a:ext cx="8077200" cy="1096962"/>
          </a:xfrm>
        </p:spPr>
        <p:txBody>
          <a:bodyPr/>
          <a:lstStyle/>
          <a:p>
            <a:r>
              <a:rPr lang="en-US" sz="2600" dirty="0" smtClean="0"/>
              <a:t>What is the Legal Program at Through the Looking Glass’s (TLG) National Center for Parents with Disabilities &amp; their Families?</a:t>
            </a:r>
            <a:endParaRPr lang="en-US" sz="2600" dirty="0"/>
          </a:p>
        </p:txBody>
      </p:sp>
      <p:sp>
        <p:nvSpPr>
          <p:cNvPr id="4" name="Content Placeholder 3"/>
          <p:cNvSpPr>
            <a:spLocks noGrp="1"/>
          </p:cNvSpPr>
          <p:nvPr>
            <p:ph idx="1"/>
          </p:nvPr>
        </p:nvSpPr>
        <p:spPr>
          <a:xfrm>
            <a:off x="304800" y="1828800"/>
            <a:ext cx="8610600" cy="4876800"/>
          </a:xfrm>
        </p:spPr>
        <p:txBody>
          <a:bodyPr/>
          <a:lstStyle/>
          <a:p>
            <a:pPr>
              <a:buClr>
                <a:schemeClr val="tx1"/>
              </a:buClr>
            </a:pPr>
            <a:r>
              <a:rPr lang="en-US" sz="2500" dirty="0"/>
              <a:t>The legal program focuses on the intersection of civil rights with family &amp; disability </a:t>
            </a:r>
            <a:r>
              <a:rPr lang="en-US" sz="2500" dirty="0" smtClean="0"/>
              <a:t>law </a:t>
            </a:r>
            <a:endParaRPr lang="en-US" sz="2500" dirty="0"/>
          </a:p>
          <a:p>
            <a:pPr marL="914400" lvl="1" indent="-457200">
              <a:buClr>
                <a:schemeClr val="tx1"/>
              </a:buClr>
            </a:pPr>
            <a:r>
              <a:rPr lang="en-US" sz="2500" dirty="0">
                <a:solidFill>
                  <a:schemeClr val="tx1"/>
                </a:solidFill>
              </a:rPr>
              <a:t>Research on prevalence and </a:t>
            </a:r>
            <a:r>
              <a:rPr lang="en-US" sz="2500" dirty="0" smtClean="0">
                <a:solidFill>
                  <a:schemeClr val="tx1"/>
                </a:solidFill>
              </a:rPr>
              <a:t>experience</a:t>
            </a:r>
            <a:endParaRPr lang="en-US" sz="2500" dirty="0">
              <a:solidFill>
                <a:schemeClr val="tx1"/>
              </a:solidFill>
            </a:endParaRPr>
          </a:p>
          <a:p>
            <a:pPr marL="914400" lvl="1" indent="-457200">
              <a:buClr>
                <a:schemeClr val="tx1"/>
              </a:buClr>
            </a:pPr>
            <a:r>
              <a:rPr lang="en-US" sz="2500" dirty="0">
                <a:solidFill>
                  <a:schemeClr val="tx1"/>
                </a:solidFill>
              </a:rPr>
              <a:t>Trial and appellate level case </a:t>
            </a:r>
            <a:r>
              <a:rPr lang="en-US" sz="2500" dirty="0" smtClean="0">
                <a:solidFill>
                  <a:schemeClr val="tx1"/>
                </a:solidFill>
              </a:rPr>
              <a:t>strategy</a:t>
            </a:r>
            <a:endParaRPr lang="en-US" sz="2500" dirty="0">
              <a:solidFill>
                <a:schemeClr val="tx1"/>
              </a:solidFill>
            </a:endParaRPr>
          </a:p>
          <a:p>
            <a:pPr marL="914400" lvl="1" indent="-457200">
              <a:buClr>
                <a:schemeClr val="tx1"/>
              </a:buClr>
            </a:pPr>
            <a:r>
              <a:rPr lang="en-US" sz="2500" dirty="0">
                <a:solidFill>
                  <a:schemeClr val="tx1"/>
                </a:solidFill>
              </a:rPr>
              <a:t>Legislative </a:t>
            </a:r>
            <a:r>
              <a:rPr lang="en-US" sz="2500" dirty="0" smtClean="0">
                <a:solidFill>
                  <a:schemeClr val="tx1"/>
                </a:solidFill>
              </a:rPr>
              <a:t>efforts</a:t>
            </a:r>
          </a:p>
          <a:p>
            <a:pPr marL="57150" indent="0" algn="ctr">
              <a:buClr>
                <a:schemeClr val="tx1"/>
              </a:buClr>
              <a:buNone/>
            </a:pPr>
            <a:endParaRPr lang="en-US" sz="2500" b="1" dirty="0" smtClean="0"/>
          </a:p>
          <a:p>
            <a:pPr marL="57150" indent="0" algn="ctr">
              <a:buClr>
                <a:schemeClr val="tx1"/>
              </a:buClr>
              <a:buNone/>
            </a:pPr>
            <a:r>
              <a:rPr lang="en-US" sz="2500" b="1" dirty="0" smtClean="0"/>
              <a:t>The </a:t>
            </a:r>
            <a:r>
              <a:rPr lang="en-US" sz="2500" b="1" dirty="0"/>
              <a:t>wellbeing of children is our core </a:t>
            </a:r>
            <a:r>
              <a:rPr lang="en-US" sz="2500" b="1" dirty="0" smtClean="0"/>
              <a:t>concern; this is not antagonistic to protecting the rights of parents with disabilities.</a:t>
            </a:r>
            <a:endParaRPr lang="en-US" sz="2500" b="1" dirty="0"/>
          </a:p>
          <a:p>
            <a:pPr marL="0" indent="0">
              <a:buClr>
                <a:schemeClr val="tx1"/>
              </a:buClr>
              <a:buNone/>
            </a:pPr>
            <a:endParaRPr lang="en-US" sz="2500" dirty="0" smtClean="0"/>
          </a:p>
        </p:txBody>
      </p:sp>
    </p:spTree>
    <p:extLst>
      <p:ext uri="{BB962C8B-B14F-4D97-AF65-F5344CB8AC3E}">
        <p14:creationId xmlns:p14="http://schemas.microsoft.com/office/powerpoint/2010/main" val="11923475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98438"/>
            <a:ext cx="7696200" cy="792162"/>
          </a:xfrm>
        </p:spPr>
        <p:txBody>
          <a:bodyPr/>
          <a:lstStyle/>
          <a:p>
            <a:r>
              <a:rPr lang="en-US" sz="2800" dirty="0" smtClean="0"/>
              <a:t>Parenting is a Civil Right Protected by the Constitution</a:t>
            </a:r>
            <a:endParaRPr lang="en-US" sz="2800" dirty="0"/>
          </a:p>
        </p:txBody>
      </p:sp>
      <p:sp>
        <p:nvSpPr>
          <p:cNvPr id="4" name="Content Placeholder 3"/>
          <p:cNvSpPr>
            <a:spLocks noGrp="1"/>
          </p:cNvSpPr>
          <p:nvPr>
            <p:ph idx="1"/>
          </p:nvPr>
        </p:nvSpPr>
        <p:spPr>
          <a:xfrm>
            <a:off x="304800" y="1143000"/>
            <a:ext cx="8610600" cy="4953000"/>
          </a:xfrm>
        </p:spPr>
        <p:txBody>
          <a:bodyPr/>
          <a:lstStyle/>
          <a:p>
            <a:r>
              <a:rPr lang="en-US" dirty="0"/>
              <a:t>Est. in U.S. jurisprudential theory; Rousseau-Locke</a:t>
            </a:r>
          </a:p>
          <a:p>
            <a:r>
              <a:rPr lang="en-US" dirty="0"/>
              <a:t>Constitutional protection; 14</a:t>
            </a:r>
            <a:r>
              <a:rPr lang="en-US" baseline="30000" dirty="0"/>
              <a:t>th</a:t>
            </a:r>
            <a:r>
              <a:rPr lang="en-US" dirty="0"/>
              <a:t> &amp; 5</a:t>
            </a:r>
            <a:r>
              <a:rPr lang="en-US" baseline="30000" dirty="0"/>
              <a:t>th</a:t>
            </a:r>
            <a:r>
              <a:rPr lang="en-US" dirty="0"/>
              <a:t> </a:t>
            </a:r>
            <a:r>
              <a:rPr lang="en-US" dirty="0" smtClean="0"/>
              <a:t>Amendment</a:t>
            </a:r>
          </a:p>
          <a:p>
            <a:r>
              <a:rPr lang="en-US" dirty="0" smtClean="0"/>
              <a:t>Supreme </a:t>
            </a:r>
            <a:r>
              <a:rPr lang="en-US" dirty="0"/>
              <a:t>court interpretation; Meyer-Pierce-Stanley-</a:t>
            </a:r>
            <a:r>
              <a:rPr lang="en-US" dirty="0" err="1"/>
              <a:t>Santosky</a:t>
            </a:r>
            <a:endParaRPr lang="en-US" dirty="0"/>
          </a:p>
          <a:p>
            <a:r>
              <a:rPr lang="en-US" dirty="0"/>
              <a:t>Federal policy recognition; </a:t>
            </a:r>
            <a:r>
              <a:rPr lang="en-US" dirty="0" smtClean="0"/>
              <a:t>ex. fitness standard – due </a:t>
            </a:r>
            <a:r>
              <a:rPr lang="en-US" dirty="0"/>
              <a:t>process</a:t>
            </a:r>
          </a:p>
          <a:p>
            <a:r>
              <a:rPr lang="en-US" dirty="0"/>
              <a:t>State recognition in law</a:t>
            </a:r>
          </a:p>
          <a:p>
            <a:r>
              <a:rPr lang="en-US" dirty="0"/>
              <a:t>Yet </a:t>
            </a:r>
            <a:r>
              <a:rPr lang="en-US" dirty="0" smtClean="0"/>
              <a:t>many parents with disabilities lose </a:t>
            </a:r>
            <a:r>
              <a:rPr lang="en-US" dirty="0"/>
              <a:t>custody of their </a:t>
            </a:r>
            <a:r>
              <a:rPr lang="en-US" dirty="0" smtClean="0"/>
              <a:t>children through dependency, probate and family court proceedings</a:t>
            </a:r>
            <a:r>
              <a:rPr lang="en-US" dirty="0"/>
              <a:t>; deprivation of </a:t>
            </a:r>
            <a:r>
              <a:rPr lang="en-US" dirty="0" smtClean="0"/>
              <a:t>true due </a:t>
            </a:r>
            <a:r>
              <a:rPr lang="en-US" dirty="0"/>
              <a:t>process is </a:t>
            </a:r>
            <a:r>
              <a:rPr lang="en-US" dirty="0" smtClean="0"/>
              <a:t>common</a:t>
            </a:r>
            <a:endParaRPr lang="en-US" dirty="0"/>
          </a:p>
        </p:txBody>
      </p:sp>
    </p:spTree>
    <p:extLst>
      <p:ext uri="{BB962C8B-B14F-4D97-AF65-F5344CB8AC3E}">
        <p14:creationId xmlns:p14="http://schemas.microsoft.com/office/powerpoint/2010/main" val="36874722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76200"/>
            <a:ext cx="7696200" cy="792162"/>
          </a:xfrm>
        </p:spPr>
        <p:txBody>
          <a:bodyPr/>
          <a:lstStyle/>
          <a:p>
            <a:r>
              <a:rPr lang="en-US" sz="2800" dirty="0" smtClean="0"/>
              <a:t>Legal Framework</a:t>
            </a:r>
            <a:endParaRPr lang="en-US" sz="2800" dirty="0"/>
          </a:p>
        </p:txBody>
      </p:sp>
      <p:sp>
        <p:nvSpPr>
          <p:cNvPr id="4" name="Content Placeholder 3"/>
          <p:cNvSpPr>
            <a:spLocks noGrp="1"/>
          </p:cNvSpPr>
          <p:nvPr>
            <p:ph idx="1"/>
          </p:nvPr>
        </p:nvSpPr>
        <p:spPr>
          <a:xfrm>
            <a:off x="304800" y="838200"/>
            <a:ext cx="8686800" cy="5181600"/>
          </a:xfrm>
        </p:spPr>
        <p:txBody>
          <a:bodyPr/>
          <a:lstStyle/>
          <a:p>
            <a:pPr>
              <a:buClr>
                <a:schemeClr val="tx1"/>
              </a:buClr>
            </a:pPr>
            <a:r>
              <a:rPr lang="en-US" dirty="0"/>
              <a:t>Disability as Status Crime</a:t>
            </a:r>
          </a:p>
          <a:p>
            <a:pPr>
              <a:buClr>
                <a:schemeClr val="tx1"/>
              </a:buClr>
            </a:pPr>
            <a:r>
              <a:rPr lang="en-US" dirty="0"/>
              <a:t>Woven into most if not all state </a:t>
            </a:r>
            <a:r>
              <a:rPr lang="en-US" dirty="0" smtClean="0"/>
              <a:t>legislation</a:t>
            </a:r>
          </a:p>
          <a:p>
            <a:pPr>
              <a:buClr>
                <a:schemeClr val="tx1"/>
              </a:buClr>
            </a:pPr>
            <a:r>
              <a:rPr lang="en-US" dirty="0" smtClean="0"/>
              <a:t>Directly impacted by federal legislation</a:t>
            </a:r>
            <a:endParaRPr lang="en-US" dirty="0"/>
          </a:p>
          <a:p>
            <a:pPr>
              <a:buClr>
                <a:schemeClr val="tx1"/>
              </a:buClr>
            </a:pPr>
            <a:r>
              <a:rPr lang="en-US" dirty="0"/>
              <a:t>Unique in jurisprudence</a:t>
            </a:r>
          </a:p>
          <a:p>
            <a:pPr>
              <a:buClr>
                <a:schemeClr val="tx1"/>
              </a:buClr>
            </a:pPr>
            <a:r>
              <a:rPr lang="en-US" dirty="0"/>
              <a:t>Argument regarding </a:t>
            </a:r>
            <a:r>
              <a:rPr lang="en-US" dirty="0" smtClean="0"/>
              <a:t>Nexus</a:t>
            </a:r>
          </a:p>
          <a:p>
            <a:pPr>
              <a:buClr>
                <a:schemeClr val="tx1"/>
              </a:buClr>
            </a:pPr>
            <a:r>
              <a:rPr lang="en-US" dirty="0" smtClean="0"/>
              <a:t>Attitudinal bias</a:t>
            </a:r>
          </a:p>
          <a:p>
            <a:pPr>
              <a:buClr>
                <a:schemeClr val="tx1"/>
              </a:buClr>
            </a:pPr>
            <a:endParaRPr lang="en-US" dirty="0"/>
          </a:p>
          <a:p>
            <a:pPr>
              <a:buClr>
                <a:schemeClr val="tx1"/>
              </a:buClr>
            </a:pPr>
            <a:endParaRPr lang="en-US" dirty="0"/>
          </a:p>
        </p:txBody>
      </p:sp>
    </p:spTree>
    <p:extLst>
      <p:ext uri="{BB962C8B-B14F-4D97-AF65-F5344CB8AC3E}">
        <p14:creationId xmlns:p14="http://schemas.microsoft.com/office/powerpoint/2010/main" val="22271449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10532</TotalTime>
  <Words>2337</Words>
  <Application>Microsoft Office PowerPoint</Application>
  <PresentationFormat>On-screen Show (4:3)</PresentationFormat>
  <Paragraphs>267</Paragraphs>
  <Slides>40</Slides>
  <Notes>32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Arial Rounded MT Bold</vt:lpstr>
      <vt:lpstr>Tahoma</vt:lpstr>
      <vt:lpstr>Default Design</vt:lpstr>
      <vt:lpstr>The New Frontier of Disability Rights:  Introduction to Child-Custody Rights of  Parents with Disabilities</vt:lpstr>
      <vt:lpstr>What you will learn…</vt:lpstr>
      <vt:lpstr>Introduction/Problem  Definition </vt:lpstr>
      <vt:lpstr>Introduction/Problem  Definition </vt:lpstr>
      <vt:lpstr>Introduction/Problem  Definition </vt:lpstr>
      <vt:lpstr>Introduction/Problem  Definition </vt:lpstr>
      <vt:lpstr>What is the Legal Program at Through the Looking Glass’s (TLG) National Center for Parents with Disabilities &amp; their Families?</vt:lpstr>
      <vt:lpstr>Parenting is a Civil Right Protected by the Constitution</vt:lpstr>
      <vt:lpstr>Legal Framework</vt:lpstr>
      <vt:lpstr>Legal Framework, cont’d.</vt:lpstr>
      <vt:lpstr>Legal Framework, cont’d. 2</vt:lpstr>
      <vt:lpstr>The Americans with Disabilities Act―  Uses and Limits</vt:lpstr>
      <vt:lpstr>The Americans with Disabilities Act:  Uses and Limits, cont’d.</vt:lpstr>
      <vt:lpstr>Questions?</vt:lpstr>
      <vt:lpstr>  Services &amp; programs that can prevent custody loss &amp; address current problems in practice </vt:lpstr>
      <vt:lpstr>How such services and programs can be located or built in a community</vt:lpstr>
      <vt:lpstr>  CIL roles can vary from advocating for community services to offering direct services to families </vt:lpstr>
      <vt:lpstr>      Appropriate community-based supports can prevent families from having custody problems or provide informed input if custody problems arise    </vt:lpstr>
      <vt:lpstr>    It isn’t enough to pass legislation! Passing legislation without local accommodated services for parents with diverse disabilities and their children can still result in unnecessary custody loss.     </vt:lpstr>
      <vt:lpstr>Steps CIL workers and other advocates can take in individual cases </vt:lpstr>
      <vt:lpstr>Steps CIL workers and other advocates can take in individual cases, cont’d.</vt:lpstr>
      <vt:lpstr>Understand the trauma they are experiencing</vt:lpstr>
      <vt:lpstr>More steps CIL workers and other advocates can take</vt:lpstr>
      <vt:lpstr>Questions?</vt:lpstr>
      <vt:lpstr>COMMITTEE ON  FAMILY (Fathers &amp; Mothers Independently Living with their Youth)</vt:lpstr>
      <vt:lpstr>Members</vt:lpstr>
      <vt:lpstr>Purpose</vt:lpstr>
      <vt:lpstr>Meetings</vt:lpstr>
      <vt:lpstr>Legislation</vt:lpstr>
      <vt:lpstr>Legislative Success</vt:lpstr>
      <vt:lpstr>Lessons Learned</vt:lpstr>
      <vt:lpstr>The FAMILY Committee modified every child custody law in the State of Idaho. As far as is known at this time, Idaho is the only state to have accomplished this. </vt:lpstr>
      <vt:lpstr>Resources</vt:lpstr>
      <vt:lpstr>Resources, cont’d.</vt:lpstr>
      <vt:lpstr>Advocacy Organizations</vt:lpstr>
      <vt:lpstr>Advocacy Organizations, cont’d.</vt:lpstr>
      <vt:lpstr>Questions?</vt:lpstr>
      <vt:lpstr>Wrap Up and Evaluation</vt:lpstr>
      <vt:lpstr>For more information</vt:lpstr>
      <vt:lpstr>CIL-NET Attribution</vt:lpstr>
    </vt:vector>
  </TitlesOfParts>
  <Company>ILRU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Eubanks, Carol</cp:lastModifiedBy>
  <cp:revision>464</cp:revision>
  <cp:lastPrinted>2014-08-19T11:51:55Z</cp:lastPrinted>
  <dcterms:created xsi:type="dcterms:W3CDTF">2011-01-05T14:17:40Z</dcterms:created>
  <dcterms:modified xsi:type="dcterms:W3CDTF">2014-08-25T11:42:35Z</dcterms:modified>
</cp:coreProperties>
</file>