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99" r:id="rId2"/>
    <p:sldId id="594" r:id="rId3"/>
    <p:sldId id="630" r:id="rId4"/>
    <p:sldId id="631" r:id="rId5"/>
    <p:sldId id="632" r:id="rId6"/>
    <p:sldId id="633" r:id="rId7"/>
    <p:sldId id="634" r:id="rId8"/>
    <p:sldId id="635" r:id="rId9"/>
    <p:sldId id="636" r:id="rId10"/>
    <p:sldId id="637" r:id="rId11"/>
    <p:sldId id="622" r:id="rId12"/>
    <p:sldId id="638" r:id="rId13"/>
    <p:sldId id="639" r:id="rId14"/>
    <p:sldId id="640" r:id="rId15"/>
    <p:sldId id="641" r:id="rId16"/>
    <p:sldId id="643" r:id="rId17"/>
    <p:sldId id="642" r:id="rId18"/>
    <p:sldId id="660" r:id="rId19"/>
    <p:sldId id="644" r:id="rId20"/>
    <p:sldId id="645" r:id="rId21"/>
    <p:sldId id="646" r:id="rId22"/>
    <p:sldId id="623" r:id="rId23"/>
    <p:sldId id="648" r:id="rId24"/>
    <p:sldId id="649" r:id="rId25"/>
    <p:sldId id="650" r:id="rId26"/>
    <p:sldId id="651" r:id="rId27"/>
    <p:sldId id="652" r:id="rId28"/>
    <p:sldId id="653" r:id="rId29"/>
    <p:sldId id="654" r:id="rId30"/>
    <p:sldId id="655" r:id="rId31"/>
    <p:sldId id="656" r:id="rId32"/>
    <p:sldId id="657" r:id="rId33"/>
    <p:sldId id="658" r:id="rId34"/>
    <p:sldId id="659" r:id="rId35"/>
    <p:sldId id="647" r:id="rId36"/>
    <p:sldId id="612" r:id="rId37"/>
    <p:sldId id="629" r:id="rId38"/>
    <p:sldId id="613" r:id="rId39"/>
  </p:sldIdLst>
  <p:sldSz cx="9144000" cy="6858000" type="screen4x3"/>
  <p:notesSz cx="10233025" cy="7102475"/>
  <p:defaultTextStyle>
    <a:defPPr>
      <a:defRPr lang="en-US"/>
    </a:defPPr>
    <a:lvl1pPr algn="l" rtl="0" fontAlgn="base">
      <a:spcBef>
        <a:spcPct val="0"/>
      </a:spcBef>
      <a:spcAft>
        <a:spcPct val="0"/>
      </a:spcAft>
      <a:defRPr sz="2000"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b="1" kern="1200">
        <a:solidFill>
          <a:schemeClr val="tx1"/>
        </a:solidFill>
        <a:latin typeface="Arial" pitchFamily="34" charset="0"/>
        <a:ea typeface="+mn-ea"/>
        <a:cs typeface="Arial" pitchFamily="34" charset="0"/>
      </a:defRPr>
    </a:lvl5pPr>
    <a:lvl6pPr marL="2286000" algn="l" defTabSz="914400" rtl="0" eaLnBrk="1" latinLnBrk="0" hangingPunct="1">
      <a:defRPr sz="2000" b="1" kern="1200">
        <a:solidFill>
          <a:schemeClr val="tx1"/>
        </a:solidFill>
        <a:latin typeface="Arial" pitchFamily="34" charset="0"/>
        <a:ea typeface="+mn-ea"/>
        <a:cs typeface="Arial" pitchFamily="34" charset="0"/>
      </a:defRPr>
    </a:lvl6pPr>
    <a:lvl7pPr marL="2743200" algn="l" defTabSz="914400" rtl="0" eaLnBrk="1" latinLnBrk="0" hangingPunct="1">
      <a:defRPr sz="2000" b="1" kern="1200">
        <a:solidFill>
          <a:schemeClr val="tx1"/>
        </a:solidFill>
        <a:latin typeface="Arial" pitchFamily="34" charset="0"/>
        <a:ea typeface="+mn-ea"/>
        <a:cs typeface="Arial" pitchFamily="34" charset="0"/>
      </a:defRPr>
    </a:lvl7pPr>
    <a:lvl8pPr marL="3200400" algn="l" defTabSz="914400" rtl="0" eaLnBrk="1" latinLnBrk="0" hangingPunct="1">
      <a:defRPr sz="2000" b="1" kern="1200">
        <a:solidFill>
          <a:schemeClr val="tx1"/>
        </a:solidFill>
        <a:latin typeface="Arial" pitchFamily="34" charset="0"/>
        <a:ea typeface="+mn-ea"/>
        <a:cs typeface="Arial" pitchFamily="34" charset="0"/>
      </a:defRPr>
    </a:lvl8pPr>
    <a:lvl9pPr marL="3657600" algn="l" defTabSz="914400" rtl="0" eaLnBrk="1" latinLnBrk="0" hangingPunct="1">
      <a:defRPr sz="2000"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7">
          <p15:clr>
            <a:srgbClr val="A4A3A4"/>
          </p15:clr>
        </p15:guide>
        <p15:guide id="2" pos="32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99"/>
    <a:srgbClr val="000099"/>
    <a:srgbClr val="CCFFFF"/>
    <a:srgbClr val="000066"/>
    <a:srgbClr val="CC3300"/>
    <a:srgbClr val="FF3300"/>
    <a:srgbClr val="DA2A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83" autoAdjust="0"/>
    <p:restoredTop sz="94660" autoAdjust="0"/>
  </p:normalViewPr>
  <p:slideViewPr>
    <p:cSldViewPr>
      <p:cViewPr>
        <p:scale>
          <a:sx n="73" d="100"/>
          <a:sy n="73" d="100"/>
        </p:scale>
        <p:origin x="107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386" y="-96"/>
      </p:cViewPr>
      <p:guideLst>
        <p:guide orient="horz" pos="2237"/>
        <p:guide pos="32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defTabSz="971550">
              <a:defRPr sz="1300" b="0" smtClean="0"/>
            </a:lvl1pPr>
          </a:lstStyle>
          <a:p>
            <a:pPr>
              <a:defRPr/>
            </a:pPr>
            <a:endParaRPr lang="en-US"/>
          </a:p>
        </p:txBody>
      </p:sp>
      <p:sp>
        <p:nvSpPr>
          <p:cNvPr id="28675" name="Rectangle 3"/>
          <p:cNvSpPr>
            <a:spLocks noGrp="1" noChangeArrowheads="1"/>
          </p:cNvSpPr>
          <p:nvPr>
            <p:ph type="dt" sz="quarter" idx="1"/>
          </p:nvPr>
        </p:nvSpPr>
        <p:spPr bwMode="auto">
          <a:xfrm>
            <a:off x="5795963"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algn="r" defTabSz="971550">
              <a:defRPr sz="1300" b="0" smtClean="0"/>
            </a:lvl1pPr>
          </a:lstStyle>
          <a:p>
            <a:pPr>
              <a:defRPr/>
            </a:pPr>
            <a:endParaRPr lang="en-US"/>
          </a:p>
        </p:txBody>
      </p:sp>
      <p:sp>
        <p:nvSpPr>
          <p:cNvPr id="28676" name="Rectangle 4"/>
          <p:cNvSpPr>
            <a:spLocks noGrp="1" noChangeArrowheads="1"/>
          </p:cNvSpPr>
          <p:nvPr>
            <p:ph type="ftr" sz="quarter" idx="2"/>
          </p:nvPr>
        </p:nvSpPr>
        <p:spPr bwMode="auto">
          <a:xfrm>
            <a:off x="0"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defTabSz="971550">
              <a:defRPr sz="1300" b="0" smtClean="0"/>
            </a:lvl1pPr>
          </a:lstStyle>
          <a:p>
            <a:pPr>
              <a:defRPr/>
            </a:pPr>
            <a:endParaRPr lang="en-US"/>
          </a:p>
        </p:txBody>
      </p:sp>
      <p:sp>
        <p:nvSpPr>
          <p:cNvPr id="28677" name="Rectangle 5"/>
          <p:cNvSpPr>
            <a:spLocks noGrp="1" noChangeArrowheads="1"/>
          </p:cNvSpPr>
          <p:nvPr>
            <p:ph type="sldNum" sz="quarter" idx="3"/>
          </p:nvPr>
        </p:nvSpPr>
        <p:spPr bwMode="auto">
          <a:xfrm>
            <a:off x="5795963"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algn="r" defTabSz="971550">
              <a:defRPr sz="1300" b="0" smtClean="0"/>
            </a:lvl1pPr>
          </a:lstStyle>
          <a:p>
            <a:pPr>
              <a:defRPr/>
            </a:pPr>
            <a:fld id="{BEBCCCAE-A064-4100-BDCB-AE8BEF986E80}" type="slidenum">
              <a:rPr lang="en-US"/>
              <a:pPr>
                <a:defRPr/>
              </a:pPr>
              <a:t>‹#›</a:t>
            </a:fld>
            <a:endParaRPr lang="en-US"/>
          </a:p>
        </p:txBody>
      </p:sp>
    </p:spTree>
    <p:extLst>
      <p:ext uri="{BB962C8B-B14F-4D97-AF65-F5344CB8AC3E}">
        <p14:creationId xmlns:p14="http://schemas.microsoft.com/office/powerpoint/2010/main" val="898061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defTabSz="971550">
              <a:defRPr sz="1300" b="0" smtClean="0"/>
            </a:lvl1pPr>
          </a:lstStyle>
          <a:p>
            <a:pPr>
              <a:defRPr/>
            </a:pPr>
            <a:endParaRPr lang="en-US"/>
          </a:p>
        </p:txBody>
      </p:sp>
      <p:sp>
        <p:nvSpPr>
          <p:cNvPr id="3075" name="Rectangle 3"/>
          <p:cNvSpPr>
            <a:spLocks noGrp="1" noChangeArrowheads="1"/>
          </p:cNvSpPr>
          <p:nvPr>
            <p:ph type="dt" idx="1"/>
          </p:nvPr>
        </p:nvSpPr>
        <p:spPr bwMode="auto">
          <a:xfrm>
            <a:off x="5795963"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algn="r" defTabSz="971550">
              <a:defRPr sz="1300" b="0" smtClean="0"/>
            </a:lvl1pPr>
          </a:lstStyle>
          <a:p>
            <a:pPr>
              <a:defRPr/>
            </a:pPr>
            <a:endParaRPr lang="en-US"/>
          </a:p>
        </p:txBody>
      </p:sp>
      <p:sp>
        <p:nvSpPr>
          <p:cNvPr id="67588" name="Rectangle 4"/>
          <p:cNvSpPr>
            <a:spLocks noGrp="1" noRot="1" noChangeAspect="1" noChangeArrowheads="1" noTextEdit="1"/>
          </p:cNvSpPr>
          <p:nvPr>
            <p:ph type="sldImg" idx="2"/>
          </p:nvPr>
        </p:nvSpPr>
        <p:spPr bwMode="auto">
          <a:xfrm>
            <a:off x="3341688" y="531813"/>
            <a:ext cx="3551237" cy="2663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1023938" y="3375025"/>
            <a:ext cx="818515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defTabSz="971550">
              <a:defRPr sz="1300" b="0" smtClean="0"/>
            </a:lvl1pPr>
          </a:lstStyle>
          <a:p>
            <a:pPr>
              <a:defRPr/>
            </a:pPr>
            <a:endParaRPr lang="en-US"/>
          </a:p>
        </p:txBody>
      </p:sp>
      <p:sp>
        <p:nvSpPr>
          <p:cNvPr id="3079" name="Rectangle 7"/>
          <p:cNvSpPr>
            <a:spLocks noGrp="1" noChangeArrowheads="1"/>
          </p:cNvSpPr>
          <p:nvPr>
            <p:ph type="sldNum" sz="quarter" idx="5"/>
          </p:nvPr>
        </p:nvSpPr>
        <p:spPr bwMode="auto">
          <a:xfrm>
            <a:off x="5795963"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algn="r" defTabSz="971550">
              <a:defRPr sz="1300" b="0" smtClean="0"/>
            </a:lvl1pPr>
          </a:lstStyle>
          <a:p>
            <a:pPr>
              <a:defRPr/>
            </a:pPr>
            <a:fld id="{93A514EC-939E-4848-8427-7076D2D13F20}" type="slidenum">
              <a:rPr lang="en-US"/>
              <a:pPr>
                <a:defRPr/>
              </a:pPr>
              <a:t>‹#›</a:t>
            </a:fld>
            <a:endParaRPr lang="en-US"/>
          </a:p>
        </p:txBody>
      </p:sp>
    </p:spTree>
    <p:extLst>
      <p:ext uri="{BB962C8B-B14F-4D97-AF65-F5344CB8AC3E}">
        <p14:creationId xmlns:p14="http://schemas.microsoft.com/office/powerpoint/2010/main" val="3620384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a:t>
            </a:fld>
            <a:endParaRPr lang="en-US"/>
          </a:p>
        </p:txBody>
      </p:sp>
    </p:spTree>
    <p:extLst>
      <p:ext uri="{BB962C8B-B14F-4D97-AF65-F5344CB8AC3E}">
        <p14:creationId xmlns:p14="http://schemas.microsoft.com/office/powerpoint/2010/main" val="1153638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10</a:t>
            </a:fld>
            <a:endParaRPr lang="en-US"/>
          </a:p>
        </p:txBody>
      </p:sp>
    </p:spTree>
    <p:extLst>
      <p:ext uri="{BB962C8B-B14F-4D97-AF65-F5344CB8AC3E}">
        <p14:creationId xmlns:p14="http://schemas.microsoft.com/office/powerpoint/2010/main" val="1957615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12</a:t>
            </a:fld>
            <a:endParaRPr lang="en-US"/>
          </a:p>
        </p:txBody>
      </p:sp>
    </p:spTree>
    <p:extLst>
      <p:ext uri="{BB962C8B-B14F-4D97-AF65-F5344CB8AC3E}">
        <p14:creationId xmlns:p14="http://schemas.microsoft.com/office/powerpoint/2010/main" val="1036582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13</a:t>
            </a:fld>
            <a:endParaRPr lang="en-US"/>
          </a:p>
        </p:txBody>
      </p:sp>
    </p:spTree>
    <p:extLst>
      <p:ext uri="{BB962C8B-B14F-4D97-AF65-F5344CB8AC3E}">
        <p14:creationId xmlns:p14="http://schemas.microsoft.com/office/powerpoint/2010/main" val="3405534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14</a:t>
            </a:fld>
            <a:endParaRPr lang="en-US"/>
          </a:p>
        </p:txBody>
      </p:sp>
    </p:spTree>
    <p:extLst>
      <p:ext uri="{BB962C8B-B14F-4D97-AF65-F5344CB8AC3E}">
        <p14:creationId xmlns:p14="http://schemas.microsoft.com/office/powerpoint/2010/main" val="108279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15</a:t>
            </a:fld>
            <a:endParaRPr lang="en-US"/>
          </a:p>
        </p:txBody>
      </p:sp>
    </p:spTree>
    <p:extLst>
      <p:ext uri="{BB962C8B-B14F-4D97-AF65-F5344CB8AC3E}">
        <p14:creationId xmlns:p14="http://schemas.microsoft.com/office/powerpoint/2010/main" val="2017405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16</a:t>
            </a:fld>
            <a:endParaRPr lang="en-US"/>
          </a:p>
        </p:txBody>
      </p:sp>
    </p:spTree>
    <p:extLst>
      <p:ext uri="{BB962C8B-B14F-4D97-AF65-F5344CB8AC3E}">
        <p14:creationId xmlns:p14="http://schemas.microsoft.com/office/powerpoint/2010/main" val="19475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17</a:t>
            </a:fld>
            <a:endParaRPr lang="en-US"/>
          </a:p>
        </p:txBody>
      </p:sp>
    </p:spTree>
    <p:extLst>
      <p:ext uri="{BB962C8B-B14F-4D97-AF65-F5344CB8AC3E}">
        <p14:creationId xmlns:p14="http://schemas.microsoft.com/office/powerpoint/2010/main" val="3398226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19</a:t>
            </a:fld>
            <a:endParaRPr lang="en-US"/>
          </a:p>
        </p:txBody>
      </p:sp>
    </p:spTree>
    <p:extLst>
      <p:ext uri="{BB962C8B-B14F-4D97-AF65-F5344CB8AC3E}">
        <p14:creationId xmlns:p14="http://schemas.microsoft.com/office/powerpoint/2010/main" val="3681999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20</a:t>
            </a:fld>
            <a:endParaRPr lang="en-US"/>
          </a:p>
        </p:txBody>
      </p:sp>
    </p:spTree>
    <p:extLst>
      <p:ext uri="{BB962C8B-B14F-4D97-AF65-F5344CB8AC3E}">
        <p14:creationId xmlns:p14="http://schemas.microsoft.com/office/powerpoint/2010/main" val="29358213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21</a:t>
            </a:fld>
            <a:endParaRPr lang="en-US"/>
          </a:p>
        </p:txBody>
      </p:sp>
    </p:spTree>
    <p:extLst>
      <p:ext uri="{BB962C8B-B14F-4D97-AF65-F5344CB8AC3E}">
        <p14:creationId xmlns:p14="http://schemas.microsoft.com/office/powerpoint/2010/main" val="845862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a:t>
            </a:fld>
            <a:endParaRPr lang="en-US"/>
          </a:p>
        </p:txBody>
      </p:sp>
    </p:spTree>
    <p:extLst>
      <p:ext uri="{BB962C8B-B14F-4D97-AF65-F5344CB8AC3E}">
        <p14:creationId xmlns:p14="http://schemas.microsoft.com/office/powerpoint/2010/main" val="2309986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23</a:t>
            </a:fld>
            <a:endParaRPr lang="en-US"/>
          </a:p>
        </p:txBody>
      </p:sp>
    </p:spTree>
    <p:extLst>
      <p:ext uri="{BB962C8B-B14F-4D97-AF65-F5344CB8AC3E}">
        <p14:creationId xmlns:p14="http://schemas.microsoft.com/office/powerpoint/2010/main" val="32238315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24</a:t>
            </a:fld>
            <a:endParaRPr lang="en-US"/>
          </a:p>
        </p:txBody>
      </p:sp>
    </p:spTree>
    <p:extLst>
      <p:ext uri="{BB962C8B-B14F-4D97-AF65-F5344CB8AC3E}">
        <p14:creationId xmlns:p14="http://schemas.microsoft.com/office/powerpoint/2010/main" val="4221400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25</a:t>
            </a:fld>
            <a:endParaRPr lang="en-US"/>
          </a:p>
        </p:txBody>
      </p:sp>
    </p:spTree>
    <p:extLst>
      <p:ext uri="{BB962C8B-B14F-4D97-AF65-F5344CB8AC3E}">
        <p14:creationId xmlns:p14="http://schemas.microsoft.com/office/powerpoint/2010/main" val="271401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26</a:t>
            </a:fld>
            <a:endParaRPr lang="en-US"/>
          </a:p>
        </p:txBody>
      </p:sp>
    </p:spTree>
    <p:extLst>
      <p:ext uri="{BB962C8B-B14F-4D97-AF65-F5344CB8AC3E}">
        <p14:creationId xmlns:p14="http://schemas.microsoft.com/office/powerpoint/2010/main" val="2117813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27</a:t>
            </a:fld>
            <a:endParaRPr lang="en-US"/>
          </a:p>
        </p:txBody>
      </p:sp>
    </p:spTree>
    <p:extLst>
      <p:ext uri="{BB962C8B-B14F-4D97-AF65-F5344CB8AC3E}">
        <p14:creationId xmlns:p14="http://schemas.microsoft.com/office/powerpoint/2010/main" val="10810141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28</a:t>
            </a:fld>
            <a:endParaRPr lang="en-US"/>
          </a:p>
        </p:txBody>
      </p:sp>
    </p:spTree>
    <p:extLst>
      <p:ext uri="{BB962C8B-B14F-4D97-AF65-F5344CB8AC3E}">
        <p14:creationId xmlns:p14="http://schemas.microsoft.com/office/powerpoint/2010/main" val="2233052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29</a:t>
            </a:fld>
            <a:endParaRPr lang="en-US"/>
          </a:p>
        </p:txBody>
      </p:sp>
    </p:spTree>
    <p:extLst>
      <p:ext uri="{BB962C8B-B14F-4D97-AF65-F5344CB8AC3E}">
        <p14:creationId xmlns:p14="http://schemas.microsoft.com/office/powerpoint/2010/main" val="34703304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30</a:t>
            </a:fld>
            <a:endParaRPr lang="en-US"/>
          </a:p>
        </p:txBody>
      </p:sp>
    </p:spTree>
    <p:extLst>
      <p:ext uri="{BB962C8B-B14F-4D97-AF65-F5344CB8AC3E}">
        <p14:creationId xmlns:p14="http://schemas.microsoft.com/office/powerpoint/2010/main" val="48424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31</a:t>
            </a:fld>
            <a:endParaRPr lang="en-US"/>
          </a:p>
        </p:txBody>
      </p:sp>
    </p:spTree>
    <p:extLst>
      <p:ext uri="{BB962C8B-B14F-4D97-AF65-F5344CB8AC3E}">
        <p14:creationId xmlns:p14="http://schemas.microsoft.com/office/powerpoint/2010/main" val="3863703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32</a:t>
            </a:fld>
            <a:endParaRPr lang="en-US"/>
          </a:p>
        </p:txBody>
      </p:sp>
    </p:spTree>
    <p:extLst>
      <p:ext uri="{BB962C8B-B14F-4D97-AF65-F5344CB8AC3E}">
        <p14:creationId xmlns:p14="http://schemas.microsoft.com/office/powerpoint/2010/main" val="1259270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a:t>
            </a:fld>
            <a:endParaRPr lang="en-US"/>
          </a:p>
        </p:txBody>
      </p:sp>
    </p:spTree>
    <p:extLst>
      <p:ext uri="{BB962C8B-B14F-4D97-AF65-F5344CB8AC3E}">
        <p14:creationId xmlns:p14="http://schemas.microsoft.com/office/powerpoint/2010/main" val="40269313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33</a:t>
            </a:fld>
            <a:endParaRPr lang="en-US"/>
          </a:p>
        </p:txBody>
      </p:sp>
    </p:spTree>
    <p:extLst>
      <p:ext uri="{BB962C8B-B14F-4D97-AF65-F5344CB8AC3E}">
        <p14:creationId xmlns:p14="http://schemas.microsoft.com/office/powerpoint/2010/main" val="3946362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34</a:t>
            </a:fld>
            <a:endParaRPr lang="en-US"/>
          </a:p>
        </p:txBody>
      </p:sp>
    </p:spTree>
    <p:extLst>
      <p:ext uri="{BB962C8B-B14F-4D97-AF65-F5344CB8AC3E}">
        <p14:creationId xmlns:p14="http://schemas.microsoft.com/office/powerpoint/2010/main" val="20314984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fld id="{F21BB868-27E2-4694-AE34-0B3BF8C84213}" type="slidenum">
              <a:rPr lang="en-US" sz="1200" b="0" smtClean="0"/>
              <a:pPr eaLnBrk="1" hangingPunct="1"/>
              <a:t>38</a:t>
            </a:fld>
            <a:endParaRPr lang="en-US" sz="1200" b="0" smtClean="0"/>
          </a:p>
        </p:txBody>
      </p:sp>
    </p:spTree>
    <p:extLst>
      <p:ext uri="{BB962C8B-B14F-4D97-AF65-F5344CB8AC3E}">
        <p14:creationId xmlns:p14="http://schemas.microsoft.com/office/powerpoint/2010/main" val="1092510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4</a:t>
            </a:fld>
            <a:endParaRPr lang="en-US"/>
          </a:p>
        </p:txBody>
      </p:sp>
    </p:spTree>
    <p:extLst>
      <p:ext uri="{BB962C8B-B14F-4D97-AF65-F5344CB8AC3E}">
        <p14:creationId xmlns:p14="http://schemas.microsoft.com/office/powerpoint/2010/main" val="2722539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5</a:t>
            </a:fld>
            <a:endParaRPr lang="en-US"/>
          </a:p>
        </p:txBody>
      </p:sp>
    </p:spTree>
    <p:extLst>
      <p:ext uri="{BB962C8B-B14F-4D97-AF65-F5344CB8AC3E}">
        <p14:creationId xmlns:p14="http://schemas.microsoft.com/office/powerpoint/2010/main" val="283098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6</a:t>
            </a:fld>
            <a:endParaRPr lang="en-US"/>
          </a:p>
        </p:txBody>
      </p:sp>
    </p:spTree>
    <p:extLst>
      <p:ext uri="{BB962C8B-B14F-4D97-AF65-F5344CB8AC3E}">
        <p14:creationId xmlns:p14="http://schemas.microsoft.com/office/powerpoint/2010/main" val="3240870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7</a:t>
            </a:fld>
            <a:endParaRPr lang="en-US"/>
          </a:p>
        </p:txBody>
      </p:sp>
    </p:spTree>
    <p:extLst>
      <p:ext uri="{BB962C8B-B14F-4D97-AF65-F5344CB8AC3E}">
        <p14:creationId xmlns:p14="http://schemas.microsoft.com/office/powerpoint/2010/main" val="119802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8</a:t>
            </a:fld>
            <a:endParaRPr lang="en-US"/>
          </a:p>
        </p:txBody>
      </p:sp>
    </p:spTree>
    <p:extLst>
      <p:ext uri="{BB962C8B-B14F-4D97-AF65-F5344CB8AC3E}">
        <p14:creationId xmlns:p14="http://schemas.microsoft.com/office/powerpoint/2010/main" val="3278236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F03EF90C-BC3C-4B77-955B-C0AC23C587FD}" type="slidenum">
              <a:rPr lang="en-US"/>
              <a:pPr/>
              <a:t>9</a:t>
            </a:fld>
            <a:endParaRPr lang="en-US"/>
          </a:p>
        </p:txBody>
      </p:sp>
    </p:spTree>
    <p:extLst>
      <p:ext uri="{BB962C8B-B14F-4D97-AF65-F5344CB8AC3E}">
        <p14:creationId xmlns:p14="http://schemas.microsoft.com/office/powerpoint/2010/main" val="396012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C7FE070-C1B7-4BC7-A534-D034F76FAC67}" type="slidenum">
              <a:rPr lang="en-US"/>
              <a:pPr>
                <a:defRPr/>
              </a:pPr>
              <a:t>‹#›</a:t>
            </a:fld>
            <a:endParaRPr lang="en-US"/>
          </a:p>
        </p:txBody>
      </p:sp>
    </p:spTree>
    <p:extLst>
      <p:ext uri="{BB962C8B-B14F-4D97-AF65-F5344CB8AC3E}">
        <p14:creationId xmlns:p14="http://schemas.microsoft.com/office/powerpoint/2010/main" val="39221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4DC449C-7A14-4E01-A261-4C8BDA9277F1}" type="slidenum">
              <a:rPr lang="en-US"/>
              <a:pPr>
                <a:defRPr/>
              </a:pPr>
              <a:t>‹#›</a:t>
            </a:fld>
            <a:endParaRPr lang="en-US"/>
          </a:p>
        </p:txBody>
      </p:sp>
    </p:spTree>
    <p:extLst>
      <p:ext uri="{BB962C8B-B14F-4D97-AF65-F5344CB8AC3E}">
        <p14:creationId xmlns:p14="http://schemas.microsoft.com/office/powerpoint/2010/main" val="295282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4EA9970-0DBD-4977-84E3-CEB729943619}" type="slidenum">
              <a:rPr lang="en-US"/>
              <a:pPr>
                <a:defRPr/>
              </a:pPr>
              <a:t>‹#›</a:t>
            </a:fld>
            <a:endParaRPr lang="en-US"/>
          </a:p>
        </p:txBody>
      </p:sp>
    </p:spTree>
    <p:extLst>
      <p:ext uri="{BB962C8B-B14F-4D97-AF65-F5344CB8AC3E}">
        <p14:creationId xmlns:p14="http://schemas.microsoft.com/office/powerpoint/2010/main" val="90855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2274636E-2EFF-444B-85BD-66BB63A02212}" type="slidenum">
              <a:rPr lang="en-US"/>
              <a:pPr>
                <a:defRPr/>
              </a:pPr>
              <a:t>‹#›</a:t>
            </a:fld>
            <a:endParaRPr lang="en-US"/>
          </a:p>
        </p:txBody>
      </p:sp>
    </p:spTree>
    <p:extLst>
      <p:ext uri="{BB962C8B-B14F-4D97-AF65-F5344CB8AC3E}">
        <p14:creationId xmlns:p14="http://schemas.microsoft.com/office/powerpoint/2010/main" val="328352215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8D8F0C6-C8EF-4658-A94A-67EADE0AC702}" type="slidenum">
              <a:rPr lang="en-US"/>
              <a:pPr>
                <a:defRPr/>
              </a:pPr>
              <a:t>‹#›</a:t>
            </a:fld>
            <a:endParaRPr lang="en-US"/>
          </a:p>
        </p:txBody>
      </p:sp>
    </p:spTree>
    <p:extLst>
      <p:ext uri="{BB962C8B-B14F-4D97-AF65-F5344CB8AC3E}">
        <p14:creationId xmlns:p14="http://schemas.microsoft.com/office/powerpoint/2010/main" val="12680935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pPr>
              <a:defRPr/>
            </a:pPr>
            <a:fld id="{B4DA0C39-A759-4F8A-996A-E1DCE786B7E0}" type="slidenum">
              <a:rPr lang="en-US" smtClean="0"/>
              <a:pPr>
                <a:defRPr/>
              </a:pPr>
              <a:t>‹#›</a:t>
            </a:fld>
            <a:endParaRPr lang="en-US"/>
          </a:p>
        </p:txBody>
      </p:sp>
    </p:spTree>
    <p:extLst>
      <p:ext uri="{BB962C8B-B14F-4D97-AF65-F5344CB8AC3E}">
        <p14:creationId xmlns:p14="http://schemas.microsoft.com/office/powerpoint/2010/main" val="311389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402F16A-A08B-46C5-83CF-72F4E1942523}" type="slidenum">
              <a:rPr lang="en-US"/>
              <a:pPr>
                <a:defRPr/>
              </a:pPr>
              <a:t>‹#›</a:t>
            </a:fld>
            <a:endParaRPr lang="en-US"/>
          </a:p>
        </p:txBody>
      </p:sp>
    </p:spTree>
    <p:extLst>
      <p:ext uri="{BB962C8B-B14F-4D97-AF65-F5344CB8AC3E}">
        <p14:creationId xmlns:p14="http://schemas.microsoft.com/office/powerpoint/2010/main" val="351032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B16B619-3A3E-446D-8BBF-F0A416F47CEC}" type="slidenum">
              <a:rPr lang="en-US"/>
              <a:pPr>
                <a:defRPr/>
              </a:pPr>
              <a:t>‹#›</a:t>
            </a:fld>
            <a:endParaRPr lang="en-US"/>
          </a:p>
        </p:txBody>
      </p:sp>
    </p:spTree>
    <p:extLst>
      <p:ext uri="{BB962C8B-B14F-4D97-AF65-F5344CB8AC3E}">
        <p14:creationId xmlns:p14="http://schemas.microsoft.com/office/powerpoint/2010/main" val="2988093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77FE010-CCE8-4C15-A33D-C635D9059CBE}" type="slidenum">
              <a:rPr lang="en-US"/>
              <a:pPr>
                <a:defRPr/>
              </a:pPr>
              <a:t>‹#›</a:t>
            </a:fld>
            <a:endParaRPr lang="en-US"/>
          </a:p>
        </p:txBody>
      </p:sp>
    </p:spTree>
    <p:extLst>
      <p:ext uri="{BB962C8B-B14F-4D97-AF65-F5344CB8AC3E}">
        <p14:creationId xmlns:p14="http://schemas.microsoft.com/office/powerpoint/2010/main" val="169182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1B0811D-1C81-41C6-99B6-05E968960813}" type="slidenum">
              <a:rPr lang="en-US"/>
              <a:pPr>
                <a:defRPr/>
              </a:pPr>
              <a:t>‹#›</a:t>
            </a:fld>
            <a:endParaRPr lang="en-US"/>
          </a:p>
        </p:txBody>
      </p:sp>
    </p:spTree>
    <p:extLst>
      <p:ext uri="{BB962C8B-B14F-4D97-AF65-F5344CB8AC3E}">
        <p14:creationId xmlns:p14="http://schemas.microsoft.com/office/powerpoint/2010/main" val="288228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0F0E7C3-AA8E-4917-8D34-5D5339F90687}" type="slidenum">
              <a:rPr lang="en-US"/>
              <a:pPr>
                <a:defRPr/>
              </a:pPr>
              <a:t>‹#›</a:t>
            </a:fld>
            <a:endParaRPr lang="en-US"/>
          </a:p>
        </p:txBody>
      </p:sp>
    </p:spTree>
    <p:extLst>
      <p:ext uri="{BB962C8B-B14F-4D97-AF65-F5344CB8AC3E}">
        <p14:creationId xmlns:p14="http://schemas.microsoft.com/office/powerpoint/2010/main" val="393802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6D6F502-7A7B-4477-AD10-74AF3DC11E70}" type="slidenum">
              <a:rPr lang="en-US"/>
              <a:pPr>
                <a:defRPr/>
              </a:pPr>
              <a:t>‹#›</a:t>
            </a:fld>
            <a:endParaRPr lang="en-US"/>
          </a:p>
        </p:txBody>
      </p:sp>
    </p:spTree>
    <p:extLst>
      <p:ext uri="{BB962C8B-B14F-4D97-AF65-F5344CB8AC3E}">
        <p14:creationId xmlns:p14="http://schemas.microsoft.com/office/powerpoint/2010/main" val="139335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0D273AE-B379-4B7D-AB58-5D42440D590F}" type="slidenum">
              <a:rPr lang="en-US"/>
              <a:pPr>
                <a:defRPr/>
              </a:pPr>
              <a:t>‹#›</a:t>
            </a:fld>
            <a:endParaRPr lang="en-US"/>
          </a:p>
        </p:txBody>
      </p:sp>
    </p:spTree>
    <p:extLst>
      <p:ext uri="{BB962C8B-B14F-4D97-AF65-F5344CB8AC3E}">
        <p14:creationId xmlns:p14="http://schemas.microsoft.com/office/powerpoint/2010/main" val="19555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70C59133-D65F-4726-A371-F5F886B14D58}"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hf hdr="0" ft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mailto:akriofske@independencefirst.org" TargetMode="Externa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7.xml.rels><?xml version="1.0" encoding="UTF-8" standalone="yes"?>
<Relationships xmlns="http://schemas.openxmlformats.org/package/2006/relationships"><Relationship Id="rId2" Type="http://schemas.openxmlformats.org/officeDocument/2006/relationships/hyperlink" Target="https://vovici.com/wsb.dll/s/12291g56a96"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cs typeface="Arial" pitchFamily="34" charset="0"/>
              </a:defRPr>
            </a:lvl1pPr>
            <a:lvl2pPr marL="742950" indent="-285750" eaLnBrk="0" hangingPunct="0">
              <a:defRPr sz="2000" b="1">
                <a:solidFill>
                  <a:schemeClr val="tx1"/>
                </a:solidFill>
                <a:latin typeface="Arial" pitchFamily="34" charset="0"/>
                <a:cs typeface="Arial" pitchFamily="34" charset="0"/>
              </a:defRPr>
            </a:lvl2pPr>
            <a:lvl3pPr marL="1143000" indent="-228600" eaLnBrk="0" hangingPunct="0">
              <a:defRPr sz="2000" b="1">
                <a:solidFill>
                  <a:schemeClr val="tx1"/>
                </a:solidFill>
                <a:latin typeface="Arial" pitchFamily="34" charset="0"/>
                <a:cs typeface="Arial" pitchFamily="34" charset="0"/>
              </a:defRPr>
            </a:lvl3pPr>
            <a:lvl4pPr marL="1600200" indent="-228600" eaLnBrk="0" hangingPunct="0">
              <a:defRPr sz="2000" b="1">
                <a:solidFill>
                  <a:schemeClr val="tx1"/>
                </a:solidFill>
                <a:latin typeface="Arial" pitchFamily="34" charset="0"/>
                <a:cs typeface="Arial" pitchFamily="34" charset="0"/>
              </a:defRPr>
            </a:lvl4pPr>
            <a:lvl5pPr marL="2057400" indent="-228600" eaLnBrk="0" hangingPunct="0">
              <a:defRPr sz="20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cs typeface="Arial" pitchFamily="34" charset="0"/>
              </a:defRPr>
            </a:lvl9pPr>
          </a:lstStyle>
          <a:p>
            <a:pPr algn="r" eaLnBrk="1" hangingPunct="1"/>
            <a:fld id="{2F2FACB2-A217-4F05-8F38-169579760A81}" type="slidenum">
              <a:rPr lang="en-US" sz="800">
                <a:ea typeface="ＭＳ Ｐゴシック"/>
                <a:cs typeface="ＭＳ Ｐゴシック"/>
              </a:rPr>
              <a:pPr algn="r" eaLnBrk="1" hangingPunct="1"/>
              <a:t>1</a:t>
            </a:fld>
            <a:endParaRPr lang="en-US" sz="800">
              <a:ea typeface="ＭＳ Ｐゴシック"/>
              <a:cs typeface="ＭＳ Ｐゴシック"/>
            </a:endParaRPr>
          </a:p>
        </p:txBody>
      </p:sp>
      <p:sp>
        <p:nvSpPr>
          <p:cNvPr id="3" name="Title 2"/>
          <p:cNvSpPr>
            <a:spLocks noGrp="1"/>
          </p:cNvSpPr>
          <p:nvPr>
            <p:ph type="title"/>
          </p:nvPr>
        </p:nvSpPr>
        <p:spPr>
          <a:xfrm>
            <a:off x="152400" y="228600"/>
            <a:ext cx="8763000" cy="715963"/>
          </a:xfrm>
        </p:spPr>
        <p:txBody>
          <a:bodyPr/>
          <a:lstStyle/>
          <a:p>
            <a:pPr>
              <a:defRPr/>
            </a:pPr>
            <a:r>
              <a:rPr lang="en-US" sz="2400" dirty="0">
                <a:solidFill>
                  <a:schemeClr val="accent2"/>
                </a:solidFill>
                <a:latin typeface="Arial Rounded MT Bold" pitchFamily="34" charset="0"/>
                <a:ea typeface="ＭＳ Ｐゴシック" pitchFamily="-112" charset="-128"/>
              </a:rPr>
              <a:t>New Community Opportunities Center at </a:t>
            </a:r>
            <a:br>
              <a:rPr lang="en-US" sz="2400" dirty="0">
                <a:solidFill>
                  <a:schemeClr val="accent2"/>
                </a:solidFill>
                <a:latin typeface="Arial Rounded MT Bold" pitchFamily="34" charset="0"/>
                <a:ea typeface="ＭＳ Ｐゴシック" pitchFamily="-112" charset="-128"/>
              </a:rPr>
            </a:br>
            <a:r>
              <a:rPr lang="en-US" sz="2400" dirty="0">
                <a:solidFill>
                  <a:schemeClr val="accent2"/>
                </a:solidFill>
                <a:latin typeface="Arial Rounded MT Bold" pitchFamily="34" charset="0"/>
                <a:ea typeface="ＭＳ Ｐゴシック" pitchFamily="-112" charset="-128"/>
              </a:rPr>
              <a:t>ILRU Presents</a:t>
            </a:r>
            <a:r>
              <a:rPr lang="en-US" sz="2400" dirty="0" smtClean="0">
                <a:solidFill>
                  <a:schemeClr val="accent2"/>
                </a:solidFill>
                <a:latin typeface="Arial Rounded MT Bold" pitchFamily="34" charset="0"/>
                <a:ea typeface="ＭＳ Ｐゴシック" pitchFamily="-112" charset="-128"/>
              </a:rPr>
              <a:t>…</a:t>
            </a:r>
            <a:endParaRPr lang="en-US" sz="2400" dirty="0"/>
          </a:p>
        </p:txBody>
      </p:sp>
      <p:sp>
        <p:nvSpPr>
          <p:cNvPr id="2053" name="Rectangle 3"/>
          <p:cNvSpPr>
            <a:spLocks noGrp="1" noChangeArrowheads="1"/>
          </p:cNvSpPr>
          <p:nvPr>
            <p:ph idx="1"/>
          </p:nvPr>
        </p:nvSpPr>
        <p:spPr>
          <a:xfrm>
            <a:off x="266700" y="1504210"/>
            <a:ext cx="8534400" cy="4876800"/>
          </a:xfrm>
        </p:spPr>
        <p:txBody>
          <a:bodyPr/>
          <a:lstStyle/>
          <a:p>
            <a:pPr marL="0" indent="0" algn="ctr" eaLnBrk="1" hangingPunct="1">
              <a:buFontTx/>
              <a:buNone/>
              <a:defRPr/>
            </a:pPr>
            <a:r>
              <a:rPr lang="en-US" b="1" dirty="0" smtClean="0">
                <a:solidFill>
                  <a:schemeClr val="accent2"/>
                </a:solidFill>
                <a:latin typeface="+mj-lt"/>
                <a:ea typeface="ＭＳ Ｐゴシック" charset="-128"/>
              </a:rPr>
              <a:t>Funding and Delivering Youth Transition Programs: One CIL’s Experience with Sexuality </a:t>
            </a:r>
            <a:r>
              <a:rPr lang="en-US" b="1" dirty="0">
                <a:solidFill>
                  <a:schemeClr val="accent2"/>
                </a:solidFill>
                <a:latin typeface="+mj-lt"/>
                <a:ea typeface="ＭＳ Ｐゴシック" charset="-128"/>
              </a:rPr>
              <a:t>E</a:t>
            </a:r>
            <a:r>
              <a:rPr lang="en-US" b="1" dirty="0" smtClean="0">
                <a:solidFill>
                  <a:schemeClr val="accent2"/>
                </a:solidFill>
                <a:latin typeface="+mj-lt"/>
                <a:ea typeface="ＭＳ Ｐゴシック" charset="-128"/>
              </a:rPr>
              <a:t>ducation</a:t>
            </a:r>
          </a:p>
          <a:p>
            <a:pPr marL="0" indent="0" algn="ctr" eaLnBrk="1" hangingPunct="1">
              <a:buFontTx/>
              <a:buNone/>
              <a:defRPr/>
            </a:pPr>
            <a:endParaRPr lang="en-US" sz="1000" b="1" dirty="0">
              <a:solidFill>
                <a:schemeClr val="accent2"/>
              </a:solidFill>
              <a:latin typeface="+mj-lt"/>
              <a:ea typeface="ＭＳ Ｐゴシック" pitchFamily="-112" charset="-128"/>
            </a:endParaRPr>
          </a:p>
          <a:p>
            <a:pPr marL="0" indent="0" algn="ctr" eaLnBrk="1" hangingPunct="1">
              <a:buNone/>
              <a:defRPr/>
            </a:pPr>
            <a:endParaRPr lang="en-US" sz="700" dirty="0" smtClean="0">
              <a:solidFill>
                <a:schemeClr val="accent2"/>
              </a:solidFill>
              <a:latin typeface="+mj-lt"/>
              <a:ea typeface="ＭＳ Ｐゴシック" pitchFamily="34" charset="-128"/>
            </a:endParaRPr>
          </a:p>
          <a:p>
            <a:pPr marL="0" indent="0" algn="ctr" eaLnBrk="1" hangingPunct="1">
              <a:buNone/>
              <a:defRPr/>
            </a:pPr>
            <a:r>
              <a:rPr lang="en-US" sz="2400" dirty="0" smtClean="0">
                <a:solidFill>
                  <a:schemeClr val="accent2"/>
                </a:solidFill>
                <a:latin typeface="+mj-lt"/>
                <a:ea typeface="ＭＳ Ｐゴシック" pitchFamily="34" charset="-128"/>
              </a:rPr>
              <a:t>September 10, 2014</a:t>
            </a:r>
            <a:endParaRPr lang="en-US" sz="2400" dirty="0">
              <a:solidFill>
                <a:schemeClr val="accent2"/>
              </a:solidFill>
              <a:latin typeface="+mj-lt"/>
              <a:ea typeface="ＭＳ Ｐゴシック" pitchFamily="34" charset="-128"/>
            </a:endParaRPr>
          </a:p>
          <a:p>
            <a:pPr marL="0" indent="0" algn="ctr" eaLnBrk="1" hangingPunct="1">
              <a:buNone/>
              <a:defRPr/>
            </a:pPr>
            <a:r>
              <a:rPr lang="en-US" sz="2400" dirty="0" smtClean="0">
                <a:solidFill>
                  <a:schemeClr val="accent2"/>
                </a:solidFill>
                <a:latin typeface="+mj-lt"/>
                <a:ea typeface="ＭＳ Ｐゴシック" pitchFamily="34" charset="-128"/>
              </a:rPr>
              <a:t>3:00 P.M.- 4:30 P.M. EDT</a:t>
            </a:r>
            <a:endParaRPr lang="en-US" sz="2400" dirty="0">
              <a:solidFill>
                <a:schemeClr val="accent2"/>
              </a:solidFill>
              <a:latin typeface="+mj-lt"/>
              <a:ea typeface="ＭＳ Ｐゴシック" pitchFamily="34" charset="-128"/>
            </a:endParaRPr>
          </a:p>
          <a:p>
            <a:pPr marL="0" indent="0" algn="ctr" eaLnBrk="1" hangingPunct="1">
              <a:buNone/>
              <a:defRPr/>
            </a:pPr>
            <a:endParaRPr lang="en-US" sz="200" dirty="0">
              <a:solidFill>
                <a:srgbClr val="333399"/>
              </a:solidFill>
              <a:latin typeface="+mj-lt"/>
              <a:ea typeface="ＭＳ Ｐゴシック" pitchFamily="34" charset="-128"/>
            </a:endParaRPr>
          </a:p>
          <a:p>
            <a:pPr marL="0" indent="0" algn="ctr" eaLnBrk="1" hangingPunct="1">
              <a:buNone/>
              <a:defRPr/>
            </a:pPr>
            <a:endParaRPr lang="en-US" sz="900" dirty="0">
              <a:solidFill>
                <a:srgbClr val="333399"/>
              </a:solidFill>
              <a:latin typeface="+mj-lt"/>
              <a:ea typeface="ＭＳ Ｐゴシック" pitchFamily="34" charset="-128"/>
            </a:endParaRPr>
          </a:p>
          <a:p>
            <a:pPr marL="0" indent="0" algn="ctr" eaLnBrk="1" hangingPunct="1">
              <a:buNone/>
              <a:defRPr/>
            </a:pPr>
            <a:r>
              <a:rPr lang="en-US" sz="2400" dirty="0" smtClean="0">
                <a:solidFill>
                  <a:srgbClr val="333399"/>
                </a:solidFill>
                <a:latin typeface="+mj-lt"/>
                <a:ea typeface="ＭＳ Ｐゴシック" pitchFamily="34" charset="-128"/>
              </a:rPr>
              <a:t>Presenter:</a:t>
            </a:r>
            <a:endParaRPr lang="en-US" sz="2400" dirty="0">
              <a:solidFill>
                <a:srgbClr val="333399"/>
              </a:solidFill>
              <a:latin typeface="+mj-lt"/>
              <a:ea typeface="ＭＳ Ｐゴシック" pitchFamily="34" charset="-128"/>
            </a:endParaRPr>
          </a:p>
          <a:p>
            <a:pPr marL="0" indent="0" algn="ctr" eaLnBrk="1" hangingPunct="1">
              <a:buNone/>
              <a:defRPr/>
            </a:pPr>
            <a:r>
              <a:rPr lang="en-US" sz="2400" dirty="0" smtClean="0">
                <a:solidFill>
                  <a:srgbClr val="333399"/>
                </a:solidFill>
                <a:latin typeface="+mj-lt"/>
                <a:ea typeface="ＭＳ Ｐゴシック" pitchFamily="-1" charset="-128"/>
              </a:rPr>
              <a:t>Alie Kriofske</a:t>
            </a:r>
          </a:p>
          <a:p>
            <a:pPr marL="0" indent="0" algn="ctr" eaLnBrk="1" hangingPunct="1">
              <a:buNone/>
              <a:defRPr/>
            </a:pPr>
            <a:r>
              <a:rPr lang="en-US" sz="2400" i="1" dirty="0" smtClean="0">
                <a:solidFill>
                  <a:srgbClr val="333399"/>
                </a:solidFill>
                <a:latin typeface="+mj-lt"/>
                <a:ea typeface="ＭＳ Ｐゴシック" pitchFamily="-1" charset="-128"/>
              </a:rPr>
              <a:t>IndependenceFirst</a:t>
            </a:r>
            <a:endParaRPr lang="en-US" sz="2400" i="1" dirty="0">
              <a:solidFill>
                <a:srgbClr val="333399"/>
              </a:solidFill>
              <a:latin typeface="+mj-lt"/>
              <a:ea typeface="ＭＳ Ｐゴシック" pitchFamily="-1" charset="-128"/>
            </a:endParaRPr>
          </a:p>
          <a:p>
            <a:pPr marL="0" indent="0" algn="ctr" eaLnBrk="1" hangingPunct="1">
              <a:buNone/>
              <a:defRPr/>
            </a:pPr>
            <a:endParaRPr lang="en-US" sz="2400" dirty="0" smtClean="0">
              <a:solidFill>
                <a:srgbClr val="333399"/>
              </a:solidFill>
              <a:latin typeface="+mj-lt"/>
              <a:ea typeface="ＭＳ Ｐゴシック" pitchFamily="-1" charset="-128"/>
            </a:endParaRPr>
          </a:p>
          <a:p>
            <a:pPr marL="0" indent="0" algn="ctr" eaLnBrk="1" hangingPunct="1">
              <a:lnSpc>
                <a:spcPct val="90000"/>
              </a:lnSpc>
              <a:buFontTx/>
              <a:buNone/>
              <a:defRPr/>
            </a:pPr>
            <a:endParaRPr lang="en-US" sz="2000" i="1" dirty="0" smtClean="0">
              <a:solidFill>
                <a:srgbClr val="333399"/>
              </a:solidFill>
              <a:latin typeface="+mj-lt"/>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mj-lt"/>
              <a:ea typeface="ＭＳ Ｐゴシック" pitchFamily="-112" charset="-128"/>
            </a:endParaRPr>
          </a:p>
        </p:txBody>
      </p:sp>
      <p:sp>
        <p:nvSpPr>
          <p:cNvPr id="2" name="Slide Number Placeholder 1"/>
          <p:cNvSpPr>
            <a:spLocks noGrp="1"/>
          </p:cNvSpPr>
          <p:nvPr>
            <p:ph type="sldNum" sz="quarter" idx="10"/>
          </p:nvPr>
        </p:nvSpPr>
        <p:spPr/>
        <p:txBody>
          <a:bodyPr/>
          <a:lstStyle/>
          <a:p>
            <a:pPr>
              <a:defRPr/>
            </a:pPr>
            <a:fld id="{50F0E7C3-AA8E-4917-8D34-5D5339F90687}"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Program growth &amp; other funding streams</a:t>
            </a:r>
          </a:p>
        </p:txBody>
      </p:sp>
      <p:sp>
        <p:nvSpPr>
          <p:cNvPr id="3" name="Content Placeholder 2"/>
          <p:cNvSpPr>
            <a:spLocks noGrp="1"/>
          </p:cNvSpPr>
          <p:nvPr>
            <p:ph idx="1"/>
          </p:nvPr>
        </p:nvSpPr>
        <p:spPr>
          <a:xfrm>
            <a:off x="152400" y="1143000"/>
            <a:ext cx="9067800" cy="4876800"/>
          </a:xfrm>
        </p:spPr>
        <p:txBody>
          <a:bodyPr/>
          <a:lstStyle/>
          <a:p>
            <a:pPr>
              <a:defRPr/>
            </a:pPr>
            <a:r>
              <a:rPr lang="en-US" sz="2600" dirty="0" smtClean="0"/>
              <a:t>Sex ed class begins as a three-part workshop</a:t>
            </a:r>
          </a:p>
          <a:p>
            <a:pPr>
              <a:defRPr/>
            </a:pPr>
            <a:r>
              <a:rPr lang="en-US" sz="2600" dirty="0" smtClean="0"/>
              <a:t>More in-depth discussion on sexuality in SRSP classes</a:t>
            </a:r>
          </a:p>
          <a:p>
            <a:pPr>
              <a:defRPr/>
            </a:pPr>
            <a:r>
              <a:rPr lang="en-US" sz="2600" dirty="0" smtClean="0"/>
              <a:t>Parents Matter begins with United Way funding</a:t>
            </a:r>
          </a:p>
          <a:p>
            <a:pPr>
              <a:defRPr/>
            </a:pPr>
            <a:r>
              <a:rPr lang="en-US" sz="2600" dirty="0" smtClean="0"/>
              <a:t>Youth Specialist begins process of sexuality educator certification through </a:t>
            </a:r>
            <a:r>
              <a:rPr lang="en-US" sz="2600" dirty="0"/>
              <a:t> </a:t>
            </a:r>
            <a:r>
              <a:rPr lang="en-US" sz="2600" dirty="0" smtClean="0"/>
              <a:t>the American Association of Sexuality Educators, Counselors and </a:t>
            </a:r>
            <a:r>
              <a:rPr lang="en-US" sz="2600" dirty="0"/>
              <a:t>Therapists (AASECT )</a:t>
            </a:r>
            <a:endParaRPr lang="en-US" sz="2600" dirty="0" smtClean="0"/>
          </a:p>
          <a:p>
            <a:pPr>
              <a:defRPr/>
            </a:pPr>
            <a:r>
              <a:rPr lang="en-US" sz="2600" dirty="0" smtClean="0"/>
              <a:t>Funding</a:t>
            </a:r>
          </a:p>
          <a:p>
            <a:pPr lvl="1">
              <a:defRPr/>
            </a:pPr>
            <a:r>
              <a:rPr lang="en-US" sz="2300" dirty="0" smtClean="0"/>
              <a:t>DHFS Grant (2008-2011)</a:t>
            </a:r>
          </a:p>
          <a:p>
            <a:pPr lvl="1">
              <a:defRPr/>
            </a:pPr>
            <a:r>
              <a:rPr lang="en-US" sz="2300" dirty="0" smtClean="0"/>
              <a:t>Jane Bradley Petit  (2007-2011)</a:t>
            </a:r>
          </a:p>
          <a:p>
            <a:pPr lvl="1">
              <a:defRPr/>
            </a:pPr>
            <a:r>
              <a:rPr lang="en-US" sz="2300" dirty="0" smtClean="0"/>
              <a:t>United Way (2013-Present)</a:t>
            </a:r>
          </a:p>
          <a:p>
            <a:pPr lvl="2">
              <a:defRPr/>
            </a:pPr>
            <a:r>
              <a:rPr lang="en-US" sz="2300" dirty="0" smtClean="0"/>
              <a:t>Left one underfunded year (2012 $23,000 total)</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10</a:t>
            </a:fld>
            <a:endParaRPr lang="en-US"/>
          </a:p>
        </p:txBody>
      </p:sp>
    </p:spTree>
    <p:custDataLst>
      <p:tags r:id="rId1"/>
    </p:custDataLst>
    <p:extLst>
      <p:ext uri="{BB962C8B-B14F-4D97-AF65-F5344CB8AC3E}">
        <p14:creationId xmlns:p14="http://schemas.microsoft.com/office/powerpoint/2010/main" val="1776536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11</a:t>
            </a:fld>
            <a:endParaRPr lang="en-US"/>
          </a:p>
        </p:txBody>
      </p:sp>
    </p:spTree>
    <p:extLst>
      <p:ext uri="{BB962C8B-B14F-4D97-AF65-F5344CB8AC3E}">
        <p14:creationId xmlns:p14="http://schemas.microsoft.com/office/powerpoint/2010/main" val="3363691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Sex ed and people with disabilities</a:t>
            </a:r>
          </a:p>
        </p:txBody>
      </p:sp>
      <p:sp>
        <p:nvSpPr>
          <p:cNvPr id="3" name="Content Placeholder 2"/>
          <p:cNvSpPr>
            <a:spLocks noGrp="1"/>
          </p:cNvSpPr>
          <p:nvPr>
            <p:ph sz="half" idx="1"/>
          </p:nvPr>
        </p:nvSpPr>
        <p:spPr>
          <a:xfrm>
            <a:off x="76200" y="1219200"/>
            <a:ext cx="4648200" cy="4876800"/>
          </a:xfrm>
        </p:spPr>
        <p:txBody>
          <a:bodyPr/>
          <a:lstStyle/>
          <a:p>
            <a:pPr marL="0" indent="0" algn="ctr">
              <a:buNone/>
              <a:defRPr/>
            </a:pPr>
            <a:r>
              <a:rPr lang="en-US" sz="2600" b="1" dirty="0" smtClean="0"/>
              <a:t>Sexuality Education</a:t>
            </a:r>
          </a:p>
          <a:p>
            <a:pPr>
              <a:buClr>
                <a:schemeClr val="tx1"/>
              </a:buClr>
              <a:defRPr/>
            </a:pPr>
            <a:r>
              <a:rPr lang="en-US" sz="2600" dirty="0" smtClean="0"/>
              <a:t>Sexuality is often seen as “bad”</a:t>
            </a:r>
          </a:p>
          <a:p>
            <a:pPr>
              <a:defRPr/>
            </a:pPr>
            <a:r>
              <a:rPr lang="en-US" sz="2600" dirty="0" smtClean="0"/>
              <a:t>Sexuality is mistaken for simply the act of having sex</a:t>
            </a:r>
          </a:p>
          <a:p>
            <a:pPr>
              <a:defRPr/>
            </a:pPr>
            <a:r>
              <a:rPr lang="en-US" sz="2600" dirty="0" smtClean="0"/>
              <a:t>Sexuality is a natural part of life and is all-encompassing</a:t>
            </a:r>
          </a:p>
          <a:p>
            <a:pPr>
              <a:defRPr/>
            </a:pPr>
            <a:r>
              <a:rPr lang="en-US" sz="2600" dirty="0" smtClean="0"/>
              <a:t>There are issues of morality surrounding sex</a:t>
            </a:r>
          </a:p>
        </p:txBody>
      </p:sp>
      <p:sp>
        <p:nvSpPr>
          <p:cNvPr id="4" name="Content Placeholder 3"/>
          <p:cNvSpPr>
            <a:spLocks noGrp="1"/>
          </p:cNvSpPr>
          <p:nvPr>
            <p:ph sz="half" idx="2"/>
          </p:nvPr>
        </p:nvSpPr>
        <p:spPr>
          <a:xfrm>
            <a:off x="4724400" y="1219200"/>
            <a:ext cx="4419600" cy="4876800"/>
          </a:xfrm>
        </p:spPr>
        <p:txBody>
          <a:bodyPr/>
          <a:lstStyle/>
          <a:p>
            <a:pPr marL="0" indent="0" algn="ctr">
              <a:buNone/>
            </a:pPr>
            <a:r>
              <a:rPr lang="en-US" sz="2600" b="1" dirty="0" smtClean="0"/>
              <a:t>People with disabilities</a:t>
            </a:r>
          </a:p>
          <a:p>
            <a:r>
              <a:rPr lang="en-US" sz="2600" dirty="0" smtClean="0"/>
              <a:t>Often seen as asexual or not interested in sex</a:t>
            </a:r>
          </a:p>
          <a:p>
            <a:r>
              <a:rPr lang="en-US" sz="2600" dirty="0" smtClean="0"/>
              <a:t>Also seen as oversexed</a:t>
            </a:r>
          </a:p>
          <a:p>
            <a:r>
              <a:rPr lang="en-US" sz="2600" dirty="0" smtClean="0"/>
              <a:t>Because of these two narrow views, are often denied access to sexuality education or information about their bodies.</a:t>
            </a:r>
            <a:endParaRPr lang="en-US" sz="2600" dirty="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12</a:t>
            </a:fld>
            <a:endParaRPr lang="en-US"/>
          </a:p>
        </p:txBody>
      </p:sp>
    </p:spTree>
    <p:custDataLst>
      <p:tags r:id="rId1"/>
    </p:custDataLst>
    <p:extLst>
      <p:ext uri="{BB962C8B-B14F-4D97-AF65-F5344CB8AC3E}">
        <p14:creationId xmlns:p14="http://schemas.microsoft.com/office/powerpoint/2010/main" val="1376136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Sexuality</a:t>
            </a:r>
          </a:p>
        </p:txBody>
      </p:sp>
      <p:sp>
        <p:nvSpPr>
          <p:cNvPr id="3" name="Content Placeholder 2"/>
          <p:cNvSpPr>
            <a:spLocks noGrp="1"/>
          </p:cNvSpPr>
          <p:nvPr>
            <p:ph idx="1"/>
          </p:nvPr>
        </p:nvSpPr>
        <p:spPr/>
        <p:txBody>
          <a:bodyPr/>
          <a:lstStyle/>
          <a:p>
            <a:pPr>
              <a:defRPr/>
            </a:pPr>
            <a:r>
              <a:rPr lang="en-US" sz="2600" dirty="0" smtClean="0"/>
              <a:t>Privacy awareness</a:t>
            </a:r>
          </a:p>
          <a:p>
            <a:pPr>
              <a:defRPr/>
            </a:pPr>
            <a:r>
              <a:rPr lang="en-US" sz="2600" dirty="0" smtClean="0"/>
              <a:t>The body</a:t>
            </a:r>
          </a:p>
          <a:p>
            <a:pPr>
              <a:defRPr/>
            </a:pPr>
            <a:r>
              <a:rPr lang="en-US" sz="2600" dirty="0" smtClean="0"/>
              <a:t>Exploitation prevention</a:t>
            </a:r>
          </a:p>
          <a:p>
            <a:pPr>
              <a:defRPr/>
            </a:pPr>
            <a:r>
              <a:rPr lang="en-US" sz="2600" dirty="0" smtClean="0"/>
              <a:t>Social skills</a:t>
            </a:r>
          </a:p>
          <a:p>
            <a:pPr>
              <a:defRPr/>
            </a:pPr>
            <a:r>
              <a:rPr lang="en-US" sz="2600" dirty="0" smtClean="0"/>
              <a:t>Relationships</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13</a:t>
            </a:fld>
            <a:endParaRPr lang="en-US"/>
          </a:p>
        </p:txBody>
      </p:sp>
    </p:spTree>
    <p:custDataLst>
      <p:tags r:id="rId1"/>
    </p:custDataLst>
    <p:extLst>
      <p:ext uri="{BB962C8B-B14F-4D97-AF65-F5344CB8AC3E}">
        <p14:creationId xmlns:p14="http://schemas.microsoft.com/office/powerpoint/2010/main" val="2581909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Sexuality and Disability: </a:t>
            </a:r>
            <a:br>
              <a:rPr lang="en-US" sz="2800" dirty="0" smtClean="0">
                <a:ea typeface="ＭＳ Ｐゴシック" pitchFamily="34" charset="-128"/>
              </a:rPr>
            </a:br>
            <a:r>
              <a:rPr lang="en-US" sz="2800" dirty="0" smtClean="0">
                <a:ea typeface="ＭＳ Ｐゴシック" pitchFamily="34" charset="-128"/>
              </a:rPr>
              <a:t>The body and privacy</a:t>
            </a:r>
          </a:p>
        </p:txBody>
      </p:sp>
      <p:sp>
        <p:nvSpPr>
          <p:cNvPr id="3" name="Content Placeholder 2"/>
          <p:cNvSpPr>
            <a:spLocks noGrp="1"/>
          </p:cNvSpPr>
          <p:nvPr>
            <p:ph idx="1"/>
          </p:nvPr>
        </p:nvSpPr>
        <p:spPr/>
        <p:txBody>
          <a:bodyPr/>
          <a:lstStyle/>
          <a:p>
            <a:r>
              <a:rPr lang="en-US" sz="2600" dirty="0"/>
              <a:t>Care for the body</a:t>
            </a:r>
          </a:p>
          <a:p>
            <a:r>
              <a:rPr lang="en-US" sz="2600" dirty="0"/>
              <a:t>Body changes</a:t>
            </a:r>
          </a:p>
          <a:p>
            <a:r>
              <a:rPr lang="en-US" sz="2600" dirty="0"/>
              <a:t>Body image</a:t>
            </a:r>
          </a:p>
          <a:p>
            <a:r>
              <a:rPr lang="en-US" sz="2600" dirty="0"/>
              <a:t>Societal rules for bodies</a:t>
            </a:r>
          </a:p>
          <a:p>
            <a:r>
              <a:rPr lang="en-US" sz="2600" dirty="0"/>
              <a:t>Personal care and the body</a:t>
            </a:r>
          </a:p>
          <a:p>
            <a:r>
              <a:rPr lang="en-US" sz="2600" dirty="0"/>
              <a:t>Access to privacy</a:t>
            </a:r>
          </a:p>
          <a:p>
            <a:r>
              <a:rPr lang="en-US" sz="2600" dirty="0"/>
              <a:t>Names and anatomy for private body parts</a:t>
            </a:r>
          </a:p>
          <a:p>
            <a:r>
              <a:rPr lang="en-US" sz="2600" dirty="0"/>
              <a:t>Functions of body parts, including private body parts</a:t>
            </a:r>
          </a:p>
          <a:p>
            <a:r>
              <a:rPr lang="en-US" sz="2600" dirty="0"/>
              <a:t>Body changes (either in puberty or disability related)</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14</a:t>
            </a:fld>
            <a:endParaRPr lang="en-US"/>
          </a:p>
        </p:txBody>
      </p:sp>
    </p:spTree>
    <p:custDataLst>
      <p:tags r:id="rId1"/>
    </p:custDataLst>
    <p:extLst>
      <p:ext uri="{BB962C8B-B14F-4D97-AF65-F5344CB8AC3E}">
        <p14:creationId xmlns:p14="http://schemas.microsoft.com/office/powerpoint/2010/main" val="3349594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Sexuality and Disability: </a:t>
            </a:r>
            <a:br>
              <a:rPr lang="en-US" sz="2800" dirty="0" smtClean="0">
                <a:ea typeface="ＭＳ Ｐゴシック" pitchFamily="34" charset="-128"/>
              </a:rPr>
            </a:br>
            <a:r>
              <a:rPr lang="en-US" sz="2800" dirty="0" smtClean="0">
                <a:ea typeface="ＭＳ Ｐゴシック" pitchFamily="34" charset="-128"/>
              </a:rPr>
              <a:t>Exploitation Prevention</a:t>
            </a:r>
          </a:p>
        </p:txBody>
      </p:sp>
      <p:sp>
        <p:nvSpPr>
          <p:cNvPr id="3" name="Content Placeholder 2"/>
          <p:cNvSpPr>
            <a:spLocks noGrp="1"/>
          </p:cNvSpPr>
          <p:nvPr>
            <p:ph idx="1"/>
          </p:nvPr>
        </p:nvSpPr>
        <p:spPr>
          <a:xfrm>
            <a:off x="152400" y="1143000"/>
            <a:ext cx="8991600" cy="4876800"/>
          </a:xfrm>
        </p:spPr>
        <p:txBody>
          <a:bodyPr/>
          <a:lstStyle/>
          <a:p>
            <a:r>
              <a:rPr lang="en-US" sz="2400" dirty="0"/>
              <a:t>Boundaries in relationships</a:t>
            </a:r>
          </a:p>
          <a:p>
            <a:r>
              <a:rPr lang="en-US" sz="2400" dirty="0"/>
              <a:t>Relationships and Body rights</a:t>
            </a:r>
          </a:p>
          <a:p>
            <a:r>
              <a:rPr lang="en-US" sz="2400" dirty="0"/>
              <a:t>Personal Care and Body rights</a:t>
            </a:r>
          </a:p>
          <a:p>
            <a:r>
              <a:rPr lang="en-US" sz="2400" dirty="0"/>
              <a:t>Children with disabilities are three times more likely to be victims of sexual abuse (children with developmental and mental health disabilities even higher)</a:t>
            </a:r>
          </a:p>
          <a:p>
            <a:r>
              <a:rPr lang="en-US" sz="2400" dirty="0"/>
              <a:t>Adults with disabilities are also more likely to be victims of sexual abuse</a:t>
            </a:r>
          </a:p>
          <a:p>
            <a:r>
              <a:rPr lang="en-US" sz="2400" dirty="0"/>
              <a:t>People with disabilities are systematically denied access to basic information about sexual health and relationships</a:t>
            </a:r>
          </a:p>
          <a:p>
            <a:r>
              <a:rPr lang="en-US" sz="2400" dirty="0"/>
              <a:t>Dependency on others for long term care, social isolation and attitudes can make people more vulnerable to abuse</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15</a:t>
            </a:fld>
            <a:endParaRPr lang="en-US"/>
          </a:p>
        </p:txBody>
      </p:sp>
    </p:spTree>
    <p:custDataLst>
      <p:tags r:id="rId1"/>
    </p:custDataLst>
    <p:extLst>
      <p:ext uri="{BB962C8B-B14F-4D97-AF65-F5344CB8AC3E}">
        <p14:creationId xmlns:p14="http://schemas.microsoft.com/office/powerpoint/2010/main" val="1994295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Exploitation Prevention: </a:t>
            </a:r>
            <a:br>
              <a:rPr lang="en-US" sz="2800" dirty="0" smtClean="0">
                <a:ea typeface="ＭＳ Ｐゴシック" pitchFamily="34" charset="-128"/>
              </a:rPr>
            </a:br>
            <a:r>
              <a:rPr lang="en-US" sz="2800" dirty="0" smtClean="0">
                <a:ea typeface="ＭＳ Ｐゴシック" pitchFamily="34" charset="-128"/>
              </a:rPr>
              <a:t>Prison of protection</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16</a:t>
            </a:fld>
            <a:endParaRPr lang="en-US"/>
          </a:p>
        </p:txBody>
      </p:sp>
      <p:pic>
        <p:nvPicPr>
          <p:cNvPr id="10" name="Picture 9" descr="Title Exploitation Prevention: Prison of protection. Shows a stick character in the middle running with hands up in air with circular arrows pointing  clockwise: Protection from sexual information/Protection from society/Protection from decision making/Protection from relationships. Arrow points from stick character to oval outside of the circle labeled &quot;Vulnerability&quo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0312" y="1225296"/>
            <a:ext cx="8723376" cy="4407408"/>
          </a:xfrm>
          <a:prstGeom prst="rect">
            <a:avLst/>
          </a:prstGeom>
        </p:spPr>
      </p:pic>
    </p:spTree>
    <p:custDataLst>
      <p:tags r:id="rId1"/>
    </p:custDataLst>
    <p:extLst>
      <p:ext uri="{BB962C8B-B14F-4D97-AF65-F5344CB8AC3E}">
        <p14:creationId xmlns:p14="http://schemas.microsoft.com/office/powerpoint/2010/main" val="2518704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Exploitation Prevention: Ring of safety</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17</a:t>
            </a:fld>
            <a:endParaRPr lang="en-US"/>
          </a:p>
        </p:txBody>
      </p:sp>
      <p:pic>
        <p:nvPicPr>
          <p:cNvPr id="3" name="Picture 2" descr="Title Exploitation Prevention: Ring of Safety&#10;Happy stick character in middle of 7 ovals: Self-confidence, Options for healthy sexuality, Sexuality education, Privacy, Ability to non-comply, Healthy relationships, Understanding personal right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360" y="929640"/>
            <a:ext cx="7955280" cy="4998720"/>
          </a:xfrm>
          <a:prstGeom prst="rect">
            <a:avLst/>
          </a:prstGeom>
        </p:spPr>
      </p:pic>
    </p:spTree>
    <p:custDataLst>
      <p:tags r:id="rId1"/>
    </p:custDataLst>
    <p:extLst>
      <p:ext uri="{BB962C8B-B14F-4D97-AF65-F5344CB8AC3E}">
        <p14:creationId xmlns:p14="http://schemas.microsoft.com/office/powerpoint/2010/main" val="3280116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Sexuality and disability: </a:t>
            </a:r>
            <a:br>
              <a:rPr lang="en-US" sz="2800" dirty="0" smtClean="0"/>
            </a:br>
            <a:r>
              <a:rPr lang="en-US" sz="2800" dirty="0" smtClean="0"/>
              <a:t>relationships and social skills</a:t>
            </a:r>
            <a:endParaRPr lang="en-US" sz="2800" dirty="0"/>
          </a:p>
        </p:txBody>
      </p:sp>
      <p:sp>
        <p:nvSpPr>
          <p:cNvPr id="3" name="Content Placeholder 2"/>
          <p:cNvSpPr>
            <a:spLocks noGrp="1"/>
          </p:cNvSpPr>
          <p:nvPr>
            <p:ph idx="1"/>
          </p:nvPr>
        </p:nvSpPr>
        <p:spPr/>
        <p:txBody>
          <a:bodyPr/>
          <a:lstStyle/>
          <a:p>
            <a:r>
              <a:rPr lang="en-US" sz="2600" dirty="0"/>
              <a:t>Types of relationships and boundaries in </a:t>
            </a:r>
            <a:r>
              <a:rPr lang="en-US" sz="2600" dirty="0" smtClean="0"/>
              <a:t>the various different </a:t>
            </a:r>
            <a:r>
              <a:rPr lang="en-US" sz="2600" dirty="0"/>
              <a:t>relationships</a:t>
            </a:r>
          </a:p>
          <a:p>
            <a:r>
              <a:rPr lang="en-US" sz="2600" dirty="0"/>
              <a:t>Learning assertiveness</a:t>
            </a:r>
          </a:p>
          <a:p>
            <a:r>
              <a:rPr lang="en-US" sz="2600" dirty="0"/>
              <a:t>Identifying and expressing emotions</a:t>
            </a:r>
          </a:p>
          <a:p>
            <a:r>
              <a:rPr lang="en-US" sz="2600" dirty="0"/>
              <a:t>Dating and attraction to others</a:t>
            </a:r>
          </a:p>
          <a:p>
            <a:r>
              <a:rPr lang="en-US" sz="2600" dirty="0"/>
              <a:t>Self-esteem</a:t>
            </a:r>
          </a:p>
          <a:p>
            <a:r>
              <a:rPr lang="en-US" sz="2600" dirty="0" smtClean="0"/>
              <a:t>Opportunity to seek, obtain and keep relationships</a:t>
            </a: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18</a:t>
            </a:fld>
            <a:endParaRPr lang="en-US"/>
          </a:p>
        </p:txBody>
      </p:sp>
    </p:spTree>
    <p:extLst>
      <p:ext uri="{BB962C8B-B14F-4D97-AF65-F5344CB8AC3E}">
        <p14:creationId xmlns:p14="http://schemas.microsoft.com/office/powerpoint/2010/main" val="64222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0"/>
            <a:ext cx="8763000" cy="715963"/>
          </a:xfrm>
        </p:spPr>
        <p:txBody>
          <a:bodyPr/>
          <a:lstStyle/>
          <a:p>
            <a:r>
              <a:rPr lang="en-US" sz="2800" dirty="0" smtClean="0">
                <a:ea typeface="ＭＳ Ｐゴシック" pitchFamily="34" charset="-128"/>
              </a:rPr>
              <a:t>Sexuality education and IDEA</a:t>
            </a:r>
          </a:p>
        </p:txBody>
      </p:sp>
      <p:sp>
        <p:nvSpPr>
          <p:cNvPr id="3" name="Content Placeholder 2"/>
          <p:cNvSpPr>
            <a:spLocks noGrp="1"/>
          </p:cNvSpPr>
          <p:nvPr>
            <p:ph idx="1"/>
          </p:nvPr>
        </p:nvSpPr>
        <p:spPr>
          <a:xfrm>
            <a:off x="152400" y="609600"/>
            <a:ext cx="8991600" cy="5023945"/>
          </a:xfrm>
        </p:spPr>
        <p:txBody>
          <a:bodyPr/>
          <a:lstStyle/>
          <a:p>
            <a:r>
              <a:rPr lang="en-US" sz="2400" dirty="0"/>
              <a:t>Policy regarding sexuality education varies throughout the states but includes such things as:</a:t>
            </a:r>
          </a:p>
          <a:p>
            <a:pPr lvl="1"/>
            <a:r>
              <a:rPr lang="en-US" dirty="0"/>
              <a:t>Puberty</a:t>
            </a:r>
          </a:p>
          <a:p>
            <a:pPr lvl="1"/>
            <a:r>
              <a:rPr lang="en-US" dirty="0"/>
              <a:t>Reproduction</a:t>
            </a:r>
          </a:p>
          <a:p>
            <a:pPr lvl="1"/>
            <a:r>
              <a:rPr lang="en-US" dirty="0"/>
              <a:t>Pregnancy Prevention</a:t>
            </a:r>
          </a:p>
          <a:p>
            <a:pPr lvl="1"/>
            <a:r>
              <a:rPr lang="en-US" dirty="0"/>
              <a:t>STD prevention</a:t>
            </a:r>
          </a:p>
          <a:p>
            <a:pPr lvl="1"/>
            <a:r>
              <a:rPr lang="en-US" dirty="0"/>
              <a:t>HIV/AIDS awareness</a:t>
            </a:r>
          </a:p>
          <a:p>
            <a:pPr lvl="1"/>
            <a:r>
              <a:rPr lang="en-US" dirty="0"/>
              <a:t>Healthy Relationships</a:t>
            </a:r>
          </a:p>
          <a:p>
            <a:r>
              <a:rPr lang="en-US" sz="2400" dirty="0"/>
              <a:t>Policy regarding Individuals with Disabilities and education does not include access to sexuality education</a:t>
            </a:r>
          </a:p>
          <a:p>
            <a:pPr lvl="1"/>
            <a:r>
              <a:rPr lang="en-US" dirty="0"/>
              <a:t>Less than </a:t>
            </a:r>
            <a:r>
              <a:rPr lang="en-US" dirty="0" smtClean="0"/>
              <a:t>half </a:t>
            </a:r>
            <a:r>
              <a:rPr lang="en-US" dirty="0"/>
              <a:t>of students with emotional or cognitive disabilities are included in regular education 80% of </a:t>
            </a:r>
            <a:r>
              <a:rPr lang="en-US" dirty="0" smtClean="0"/>
              <a:t>time</a:t>
            </a:r>
            <a:r>
              <a:rPr lang="en-US" dirty="0"/>
              <a:t>.  Meaning, if sex ed IS taking place, they may not even be in the room.</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19</a:t>
            </a:fld>
            <a:endParaRPr lang="en-US"/>
          </a:p>
        </p:txBody>
      </p:sp>
    </p:spTree>
    <p:custDataLst>
      <p:tags r:id="rId1"/>
    </p:custDataLst>
    <p:extLst>
      <p:ext uri="{BB962C8B-B14F-4D97-AF65-F5344CB8AC3E}">
        <p14:creationId xmlns:p14="http://schemas.microsoft.com/office/powerpoint/2010/main" val="4005547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Learning Objectives</a:t>
            </a:r>
          </a:p>
        </p:txBody>
      </p:sp>
      <p:sp>
        <p:nvSpPr>
          <p:cNvPr id="3" name="Content Placeholder 2"/>
          <p:cNvSpPr>
            <a:spLocks noGrp="1"/>
          </p:cNvSpPr>
          <p:nvPr>
            <p:ph idx="1"/>
          </p:nvPr>
        </p:nvSpPr>
        <p:spPr>
          <a:xfrm>
            <a:off x="152400" y="838200"/>
            <a:ext cx="8839200" cy="4876800"/>
          </a:xfrm>
        </p:spPr>
        <p:txBody>
          <a:bodyPr/>
          <a:lstStyle/>
          <a:p>
            <a:pPr>
              <a:defRPr/>
            </a:pPr>
            <a:r>
              <a:rPr lang="en-US" sz="2600" dirty="0" smtClean="0"/>
              <a:t>Develop awareness of the tools and resources that are available to a CIL to incorporate sexuality/relationship for consumers as an IL Skill</a:t>
            </a:r>
          </a:p>
          <a:p>
            <a:pPr>
              <a:defRPr/>
            </a:pPr>
            <a:r>
              <a:rPr lang="en-US" sz="2600" dirty="0" smtClean="0"/>
              <a:t>Describe one CIL’s best practices and consumer population for demonstrated effectiveness and sustainability</a:t>
            </a:r>
          </a:p>
          <a:p>
            <a:pPr>
              <a:defRPr/>
            </a:pPr>
            <a:r>
              <a:rPr lang="en-US" sz="2600" dirty="0" smtClean="0"/>
              <a:t>Describe the value of empowering youth, adolescents and adults with disabilities to negotiate their way through choices and concerns related to sexuality and relationships</a:t>
            </a:r>
          </a:p>
          <a:p>
            <a:pPr>
              <a:defRPr/>
            </a:pPr>
            <a:r>
              <a:rPr lang="en-US" sz="2600" dirty="0" smtClean="0"/>
              <a:t>Identify opportunities for funding and collaboration with other organizations to make such a program possible.</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a:t>
            </a:fld>
            <a:endParaRPr lang="en-US"/>
          </a:p>
        </p:txBody>
      </p:sp>
    </p:spTree>
    <p:custDataLst>
      <p:tags r:id="rId1"/>
    </p:custDataLst>
    <p:extLst>
      <p:ext uri="{BB962C8B-B14F-4D97-AF65-F5344CB8AC3E}">
        <p14:creationId xmlns:p14="http://schemas.microsoft.com/office/powerpoint/2010/main" val="1776932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76200"/>
            <a:ext cx="8763000" cy="715963"/>
          </a:xfrm>
        </p:spPr>
        <p:txBody>
          <a:bodyPr/>
          <a:lstStyle/>
          <a:p>
            <a:r>
              <a:rPr lang="en-US" sz="2800" dirty="0" smtClean="0">
                <a:ea typeface="ＭＳ Ｐゴシック" pitchFamily="34" charset="-128"/>
              </a:rPr>
              <a:t>The question of guardianship</a:t>
            </a:r>
          </a:p>
        </p:txBody>
      </p:sp>
      <p:sp>
        <p:nvSpPr>
          <p:cNvPr id="3" name="Content Placeholder 2"/>
          <p:cNvSpPr>
            <a:spLocks noGrp="1"/>
          </p:cNvSpPr>
          <p:nvPr>
            <p:ph idx="1"/>
          </p:nvPr>
        </p:nvSpPr>
        <p:spPr>
          <a:xfrm>
            <a:off x="152400" y="792163"/>
            <a:ext cx="8991600" cy="4999037"/>
          </a:xfrm>
        </p:spPr>
        <p:txBody>
          <a:bodyPr/>
          <a:lstStyle/>
          <a:p>
            <a:r>
              <a:rPr lang="en-US" sz="2600" dirty="0"/>
              <a:t>Just having a guardian does not mean that a person cannot consent to sexual activity</a:t>
            </a:r>
          </a:p>
          <a:p>
            <a:r>
              <a:rPr lang="en-US" sz="2600" dirty="0"/>
              <a:t>If a person is deemed incapable of consent to sexual contact, or are a high risk of abuse, relationships </a:t>
            </a:r>
            <a:r>
              <a:rPr lang="en-US" sz="2600" dirty="0" smtClean="0"/>
              <a:t>&amp; </a:t>
            </a:r>
            <a:r>
              <a:rPr lang="en-US" sz="2600" dirty="0"/>
              <a:t>what happens within will be decided on a case by case basis.</a:t>
            </a:r>
          </a:p>
          <a:p>
            <a:r>
              <a:rPr lang="en-US" sz="2600" dirty="0"/>
              <a:t>There is no place in a court guardianship order that deals with this</a:t>
            </a:r>
          </a:p>
          <a:p>
            <a:r>
              <a:rPr lang="en-US" sz="2600" dirty="0"/>
              <a:t>A person who has capacity to consent has a constitutionally protected right to consent to engage in knowing and voluntary sexual behavior.  </a:t>
            </a:r>
          </a:p>
          <a:p>
            <a:r>
              <a:rPr lang="en-US" sz="2600" dirty="0"/>
              <a:t>However, sexual contact with a person who lacks capacity to consent is abuse.</a:t>
            </a: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20</a:t>
            </a:fld>
            <a:endParaRPr lang="en-US"/>
          </a:p>
        </p:txBody>
      </p:sp>
    </p:spTree>
    <p:custDataLst>
      <p:tags r:id="rId1"/>
    </p:custDataLst>
    <p:extLst>
      <p:ext uri="{BB962C8B-B14F-4D97-AF65-F5344CB8AC3E}">
        <p14:creationId xmlns:p14="http://schemas.microsoft.com/office/powerpoint/2010/main" val="32015579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Sexuality education: Addressing fears</a:t>
            </a:r>
          </a:p>
        </p:txBody>
      </p:sp>
      <p:sp>
        <p:nvSpPr>
          <p:cNvPr id="3" name="Content Placeholder 2"/>
          <p:cNvSpPr>
            <a:spLocks noGrp="1"/>
          </p:cNvSpPr>
          <p:nvPr>
            <p:ph idx="1"/>
          </p:nvPr>
        </p:nvSpPr>
        <p:spPr>
          <a:xfrm>
            <a:off x="152400" y="944563"/>
            <a:ext cx="8839200" cy="5151437"/>
          </a:xfrm>
        </p:spPr>
        <p:txBody>
          <a:bodyPr/>
          <a:lstStyle/>
          <a:p>
            <a:r>
              <a:rPr lang="en-US" sz="2600" dirty="0"/>
              <a:t>Parents are the best sexuality educators for their children (We, as </a:t>
            </a:r>
            <a:r>
              <a:rPr lang="en-US" sz="2600" dirty="0" smtClean="0"/>
              <a:t>CILs</a:t>
            </a:r>
            <a:r>
              <a:rPr lang="en-US" sz="2600" dirty="0"/>
              <a:t>, can encourage parents to talk about this)</a:t>
            </a:r>
          </a:p>
          <a:p>
            <a:r>
              <a:rPr lang="en-US" sz="2600" dirty="0" smtClean="0"/>
              <a:t>Information </a:t>
            </a:r>
            <a:r>
              <a:rPr lang="en-US" sz="2600" dirty="0"/>
              <a:t>about sex and sexuality is EVERYWHERE.  If people are not receiving a sexuality education either through their families, faith-based communities, </a:t>
            </a:r>
            <a:r>
              <a:rPr lang="en-US" sz="2600" dirty="0" smtClean="0"/>
              <a:t>CILs </a:t>
            </a:r>
            <a:r>
              <a:rPr lang="en-US" sz="2600" dirty="0"/>
              <a:t>or school, they are receiving it from their peers and the media.</a:t>
            </a:r>
          </a:p>
          <a:p>
            <a:r>
              <a:rPr lang="en-US" sz="2600" dirty="0" smtClean="0"/>
              <a:t>Talking </a:t>
            </a:r>
            <a:r>
              <a:rPr lang="en-US" sz="2600" dirty="0"/>
              <a:t>about sex and sexuality does not increase the likelihood that it will occur. ACTUALLY, young people who receive comprehensive sexuality education are more likely to abstain or delay sexual experiences </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21</a:t>
            </a:fld>
            <a:endParaRPr lang="en-US"/>
          </a:p>
        </p:txBody>
      </p:sp>
    </p:spTree>
    <p:custDataLst>
      <p:tags r:id="rId1"/>
    </p:custDataLst>
    <p:extLst>
      <p:ext uri="{BB962C8B-B14F-4D97-AF65-F5344CB8AC3E}">
        <p14:creationId xmlns:p14="http://schemas.microsoft.com/office/powerpoint/2010/main" val="34267526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22</a:t>
            </a:fld>
            <a:endParaRPr lang="en-US"/>
          </a:p>
        </p:txBody>
      </p:sp>
    </p:spTree>
    <p:extLst>
      <p:ext uri="{BB962C8B-B14F-4D97-AF65-F5344CB8AC3E}">
        <p14:creationId xmlns:p14="http://schemas.microsoft.com/office/powerpoint/2010/main" val="2557974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Independence</a:t>
            </a:r>
            <a:r>
              <a:rPr lang="en-US" sz="2800" i="1" dirty="0" smtClean="0">
                <a:ea typeface="ＭＳ Ｐゴシック" pitchFamily="34" charset="-128"/>
              </a:rPr>
              <a:t>First</a:t>
            </a:r>
            <a:r>
              <a:rPr lang="en-US" sz="2800" dirty="0" smtClean="0">
                <a:ea typeface="ＭＳ Ｐゴシック" pitchFamily="34" charset="-128"/>
              </a:rPr>
              <a:t>’s Sexuality Education Program</a:t>
            </a:r>
          </a:p>
        </p:txBody>
      </p:sp>
      <p:sp>
        <p:nvSpPr>
          <p:cNvPr id="3" name="Content Placeholder 2"/>
          <p:cNvSpPr>
            <a:spLocks noGrp="1"/>
          </p:cNvSpPr>
          <p:nvPr>
            <p:ph idx="1"/>
          </p:nvPr>
        </p:nvSpPr>
        <p:spPr>
          <a:xfrm>
            <a:off x="152400" y="1295400"/>
            <a:ext cx="8839200" cy="4876800"/>
          </a:xfrm>
        </p:spPr>
        <p:txBody>
          <a:bodyPr/>
          <a:lstStyle/>
          <a:p>
            <a:pPr>
              <a:defRPr/>
            </a:pPr>
            <a:r>
              <a:rPr lang="en-US" sz="2600" dirty="0" smtClean="0"/>
              <a:t>Funding—United Way Healthy Girls Initiative, Making Proud Choices Curriculum (and F.L.A.S.H.)</a:t>
            </a:r>
          </a:p>
          <a:p>
            <a:pPr lvl="1">
              <a:defRPr/>
            </a:pPr>
            <a:r>
              <a:rPr lang="en-US" dirty="0" smtClean="0"/>
              <a:t>$40,000 July 1 2013-June 30-2014 </a:t>
            </a:r>
          </a:p>
          <a:p>
            <a:pPr lvl="1">
              <a:defRPr/>
            </a:pPr>
            <a:r>
              <a:rPr lang="en-US" dirty="0" smtClean="0"/>
              <a:t>$49,000 July 1 2014-June 30 2015</a:t>
            </a:r>
            <a:endParaRPr lang="en-US" sz="3200" dirty="0"/>
          </a:p>
          <a:p>
            <a:pPr>
              <a:defRPr/>
            </a:pPr>
            <a:r>
              <a:rPr lang="en-US" sz="2400" dirty="0" smtClean="0"/>
              <a:t>Funding-United Way Parents Matter</a:t>
            </a:r>
          </a:p>
          <a:p>
            <a:pPr lvl="1">
              <a:defRPr/>
            </a:pPr>
            <a:r>
              <a:rPr lang="en-US" dirty="0" smtClean="0"/>
              <a:t>$2,000 Summer 2012</a:t>
            </a:r>
          </a:p>
          <a:p>
            <a:pPr lvl="1">
              <a:defRPr/>
            </a:pPr>
            <a:r>
              <a:rPr lang="en-US" dirty="0" smtClean="0"/>
              <a:t>$2,000 Winter/Spring 2012/2013</a:t>
            </a:r>
          </a:p>
          <a:p>
            <a:pPr lvl="1">
              <a:defRPr/>
            </a:pPr>
            <a:endParaRPr lang="en-US" sz="1800" dirty="0"/>
          </a:p>
          <a:p>
            <a:pPr marL="457200" lvl="1" indent="0">
              <a:buNone/>
              <a:defRPr/>
            </a:pPr>
            <a:r>
              <a:rPr lang="en-US" dirty="0" smtClean="0"/>
              <a:t>Funding covers the Making Proud Choices classes, Safe Relationships Safe Places classes, 1 day of the summer camp dedicated to healthy relationships, Youth Leadership Specialist salary and opportunities for training/learning</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23</a:t>
            </a:fld>
            <a:endParaRPr lang="en-US"/>
          </a:p>
        </p:txBody>
      </p:sp>
    </p:spTree>
    <p:custDataLst>
      <p:tags r:id="rId1"/>
    </p:custDataLst>
    <p:extLst>
      <p:ext uri="{BB962C8B-B14F-4D97-AF65-F5344CB8AC3E}">
        <p14:creationId xmlns:p14="http://schemas.microsoft.com/office/powerpoint/2010/main" val="953924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152400"/>
            <a:ext cx="8763000" cy="715963"/>
          </a:xfrm>
        </p:spPr>
        <p:txBody>
          <a:bodyPr/>
          <a:lstStyle/>
          <a:p>
            <a:r>
              <a:rPr lang="en-US" sz="2800" dirty="0" smtClean="0">
                <a:ea typeface="ＭＳ Ｐゴシック" pitchFamily="34" charset="-128"/>
              </a:rPr>
              <a:t>Demographics: What and how</a:t>
            </a:r>
          </a:p>
        </p:txBody>
      </p:sp>
      <p:sp>
        <p:nvSpPr>
          <p:cNvPr id="3" name="Content Placeholder 2"/>
          <p:cNvSpPr>
            <a:spLocks noGrp="1"/>
          </p:cNvSpPr>
          <p:nvPr>
            <p:ph idx="1"/>
          </p:nvPr>
        </p:nvSpPr>
        <p:spPr>
          <a:xfrm>
            <a:off x="152400" y="868363"/>
            <a:ext cx="8839200" cy="5303837"/>
          </a:xfrm>
        </p:spPr>
        <p:txBody>
          <a:bodyPr/>
          <a:lstStyle/>
          <a:p>
            <a:pPr>
              <a:defRPr/>
            </a:pPr>
            <a:r>
              <a:rPr lang="en-US" sz="2600" dirty="0" smtClean="0"/>
              <a:t>In the 2013 United Way grant proposal, IF claimed we would teach 5 classes to a total of 100 students.</a:t>
            </a:r>
          </a:p>
          <a:p>
            <a:pPr>
              <a:defRPr/>
            </a:pPr>
            <a:r>
              <a:rPr lang="en-US" sz="2600" dirty="0" smtClean="0"/>
              <a:t>2013-2014 Making Proud Choices classes</a:t>
            </a:r>
          </a:p>
          <a:p>
            <a:pPr lvl="1">
              <a:defRPr/>
            </a:pPr>
            <a:r>
              <a:rPr lang="en-US" dirty="0" smtClean="0"/>
              <a:t>17 classes</a:t>
            </a:r>
          </a:p>
          <a:p>
            <a:pPr lvl="1">
              <a:defRPr/>
            </a:pPr>
            <a:r>
              <a:rPr lang="en-US" dirty="0" smtClean="0"/>
              <a:t>210 students</a:t>
            </a:r>
          </a:p>
          <a:p>
            <a:pPr>
              <a:defRPr/>
            </a:pPr>
            <a:r>
              <a:rPr lang="en-US" sz="2600" dirty="0" smtClean="0"/>
              <a:t>2013 Parents Matter classes</a:t>
            </a:r>
          </a:p>
          <a:p>
            <a:pPr lvl="1">
              <a:defRPr/>
            </a:pPr>
            <a:r>
              <a:rPr lang="en-US" dirty="0" smtClean="0"/>
              <a:t>4 classes</a:t>
            </a:r>
          </a:p>
          <a:p>
            <a:pPr lvl="1">
              <a:defRPr/>
            </a:pPr>
            <a:r>
              <a:rPr lang="en-US" dirty="0" smtClean="0"/>
              <a:t>32 students</a:t>
            </a:r>
          </a:p>
          <a:p>
            <a:pPr>
              <a:defRPr/>
            </a:pPr>
            <a:r>
              <a:rPr lang="en-US" sz="2600" dirty="0" smtClean="0"/>
              <a:t>2013-2014 Safe Relationships classes</a:t>
            </a:r>
          </a:p>
          <a:p>
            <a:pPr lvl="1">
              <a:defRPr/>
            </a:pPr>
            <a:r>
              <a:rPr lang="en-US" dirty="0" smtClean="0"/>
              <a:t>4 classes</a:t>
            </a:r>
          </a:p>
          <a:p>
            <a:pPr lvl="1">
              <a:defRPr/>
            </a:pPr>
            <a:r>
              <a:rPr lang="en-US" dirty="0" smtClean="0"/>
              <a:t>65 students</a:t>
            </a:r>
          </a:p>
          <a:p>
            <a:pPr marL="457200" lvl="1" indent="0">
              <a:buNone/>
              <a:defRPr/>
            </a:pPr>
            <a:endParaRPr lang="en-US" sz="22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24</a:t>
            </a:fld>
            <a:endParaRPr lang="en-US"/>
          </a:p>
        </p:txBody>
      </p:sp>
    </p:spTree>
    <p:custDataLst>
      <p:tags r:id="rId1"/>
    </p:custDataLst>
    <p:extLst>
      <p:ext uri="{BB962C8B-B14F-4D97-AF65-F5344CB8AC3E}">
        <p14:creationId xmlns:p14="http://schemas.microsoft.com/office/powerpoint/2010/main" val="3046739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Demographics: Where</a:t>
            </a:r>
          </a:p>
        </p:txBody>
      </p:sp>
      <p:sp>
        <p:nvSpPr>
          <p:cNvPr id="3" name="Content Placeholder 2"/>
          <p:cNvSpPr>
            <a:spLocks noGrp="1"/>
          </p:cNvSpPr>
          <p:nvPr>
            <p:ph idx="1"/>
          </p:nvPr>
        </p:nvSpPr>
        <p:spPr>
          <a:xfrm>
            <a:off x="457200" y="1143000"/>
            <a:ext cx="8534400" cy="4876800"/>
          </a:xfrm>
        </p:spPr>
        <p:txBody>
          <a:bodyPr/>
          <a:lstStyle/>
          <a:p>
            <a:pPr>
              <a:defRPr/>
            </a:pPr>
            <a:r>
              <a:rPr lang="en-US" sz="2600" dirty="0" smtClean="0"/>
              <a:t>In the 2013/2014 grant cycle, Making Proud Choices Sexuality education curriculum was taught at</a:t>
            </a:r>
          </a:p>
          <a:p>
            <a:pPr lvl="1">
              <a:defRPr/>
            </a:pPr>
            <a:r>
              <a:rPr lang="en-US" dirty="0" smtClean="0"/>
              <a:t>9 schools</a:t>
            </a:r>
          </a:p>
          <a:p>
            <a:pPr lvl="1">
              <a:defRPr/>
            </a:pPr>
            <a:r>
              <a:rPr lang="en-US" dirty="0" smtClean="0"/>
              <a:t>3 community-based organization</a:t>
            </a:r>
          </a:p>
          <a:p>
            <a:pPr>
              <a:defRPr/>
            </a:pPr>
            <a:r>
              <a:rPr lang="en-US" sz="2600" dirty="0" smtClean="0"/>
              <a:t>MPC was taught to</a:t>
            </a:r>
          </a:p>
          <a:p>
            <a:pPr lvl="1">
              <a:defRPr/>
            </a:pPr>
            <a:r>
              <a:rPr lang="en-US" sz="2200" dirty="0" smtClean="0"/>
              <a:t>Eighty-eight (88)  11-14 year olds (middle school)</a:t>
            </a:r>
          </a:p>
          <a:p>
            <a:pPr lvl="1">
              <a:defRPr/>
            </a:pPr>
            <a:r>
              <a:rPr lang="en-US" sz="2200" dirty="0" smtClean="0"/>
              <a:t>Seventy-four (74) 15-18 year olds (high school)</a:t>
            </a:r>
          </a:p>
          <a:p>
            <a:pPr lvl="1">
              <a:defRPr/>
            </a:pPr>
            <a:r>
              <a:rPr lang="en-US" sz="2200" dirty="0" smtClean="0"/>
              <a:t>Forty-eight (48) adults aged 18 and older </a:t>
            </a:r>
          </a:p>
          <a:p>
            <a:pPr lvl="2">
              <a:defRPr/>
            </a:pPr>
            <a:r>
              <a:rPr lang="en-US" sz="2400" dirty="0" smtClean="0"/>
              <a:t>18-21 year olds in transition programs in their high schools</a:t>
            </a:r>
          </a:p>
          <a:p>
            <a:pPr lvl="2">
              <a:defRPr/>
            </a:pPr>
            <a:r>
              <a:rPr lang="en-US" sz="2400" dirty="0" smtClean="0"/>
              <a:t>22 year olds and older in community-based organizations</a:t>
            </a:r>
          </a:p>
          <a:p>
            <a:pPr lvl="1">
              <a:defRPr/>
            </a:pPr>
            <a:endParaRPr lang="en-US" sz="22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25</a:t>
            </a:fld>
            <a:endParaRPr lang="en-US"/>
          </a:p>
        </p:txBody>
      </p:sp>
    </p:spTree>
    <p:custDataLst>
      <p:tags r:id="rId1"/>
    </p:custDataLst>
    <p:extLst>
      <p:ext uri="{BB962C8B-B14F-4D97-AF65-F5344CB8AC3E}">
        <p14:creationId xmlns:p14="http://schemas.microsoft.com/office/powerpoint/2010/main" val="3704949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Demographics: Who</a:t>
            </a:r>
          </a:p>
        </p:txBody>
      </p:sp>
      <p:sp>
        <p:nvSpPr>
          <p:cNvPr id="3" name="Content Placeholder 2"/>
          <p:cNvSpPr>
            <a:spLocks noGrp="1"/>
          </p:cNvSpPr>
          <p:nvPr>
            <p:ph idx="1"/>
          </p:nvPr>
        </p:nvSpPr>
        <p:spPr/>
        <p:txBody>
          <a:bodyPr/>
          <a:lstStyle/>
          <a:p>
            <a:pPr>
              <a:defRPr/>
            </a:pPr>
            <a:r>
              <a:rPr lang="en-US" sz="2600" dirty="0" smtClean="0"/>
              <a:t>48 Adults ages 18 and up with Cognitive disabilities*</a:t>
            </a:r>
            <a:r>
              <a:rPr lang="en-US" sz="2200" dirty="0" smtClean="0"/>
              <a:t> </a:t>
            </a:r>
          </a:p>
          <a:p>
            <a:pPr>
              <a:defRPr/>
            </a:pPr>
            <a:r>
              <a:rPr lang="en-US" sz="2600" dirty="0" smtClean="0"/>
              <a:t>31 High school students with Cognitive disabilities*</a:t>
            </a:r>
            <a:endParaRPr lang="en-US" sz="2200" dirty="0" smtClean="0"/>
          </a:p>
          <a:p>
            <a:pPr>
              <a:defRPr/>
            </a:pPr>
            <a:r>
              <a:rPr lang="en-US" sz="2600" dirty="0" smtClean="0"/>
              <a:t>20 High school students with emotional/behavioral disabilities</a:t>
            </a:r>
          </a:p>
          <a:p>
            <a:pPr>
              <a:defRPr/>
            </a:pPr>
            <a:r>
              <a:rPr lang="en-US" sz="2600" dirty="0" smtClean="0"/>
              <a:t>26 High school students with learning disabilities*</a:t>
            </a:r>
          </a:p>
          <a:p>
            <a:pPr>
              <a:defRPr/>
            </a:pPr>
            <a:r>
              <a:rPr lang="en-US" sz="2600" dirty="0" smtClean="0"/>
              <a:t>13 High school and middle school students with mental health disabilities</a:t>
            </a:r>
          </a:p>
          <a:p>
            <a:pPr>
              <a:defRPr/>
            </a:pPr>
            <a:r>
              <a:rPr lang="en-US" sz="2600" dirty="0" smtClean="0"/>
              <a:t>52 Middle school students with cognitive disabilities*</a:t>
            </a:r>
          </a:p>
          <a:p>
            <a:pPr>
              <a:defRPr/>
            </a:pPr>
            <a:r>
              <a:rPr lang="en-US" sz="2600" dirty="0" smtClean="0"/>
              <a:t>20 Middle school students with learning disabilities*</a:t>
            </a:r>
          </a:p>
          <a:p>
            <a:pPr lvl="1">
              <a:defRPr/>
            </a:pPr>
            <a:r>
              <a:rPr lang="en-US" sz="2200" dirty="0" smtClean="0"/>
              <a:t>*Individuals with Autism</a:t>
            </a:r>
          </a:p>
          <a:p>
            <a:pPr>
              <a:defRPr/>
            </a:pP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26</a:t>
            </a:fld>
            <a:endParaRPr lang="en-US"/>
          </a:p>
        </p:txBody>
      </p:sp>
    </p:spTree>
    <p:custDataLst>
      <p:tags r:id="rId1"/>
    </p:custDataLst>
    <p:extLst>
      <p:ext uri="{BB962C8B-B14F-4D97-AF65-F5344CB8AC3E}">
        <p14:creationId xmlns:p14="http://schemas.microsoft.com/office/powerpoint/2010/main" val="8445166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Outreach</a:t>
            </a:r>
          </a:p>
        </p:txBody>
      </p:sp>
      <p:sp>
        <p:nvSpPr>
          <p:cNvPr id="3" name="Content Placeholder 2"/>
          <p:cNvSpPr>
            <a:spLocks noGrp="1"/>
          </p:cNvSpPr>
          <p:nvPr>
            <p:ph idx="1"/>
          </p:nvPr>
        </p:nvSpPr>
        <p:spPr/>
        <p:txBody>
          <a:bodyPr/>
          <a:lstStyle/>
          <a:p>
            <a:pPr>
              <a:defRPr/>
            </a:pPr>
            <a:r>
              <a:rPr lang="en-US" sz="2600" dirty="0" smtClean="0"/>
              <a:t>Developing relationships with schools</a:t>
            </a:r>
          </a:p>
          <a:p>
            <a:pPr>
              <a:defRPr/>
            </a:pPr>
            <a:r>
              <a:rPr lang="en-US" sz="2600" dirty="0" smtClean="0"/>
              <a:t>Developing relationships with community service providers</a:t>
            </a:r>
          </a:p>
          <a:p>
            <a:pPr>
              <a:defRPr/>
            </a:pPr>
            <a:r>
              <a:rPr lang="en-US" sz="2600" dirty="0" smtClean="0"/>
              <a:t>Cold calls to transition specialists in schools</a:t>
            </a:r>
          </a:p>
          <a:p>
            <a:pPr>
              <a:defRPr/>
            </a:pPr>
            <a:r>
              <a:rPr lang="en-US" sz="2600" dirty="0" smtClean="0"/>
              <a:t>Attending meetings of school social workers, school special education teachers, transition advisory councils or boards and other collaborative groups</a:t>
            </a:r>
          </a:p>
          <a:p>
            <a:pPr>
              <a:defRPr/>
            </a:pPr>
            <a:r>
              <a:rPr lang="en-US" sz="2600" dirty="0" smtClean="0"/>
              <a:t>Reaching out to non-disability based non-profits who might have people with disabilities involved or need to learn how to involve people with disabilities </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27</a:t>
            </a:fld>
            <a:endParaRPr lang="en-US"/>
          </a:p>
        </p:txBody>
      </p:sp>
    </p:spTree>
    <p:custDataLst>
      <p:tags r:id="rId1"/>
    </p:custDataLst>
    <p:extLst>
      <p:ext uri="{BB962C8B-B14F-4D97-AF65-F5344CB8AC3E}">
        <p14:creationId xmlns:p14="http://schemas.microsoft.com/office/powerpoint/2010/main" val="19829891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Funding opportunities</a:t>
            </a:r>
          </a:p>
        </p:txBody>
      </p:sp>
      <p:sp>
        <p:nvSpPr>
          <p:cNvPr id="3" name="Content Placeholder 2"/>
          <p:cNvSpPr>
            <a:spLocks noGrp="1"/>
          </p:cNvSpPr>
          <p:nvPr>
            <p:ph idx="1"/>
          </p:nvPr>
        </p:nvSpPr>
        <p:spPr/>
        <p:txBody>
          <a:bodyPr/>
          <a:lstStyle/>
          <a:p>
            <a:pPr>
              <a:defRPr/>
            </a:pPr>
            <a:r>
              <a:rPr lang="en-US" sz="2600" dirty="0" smtClean="0"/>
              <a:t>Youth programs are “sexy” for funders right now</a:t>
            </a:r>
          </a:p>
          <a:p>
            <a:pPr>
              <a:defRPr/>
            </a:pPr>
            <a:r>
              <a:rPr lang="en-US" sz="2600" dirty="0" smtClean="0"/>
              <a:t>Look for calls for proposals from national funders with local branches</a:t>
            </a:r>
          </a:p>
          <a:p>
            <a:pPr lvl="1">
              <a:defRPr/>
            </a:pPr>
            <a:r>
              <a:rPr lang="en-US" sz="2200" dirty="0" smtClean="0"/>
              <a:t>United Way</a:t>
            </a:r>
          </a:p>
          <a:p>
            <a:pPr lvl="1">
              <a:defRPr/>
            </a:pPr>
            <a:r>
              <a:rPr lang="en-US" sz="2200" dirty="0" smtClean="0"/>
              <a:t>Department of health and family services</a:t>
            </a:r>
          </a:p>
          <a:p>
            <a:pPr lvl="1">
              <a:defRPr/>
            </a:pPr>
            <a:r>
              <a:rPr lang="en-US" sz="2200" dirty="0" smtClean="0"/>
              <a:t>Department of education</a:t>
            </a:r>
          </a:p>
          <a:p>
            <a:pPr lvl="1">
              <a:defRPr/>
            </a:pPr>
            <a:r>
              <a:rPr lang="en-US" sz="2200" dirty="0" smtClean="0"/>
              <a:t>Council on developmental disability (or other disability specific councils or organizations)</a:t>
            </a:r>
          </a:p>
          <a:p>
            <a:pPr>
              <a:defRPr/>
            </a:pPr>
            <a:r>
              <a:rPr lang="en-US" sz="2600" dirty="0" smtClean="0"/>
              <a:t>Search for local foundations giving grants to non-profits specializing in youth work or underserved populations</a:t>
            </a:r>
            <a:endParaRPr lang="en-US" sz="2200" dirty="0"/>
          </a:p>
          <a:p>
            <a:pPr>
              <a:defRPr/>
            </a:pP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28</a:t>
            </a:fld>
            <a:endParaRPr lang="en-US"/>
          </a:p>
        </p:txBody>
      </p:sp>
    </p:spTree>
    <p:custDataLst>
      <p:tags r:id="rId1"/>
    </p:custDataLst>
    <p:extLst>
      <p:ext uri="{BB962C8B-B14F-4D97-AF65-F5344CB8AC3E}">
        <p14:creationId xmlns:p14="http://schemas.microsoft.com/office/powerpoint/2010/main" val="32140913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Collaboration opportunities</a:t>
            </a:r>
          </a:p>
        </p:txBody>
      </p:sp>
      <p:sp>
        <p:nvSpPr>
          <p:cNvPr id="3" name="Content Placeholder 2"/>
          <p:cNvSpPr>
            <a:spLocks noGrp="1"/>
          </p:cNvSpPr>
          <p:nvPr>
            <p:ph idx="1"/>
          </p:nvPr>
        </p:nvSpPr>
        <p:spPr>
          <a:xfrm>
            <a:off x="457200" y="944563"/>
            <a:ext cx="8534400" cy="5227637"/>
          </a:xfrm>
        </p:spPr>
        <p:txBody>
          <a:bodyPr/>
          <a:lstStyle/>
          <a:p>
            <a:pPr>
              <a:defRPr/>
            </a:pPr>
            <a:r>
              <a:rPr lang="en-US" sz="2600" dirty="0" smtClean="0"/>
              <a:t>Other disability organizations</a:t>
            </a:r>
          </a:p>
          <a:p>
            <a:pPr lvl="1">
              <a:defRPr/>
            </a:pPr>
            <a:r>
              <a:rPr lang="en-US" dirty="0" smtClean="0"/>
              <a:t>United Cerebral Palsy</a:t>
            </a:r>
          </a:p>
          <a:p>
            <a:pPr lvl="1">
              <a:defRPr/>
            </a:pPr>
            <a:r>
              <a:rPr lang="en-US" dirty="0" smtClean="0"/>
              <a:t>Parent centers (Wisconsin FACETS)</a:t>
            </a:r>
          </a:p>
          <a:p>
            <a:pPr lvl="1">
              <a:defRPr/>
            </a:pPr>
            <a:r>
              <a:rPr lang="en-US" dirty="0" smtClean="0"/>
              <a:t>Goodwill</a:t>
            </a:r>
          </a:p>
          <a:p>
            <a:pPr lvl="1">
              <a:defRPr/>
            </a:pPr>
            <a:r>
              <a:rPr lang="en-US" dirty="0" smtClean="0"/>
              <a:t>Organizations based in specific disabilities (autism, council for the blind, etc.)</a:t>
            </a:r>
          </a:p>
          <a:p>
            <a:pPr>
              <a:defRPr/>
            </a:pPr>
            <a:r>
              <a:rPr lang="en-US" sz="2600" dirty="0" smtClean="0"/>
              <a:t>Non-profits dedicated to anti-violence or healthy relationships</a:t>
            </a:r>
          </a:p>
          <a:p>
            <a:pPr lvl="1">
              <a:defRPr/>
            </a:pPr>
            <a:r>
              <a:rPr lang="en-US" dirty="0" smtClean="0"/>
              <a:t>Task force on family violence/Peace centers</a:t>
            </a:r>
          </a:p>
          <a:p>
            <a:pPr lvl="1">
              <a:defRPr/>
            </a:pPr>
            <a:r>
              <a:rPr lang="en-US" dirty="0" smtClean="0"/>
              <a:t>Homeless shelters or youth groups</a:t>
            </a:r>
          </a:p>
          <a:p>
            <a:pPr lvl="1">
              <a:defRPr/>
            </a:pPr>
            <a:r>
              <a:rPr lang="en-US" dirty="0" smtClean="0"/>
              <a:t>Other youth organizations</a:t>
            </a:r>
          </a:p>
          <a:p>
            <a:pPr>
              <a:defRPr/>
            </a:pPr>
            <a:r>
              <a:rPr lang="en-US" sz="2600" dirty="0" smtClean="0"/>
              <a:t>School districts/schools</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29</a:t>
            </a:fld>
            <a:endParaRPr lang="en-US"/>
          </a:p>
        </p:txBody>
      </p:sp>
    </p:spTree>
    <p:custDataLst>
      <p:tags r:id="rId1"/>
    </p:custDataLst>
    <p:extLst>
      <p:ext uri="{BB962C8B-B14F-4D97-AF65-F5344CB8AC3E}">
        <p14:creationId xmlns:p14="http://schemas.microsoft.com/office/powerpoint/2010/main" val="3492562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Independent Living Centers teach…</a:t>
            </a:r>
          </a:p>
        </p:txBody>
      </p:sp>
      <p:sp>
        <p:nvSpPr>
          <p:cNvPr id="3" name="Content Placeholder 2"/>
          <p:cNvSpPr>
            <a:spLocks noGrp="1"/>
          </p:cNvSpPr>
          <p:nvPr>
            <p:ph idx="1"/>
          </p:nvPr>
        </p:nvSpPr>
        <p:spPr>
          <a:xfrm>
            <a:off x="152400" y="1219200"/>
            <a:ext cx="8839200" cy="4876800"/>
          </a:xfrm>
        </p:spPr>
        <p:txBody>
          <a:bodyPr/>
          <a:lstStyle/>
          <a:p>
            <a:pPr>
              <a:defRPr/>
            </a:pPr>
            <a:r>
              <a:rPr lang="en-US" sz="2600" dirty="0" smtClean="0"/>
              <a:t>CILS teach people skills of independent living so that people with disabilities may</a:t>
            </a:r>
          </a:p>
          <a:p>
            <a:pPr lvl="1">
              <a:defRPr/>
            </a:pPr>
            <a:r>
              <a:rPr lang="en-US" sz="2200" dirty="0" smtClean="0"/>
              <a:t>Live where they choose to live</a:t>
            </a:r>
          </a:p>
          <a:p>
            <a:pPr lvl="1">
              <a:defRPr/>
            </a:pPr>
            <a:r>
              <a:rPr lang="en-US" sz="2200" dirty="0" smtClean="0"/>
              <a:t>Work in a meaningful job or career</a:t>
            </a:r>
          </a:p>
          <a:p>
            <a:pPr lvl="1">
              <a:defRPr/>
            </a:pPr>
            <a:r>
              <a:rPr lang="en-US" sz="2200" dirty="0" smtClean="0"/>
              <a:t>Have opportunities to participate in their communities fully through…</a:t>
            </a:r>
          </a:p>
          <a:p>
            <a:pPr lvl="2">
              <a:defRPr/>
            </a:pPr>
            <a:r>
              <a:rPr lang="en-US" sz="2400" dirty="0" smtClean="0"/>
              <a:t>Recreation</a:t>
            </a:r>
          </a:p>
          <a:p>
            <a:pPr lvl="2">
              <a:defRPr/>
            </a:pPr>
            <a:r>
              <a:rPr lang="en-US" sz="2400" dirty="0" smtClean="0"/>
              <a:t>Employment</a:t>
            </a:r>
          </a:p>
          <a:p>
            <a:pPr lvl="2">
              <a:defRPr/>
            </a:pPr>
            <a:r>
              <a:rPr lang="en-US" sz="2400" dirty="0" smtClean="0"/>
              <a:t>Relationships</a:t>
            </a:r>
            <a:endParaRPr lang="en-US" sz="1800" dirty="0" smtClean="0"/>
          </a:p>
          <a:p>
            <a:pPr>
              <a:defRPr/>
            </a:pPr>
            <a:r>
              <a:rPr lang="en-US" sz="2600" dirty="0" smtClean="0"/>
              <a:t>CILs believe that people with disabilities have the right to be fully included in their communities</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a:t>
            </a:fld>
            <a:endParaRPr lang="en-US"/>
          </a:p>
        </p:txBody>
      </p:sp>
    </p:spTree>
    <p:custDataLst>
      <p:tags r:id="rId1"/>
    </p:custDataLst>
    <p:extLst>
      <p:ext uri="{BB962C8B-B14F-4D97-AF65-F5344CB8AC3E}">
        <p14:creationId xmlns:p14="http://schemas.microsoft.com/office/powerpoint/2010/main" val="22612877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Other topics </a:t>
            </a:r>
          </a:p>
        </p:txBody>
      </p:sp>
      <p:sp>
        <p:nvSpPr>
          <p:cNvPr id="3" name="Content Placeholder 2"/>
          <p:cNvSpPr>
            <a:spLocks noGrp="1"/>
          </p:cNvSpPr>
          <p:nvPr>
            <p:ph idx="1"/>
          </p:nvPr>
        </p:nvSpPr>
        <p:spPr>
          <a:xfrm>
            <a:off x="457200" y="1096963"/>
            <a:ext cx="8534400" cy="5075237"/>
          </a:xfrm>
        </p:spPr>
        <p:txBody>
          <a:bodyPr/>
          <a:lstStyle/>
          <a:p>
            <a:pPr lvl="0"/>
            <a:r>
              <a:rPr lang="en-US" sz="2600" dirty="0">
                <a:solidFill>
                  <a:srgbClr val="534949"/>
                </a:solidFill>
              </a:rPr>
              <a:t>Puberty</a:t>
            </a:r>
          </a:p>
          <a:p>
            <a:pPr lvl="0"/>
            <a:r>
              <a:rPr lang="en-US" sz="2600" dirty="0">
                <a:solidFill>
                  <a:srgbClr val="534949"/>
                </a:solidFill>
              </a:rPr>
              <a:t>Hygiene</a:t>
            </a:r>
          </a:p>
          <a:p>
            <a:pPr lvl="0"/>
            <a:r>
              <a:rPr lang="en-US" sz="2600" dirty="0">
                <a:solidFill>
                  <a:srgbClr val="534949"/>
                </a:solidFill>
              </a:rPr>
              <a:t>Assertiveness</a:t>
            </a:r>
          </a:p>
          <a:p>
            <a:pPr lvl="0"/>
            <a:r>
              <a:rPr lang="en-US" sz="2600" dirty="0">
                <a:solidFill>
                  <a:srgbClr val="534949"/>
                </a:solidFill>
              </a:rPr>
              <a:t>Conflict Resolution</a:t>
            </a:r>
          </a:p>
          <a:p>
            <a:pPr lvl="0"/>
            <a:r>
              <a:rPr lang="en-US" sz="2600" dirty="0">
                <a:solidFill>
                  <a:srgbClr val="534949"/>
                </a:solidFill>
              </a:rPr>
              <a:t>Anger management</a:t>
            </a:r>
          </a:p>
          <a:p>
            <a:pPr lvl="0"/>
            <a:r>
              <a:rPr lang="en-US" sz="2600" dirty="0">
                <a:solidFill>
                  <a:srgbClr val="534949"/>
                </a:solidFill>
              </a:rPr>
              <a:t>Boundaries and Personal Space</a:t>
            </a:r>
          </a:p>
          <a:p>
            <a:pPr lvl="0"/>
            <a:r>
              <a:rPr lang="en-US" sz="2600" dirty="0" smtClean="0">
                <a:solidFill>
                  <a:srgbClr val="534949"/>
                </a:solidFill>
              </a:rPr>
              <a:t>Dating</a:t>
            </a:r>
          </a:p>
          <a:p>
            <a:pPr lvl="0"/>
            <a:r>
              <a:rPr lang="en-US" sz="2600" dirty="0" smtClean="0">
                <a:solidFill>
                  <a:srgbClr val="534949"/>
                </a:solidFill>
              </a:rPr>
              <a:t>Internet safety</a:t>
            </a:r>
          </a:p>
          <a:p>
            <a:pPr lvl="0"/>
            <a:r>
              <a:rPr lang="en-US" sz="2600" dirty="0" smtClean="0">
                <a:solidFill>
                  <a:srgbClr val="534949"/>
                </a:solidFill>
              </a:rPr>
              <a:t>Bullying </a:t>
            </a:r>
            <a:endParaRPr lang="en-US" sz="2600" dirty="0">
              <a:solidFill>
                <a:srgbClr val="534949"/>
              </a:solidFill>
            </a:endParaRP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30</a:t>
            </a:fld>
            <a:endParaRPr lang="en-US"/>
          </a:p>
        </p:txBody>
      </p:sp>
    </p:spTree>
    <p:custDataLst>
      <p:tags r:id="rId1"/>
    </p:custDataLst>
    <p:extLst>
      <p:ext uri="{BB962C8B-B14F-4D97-AF65-F5344CB8AC3E}">
        <p14:creationId xmlns:p14="http://schemas.microsoft.com/office/powerpoint/2010/main" val="12734549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76200"/>
            <a:ext cx="8763000" cy="715963"/>
          </a:xfrm>
        </p:spPr>
        <p:txBody>
          <a:bodyPr/>
          <a:lstStyle/>
          <a:p>
            <a:r>
              <a:rPr lang="en-US" sz="2800" dirty="0" smtClean="0">
                <a:ea typeface="ＭＳ Ｐゴシック" pitchFamily="34" charset="-128"/>
              </a:rPr>
              <a:t>Resources</a:t>
            </a:r>
          </a:p>
        </p:txBody>
      </p:sp>
      <p:sp>
        <p:nvSpPr>
          <p:cNvPr id="3" name="Content Placeholder 2"/>
          <p:cNvSpPr>
            <a:spLocks noGrp="1"/>
          </p:cNvSpPr>
          <p:nvPr>
            <p:ph idx="1"/>
          </p:nvPr>
        </p:nvSpPr>
        <p:spPr>
          <a:xfrm>
            <a:off x="457200" y="838200"/>
            <a:ext cx="8686800" cy="5151437"/>
          </a:xfrm>
        </p:spPr>
        <p:txBody>
          <a:bodyPr/>
          <a:lstStyle/>
          <a:p>
            <a:r>
              <a:rPr lang="en-US" sz="2600" dirty="0"/>
              <a:t>Making Proud Choices and Parents Matter</a:t>
            </a:r>
          </a:p>
          <a:p>
            <a:r>
              <a:rPr lang="en-US" sz="2600" dirty="0"/>
              <a:t>Sexuality Education for adults with developmental disabilities</a:t>
            </a:r>
          </a:p>
          <a:p>
            <a:r>
              <a:rPr lang="en-US" sz="2600" dirty="0"/>
              <a:t>S.A.F.E. (Safety awareness for empowerment)</a:t>
            </a:r>
          </a:p>
          <a:p>
            <a:r>
              <a:rPr lang="en-US" sz="2600" dirty="0"/>
              <a:t>Teaching children with down syndrome about their bodies, boundaries and sexuality</a:t>
            </a:r>
          </a:p>
          <a:p>
            <a:r>
              <a:rPr lang="en-US" sz="2600" dirty="0"/>
              <a:t>Getting to the HEART of intimacy</a:t>
            </a:r>
          </a:p>
          <a:p>
            <a:r>
              <a:rPr lang="en-US" sz="2600" dirty="0"/>
              <a:t>The Ultimate Guide to Sex and disability</a:t>
            </a:r>
          </a:p>
          <a:p>
            <a:r>
              <a:rPr lang="en-US" sz="2600" dirty="0"/>
              <a:t>Making Sense of Sex </a:t>
            </a:r>
          </a:p>
          <a:p>
            <a:r>
              <a:rPr lang="en-US" sz="2600" dirty="0"/>
              <a:t>The Rules of Sex</a:t>
            </a:r>
          </a:p>
          <a:p>
            <a:r>
              <a:rPr lang="en-US" sz="2600" dirty="0"/>
              <a:t>Circles</a:t>
            </a:r>
          </a:p>
          <a:p>
            <a:r>
              <a:rPr lang="en-US" sz="2600" dirty="0"/>
              <a:t>FLASH </a:t>
            </a: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31</a:t>
            </a:fld>
            <a:endParaRPr lang="en-US"/>
          </a:p>
        </p:txBody>
      </p:sp>
    </p:spTree>
    <p:custDataLst>
      <p:tags r:id="rId1"/>
    </p:custDataLst>
    <p:extLst>
      <p:ext uri="{BB962C8B-B14F-4D97-AF65-F5344CB8AC3E}">
        <p14:creationId xmlns:p14="http://schemas.microsoft.com/office/powerpoint/2010/main" val="4126874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Accessibility</a:t>
            </a:r>
          </a:p>
        </p:txBody>
      </p:sp>
      <p:sp>
        <p:nvSpPr>
          <p:cNvPr id="3" name="Content Placeholder 2"/>
          <p:cNvSpPr>
            <a:spLocks noGrp="1"/>
          </p:cNvSpPr>
          <p:nvPr>
            <p:ph idx="1"/>
          </p:nvPr>
        </p:nvSpPr>
        <p:spPr/>
        <p:txBody>
          <a:bodyPr/>
          <a:lstStyle/>
          <a:p>
            <a:r>
              <a:rPr lang="en-US" sz="2600" dirty="0"/>
              <a:t>Captioning in videos</a:t>
            </a:r>
          </a:p>
          <a:p>
            <a:r>
              <a:rPr lang="en-US" sz="2600" dirty="0"/>
              <a:t>Large print</a:t>
            </a:r>
          </a:p>
          <a:p>
            <a:r>
              <a:rPr lang="en-US" sz="2600" dirty="0"/>
              <a:t>Suction cups on bottoms of models if using</a:t>
            </a:r>
          </a:p>
          <a:p>
            <a:r>
              <a:rPr lang="en-US" sz="2600" dirty="0"/>
              <a:t>Using a lot of pictures and hands-on activities</a:t>
            </a:r>
          </a:p>
          <a:p>
            <a:r>
              <a:rPr lang="en-US" sz="2600" dirty="0"/>
              <a:t>Repeat, repeat, repeat</a:t>
            </a:r>
          </a:p>
          <a:p>
            <a:r>
              <a:rPr lang="en-US" sz="2600" dirty="0"/>
              <a:t>Biologically and age appropriate information in a cognitively appropriate way</a:t>
            </a:r>
          </a:p>
          <a:p>
            <a:r>
              <a:rPr lang="en-US" sz="2600" dirty="0"/>
              <a:t>Assistive technology for learning (condom demonstration models; latex and scent free equipment)</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32</a:t>
            </a:fld>
            <a:endParaRPr lang="en-US"/>
          </a:p>
        </p:txBody>
      </p:sp>
    </p:spTree>
    <p:custDataLst>
      <p:tags r:id="rId1"/>
    </p:custDataLst>
    <p:extLst>
      <p:ext uri="{BB962C8B-B14F-4D97-AF65-F5344CB8AC3E}">
        <p14:creationId xmlns:p14="http://schemas.microsoft.com/office/powerpoint/2010/main" val="35895326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228600"/>
            <a:ext cx="8763000" cy="715963"/>
          </a:xfrm>
        </p:spPr>
        <p:txBody>
          <a:bodyPr/>
          <a:lstStyle/>
          <a:p>
            <a:r>
              <a:rPr lang="en-US" sz="2800" dirty="0" smtClean="0">
                <a:ea typeface="ＭＳ Ｐゴシック" pitchFamily="34" charset="-128"/>
              </a:rPr>
              <a:t>Modifications and accommodations</a:t>
            </a:r>
          </a:p>
        </p:txBody>
      </p:sp>
      <p:sp>
        <p:nvSpPr>
          <p:cNvPr id="3" name="Content Placeholder 2"/>
          <p:cNvSpPr>
            <a:spLocks noGrp="1"/>
          </p:cNvSpPr>
          <p:nvPr>
            <p:ph idx="1"/>
          </p:nvPr>
        </p:nvSpPr>
        <p:spPr>
          <a:xfrm>
            <a:off x="457200" y="1066800"/>
            <a:ext cx="8534400" cy="3276600"/>
          </a:xfrm>
        </p:spPr>
        <p:txBody>
          <a:bodyPr/>
          <a:lstStyle/>
          <a:p>
            <a:r>
              <a:rPr lang="en-US" sz="2600" dirty="0"/>
              <a:t>Aprons</a:t>
            </a:r>
          </a:p>
          <a:p>
            <a:r>
              <a:rPr lang="en-US" sz="2600" dirty="0"/>
              <a:t>Video</a:t>
            </a:r>
          </a:p>
          <a:p>
            <a:r>
              <a:rPr lang="en-US" sz="2600" dirty="0"/>
              <a:t>Role play</a:t>
            </a:r>
          </a:p>
          <a:p>
            <a:r>
              <a:rPr lang="en-US" sz="2600" dirty="0"/>
              <a:t>Putting info like the menstrual cycle, steps for using a condom etc.. </a:t>
            </a:r>
            <a:r>
              <a:rPr lang="en-US" sz="2600" dirty="0" smtClean="0"/>
              <a:t>on </a:t>
            </a:r>
            <a:r>
              <a:rPr lang="en-US" sz="2600" dirty="0"/>
              <a:t>large paper and have students line up for more visual understanding</a:t>
            </a:r>
          </a:p>
          <a:p>
            <a:r>
              <a:rPr lang="en-US" sz="2600" dirty="0" smtClean="0"/>
              <a:t>Use of slang</a:t>
            </a:r>
            <a:endParaRPr lang="en-US" sz="2600" dirty="0"/>
          </a:p>
          <a:p>
            <a:r>
              <a:rPr lang="en-US" sz="2600" dirty="0"/>
              <a:t>Use pictures</a:t>
            </a:r>
          </a:p>
          <a:p>
            <a:pPr lvl="1"/>
            <a:r>
              <a:rPr lang="en-US" sz="2600" dirty="0"/>
              <a:t>When showing public v private</a:t>
            </a:r>
          </a:p>
          <a:p>
            <a:pPr lvl="1"/>
            <a:r>
              <a:rPr lang="en-US" sz="2600" dirty="0"/>
              <a:t>Types of relationships</a:t>
            </a:r>
          </a:p>
          <a:p>
            <a:pPr lvl="1"/>
            <a:r>
              <a:rPr lang="en-US" sz="2600" dirty="0"/>
              <a:t>Social skills cues</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33</a:t>
            </a:fld>
            <a:endParaRPr lang="en-US"/>
          </a:p>
        </p:txBody>
      </p:sp>
    </p:spTree>
    <p:custDataLst>
      <p:tags r:id="rId1"/>
    </p:custDataLst>
    <p:extLst>
      <p:ext uri="{BB962C8B-B14F-4D97-AF65-F5344CB8AC3E}">
        <p14:creationId xmlns:p14="http://schemas.microsoft.com/office/powerpoint/2010/main" val="18868240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Final thoughts on sexuality</a:t>
            </a:r>
          </a:p>
        </p:txBody>
      </p:sp>
      <p:sp>
        <p:nvSpPr>
          <p:cNvPr id="3" name="Content Placeholder 2"/>
          <p:cNvSpPr>
            <a:spLocks noGrp="1"/>
          </p:cNvSpPr>
          <p:nvPr>
            <p:ph idx="1"/>
          </p:nvPr>
        </p:nvSpPr>
        <p:spPr/>
        <p:txBody>
          <a:bodyPr/>
          <a:lstStyle/>
          <a:p>
            <a:r>
              <a:rPr lang="en-US" sz="2600" dirty="0"/>
              <a:t>People with disabilities are sexual</a:t>
            </a:r>
          </a:p>
          <a:p>
            <a:r>
              <a:rPr lang="en-US" sz="2600" dirty="0"/>
              <a:t>Sexuality is a natural part of being human</a:t>
            </a:r>
          </a:p>
          <a:p>
            <a:r>
              <a:rPr lang="en-US" sz="2600" dirty="0"/>
              <a:t>Sexuality is all encompassing</a:t>
            </a:r>
          </a:p>
          <a:p>
            <a:pPr lvl="1"/>
            <a:r>
              <a:rPr lang="en-US" sz="2600" dirty="0"/>
              <a:t>The </a:t>
            </a:r>
            <a:r>
              <a:rPr lang="en-US" sz="2600" dirty="0" smtClean="0"/>
              <a:t>body, privacy awareness, Social Skills, Relationships, Exploitation </a:t>
            </a:r>
            <a:r>
              <a:rPr lang="en-US" sz="2600" dirty="0"/>
              <a:t>prevention</a:t>
            </a:r>
          </a:p>
          <a:p>
            <a:r>
              <a:rPr lang="en-US" sz="2600" dirty="0"/>
              <a:t>Teaching sexual health can help individuals with independent living in general</a:t>
            </a:r>
          </a:p>
          <a:p>
            <a:r>
              <a:rPr lang="en-US" sz="2600" dirty="0"/>
              <a:t>Even if you don’t teach classes, being approachable and ask-able with this topic is a great step</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34</a:t>
            </a:fld>
            <a:endParaRPr lang="en-US"/>
          </a:p>
        </p:txBody>
      </p:sp>
    </p:spTree>
    <p:custDataLst>
      <p:tags r:id="rId1"/>
    </p:custDataLst>
    <p:extLst>
      <p:ext uri="{BB962C8B-B14F-4D97-AF65-F5344CB8AC3E}">
        <p14:creationId xmlns:p14="http://schemas.microsoft.com/office/powerpoint/2010/main" val="38489618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35</a:t>
            </a:fld>
            <a:endParaRPr lang="en-US"/>
          </a:p>
        </p:txBody>
      </p:sp>
    </p:spTree>
    <p:extLst>
      <p:ext uri="{BB962C8B-B14F-4D97-AF65-F5344CB8AC3E}">
        <p14:creationId xmlns:p14="http://schemas.microsoft.com/office/powerpoint/2010/main" val="28544490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52400" y="381000"/>
            <a:ext cx="7467600" cy="715963"/>
          </a:xfrm>
        </p:spPr>
        <p:txBody>
          <a:bodyPr/>
          <a:lstStyle/>
          <a:p>
            <a:r>
              <a:rPr lang="en-US" sz="2800" dirty="0" smtClean="0">
                <a:ea typeface="ＭＳ Ｐゴシック" pitchFamily="34" charset="-128"/>
              </a:rPr>
              <a:t>Contact</a:t>
            </a:r>
          </a:p>
        </p:txBody>
      </p:sp>
      <p:sp>
        <p:nvSpPr>
          <p:cNvPr id="45058" name="Rectangle 3"/>
          <p:cNvSpPr>
            <a:spLocks noGrp="1" noChangeArrowheads="1"/>
          </p:cNvSpPr>
          <p:nvPr>
            <p:ph idx="1"/>
          </p:nvPr>
        </p:nvSpPr>
        <p:spPr/>
        <p:txBody>
          <a:bodyPr/>
          <a:lstStyle/>
          <a:p>
            <a:pPr marL="0" indent="0">
              <a:buFont typeface="Wingdings" pitchFamily="2" charset="2"/>
              <a:buNone/>
            </a:pPr>
            <a:r>
              <a:rPr lang="en-US" sz="2600" dirty="0" smtClean="0"/>
              <a:t>Alie Kriofske Mainella</a:t>
            </a:r>
          </a:p>
          <a:p>
            <a:pPr marL="0" indent="0">
              <a:buFont typeface="Wingdings" pitchFamily="2" charset="2"/>
              <a:buNone/>
            </a:pPr>
            <a:r>
              <a:rPr lang="en-US" sz="2600" dirty="0" smtClean="0"/>
              <a:t>Youth Leadership Specialist</a:t>
            </a:r>
          </a:p>
          <a:p>
            <a:pPr marL="0" indent="0">
              <a:buFont typeface="Wingdings" pitchFamily="2" charset="2"/>
              <a:buNone/>
            </a:pPr>
            <a:r>
              <a:rPr lang="en-US" sz="2600" dirty="0" err="1" smtClean="0"/>
              <a:t>Independence</a:t>
            </a:r>
            <a:r>
              <a:rPr lang="en-US" sz="2600" i="1" dirty="0" err="1" smtClean="0"/>
              <a:t>First</a:t>
            </a:r>
            <a:endParaRPr lang="en-US" sz="2600" dirty="0" smtClean="0"/>
          </a:p>
          <a:p>
            <a:pPr marL="0" indent="0">
              <a:buFont typeface="Wingdings" pitchFamily="2" charset="2"/>
              <a:buNone/>
            </a:pPr>
            <a:r>
              <a:rPr lang="en-US" sz="2600" dirty="0" smtClean="0"/>
              <a:t>414-226-8112 (Direct/Voice) </a:t>
            </a:r>
            <a:r>
              <a:rPr lang="en-US" sz="2600" u="sng" dirty="0" smtClean="0">
                <a:hlinkClick r:id="rId3"/>
              </a:rPr>
              <a:t>akriofske@independencefirst.org</a:t>
            </a:r>
            <a:endParaRPr lang="en-US" sz="2600" dirty="0" smtClean="0">
              <a:ea typeface="ＭＳ Ｐゴシック" pitchFamily="34" charset="-128"/>
            </a:endParaRP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36</a:t>
            </a:fld>
            <a:endParaRPr lang="en-US"/>
          </a:p>
        </p:txBody>
      </p:sp>
    </p:spTree>
    <p:custDataLst>
      <p:tags r:id="rId1"/>
    </p:custDataLst>
    <p:extLst>
      <p:ext uri="{BB962C8B-B14F-4D97-AF65-F5344CB8AC3E}">
        <p14:creationId xmlns:p14="http://schemas.microsoft.com/office/powerpoint/2010/main" val="11197909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txBox="1">
            <a:spLocks noGrp="1" noChangeArrowheads="1"/>
          </p:cNvSpPr>
          <p:nvPr>
            <p:ph type="title"/>
          </p:nvPr>
        </p:nvSpPr>
        <p:spPr/>
        <p:txBody>
          <a:bodyPr/>
          <a:lstStyle/>
          <a:p>
            <a:pPr defTabSz="381000" eaLnBrk="1" hangingPunct="1"/>
            <a:r>
              <a:rPr lang="en-US" altLang="en-US" sz="2800" dirty="0" smtClean="0">
                <a:latin typeface="Arial Rounded MT Bold" panose="020F0704030504030204" pitchFamily="34" charset="0"/>
              </a:rPr>
              <a:t>Wrap Up and Evaluation</a:t>
            </a:r>
          </a:p>
        </p:txBody>
      </p:sp>
      <p:sp>
        <p:nvSpPr>
          <p:cNvPr id="37891" name="Rectangle 3"/>
          <p:cNvSpPr txBox="1">
            <a:spLocks noGrp="1" noChangeArrowheads="1"/>
          </p:cNvSpPr>
          <p:nvPr>
            <p:ph idx="1"/>
          </p:nvPr>
        </p:nvSpPr>
        <p:spPr/>
        <p:txBody>
          <a:bodyPr/>
          <a:lstStyle/>
          <a:p>
            <a:pPr indent="0" defTabSz="381000" eaLnBrk="1" hangingPunct="1">
              <a:lnSpc>
                <a:spcPct val="100000"/>
              </a:lnSpc>
              <a:buNone/>
            </a:pPr>
            <a:r>
              <a:rPr lang="en-US" altLang="en-US" sz="2600" dirty="0" smtClean="0"/>
              <a:t>Please </a:t>
            </a:r>
            <a:r>
              <a:rPr lang="en-US" altLang="en-US" sz="2600" b="1" i="1" dirty="0" smtClean="0"/>
              <a:t>click the link below  </a:t>
            </a:r>
            <a:r>
              <a:rPr lang="en-US" altLang="en-US" sz="2600" dirty="0" smtClean="0"/>
              <a:t>to complete your evaluation of this program:</a:t>
            </a:r>
          </a:p>
          <a:p>
            <a:pPr indent="0" defTabSz="381000" eaLnBrk="1" hangingPunct="1">
              <a:lnSpc>
                <a:spcPct val="100000"/>
              </a:lnSpc>
              <a:buNone/>
            </a:pPr>
            <a:r>
              <a:rPr lang="en-US" u="sng" dirty="0">
                <a:hlinkClick r:id="rId2"/>
              </a:rPr>
              <a:t>https://</a:t>
            </a:r>
            <a:r>
              <a:rPr lang="en-US" u="sng" dirty="0" smtClean="0">
                <a:hlinkClick r:id="rId2"/>
              </a:rPr>
              <a:t>vovici.com/wsb.dll/s/12291g56a96</a:t>
            </a:r>
            <a:endParaRPr lang="en-US" u="sng" dirty="0" smtClean="0"/>
          </a:p>
          <a:p>
            <a:pPr indent="0" defTabSz="381000" eaLnBrk="1" hangingPunct="1">
              <a:lnSpc>
                <a:spcPct val="100000"/>
              </a:lnSpc>
              <a:buNone/>
            </a:pPr>
            <a:endParaRPr lang="en-US" altLang="en-US" sz="2800" dirty="0" smtClean="0"/>
          </a:p>
          <a:p>
            <a:pPr indent="0" defTabSz="381000" eaLnBrk="1" hangingPunct="1">
              <a:lnSpc>
                <a:spcPct val="135000"/>
              </a:lnSpc>
            </a:pPr>
            <a:endParaRPr lang="en-US" altLang="en-US" sz="2800" dirty="0" smtClean="0"/>
          </a:p>
        </p:txBody>
      </p:sp>
      <p:sp>
        <p:nvSpPr>
          <p:cNvPr id="5" name="TextBox 4"/>
          <p:cNvSpPr txBox="1"/>
          <p:nvPr/>
        </p:nvSpPr>
        <p:spPr>
          <a:xfrm>
            <a:off x="8458199" y="6550968"/>
            <a:ext cx="315913" cy="230832"/>
          </a:xfrm>
          <a:prstGeom prst="rect">
            <a:avLst/>
          </a:prstGeom>
          <a:noFill/>
        </p:spPr>
        <p:txBody>
          <a:bodyPr wrap="square" rtlCol="0">
            <a:spAutoFit/>
          </a:bodyPr>
          <a:lstStyle/>
          <a:p>
            <a:r>
              <a:rPr lang="en-US" sz="900" dirty="0" smtClean="0"/>
              <a:t>3</a:t>
            </a:r>
            <a:r>
              <a:rPr lang="en-US" sz="900" dirty="0"/>
              <a:t>3</a:t>
            </a:r>
          </a:p>
        </p:txBody>
      </p:sp>
    </p:spTree>
  </p:cSld>
  <p:clrMapOvr>
    <a:masterClrMapping/>
  </p:clrMapOvr>
  <p:transition spd="slow" advClick="0">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 y="381000"/>
            <a:ext cx="7696200" cy="715963"/>
          </a:xfrm>
        </p:spPr>
        <p:txBody>
          <a:bodyPr/>
          <a:lstStyle/>
          <a:p>
            <a:r>
              <a:rPr lang="en-US" sz="2800" dirty="0" smtClean="0"/>
              <a:t>New Community Opportunities </a:t>
            </a:r>
            <a:br>
              <a:rPr lang="en-US" sz="2800" dirty="0" smtClean="0"/>
            </a:br>
            <a:r>
              <a:rPr lang="en-US" sz="2800" dirty="0" smtClean="0"/>
              <a:t>Attribution</a:t>
            </a:r>
          </a:p>
        </p:txBody>
      </p:sp>
      <p:sp>
        <p:nvSpPr>
          <p:cNvPr id="27651"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27653" name="Content Placeholder 6"/>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
        <p:nvSpPr>
          <p:cNvPr id="2" name="Slide Number Placeholder 1"/>
          <p:cNvSpPr>
            <a:spLocks noGrp="1"/>
          </p:cNvSpPr>
          <p:nvPr>
            <p:ph type="sldNum" sz="quarter" idx="10"/>
          </p:nvPr>
        </p:nvSpPr>
        <p:spPr/>
        <p:txBody>
          <a:bodyPr/>
          <a:lstStyle/>
          <a:p>
            <a:pPr>
              <a:defRPr/>
            </a:pPr>
            <a:fld id="{3B16B619-3A3E-446D-8BBF-F0A416F47CEC}" type="slidenum">
              <a:rPr lang="en-US" smtClean="0"/>
              <a:pPr>
                <a:defRPr/>
              </a:pPr>
              <a:t>38</a:t>
            </a:fld>
            <a:endParaRPr lang="en-US"/>
          </a:p>
        </p:txBody>
      </p:sp>
    </p:spTree>
    <p:extLst>
      <p:ext uri="{BB962C8B-B14F-4D97-AF65-F5344CB8AC3E}">
        <p14:creationId xmlns:p14="http://schemas.microsoft.com/office/powerpoint/2010/main" val="335195301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CILs </a:t>
            </a:r>
            <a:r>
              <a:rPr lang="en-US" sz="2800" u="sng" dirty="0" smtClean="0">
                <a:ea typeface="ＭＳ Ｐゴシック" pitchFamily="34" charset="-128"/>
              </a:rPr>
              <a:t>don’t</a:t>
            </a:r>
            <a:r>
              <a:rPr lang="en-US" sz="2800" dirty="0" smtClean="0">
                <a:ea typeface="ＭＳ Ｐゴシック" pitchFamily="34" charset="-128"/>
              </a:rPr>
              <a:t> teach</a:t>
            </a:r>
          </a:p>
        </p:txBody>
      </p:sp>
      <p:sp>
        <p:nvSpPr>
          <p:cNvPr id="3" name="Content Placeholder 2"/>
          <p:cNvSpPr>
            <a:spLocks noGrp="1"/>
          </p:cNvSpPr>
          <p:nvPr>
            <p:ph idx="1"/>
          </p:nvPr>
        </p:nvSpPr>
        <p:spPr>
          <a:xfrm>
            <a:off x="457200" y="1295400"/>
            <a:ext cx="8382000" cy="4876800"/>
          </a:xfrm>
        </p:spPr>
        <p:txBody>
          <a:bodyPr/>
          <a:lstStyle/>
          <a:p>
            <a:pPr>
              <a:defRPr/>
            </a:pPr>
            <a:r>
              <a:rPr lang="en-US" sz="2600" dirty="0" smtClean="0"/>
              <a:t>We know relationships and sexuality are an integral part of human life</a:t>
            </a:r>
          </a:p>
          <a:p>
            <a:pPr>
              <a:defRPr/>
            </a:pPr>
            <a:r>
              <a:rPr lang="en-US" sz="2600" dirty="0" smtClean="0"/>
              <a:t>Yet we do not teach relationships and sexuality as a rule</a:t>
            </a:r>
          </a:p>
          <a:p>
            <a:pPr>
              <a:defRPr/>
            </a:pPr>
            <a:r>
              <a:rPr lang="en-US" sz="2600" dirty="0" smtClean="0"/>
              <a:t>Centers for Independent Living Certainly don’t teach sexuality and relationships skills very often or as an integral part of their IL skills curricula.</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4</a:t>
            </a:fld>
            <a:endParaRPr lang="en-US"/>
          </a:p>
        </p:txBody>
      </p:sp>
    </p:spTree>
    <p:custDataLst>
      <p:tags r:id="rId1"/>
    </p:custDataLst>
    <p:extLst>
      <p:ext uri="{BB962C8B-B14F-4D97-AF65-F5344CB8AC3E}">
        <p14:creationId xmlns:p14="http://schemas.microsoft.com/office/powerpoint/2010/main" val="3407835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52400" y="381000"/>
            <a:ext cx="7772400" cy="715963"/>
          </a:xfrm>
        </p:spPr>
        <p:txBody>
          <a:bodyPr/>
          <a:lstStyle/>
          <a:p>
            <a:r>
              <a:rPr lang="en-US" sz="2800" dirty="0" smtClean="0">
                <a:ea typeface="ＭＳ Ｐゴシック" pitchFamily="34" charset="-128"/>
              </a:rPr>
              <a:t>How Independence</a:t>
            </a:r>
            <a:r>
              <a:rPr lang="en-US" sz="2800" i="1" dirty="0" smtClean="0">
                <a:ea typeface="ＭＳ Ｐゴシック" pitchFamily="34" charset="-128"/>
              </a:rPr>
              <a:t>First</a:t>
            </a:r>
            <a:r>
              <a:rPr lang="en-US" sz="2800" dirty="0" smtClean="0">
                <a:ea typeface="ＭＳ Ｐゴシック" pitchFamily="34" charset="-128"/>
              </a:rPr>
              <a:t>  (IF) began teaching sex ed</a:t>
            </a:r>
          </a:p>
        </p:txBody>
      </p:sp>
      <p:sp>
        <p:nvSpPr>
          <p:cNvPr id="3" name="Content Placeholder 2"/>
          <p:cNvSpPr>
            <a:spLocks noGrp="1"/>
          </p:cNvSpPr>
          <p:nvPr>
            <p:ph idx="1"/>
          </p:nvPr>
        </p:nvSpPr>
        <p:spPr>
          <a:xfrm>
            <a:off x="381000" y="1219200"/>
            <a:ext cx="8458200" cy="4876800"/>
          </a:xfrm>
        </p:spPr>
        <p:txBody>
          <a:bodyPr/>
          <a:lstStyle/>
          <a:p>
            <a:pPr>
              <a:defRPr/>
            </a:pPr>
            <a:r>
              <a:rPr lang="en-US" sz="2600" dirty="0" smtClean="0"/>
              <a:t>IF has a curriculum for IL skills.  </a:t>
            </a:r>
          </a:p>
          <a:p>
            <a:pPr lvl="1">
              <a:defRPr/>
            </a:pPr>
            <a:r>
              <a:rPr lang="en-US" dirty="0" smtClean="0"/>
              <a:t>Everything you wanted to know about being an adult but were afraid to ask</a:t>
            </a:r>
          </a:p>
          <a:p>
            <a:pPr>
              <a:defRPr/>
            </a:pPr>
            <a:r>
              <a:rPr lang="en-US" sz="2600" dirty="0" smtClean="0"/>
              <a:t>This curriculum is taught to high school students and middle school students with disabilities</a:t>
            </a:r>
          </a:p>
          <a:p>
            <a:pPr>
              <a:defRPr/>
            </a:pPr>
            <a:r>
              <a:rPr lang="en-US" sz="2600" dirty="0" smtClean="0"/>
              <a:t>One session in the curriculum:</a:t>
            </a:r>
          </a:p>
          <a:p>
            <a:pPr lvl="1">
              <a:defRPr/>
            </a:pPr>
            <a:r>
              <a:rPr lang="en-US" dirty="0" smtClean="0"/>
              <a:t>Go ahead make my day: Boundaries and personal space</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5</a:t>
            </a:fld>
            <a:endParaRPr lang="en-US"/>
          </a:p>
        </p:txBody>
      </p:sp>
    </p:spTree>
    <p:custDataLst>
      <p:tags r:id="rId1"/>
    </p:custDataLst>
    <p:extLst>
      <p:ext uri="{BB962C8B-B14F-4D97-AF65-F5344CB8AC3E}">
        <p14:creationId xmlns:p14="http://schemas.microsoft.com/office/powerpoint/2010/main" val="1437945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Boundaries and Relationships</a:t>
            </a:r>
          </a:p>
        </p:txBody>
      </p:sp>
      <p:sp>
        <p:nvSpPr>
          <p:cNvPr id="3" name="Content Placeholder 2"/>
          <p:cNvSpPr>
            <a:spLocks noGrp="1"/>
          </p:cNvSpPr>
          <p:nvPr>
            <p:ph idx="1"/>
          </p:nvPr>
        </p:nvSpPr>
        <p:spPr>
          <a:xfrm>
            <a:off x="266700" y="1096963"/>
            <a:ext cx="8648700" cy="4876800"/>
          </a:xfrm>
        </p:spPr>
        <p:txBody>
          <a:bodyPr/>
          <a:lstStyle/>
          <a:p>
            <a:pPr>
              <a:defRPr/>
            </a:pPr>
            <a:r>
              <a:rPr lang="en-US" sz="2600" dirty="0" smtClean="0"/>
              <a:t>Youth Leadership Specialist began teaching this session</a:t>
            </a:r>
          </a:p>
          <a:p>
            <a:pPr lvl="1">
              <a:defRPr/>
            </a:pPr>
            <a:r>
              <a:rPr lang="en-US" sz="2600" dirty="0" smtClean="0"/>
              <a:t>Boundaries and personal space</a:t>
            </a:r>
          </a:p>
          <a:p>
            <a:pPr lvl="1">
              <a:defRPr/>
            </a:pPr>
            <a:r>
              <a:rPr lang="en-US" sz="2600" dirty="0" smtClean="0"/>
              <a:t>Healthy and unhealthy relationships</a:t>
            </a:r>
          </a:p>
          <a:p>
            <a:pPr lvl="1">
              <a:defRPr/>
            </a:pPr>
            <a:r>
              <a:rPr lang="en-US" sz="2600" dirty="0" smtClean="0"/>
              <a:t>Community safety</a:t>
            </a: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6</a:t>
            </a:fld>
            <a:endParaRPr lang="en-US"/>
          </a:p>
        </p:txBody>
      </p:sp>
      <p:pic>
        <p:nvPicPr>
          <p:cNvPr id="2050" name="Picture 2" descr="Young boy holding up a Stop Sig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050" y="2867956"/>
            <a:ext cx="2041104" cy="31242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63955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A great need for more</a:t>
            </a:r>
          </a:p>
        </p:txBody>
      </p:sp>
      <p:sp>
        <p:nvSpPr>
          <p:cNvPr id="3" name="Content Placeholder 2"/>
          <p:cNvSpPr>
            <a:spLocks noGrp="1"/>
          </p:cNvSpPr>
          <p:nvPr>
            <p:ph idx="1"/>
          </p:nvPr>
        </p:nvSpPr>
        <p:spPr/>
        <p:txBody>
          <a:bodyPr/>
          <a:lstStyle/>
          <a:p>
            <a:pPr>
              <a:defRPr/>
            </a:pPr>
            <a:r>
              <a:rPr lang="en-US" sz="2600" dirty="0" smtClean="0"/>
              <a:t>It became clear that the need for this session was more than the session itself provided</a:t>
            </a:r>
          </a:p>
          <a:p>
            <a:pPr>
              <a:defRPr/>
            </a:pPr>
            <a:r>
              <a:rPr lang="en-US" sz="2600" dirty="0" smtClean="0"/>
              <a:t>5 week class for middle/high school students and adults with disabilities created</a:t>
            </a:r>
          </a:p>
          <a:p>
            <a:pPr>
              <a:defRPr/>
            </a:pPr>
            <a:r>
              <a:rPr lang="en-US" sz="2600" dirty="0" smtClean="0"/>
              <a:t>Safe Relationships Safe Places </a:t>
            </a:r>
          </a:p>
          <a:p>
            <a:pPr lvl="1">
              <a:defRPr/>
            </a:pPr>
            <a:r>
              <a:rPr lang="en-US" dirty="0" smtClean="0"/>
              <a:t>Boundaries and Personal Space</a:t>
            </a:r>
          </a:p>
          <a:p>
            <a:pPr lvl="1">
              <a:defRPr/>
            </a:pPr>
            <a:r>
              <a:rPr lang="en-US" dirty="0" smtClean="0"/>
              <a:t>Healthy vs Unhealthy Relationships</a:t>
            </a:r>
          </a:p>
          <a:p>
            <a:pPr lvl="1">
              <a:defRPr/>
            </a:pPr>
            <a:r>
              <a:rPr lang="en-US" dirty="0" smtClean="0"/>
              <a:t>Dating and Romance</a:t>
            </a:r>
          </a:p>
          <a:p>
            <a:pPr lvl="1">
              <a:defRPr/>
            </a:pPr>
            <a:r>
              <a:rPr lang="en-US" dirty="0" smtClean="0"/>
              <a:t>Sexual harassment and abuse prevention</a:t>
            </a:r>
          </a:p>
          <a:p>
            <a:pPr lvl="1">
              <a:defRPr/>
            </a:pPr>
            <a:r>
              <a:rPr lang="en-US" dirty="0" smtClean="0"/>
              <a:t>Relationships and Community safety</a:t>
            </a:r>
            <a:endParaRPr lang="en-US" dirty="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7</a:t>
            </a:fld>
            <a:endParaRPr lang="en-US"/>
          </a:p>
        </p:txBody>
      </p:sp>
    </p:spTree>
    <p:custDataLst>
      <p:tags r:id="rId1"/>
    </p:custDataLst>
    <p:extLst>
      <p:ext uri="{BB962C8B-B14F-4D97-AF65-F5344CB8AC3E}">
        <p14:creationId xmlns:p14="http://schemas.microsoft.com/office/powerpoint/2010/main" val="1646551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Funding</a:t>
            </a:r>
          </a:p>
        </p:txBody>
      </p:sp>
      <p:sp>
        <p:nvSpPr>
          <p:cNvPr id="3" name="Content Placeholder 2"/>
          <p:cNvSpPr>
            <a:spLocks noGrp="1"/>
          </p:cNvSpPr>
          <p:nvPr>
            <p:ph idx="1"/>
          </p:nvPr>
        </p:nvSpPr>
        <p:spPr>
          <a:xfrm>
            <a:off x="457200" y="1295400"/>
            <a:ext cx="8305800" cy="4876800"/>
          </a:xfrm>
        </p:spPr>
        <p:txBody>
          <a:bodyPr/>
          <a:lstStyle/>
          <a:p>
            <a:pPr>
              <a:defRPr/>
            </a:pPr>
            <a:r>
              <a:rPr lang="en-US" sz="2600" dirty="0" smtClean="0"/>
              <a:t>IF already receiving funding at this point from several small foundations for the Youth Program and from </a:t>
            </a:r>
            <a:r>
              <a:rPr lang="en-US" sz="2600" dirty="0"/>
              <a:t>t</a:t>
            </a:r>
            <a:r>
              <a:rPr lang="en-US" sz="2600" dirty="0" smtClean="0"/>
              <a:t>he </a:t>
            </a:r>
            <a:r>
              <a:rPr lang="en-US" sz="2600" dirty="0"/>
              <a:t>D</a:t>
            </a:r>
            <a:r>
              <a:rPr lang="en-US" sz="2600" dirty="0" smtClean="0"/>
              <a:t>epartment of Health and Family </a:t>
            </a:r>
            <a:r>
              <a:rPr lang="en-US" sz="2600" dirty="0"/>
              <a:t>Services (DHFS </a:t>
            </a:r>
            <a:r>
              <a:rPr lang="en-US" sz="2600" dirty="0" smtClean="0"/>
              <a:t>) for programs serving people with disabilities who are victims of abuse.</a:t>
            </a:r>
          </a:p>
          <a:p>
            <a:pPr>
              <a:defRPr/>
            </a:pPr>
            <a:r>
              <a:rPr lang="en-US" sz="2600" dirty="0" smtClean="0"/>
              <a:t>2008—IF applies for a three-year cycle of the DHFS grant</a:t>
            </a:r>
          </a:p>
          <a:p>
            <a:pPr>
              <a:defRPr/>
            </a:pP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8</a:t>
            </a:fld>
            <a:endParaRPr lang="en-US"/>
          </a:p>
        </p:txBody>
      </p:sp>
    </p:spTree>
    <p:custDataLst>
      <p:tags r:id="rId1"/>
    </p:custDataLst>
    <p:extLst>
      <p:ext uri="{BB962C8B-B14F-4D97-AF65-F5344CB8AC3E}">
        <p14:creationId xmlns:p14="http://schemas.microsoft.com/office/powerpoint/2010/main" val="3143934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800" dirty="0" smtClean="0">
                <a:ea typeface="ＭＳ Ｐゴシック" pitchFamily="34" charset="-128"/>
              </a:rPr>
              <a:t>DHFS Funding</a:t>
            </a:r>
          </a:p>
        </p:txBody>
      </p:sp>
      <p:sp>
        <p:nvSpPr>
          <p:cNvPr id="3" name="Content Placeholder 2"/>
          <p:cNvSpPr>
            <a:spLocks noGrp="1"/>
          </p:cNvSpPr>
          <p:nvPr>
            <p:ph idx="1"/>
          </p:nvPr>
        </p:nvSpPr>
        <p:spPr>
          <a:xfrm>
            <a:off x="304800" y="1295400"/>
            <a:ext cx="8534400" cy="4876800"/>
          </a:xfrm>
        </p:spPr>
        <p:txBody>
          <a:bodyPr/>
          <a:lstStyle/>
          <a:p>
            <a:pPr>
              <a:defRPr/>
            </a:pPr>
            <a:r>
              <a:rPr lang="en-US" sz="2600" dirty="0" smtClean="0"/>
              <a:t>Covered the program from 2009-2012</a:t>
            </a:r>
          </a:p>
          <a:p>
            <a:pPr>
              <a:defRPr/>
            </a:pPr>
            <a:r>
              <a:rPr lang="en-US" sz="2600" dirty="0" smtClean="0"/>
              <a:t>Staff salary and benefits for Youth specialist, 2 other staff</a:t>
            </a:r>
          </a:p>
          <a:p>
            <a:pPr>
              <a:defRPr/>
            </a:pPr>
            <a:r>
              <a:rPr lang="en-US" sz="2600" dirty="0" smtClean="0"/>
              <a:t>Covered Activities of Disability Abuse Response Team (DART), other abuse prevention</a:t>
            </a:r>
          </a:p>
          <a:p>
            <a:pPr>
              <a:defRPr/>
            </a:pPr>
            <a:r>
              <a:rPr lang="en-US" sz="2600" dirty="0" smtClean="0"/>
              <a:t>Included in Youth Program</a:t>
            </a:r>
          </a:p>
          <a:p>
            <a:pPr lvl="1">
              <a:defRPr/>
            </a:pPr>
            <a:r>
              <a:rPr lang="en-US" dirty="0"/>
              <a:t>Safe Relationships Safe Places</a:t>
            </a:r>
          </a:p>
          <a:p>
            <a:pPr lvl="1">
              <a:defRPr/>
            </a:pPr>
            <a:r>
              <a:rPr lang="en-US" dirty="0" err="1"/>
              <a:t>Girls</a:t>
            </a:r>
            <a:r>
              <a:rPr lang="en-US" i="1" dirty="0" err="1"/>
              <a:t>First</a:t>
            </a:r>
            <a:r>
              <a:rPr lang="en-US" i="1" dirty="0"/>
              <a:t> </a:t>
            </a:r>
            <a:r>
              <a:rPr lang="en-US" dirty="0"/>
              <a:t>support groups</a:t>
            </a:r>
          </a:p>
          <a:p>
            <a:pPr lvl="1">
              <a:defRPr/>
            </a:pPr>
            <a:r>
              <a:rPr lang="en-US" dirty="0"/>
              <a:t>Boundaries and personal space sessions</a:t>
            </a:r>
          </a:p>
          <a:p>
            <a:pPr lvl="1">
              <a:defRPr/>
            </a:pPr>
            <a:r>
              <a:rPr lang="en-US" dirty="0"/>
              <a:t>Healthy relationships day of the Youth Leadership Summit</a:t>
            </a:r>
          </a:p>
          <a:p>
            <a:pPr lvl="1">
              <a:defRPr/>
            </a:pPr>
            <a:endParaRPr lang="en-US" sz="2200" dirty="0" smtClean="0"/>
          </a:p>
          <a:p>
            <a:pPr>
              <a:defRPr/>
            </a:pPr>
            <a:endParaRPr lang="en-US" sz="26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9</a:t>
            </a:fld>
            <a:endParaRPr lang="en-US"/>
          </a:p>
        </p:txBody>
      </p:sp>
    </p:spTree>
    <p:custDataLst>
      <p:tags r:id="rId1"/>
    </p:custDataLst>
    <p:extLst>
      <p:ext uri="{BB962C8B-B14F-4D97-AF65-F5344CB8AC3E}">
        <p14:creationId xmlns:p14="http://schemas.microsoft.com/office/powerpoint/2010/main" val="36445967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7241</TotalTime>
  <Words>1897</Words>
  <Application>Microsoft Office PowerPoint</Application>
  <PresentationFormat>On-screen Show (4:3)</PresentationFormat>
  <Paragraphs>332</Paragraphs>
  <Slides>38</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ＭＳ Ｐゴシック</vt:lpstr>
      <vt:lpstr>Arial</vt:lpstr>
      <vt:lpstr>Arial Rounded MT Bold</vt:lpstr>
      <vt:lpstr>Tahoma</vt:lpstr>
      <vt:lpstr>Wingdings</vt:lpstr>
      <vt:lpstr>Default Design</vt:lpstr>
      <vt:lpstr>New Community Opportunities Center at  ILRU Presents…</vt:lpstr>
      <vt:lpstr>Learning Objectives</vt:lpstr>
      <vt:lpstr>Independent Living Centers teach…</vt:lpstr>
      <vt:lpstr>CILs don’t teach</vt:lpstr>
      <vt:lpstr>How IndependenceFirst  (IF) began teaching sex ed</vt:lpstr>
      <vt:lpstr>Boundaries and Relationships</vt:lpstr>
      <vt:lpstr>A great need for more</vt:lpstr>
      <vt:lpstr>Funding</vt:lpstr>
      <vt:lpstr>DHFS Funding</vt:lpstr>
      <vt:lpstr>Program growth &amp; other funding streams</vt:lpstr>
      <vt:lpstr>Questions?</vt:lpstr>
      <vt:lpstr>Sex ed and people with disabilities</vt:lpstr>
      <vt:lpstr>Sexuality</vt:lpstr>
      <vt:lpstr>Sexuality and Disability:  The body and privacy</vt:lpstr>
      <vt:lpstr>Sexuality and Disability:  Exploitation Prevention</vt:lpstr>
      <vt:lpstr>Exploitation Prevention:  Prison of protection</vt:lpstr>
      <vt:lpstr>Exploitation Prevention: Ring of safety</vt:lpstr>
      <vt:lpstr>Sexuality and disability:  relationships and social skills</vt:lpstr>
      <vt:lpstr>Sexuality education and IDEA</vt:lpstr>
      <vt:lpstr>The question of guardianship</vt:lpstr>
      <vt:lpstr>Sexuality education: Addressing fears</vt:lpstr>
      <vt:lpstr>Questions?</vt:lpstr>
      <vt:lpstr>IndependenceFirst’s Sexuality Education Program</vt:lpstr>
      <vt:lpstr>Demographics: What and how</vt:lpstr>
      <vt:lpstr>Demographics: Where</vt:lpstr>
      <vt:lpstr>Demographics: Who</vt:lpstr>
      <vt:lpstr>Outreach</vt:lpstr>
      <vt:lpstr>Funding opportunities</vt:lpstr>
      <vt:lpstr>Collaboration opportunities</vt:lpstr>
      <vt:lpstr>Other topics </vt:lpstr>
      <vt:lpstr>Resources</vt:lpstr>
      <vt:lpstr>Accessibility</vt:lpstr>
      <vt:lpstr>Modifications and accommodations</vt:lpstr>
      <vt:lpstr>Final thoughts on sexuality</vt:lpstr>
      <vt:lpstr>Questions?</vt:lpstr>
      <vt:lpstr>Contact</vt:lpstr>
      <vt:lpstr>Wrap Up and Evaluation</vt:lpstr>
      <vt:lpstr>New Community Opportunities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Eubanks, Carol</cp:lastModifiedBy>
  <cp:revision>511</cp:revision>
  <cp:lastPrinted>2012-03-13T15:36:10Z</cp:lastPrinted>
  <dcterms:created xsi:type="dcterms:W3CDTF">2010-11-10T14:07:53Z</dcterms:created>
  <dcterms:modified xsi:type="dcterms:W3CDTF">2014-07-10T12:26:26Z</dcterms:modified>
</cp:coreProperties>
</file>