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99" r:id="rId2"/>
    <p:sldId id="594" r:id="rId3"/>
    <p:sldId id="630" r:id="rId4"/>
    <p:sldId id="631" r:id="rId5"/>
    <p:sldId id="632" r:id="rId6"/>
    <p:sldId id="633" r:id="rId7"/>
    <p:sldId id="634" r:id="rId8"/>
    <p:sldId id="635" r:id="rId9"/>
    <p:sldId id="636" r:id="rId10"/>
    <p:sldId id="637" r:id="rId11"/>
    <p:sldId id="638" r:id="rId12"/>
    <p:sldId id="639" r:id="rId13"/>
    <p:sldId id="640" r:id="rId14"/>
    <p:sldId id="622" r:id="rId15"/>
    <p:sldId id="641" r:id="rId16"/>
    <p:sldId id="643" r:id="rId17"/>
    <p:sldId id="642" r:id="rId18"/>
    <p:sldId id="644" r:id="rId19"/>
    <p:sldId id="645" r:id="rId20"/>
    <p:sldId id="646" r:id="rId21"/>
    <p:sldId id="648" r:id="rId22"/>
    <p:sldId id="649" r:id="rId23"/>
    <p:sldId id="623" r:id="rId24"/>
    <p:sldId id="651" r:id="rId25"/>
    <p:sldId id="653" r:id="rId26"/>
    <p:sldId id="650" r:id="rId27"/>
    <p:sldId id="652" r:id="rId28"/>
    <p:sldId id="654" r:id="rId29"/>
    <p:sldId id="655" r:id="rId30"/>
    <p:sldId id="656" r:id="rId31"/>
    <p:sldId id="657" r:id="rId32"/>
    <p:sldId id="658" r:id="rId33"/>
    <p:sldId id="659" r:id="rId34"/>
    <p:sldId id="647" r:id="rId35"/>
    <p:sldId id="612" r:id="rId36"/>
    <p:sldId id="629" r:id="rId37"/>
    <p:sldId id="613" r:id="rId38"/>
  </p:sldIdLst>
  <p:sldSz cx="9144000" cy="6858000" type="screen4x3"/>
  <p:notesSz cx="10233025" cy="7102475"/>
  <p:defaultTextStyle>
    <a:defPPr>
      <a:defRPr lang="en-US"/>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333399"/>
    <a:srgbClr val="CCFFFF"/>
    <a:srgbClr val="000066"/>
    <a:srgbClr val="CC3300"/>
    <a:srgbClr val="FF3300"/>
    <a:srgbClr val="DA2A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3" autoAdjust="0"/>
    <p:restoredTop sz="94660" autoAdjust="0"/>
  </p:normalViewPr>
  <p:slideViewPr>
    <p:cSldViewPr>
      <p:cViewPr varScale="1">
        <p:scale>
          <a:sx n="61" d="100"/>
          <a:sy n="61" d="100"/>
        </p:scale>
        <p:origin x="14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1386" y="-96"/>
      </p:cViewPr>
      <p:guideLst>
        <p:guide orient="horz" pos="2237"/>
        <p:guide pos="322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defTabSz="971550">
              <a:defRPr sz="1300" b="0" smtClean="0"/>
            </a:lvl1pPr>
          </a:lstStyle>
          <a:p>
            <a:pPr>
              <a:defRPr/>
            </a:pPr>
            <a:endParaRPr lang="en-US"/>
          </a:p>
        </p:txBody>
      </p:sp>
      <p:sp>
        <p:nvSpPr>
          <p:cNvPr id="28675" name="Rectangle 3"/>
          <p:cNvSpPr>
            <a:spLocks noGrp="1" noChangeArrowheads="1"/>
          </p:cNvSpPr>
          <p:nvPr>
            <p:ph type="dt" sz="quarter" idx="1"/>
          </p:nvPr>
        </p:nvSpPr>
        <p:spPr bwMode="auto">
          <a:xfrm>
            <a:off x="5795963" y="0"/>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algn="r" defTabSz="971550">
              <a:defRPr sz="1300" b="0" smtClean="0"/>
            </a:lvl1pPr>
          </a:lstStyle>
          <a:p>
            <a:pPr>
              <a:defRPr/>
            </a:pPr>
            <a:endParaRPr lang="en-US"/>
          </a:p>
        </p:txBody>
      </p:sp>
      <p:sp>
        <p:nvSpPr>
          <p:cNvPr id="28676" name="Rectangle 4"/>
          <p:cNvSpPr>
            <a:spLocks noGrp="1" noChangeArrowheads="1"/>
          </p:cNvSpPr>
          <p:nvPr>
            <p:ph type="ftr" sz="quarter" idx="2"/>
          </p:nvPr>
        </p:nvSpPr>
        <p:spPr bwMode="auto">
          <a:xfrm>
            <a:off x="0" y="6745288"/>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defTabSz="971550">
              <a:defRPr sz="1300" b="0" smtClean="0"/>
            </a:lvl1pPr>
          </a:lstStyle>
          <a:p>
            <a:pPr>
              <a:defRPr/>
            </a:pPr>
            <a:endParaRPr lang="en-US"/>
          </a:p>
        </p:txBody>
      </p:sp>
      <p:sp>
        <p:nvSpPr>
          <p:cNvPr id="28677" name="Rectangle 5"/>
          <p:cNvSpPr>
            <a:spLocks noGrp="1" noChangeArrowheads="1"/>
          </p:cNvSpPr>
          <p:nvPr>
            <p:ph type="sldNum" sz="quarter" idx="3"/>
          </p:nvPr>
        </p:nvSpPr>
        <p:spPr bwMode="auto">
          <a:xfrm>
            <a:off x="5795963" y="6745288"/>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algn="r" defTabSz="971550">
              <a:defRPr sz="1300" b="0" smtClean="0"/>
            </a:lvl1pPr>
          </a:lstStyle>
          <a:p>
            <a:pPr>
              <a:defRPr/>
            </a:pPr>
            <a:fld id="{BEBCCCAE-A064-4100-BDCB-AE8BEF986E80}" type="slidenum">
              <a:rPr lang="en-US"/>
              <a:pPr>
                <a:defRPr/>
              </a:pPr>
              <a:t>‹#›</a:t>
            </a:fld>
            <a:endParaRPr lang="en-US"/>
          </a:p>
        </p:txBody>
      </p:sp>
    </p:spTree>
    <p:extLst>
      <p:ext uri="{BB962C8B-B14F-4D97-AF65-F5344CB8AC3E}">
        <p14:creationId xmlns:p14="http://schemas.microsoft.com/office/powerpoint/2010/main" val="898061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defTabSz="971550">
              <a:defRPr sz="1300" b="0" smtClean="0"/>
            </a:lvl1pPr>
          </a:lstStyle>
          <a:p>
            <a:pPr>
              <a:defRPr/>
            </a:pPr>
            <a:endParaRPr lang="en-US"/>
          </a:p>
        </p:txBody>
      </p:sp>
      <p:sp>
        <p:nvSpPr>
          <p:cNvPr id="3075" name="Rectangle 3"/>
          <p:cNvSpPr>
            <a:spLocks noGrp="1" noChangeArrowheads="1"/>
          </p:cNvSpPr>
          <p:nvPr>
            <p:ph type="dt" idx="1"/>
          </p:nvPr>
        </p:nvSpPr>
        <p:spPr bwMode="auto">
          <a:xfrm>
            <a:off x="5795963" y="0"/>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lvl1pPr algn="r" defTabSz="971550">
              <a:defRPr sz="1300" b="0" smtClean="0"/>
            </a:lvl1pPr>
          </a:lstStyle>
          <a:p>
            <a:pPr>
              <a:defRPr/>
            </a:pPr>
            <a:endParaRPr lang="en-US"/>
          </a:p>
        </p:txBody>
      </p:sp>
      <p:sp>
        <p:nvSpPr>
          <p:cNvPr id="67588" name="Rectangle 4"/>
          <p:cNvSpPr>
            <a:spLocks noGrp="1" noRot="1" noChangeAspect="1" noChangeArrowheads="1" noTextEdit="1"/>
          </p:cNvSpPr>
          <p:nvPr>
            <p:ph type="sldImg" idx="2"/>
          </p:nvPr>
        </p:nvSpPr>
        <p:spPr bwMode="auto">
          <a:xfrm>
            <a:off x="3341688" y="531813"/>
            <a:ext cx="3551237" cy="2663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023938" y="3375025"/>
            <a:ext cx="81851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745288"/>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defTabSz="971550">
              <a:defRPr sz="1300" b="0" smtClean="0"/>
            </a:lvl1pPr>
          </a:lstStyle>
          <a:p>
            <a:pPr>
              <a:defRPr/>
            </a:pPr>
            <a:endParaRPr lang="en-US"/>
          </a:p>
        </p:txBody>
      </p:sp>
      <p:sp>
        <p:nvSpPr>
          <p:cNvPr id="3079" name="Rectangle 7"/>
          <p:cNvSpPr>
            <a:spLocks noGrp="1" noChangeArrowheads="1"/>
          </p:cNvSpPr>
          <p:nvPr>
            <p:ph type="sldNum" sz="quarter" idx="5"/>
          </p:nvPr>
        </p:nvSpPr>
        <p:spPr bwMode="auto">
          <a:xfrm>
            <a:off x="5795963" y="6745288"/>
            <a:ext cx="44354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7" tIns="49524" rIns="99047" bIns="49524" numCol="1" anchor="b" anchorCtr="0" compatLnSpc="1">
            <a:prstTxWarp prst="textNoShape">
              <a:avLst/>
            </a:prstTxWarp>
          </a:bodyPr>
          <a:lstStyle>
            <a:lvl1pPr algn="r" defTabSz="971550">
              <a:defRPr sz="1300" b="0" smtClean="0"/>
            </a:lvl1pPr>
          </a:lstStyle>
          <a:p>
            <a:pPr>
              <a:defRPr/>
            </a:pPr>
            <a:fld id="{93A514EC-939E-4848-8427-7076D2D13F20}" type="slidenum">
              <a:rPr lang="en-US"/>
              <a:pPr>
                <a:defRPr/>
              </a:pPr>
              <a:t>‹#›</a:t>
            </a:fld>
            <a:endParaRPr lang="en-US"/>
          </a:p>
        </p:txBody>
      </p:sp>
    </p:spTree>
    <p:extLst>
      <p:ext uri="{BB962C8B-B14F-4D97-AF65-F5344CB8AC3E}">
        <p14:creationId xmlns:p14="http://schemas.microsoft.com/office/powerpoint/2010/main" val="3620384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A514EC-939E-4848-8427-7076D2D13F20}" type="slidenum">
              <a:rPr lang="en-US" smtClean="0"/>
              <a:pPr>
                <a:defRPr/>
              </a:pPr>
              <a:t>1</a:t>
            </a:fld>
            <a:endParaRPr lang="en-US"/>
          </a:p>
        </p:txBody>
      </p:sp>
    </p:spTree>
    <p:extLst>
      <p:ext uri="{BB962C8B-B14F-4D97-AF65-F5344CB8AC3E}">
        <p14:creationId xmlns:p14="http://schemas.microsoft.com/office/powerpoint/2010/main" val="115363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10</a:t>
            </a:fld>
            <a:endParaRPr lang="en-US"/>
          </a:p>
        </p:txBody>
      </p:sp>
    </p:spTree>
    <p:extLst>
      <p:ext uri="{BB962C8B-B14F-4D97-AF65-F5344CB8AC3E}">
        <p14:creationId xmlns:p14="http://schemas.microsoft.com/office/powerpoint/2010/main" val="195761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11</a:t>
            </a:fld>
            <a:endParaRPr lang="en-US"/>
          </a:p>
        </p:txBody>
      </p:sp>
    </p:spTree>
    <p:extLst>
      <p:ext uri="{BB962C8B-B14F-4D97-AF65-F5344CB8AC3E}">
        <p14:creationId xmlns:p14="http://schemas.microsoft.com/office/powerpoint/2010/main" val="103658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12</a:t>
            </a:fld>
            <a:endParaRPr lang="en-US"/>
          </a:p>
        </p:txBody>
      </p:sp>
    </p:spTree>
    <p:extLst>
      <p:ext uri="{BB962C8B-B14F-4D97-AF65-F5344CB8AC3E}">
        <p14:creationId xmlns:p14="http://schemas.microsoft.com/office/powerpoint/2010/main" val="340553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13</a:t>
            </a:fld>
            <a:endParaRPr lang="en-US"/>
          </a:p>
        </p:txBody>
      </p:sp>
    </p:spTree>
    <p:extLst>
      <p:ext uri="{BB962C8B-B14F-4D97-AF65-F5344CB8AC3E}">
        <p14:creationId xmlns:p14="http://schemas.microsoft.com/office/powerpoint/2010/main" val="10827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15</a:t>
            </a:fld>
            <a:endParaRPr lang="en-US"/>
          </a:p>
        </p:txBody>
      </p:sp>
    </p:spTree>
    <p:extLst>
      <p:ext uri="{BB962C8B-B14F-4D97-AF65-F5344CB8AC3E}">
        <p14:creationId xmlns:p14="http://schemas.microsoft.com/office/powerpoint/2010/main" val="201740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16</a:t>
            </a:fld>
            <a:endParaRPr lang="en-US"/>
          </a:p>
        </p:txBody>
      </p:sp>
    </p:spTree>
    <p:extLst>
      <p:ext uri="{BB962C8B-B14F-4D97-AF65-F5344CB8AC3E}">
        <p14:creationId xmlns:p14="http://schemas.microsoft.com/office/powerpoint/2010/main" val="1947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17</a:t>
            </a:fld>
            <a:endParaRPr lang="en-US"/>
          </a:p>
        </p:txBody>
      </p:sp>
    </p:spTree>
    <p:extLst>
      <p:ext uri="{BB962C8B-B14F-4D97-AF65-F5344CB8AC3E}">
        <p14:creationId xmlns:p14="http://schemas.microsoft.com/office/powerpoint/2010/main" val="3398226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18</a:t>
            </a:fld>
            <a:endParaRPr lang="en-US"/>
          </a:p>
        </p:txBody>
      </p:sp>
    </p:spTree>
    <p:extLst>
      <p:ext uri="{BB962C8B-B14F-4D97-AF65-F5344CB8AC3E}">
        <p14:creationId xmlns:p14="http://schemas.microsoft.com/office/powerpoint/2010/main" val="368199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19</a:t>
            </a:fld>
            <a:endParaRPr lang="en-US"/>
          </a:p>
        </p:txBody>
      </p:sp>
    </p:spTree>
    <p:extLst>
      <p:ext uri="{BB962C8B-B14F-4D97-AF65-F5344CB8AC3E}">
        <p14:creationId xmlns:p14="http://schemas.microsoft.com/office/powerpoint/2010/main" val="293582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20</a:t>
            </a:fld>
            <a:endParaRPr lang="en-US"/>
          </a:p>
        </p:txBody>
      </p:sp>
    </p:spTree>
    <p:extLst>
      <p:ext uri="{BB962C8B-B14F-4D97-AF65-F5344CB8AC3E}">
        <p14:creationId xmlns:p14="http://schemas.microsoft.com/office/powerpoint/2010/main" val="84586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a:t>
            </a:fld>
            <a:endParaRPr lang="en-US"/>
          </a:p>
        </p:txBody>
      </p:sp>
    </p:spTree>
    <p:extLst>
      <p:ext uri="{BB962C8B-B14F-4D97-AF65-F5344CB8AC3E}">
        <p14:creationId xmlns:p14="http://schemas.microsoft.com/office/powerpoint/2010/main" val="230998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21</a:t>
            </a:fld>
            <a:endParaRPr lang="en-US"/>
          </a:p>
        </p:txBody>
      </p:sp>
    </p:spTree>
    <p:extLst>
      <p:ext uri="{BB962C8B-B14F-4D97-AF65-F5344CB8AC3E}">
        <p14:creationId xmlns:p14="http://schemas.microsoft.com/office/powerpoint/2010/main" val="3223831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22</a:t>
            </a:fld>
            <a:endParaRPr lang="en-US"/>
          </a:p>
        </p:txBody>
      </p:sp>
    </p:spTree>
    <p:extLst>
      <p:ext uri="{BB962C8B-B14F-4D97-AF65-F5344CB8AC3E}">
        <p14:creationId xmlns:p14="http://schemas.microsoft.com/office/powerpoint/2010/main" val="4221400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24</a:t>
            </a:fld>
            <a:endParaRPr lang="en-US"/>
          </a:p>
        </p:txBody>
      </p:sp>
    </p:spTree>
    <p:extLst>
      <p:ext uri="{BB962C8B-B14F-4D97-AF65-F5344CB8AC3E}">
        <p14:creationId xmlns:p14="http://schemas.microsoft.com/office/powerpoint/2010/main" val="2117813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25</a:t>
            </a:fld>
            <a:endParaRPr lang="en-US"/>
          </a:p>
        </p:txBody>
      </p:sp>
    </p:spTree>
    <p:extLst>
      <p:ext uri="{BB962C8B-B14F-4D97-AF65-F5344CB8AC3E}">
        <p14:creationId xmlns:p14="http://schemas.microsoft.com/office/powerpoint/2010/main" val="2233052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26</a:t>
            </a:fld>
            <a:endParaRPr lang="en-US"/>
          </a:p>
        </p:txBody>
      </p:sp>
    </p:spTree>
    <p:extLst>
      <p:ext uri="{BB962C8B-B14F-4D97-AF65-F5344CB8AC3E}">
        <p14:creationId xmlns:p14="http://schemas.microsoft.com/office/powerpoint/2010/main" val="27140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27</a:t>
            </a:fld>
            <a:endParaRPr lang="en-US"/>
          </a:p>
        </p:txBody>
      </p:sp>
    </p:spTree>
    <p:extLst>
      <p:ext uri="{BB962C8B-B14F-4D97-AF65-F5344CB8AC3E}">
        <p14:creationId xmlns:p14="http://schemas.microsoft.com/office/powerpoint/2010/main" val="1081014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28</a:t>
            </a:fld>
            <a:endParaRPr lang="en-US"/>
          </a:p>
        </p:txBody>
      </p:sp>
    </p:spTree>
    <p:extLst>
      <p:ext uri="{BB962C8B-B14F-4D97-AF65-F5344CB8AC3E}">
        <p14:creationId xmlns:p14="http://schemas.microsoft.com/office/powerpoint/2010/main" val="3470330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29</a:t>
            </a:fld>
            <a:endParaRPr lang="en-US"/>
          </a:p>
        </p:txBody>
      </p:sp>
    </p:spTree>
    <p:extLst>
      <p:ext uri="{BB962C8B-B14F-4D97-AF65-F5344CB8AC3E}">
        <p14:creationId xmlns:p14="http://schemas.microsoft.com/office/powerpoint/2010/main" val="48424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30</a:t>
            </a:fld>
            <a:endParaRPr lang="en-US"/>
          </a:p>
        </p:txBody>
      </p:sp>
    </p:spTree>
    <p:extLst>
      <p:ext uri="{BB962C8B-B14F-4D97-AF65-F5344CB8AC3E}">
        <p14:creationId xmlns:p14="http://schemas.microsoft.com/office/powerpoint/2010/main" val="3863703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31</a:t>
            </a:fld>
            <a:endParaRPr lang="en-US"/>
          </a:p>
        </p:txBody>
      </p:sp>
    </p:spTree>
    <p:extLst>
      <p:ext uri="{BB962C8B-B14F-4D97-AF65-F5344CB8AC3E}">
        <p14:creationId xmlns:p14="http://schemas.microsoft.com/office/powerpoint/2010/main" val="125927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3</a:t>
            </a:fld>
            <a:endParaRPr lang="en-US"/>
          </a:p>
        </p:txBody>
      </p:sp>
    </p:spTree>
    <p:extLst>
      <p:ext uri="{BB962C8B-B14F-4D97-AF65-F5344CB8AC3E}">
        <p14:creationId xmlns:p14="http://schemas.microsoft.com/office/powerpoint/2010/main" val="4026931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32</a:t>
            </a:fld>
            <a:endParaRPr lang="en-US"/>
          </a:p>
        </p:txBody>
      </p:sp>
    </p:spTree>
    <p:extLst>
      <p:ext uri="{BB962C8B-B14F-4D97-AF65-F5344CB8AC3E}">
        <p14:creationId xmlns:p14="http://schemas.microsoft.com/office/powerpoint/2010/main" val="3946362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33</a:t>
            </a:fld>
            <a:endParaRPr lang="en-US"/>
          </a:p>
        </p:txBody>
      </p:sp>
    </p:spTree>
    <p:extLst>
      <p:ext uri="{BB962C8B-B14F-4D97-AF65-F5344CB8AC3E}">
        <p14:creationId xmlns:p14="http://schemas.microsoft.com/office/powerpoint/2010/main" val="2031498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fld id="{F21BB868-27E2-4694-AE34-0B3BF8C84213}" type="slidenum">
              <a:rPr lang="en-US" sz="1200" b="0" smtClean="0"/>
              <a:pPr eaLnBrk="1" hangingPunct="1"/>
              <a:t>37</a:t>
            </a:fld>
            <a:endParaRPr lang="en-US" sz="1200" b="0" smtClean="0"/>
          </a:p>
        </p:txBody>
      </p:sp>
    </p:spTree>
    <p:extLst>
      <p:ext uri="{BB962C8B-B14F-4D97-AF65-F5344CB8AC3E}">
        <p14:creationId xmlns:p14="http://schemas.microsoft.com/office/powerpoint/2010/main" val="109251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4</a:t>
            </a:fld>
            <a:endParaRPr lang="en-US"/>
          </a:p>
        </p:txBody>
      </p:sp>
    </p:spTree>
    <p:extLst>
      <p:ext uri="{BB962C8B-B14F-4D97-AF65-F5344CB8AC3E}">
        <p14:creationId xmlns:p14="http://schemas.microsoft.com/office/powerpoint/2010/main" val="272253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5</a:t>
            </a:fld>
            <a:endParaRPr lang="en-US"/>
          </a:p>
        </p:txBody>
      </p:sp>
    </p:spTree>
    <p:extLst>
      <p:ext uri="{BB962C8B-B14F-4D97-AF65-F5344CB8AC3E}">
        <p14:creationId xmlns:p14="http://schemas.microsoft.com/office/powerpoint/2010/main" val="28309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6</a:t>
            </a:fld>
            <a:endParaRPr lang="en-US"/>
          </a:p>
        </p:txBody>
      </p:sp>
    </p:spTree>
    <p:extLst>
      <p:ext uri="{BB962C8B-B14F-4D97-AF65-F5344CB8AC3E}">
        <p14:creationId xmlns:p14="http://schemas.microsoft.com/office/powerpoint/2010/main" val="324087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7</a:t>
            </a:fld>
            <a:endParaRPr lang="en-US"/>
          </a:p>
        </p:txBody>
      </p:sp>
    </p:spTree>
    <p:extLst>
      <p:ext uri="{BB962C8B-B14F-4D97-AF65-F5344CB8AC3E}">
        <p14:creationId xmlns:p14="http://schemas.microsoft.com/office/powerpoint/2010/main" val="119802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8</a:t>
            </a:fld>
            <a:endParaRPr lang="en-US"/>
          </a:p>
        </p:txBody>
      </p:sp>
    </p:spTree>
    <p:extLst>
      <p:ext uri="{BB962C8B-B14F-4D97-AF65-F5344CB8AC3E}">
        <p14:creationId xmlns:p14="http://schemas.microsoft.com/office/powerpoint/2010/main" val="327823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F03EF90C-BC3C-4B77-955B-C0AC23C587FD}" type="slidenum">
              <a:rPr lang="en-US"/>
              <a:pPr/>
              <a:t>9</a:t>
            </a:fld>
            <a:endParaRPr lang="en-US"/>
          </a:p>
        </p:txBody>
      </p:sp>
    </p:spTree>
    <p:extLst>
      <p:ext uri="{BB962C8B-B14F-4D97-AF65-F5344CB8AC3E}">
        <p14:creationId xmlns:p14="http://schemas.microsoft.com/office/powerpoint/2010/main" val="39601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C7FE070-C1B7-4BC7-A534-D034F76FAC67}" type="slidenum">
              <a:rPr lang="en-US"/>
              <a:pPr>
                <a:defRPr/>
              </a:pPr>
              <a:t>‹#›</a:t>
            </a:fld>
            <a:endParaRPr lang="en-US"/>
          </a:p>
        </p:txBody>
      </p:sp>
    </p:spTree>
    <p:extLst>
      <p:ext uri="{BB962C8B-B14F-4D97-AF65-F5344CB8AC3E}">
        <p14:creationId xmlns:p14="http://schemas.microsoft.com/office/powerpoint/2010/main" val="392212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DC449C-7A14-4E01-A261-4C8BDA9277F1}" type="slidenum">
              <a:rPr lang="en-US"/>
              <a:pPr>
                <a:defRPr/>
              </a:pPr>
              <a:t>‹#›</a:t>
            </a:fld>
            <a:endParaRPr lang="en-US"/>
          </a:p>
        </p:txBody>
      </p:sp>
    </p:spTree>
    <p:extLst>
      <p:ext uri="{BB962C8B-B14F-4D97-AF65-F5344CB8AC3E}">
        <p14:creationId xmlns:p14="http://schemas.microsoft.com/office/powerpoint/2010/main" val="295282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2098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0"/>
            <a:ext cx="6477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EA9970-0DBD-4977-84E3-CEB729943619}" type="slidenum">
              <a:rPr lang="en-US"/>
              <a:pPr>
                <a:defRPr/>
              </a:pPr>
              <a:t>‹#›</a:t>
            </a:fld>
            <a:endParaRPr lang="en-US"/>
          </a:p>
        </p:txBody>
      </p:sp>
    </p:spTree>
    <p:extLst>
      <p:ext uri="{BB962C8B-B14F-4D97-AF65-F5344CB8AC3E}">
        <p14:creationId xmlns:p14="http://schemas.microsoft.com/office/powerpoint/2010/main" val="90855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15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534400" cy="4876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2274636E-2EFF-444B-85BD-66BB63A02212}" type="slidenum">
              <a:rPr lang="en-US"/>
              <a:pPr>
                <a:defRPr/>
              </a:pPr>
              <a:t>‹#›</a:t>
            </a:fld>
            <a:endParaRPr lang="en-US"/>
          </a:p>
        </p:txBody>
      </p:sp>
    </p:spTree>
    <p:extLst>
      <p:ext uri="{BB962C8B-B14F-4D97-AF65-F5344CB8AC3E}">
        <p14:creationId xmlns:p14="http://schemas.microsoft.com/office/powerpoint/2010/main" val="32835221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8D8F0C6-C8EF-4658-A94A-67EADE0AC702}" type="slidenum">
              <a:rPr lang="en-US"/>
              <a:pPr>
                <a:defRPr/>
              </a:pPr>
              <a:t>‹#›</a:t>
            </a:fld>
            <a:endParaRPr lang="en-US"/>
          </a:p>
        </p:txBody>
      </p:sp>
    </p:spTree>
    <p:extLst>
      <p:ext uri="{BB962C8B-B14F-4D97-AF65-F5344CB8AC3E}">
        <p14:creationId xmlns:p14="http://schemas.microsoft.com/office/powerpoint/2010/main" val="12680935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B4DA0C39-A759-4F8A-996A-E1DCE786B7E0}" type="slidenum">
              <a:rPr lang="en-US" smtClean="0"/>
              <a:pPr>
                <a:defRPr/>
              </a:pPr>
              <a:t>‹#›</a:t>
            </a:fld>
            <a:endParaRPr lang="en-US"/>
          </a:p>
        </p:txBody>
      </p:sp>
    </p:spTree>
    <p:extLst>
      <p:ext uri="{BB962C8B-B14F-4D97-AF65-F5344CB8AC3E}">
        <p14:creationId xmlns:p14="http://schemas.microsoft.com/office/powerpoint/2010/main" val="311389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402F16A-A08B-46C5-83CF-72F4E1942523}" type="slidenum">
              <a:rPr lang="en-US"/>
              <a:pPr>
                <a:defRPr/>
              </a:pPr>
              <a:t>‹#›</a:t>
            </a:fld>
            <a:endParaRPr lang="en-US"/>
          </a:p>
        </p:txBody>
      </p:sp>
    </p:spTree>
    <p:extLst>
      <p:ext uri="{BB962C8B-B14F-4D97-AF65-F5344CB8AC3E}">
        <p14:creationId xmlns:p14="http://schemas.microsoft.com/office/powerpoint/2010/main" val="351032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16B619-3A3E-446D-8BBF-F0A416F47CEC}" type="slidenum">
              <a:rPr lang="en-US"/>
              <a:pPr>
                <a:defRPr/>
              </a:pPr>
              <a:t>‹#›</a:t>
            </a:fld>
            <a:endParaRPr lang="en-US"/>
          </a:p>
        </p:txBody>
      </p:sp>
    </p:spTree>
    <p:extLst>
      <p:ext uri="{BB962C8B-B14F-4D97-AF65-F5344CB8AC3E}">
        <p14:creationId xmlns:p14="http://schemas.microsoft.com/office/powerpoint/2010/main" val="298809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77FE010-CCE8-4C15-A33D-C635D9059CBE}" type="slidenum">
              <a:rPr lang="en-US"/>
              <a:pPr>
                <a:defRPr/>
              </a:pPr>
              <a:t>‹#›</a:t>
            </a:fld>
            <a:endParaRPr lang="en-US"/>
          </a:p>
        </p:txBody>
      </p:sp>
    </p:spTree>
    <p:extLst>
      <p:ext uri="{BB962C8B-B14F-4D97-AF65-F5344CB8AC3E}">
        <p14:creationId xmlns:p14="http://schemas.microsoft.com/office/powerpoint/2010/main" val="169182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1B0811D-1C81-41C6-99B6-05E968960813}" type="slidenum">
              <a:rPr lang="en-US"/>
              <a:pPr>
                <a:defRPr/>
              </a:pPr>
              <a:t>‹#›</a:t>
            </a:fld>
            <a:endParaRPr lang="en-US"/>
          </a:p>
        </p:txBody>
      </p:sp>
    </p:spTree>
    <p:extLst>
      <p:ext uri="{BB962C8B-B14F-4D97-AF65-F5344CB8AC3E}">
        <p14:creationId xmlns:p14="http://schemas.microsoft.com/office/powerpoint/2010/main" val="288228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0F0E7C3-AA8E-4917-8D34-5D5339F90687}" type="slidenum">
              <a:rPr lang="en-US"/>
              <a:pPr>
                <a:defRPr/>
              </a:pPr>
              <a:t>‹#›</a:t>
            </a:fld>
            <a:endParaRPr lang="en-US"/>
          </a:p>
        </p:txBody>
      </p:sp>
    </p:spTree>
    <p:extLst>
      <p:ext uri="{BB962C8B-B14F-4D97-AF65-F5344CB8AC3E}">
        <p14:creationId xmlns:p14="http://schemas.microsoft.com/office/powerpoint/2010/main" val="393802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D6F502-7A7B-4477-AD10-74AF3DC11E70}" type="slidenum">
              <a:rPr lang="en-US"/>
              <a:pPr>
                <a:defRPr/>
              </a:pPr>
              <a:t>‹#›</a:t>
            </a:fld>
            <a:endParaRPr lang="en-US"/>
          </a:p>
        </p:txBody>
      </p:sp>
    </p:spTree>
    <p:extLst>
      <p:ext uri="{BB962C8B-B14F-4D97-AF65-F5344CB8AC3E}">
        <p14:creationId xmlns:p14="http://schemas.microsoft.com/office/powerpoint/2010/main" val="139335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D273AE-B379-4B7D-AB58-5D42440D590F}" type="slidenum">
              <a:rPr lang="en-US"/>
              <a:pPr>
                <a:defRPr/>
              </a:pPr>
              <a:t>‹#›</a:t>
            </a:fld>
            <a:endParaRPr lang="en-US"/>
          </a:p>
        </p:txBody>
      </p:sp>
    </p:spTree>
    <p:extLst>
      <p:ext uri="{BB962C8B-B14F-4D97-AF65-F5344CB8AC3E}">
        <p14:creationId xmlns:p14="http://schemas.microsoft.com/office/powerpoint/2010/main" val="19555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0"/>
            <a:ext cx="8763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ilru 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924800" y="152400"/>
            <a:ext cx="990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305800" y="6381750"/>
            <a:ext cx="609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latin typeface="Arial" pitchFamily="34" charset="0"/>
                <a:cs typeface="+mn-cs"/>
              </a:defRPr>
            </a:lvl1pPr>
          </a:lstStyle>
          <a:p>
            <a:pPr>
              <a:defRPr/>
            </a:pPr>
            <a:fld id="{70C59133-D65F-4726-A371-F5F886B14D58}" type="slidenum">
              <a:rPr lang="en-US"/>
              <a:pPr>
                <a:defRPr/>
              </a:pPr>
              <a:t>‹#›</a:t>
            </a:fld>
            <a:endParaRPr lang="en-US"/>
          </a:p>
        </p:txBody>
      </p:sp>
      <p:sp>
        <p:nvSpPr>
          <p:cNvPr id="2" name="Rectangle 7"/>
          <p:cNvSpPr>
            <a:spLocks noChangeArrowheads="1"/>
          </p:cNvSpPr>
          <p:nvPr userDrawn="1"/>
        </p:nvSpPr>
        <p:spPr bwMode="auto">
          <a:xfrm>
            <a:off x="228600" y="6373813"/>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New Community Opportunities Center at ILRU – Independent Living Research Utilization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l" rtl="0" eaLnBrk="0" fontAlgn="base" hangingPunct="0">
        <a:spcBef>
          <a:spcPct val="0"/>
        </a:spcBef>
        <a:spcAft>
          <a:spcPct val="0"/>
        </a:spcAft>
        <a:defRPr sz="3200" b="1">
          <a:solidFill>
            <a:srgbClr val="333399"/>
          </a:solidFill>
          <a:latin typeface="+mj-lt"/>
          <a:ea typeface="+mj-ea"/>
          <a:cs typeface="+mj-cs"/>
        </a:defRPr>
      </a:lvl1pPr>
      <a:lvl2pPr algn="l" rtl="0" eaLnBrk="0" fontAlgn="base" hangingPunct="0">
        <a:spcBef>
          <a:spcPct val="0"/>
        </a:spcBef>
        <a:spcAft>
          <a:spcPct val="0"/>
        </a:spcAft>
        <a:defRPr sz="3200" b="1">
          <a:solidFill>
            <a:srgbClr val="333399"/>
          </a:solidFill>
          <a:latin typeface="Arial Rounded MT Bold" pitchFamily="34" charset="0"/>
        </a:defRPr>
      </a:lvl2pPr>
      <a:lvl3pPr algn="l" rtl="0" eaLnBrk="0" fontAlgn="base" hangingPunct="0">
        <a:spcBef>
          <a:spcPct val="0"/>
        </a:spcBef>
        <a:spcAft>
          <a:spcPct val="0"/>
        </a:spcAft>
        <a:defRPr sz="3200" b="1">
          <a:solidFill>
            <a:srgbClr val="333399"/>
          </a:solidFill>
          <a:latin typeface="Arial Rounded MT Bold" pitchFamily="34" charset="0"/>
        </a:defRPr>
      </a:lvl3pPr>
      <a:lvl4pPr algn="l" rtl="0" eaLnBrk="0" fontAlgn="base" hangingPunct="0">
        <a:spcBef>
          <a:spcPct val="0"/>
        </a:spcBef>
        <a:spcAft>
          <a:spcPct val="0"/>
        </a:spcAft>
        <a:defRPr sz="3200" b="1">
          <a:solidFill>
            <a:srgbClr val="333399"/>
          </a:solidFill>
          <a:latin typeface="Arial Rounded MT Bold" pitchFamily="34" charset="0"/>
        </a:defRPr>
      </a:lvl4pPr>
      <a:lvl5pPr algn="l" rtl="0" eaLnBrk="0" fontAlgn="base" hangingPunct="0">
        <a:spcBef>
          <a:spcPct val="0"/>
        </a:spcBef>
        <a:spcAft>
          <a:spcPct val="0"/>
        </a:spcAft>
        <a:defRPr sz="3200" b="1">
          <a:solidFill>
            <a:srgbClr val="333399"/>
          </a:solidFill>
          <a:latin typeface="Arial Rounded MT Bold" pitchFamily="34" charset="0"/>
        </a:defRPr>
      </a:lvl5pPr>
      <a:lvl6pPr marL="457200" algn="l" rtl="0" fontAlgn="base">
        <a:spcBef>
          <a:spcPct val="0"/>
        </a:spcBef>
        <a:spcAft>
          <a:spcPct val="0"/>
        </a:spcAft>
        <a:defRPr sz="3200" b="1">
          <a:solidFill>
            <a:srgbClr val="333399"/>
          </a:solidFill>
          <a:latin typeface="Arial Rounded MT Bold" pitchFamily="34" charset="0"/>
        </a:defRPr>
      </a:lvl6pPr>
      <a:lvl7pPr marL="914400" algn="l" rtl="0" fontAlgn="base">
        <a:spcBef>
          <a:spcPct val="0"/>
        </a:spcBef>
        <a:spcAft>
          <a:spcPct val="0"/>
        </a:spcAft>
        <a:defRPr sz="3200" b="1">
          <a:solidFill>
            <a:srgbClr val="333399"/>
          </a:solidFill>
          <a:latin typeface="Arial Rounded MT Bold" pitchFamily="34" charset="0"/>
        </a:defRPr>
      </a:lvl7pPr>
      <a:lvl8pPr marL="1371600" algn="l" rtl="0" fontAlgn="base">
        <a:spcBef>
          <a:spcPct val="0"/>
        </a:spcBef>
        <a:spcAft>
          <a:spcPct val="0"/>
        </a:spcAft>
        <a:defRPr sz="3200" b="1">
          <a:solidFill>
            <a:srgbClr val="333399"/>
          </a:solidFill>
          <a:latin typeface="Arial Rounded MT Bold" pitchFamily="34" charset="0"/>
        </a:defRPr>
      </a:lvl8pPr>
      <a:lvl9pPr marL="1828800" algn="l" rtl="0" fontAlgn="base">
        <a:spcBef>
          <a:spcPct val="0"/>
        </a:spcBef>
        <a:spcAft>
          <a:spcPct val="0"/>
        </a:spcAft>
        <a:defRPr sz="3200" b="1">
          <a:solidFill>
            <a:srgbClr val="333399"/>
          </a:solidFill>
          <a:latin typeface="Arial Rounded MT Bold" pitchFamily="34" charset="0"/>
        </a:defRPr>
      </a:lvl9pPr>
    </p:titleStyle>
    <p:bodyStyle>
      <a:lvl1pPr marL="342900" indent="-342900" algn="l" rtl="0" eaLnBrk="0" fontAlgn="base" hangingPunct="0">
        <a:spcBef>
          <a:spcPct val="20000"/>
        </a:spcBef>
        <a:spcAft>
          <a:spcPct val="0"/>
        </a:spcAft>
        <a:buClr>
          <a:srgbClr val="000066"/>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akriofske@independencefirst.org" TargetMode="Externa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2" Type="http://schemas.openxmlformats.org/officeDocument/2006/relationships/hyperlink" Target="https://vovici.com/wsb.dll/s/12291g56a9b"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txBox="1">
            <a:spLocks noGrp="1"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r" eaLnBrk="1" hangingPunct="1"/>
            <a:fld id="{2F2FACB2-A217-4F05-8F38-169579760A81}" type="slidenum">
              <a:rPr lang="en-US" sz="800">
                <a:ea typeface="ＭＳ Ｐゴシック"/>
                <a:cs typeface="ＭＳ Ｐゴシック"/>
              </a:rPr>
              <a:pPr algn="r" eaLnBrk="1" hangingPunct="1"/>
              <a:t>1</a:t>
            </a:fld>
            <a:endParaRPr lang="en-US" sz="800">
              <a:ea typeface="ＭＳ Ｐゴシック"/>
              <a:cs typeface="ＭＳ Ｐゴシック"/>
            </a:endParaRPr>
          </a:p>
        </p:txBody>
      </p:sp>
      <p:sp>
        <p:nvSpPr>
          <p:cNvPr id="3" name="Title 2"/>
          <p:cNvSpPr>
            <a:spLocks noGrp="1"/>
          </p:cNvSpPr>
          <p:nvPr>
            <p:ph type="title"/>
          </p:nvPr>
        </p:nvSpPr>
        <p:spPr>
          <a:xfrm>
            <a:off x="152400" y="228600"/>
            <a:ext cx="8763000" cy="715963"/>
          </a:xfrm>
        </p:spPr>
        <p:txBody>
          <a:bodyPr/>
          <a:lstStyle/>
          <a:p>
            <a:pPr>
              <a:defRPr/>
            </a:pPr>
            <a:r>
              <a:rPr lang="en-US" sz="2400" dirty="0">
                <a:solidFill>
                  <a:schemeClr val="accent2"/>
                </a:solidFill>
                <a:latin typeface="Arial Rounded MT Bold" pitchFamily="34" charset="0"/>
                <a:ea typeface="ＭＳ Ｐゴシック" pitchFamily="-112" charset="-128"/>
              </a:rPr>
              <a:t>New Community Opportunities Center at </a:t>
            </a:r>
            <a:br>
              <a:rPr lang="en-US" sz="2400" dirty="0">
                <a:solidFill>
                  <a:schemeClr val="accent2"/>
                </a:solidFill>
                <a:latin typeface="Arial Rounded MT Bold" pitchFamily="34" charset="0"/>
                <a:ea typeface="ＭＳ Ｐゴシック" pitchFamily="-112" charset="-128"/>
              </a:rPr>
            </a:br>
            <a:r>
              <a:rPr lang="en-US" sz="2400" dirty="0">
                <a:solidFill>
                  <a:schemeClr val="accent2"/>
                </a:solidFill>
                <a:latin typeface="Arial Rounded MT Bold" pitchFamily="34" charset="0"/>
                <a:ea typeface="ＭＳ Ｐゴシック" pitchFamily="-112" charset="-128"/>
              </a:rPr>
              <a:t>ILRU Presents</a:t>
            </a:r>
            <a:r>
              <a:rPr lang="en-US" sz="2400" dirty="0" smtClean="0">
                <a:solidFill>
                  <a:schemeClr val="accent2"/>
                </a:solidFill>
                <a:latin typeface="Arial Rounded MT Bold" pitchFamily="34" charset="0"/>
                <a:ea typeface="ＭＳ Ｐゴシック" pitchFamily="-112" charset="-128"/>
              </a:rPr>
              <a:t>…</a:t>
            </a:r>
            <a:endParaRPr lang="en-US" sz="2400" dirty="0"/>
          </a:p>
        </p:txBody>
      </p:sp>
      <p:sp>
        <p:nvSpPr>
          <p:cNvPr id="2053" name="Rectangle 3"/>
          <p:cNvSpPr>
            <a:spLocks noGrp="1" noChangeArrowheads="1"/>
          </p:cNvSpPr>
          <p:nvPr>
            <p:ph idx="1"/>
          </p:nvPr>
        </p:nvSpPr>
        <p:spPr>
          <a:xfrm>
            <a:off x="266700" y="1504210"/>
            <a:ext cx="8534400" cy="4876800"/>
          </a:xfrm>
        </p:spPr>
        <p:txBody>
          <a:bodyPr/>
          <a:lstStyle/>
          <a:p>
            <a:pPr marL="0" indent="0" algn="ctr" eaLnBrk="1" hangingPunct="1">
              <a:buFontTx/>
              <a:buNone/>
              <a:defRPr/>
            </a:pPr>
            <a:r>
              <a:rPr lang="en-US" b="1" dirty="0" smtClean="0">
                <a:solidFill>
                  <a:schemeClr val="accent2"/>
                </a:solidFill>
                <a:latin typeface="+mj-lt"/>
                <a:ea typeface="ＭＳ Ｐゴシック" charset="-128"/>
              </a:rPr>
              <a:t>Funding and Delivering Youth Transition Programs: One CIL’s Experience with Multiple Funding Sources</a:t>
            </a:r>
            <a:endParaRPr lang="en-US" sz="1000" b="1" dirty="0">
              <a:solidFill>
                <a:schemeClr val="accent2"/>
              </a:solidFill>
              <a:latin typeface="+mj-lt"/>
              <a:ea typeface="ＭＳ Ｐゴシック" pitchFamily="-112" charset="-128"/>
            </a:endParaRPr>
          </a:p>
          <a:p>
            <a:pPr marL="0" indent="0" algn="ctr" eaLnBrk="1" hangingPunct="1">
              <a:buNone/>
              <a:defRPr/>
            </a:pPr>
            <a:endParaRPr lang="en-US" sz="700" dirty="0" smtClean="0">
              <a:solidFill>
                <a:schemeClr val="accent2"/>
              </a:solidFill>
              <a:latin typeface="+mj-lt"/>
              <a:ea typeface="ＭＳ Ｐゴシック" pitchFamily="34" charset="-128"/>
            </a:endParaRPr>
          </a:p>
          <a:p>
            <a:pPr marL="0" indent="0" algn="ctr" eaLnBrk="1" hangingPunct="1">
              <a:buNone/>
              <a:defRPr/>
            </a:pPr>
            <a:r>
              <a:rPr lang="en-US" sz="2400" dirty="0" smtClean="0">
                <a:solidFill>
                  <a:schemeClr val="accent2"/>
                </a:solidFill>
                <a:latin typeface="+mj-lt"/>
                <a:ea typeface="ＭＳ Ｐゴシック" pitchFamily="34" charset="-128"/>
              </a:rPr>
              <a:t>September 30, 2014</a:t>
            </a:r>
            <a:endParaRPr lang="en-US" sz="2400" dirty="0">
              <a:solidFill>
                <a:schemeClr val="accent2"/>
              </a:solidFill>
              <a:latin typeface="+mj-lt"/>
              <a:ea typeface="ＭＳ Ｐゴシック" pitchFamily="34" charset="-128"/>
            </a:endParaRPr>
          </a:p>
          <a:p>
            <a:pPr marL="0" indent="0" algn="ctr" eaLnBrk="1" hangingPunct="1">
              <a:buNone/>
              <a:defRPr/>
            </a:pPr>
            <a:r>
              <a:rPr lang="en-US" sz="2400" dirty="0" smtClean="0">
                <a:solidFill>
                  <a:schemeClr val="accent2"/>
                </a:solidFill>
                <a:latin typeface="+mj-lt"/>
                <a:ea typeface="ＭＳ Ｐゴシック" pitchFamily="34" charset="-128"/>
              </a:rPr>
              <a:t>3:00 P.M.- 4:30 P.M. EDT</a:t>
            </a:r>
            <a:endParaRPr lang="en-US" sz="2400" dirty="0">
              <a:solidFill>
                <a:schemeClr val="accent2"/>
              </a:solidFill>
              <a:latin typeface="+mj-lt"/>
              <a:ea typeface="ＭＳ Ｐゴシック" pitchFamily="34" charset="-128"/>
            </a:endParaRPr>
          </a:p>
          <a:p>
            <a:pPr marL="0" indent="0" algn="ctr" eaLnBrk="1" hangingPunct="1">
              <a:buNone/>
              <a:defRPr/>
            </a:pPr>
            <a:endParaRPr lang="en-US" sz="200" dirty="0">
              <a:solidFill>
                <a:srgbClr val="333399"/>
              </a:solidFill>
              <a:latin typeface="+mj-lt"/>
              <a:ea typeface="ＭＳ Ｐゴシック" pitchFamily="34" charset="-128"/>
            </a:endParaRPr>
          </a:p>
          <a:p>
            <a:pPr marL="0" indent="0" algn="ctr" eaLnBrk="1" hangingPunct="1">
              <a:buNone/>
              <a:defRPr/>
            </a:pPr>
            <a:endParaRPr lang="en-US" sz="900" dirty="0">
              <a:solidFill>
                <a:srgbClr val="333399"/>
              </a:solidFill>
              <a:latin typeface="+mj-lt"/>
              <a:ea typeface="ＭＳ Ｐゴシック" pitchFamily="34" charset="-128"/>
            </a:endParaRPr>
          </a:p>
          <a:p>
            <a:pPr marL="0" indent="0" algn="ctr" eaLnBrk="1" hangingPunct="1">
              <a:buNone/>
              <a:defRPr/>
            </a:pPr>
            <a:r>
              <a:rPr lang="en-US" sz="2400" dirty="0" smtClean="0">
                <a:solidFill>
                  <a:srgbClr val="333399"/>
                </a:solidFill>
                <a:latin typeface="+mj-lt"/>
                <a:ea typeface="ＭＳ Ｐゴシック" pitchFamily="34" charset="-128"/>
              </a:rPr>
              <a:t>Presenter:</a:t>
            </a:r>
            <a:endParaRPr lang="en-US" sz="2400" dirty="0">
              <a:solidFill>
                <a:srgbClr val="333399"/>
              </a:solidFill>
              <a:latin typeface="+mj-lt"/>
              <a:ea typeface="ＭＳ Ｐゴシック" pitchFamily="34" charset="-128"/>
            </a:endParaRPr>
          </a:p>
          <a:p>
            <a:pPr marL="0" indent="0" algn="ctr" eaLnBrk="1" hangingPunct="1">
              <a:buNone/>
              <a:defRPr/>
            </a:pPr>
            <a:r>
              <a:rPr lang="en-US" sz="2400" dirty="0" smtClean="0">
                <a:solidFill>
                  <a:srgbClr val="333399"/>
                </a:solidFill>
                <a:latin typeface="+mj-lt"/>
                <a:ea typeface="ＭＳ Ｐゴシック" pitchFamily="-1" charset="-128"/>
              </a:rPr>
              <a:t>Alie Kriofske</a:t>
            </a:r>
          </a:p>
          <a:p>
            <a:pPr marL="0" indent="0" algn="ctr" eaLnBrk="1" hangingPunct="1">
              <a:buNone/>
              <a:defRPr/>
            </a:pPr>
            <a:r>
              <a:rPr lang="en-US" sz="2400" i="1" dirty="0" smtClean="0">
                <a:solidFill>
                  <a:srgbClr val="333399"/>
                </a:solidFill>
                <a:latin typeface="+mj-lt"/>
                <a:ea typeface="ＭＳ Ｐゴシック" pitchFamily="-1" charset="-128"/>
              </a:rPr>
              <a:t>IndependenceFirst</a:t>
            </a:r>
            <a:endParaRPr lang="en-US" sz="2400" i="1" dirty="0">
              <a:solidFill>
                <a:srgbClr val="333399"/>
              </a:solidFill>
              <a:latin typeface="+mj-lt"/>
              <a:ea typeface="ＭＳ Ｐゴシック" pitchFamily="-1" charset="-128"/>
            </a:endParaRPr>
          </a:p>
          <a:p>
            <a:pPr marL="0" indent="0" algn="ctr" eaLnBrk="1" hangingPunct="1">
              <a:buNone/>
              <a:defRPr/>
            </a:pPr>
            <a:endParaRPr lang="en-US" sz="2400" dirty="0" smtClean="0">
              <a:solidFill>
                <a:srgbClr val="333399"/>
              </a:solidFill>
              <a:latin typeface="+mj-lt"/>
              <a:ea typeface="ＭＳ Ｐゴシック" pitchFamily="-1" charset="-128"/>
            </a:endParaRPr>
          </a:p>
          <a:p>
            <a:pPr marL="0" indent="0" algn="ctr" eaLnBrk="1" hangingPunct="1">
              <a:lnSpc>
                <a:spcPct val="90000"/>
              </a:lnSpc>
              <a:buFontTx/>
              <a:buNone/>
              <a:defRPr/>
            </a:pPr>
            <a:endParaRPr lang="en-US" sz="2000" i="1" dirty="0" smtClean="0">
              <a:solidFill>
                <a:srgbClr val="333399"/>
              </a:solidFill>
              <a:latin typeface="+mj-lt"/>
              <a:ea typeface="ＭＳ Ｐゴシック" pitchFamily="-112" charset="-128"/>
            </a:endParaRPr>
          </a:p>
          <a:p>
            <a:pPr marL="0" indent="0" algn="ctr" eaLnBrk="1" hangingPunct="1">
              <a:lnSpc>
                <a:spcPct val="90000"/>
              </a:lnSpc>
              <a:buFontTx/>
              <a:buNone/>
              <a:defRPr/>
            </a:pPr>
            <a:endParaRPr lang="en-US" sz="2400" dirty="0" smtClean="0">
              <a:solidFill>
                <a:srgbClr val="333399"/>
              </a:solidFill>
              <a:latin typeface="+mj-lt"/>
              <a:ea typeface="ＭＳ Ｐゴシック" pitchFamily="-112" charset="-128"/>
            </a:endParaRPr>
          </a:p>
        </p:txBody>
      </p:sp>
      <p:sp>
        <p:nvSpPr>
          <p:cNvPr id="2" name="Slide Number Placeholder 1"/>
          <p:cNvSpPr>
            <a:spLocks noGrp="1"/>
          </p:cNvSpPr>
          <p:nvPr>
            <p:ph type="sldNum" sz="quarter" idx="10"/>
          </p:nvPr>
        </p:nvSpPr>
        <p:spPr/>
        <p:txBody>
          <a:bodyPr/>
          <a:lstStyle/>
          <a:p>
            <a:pPr>
              <a:defRPr/>
            </a:pPr>
            <a:fld id="{50F0E7C3-AA8E-4917-8D34-5D5339F90687}"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2010</a:t>
            </a:r>
          </a:p>
        </p:txBody>
      </p:sp>
      <p:sp>
        <p:nvSpPr>
          <p:cNvPr id="3" name="Content Placeholder 2"/>
          <p:cNvSpPr>
            <a:spLocks noGrp="1"/>
          </p:cNvSpPr>
          <p:nvPr>
            <p:ph idx="1"/>
          </p:nvPr>
        </p:nvSpPr>
        <p:spPr>
          <a:xfrm>
            <a:off x="457200" y="990600"/>
            <a:ext cx="8534400" cy="4876800"/>
          </a:xfrm>
        </p:spPr>
        <p:txBody>
          <a:bodyPr/>
          <a:lstStyle/>
          <a:p>
            <a:pPr>
              <a:defRPr/>
            </a:pPr>
            <a:r>
              <a:rPr lang="en-US" sz="2600" dirty="0" smtClean="0"/>
              <a:t>Youth Programming</a:t>
            </a:r>
          </a:p>
          <a:p>
            <a:pPr lvl="1">
              <a:defRPr/>
            </a:pPr>
            <a:r>
              <a:rPr lang="en-US" sz="2200" dirty="0"/>
              <a:t>Two Youth Leadership Summits</a:t>
            </a:r>
          </a:p>
          <a:p>
            <a:pPr lvl="1">
              <a:defRPr/>
            </a:pPr>
            <a:r>
              <a:rPr lang="en-US" sz="2200" dirty="0"/>
              <a:t>Girls</a:t>
            </a:r>
            <a:r>
              <a:rPr lang="en-US" sz="2200" i="1" dirty="0"/>
              <a:t>First </a:t>
            </a:r>
            <a:r>
              <a:rPr lang="en-US" sz="2200" dirty="0"/>
              <a:t>(held 3 times per year)</a:t>
            </a:r>
          </a:p>
          <a:p>
            <a:pPr lvl="1">
              <a:defRPr/>
            </a:pPr>
            <a:r>
              <a:rPr lang="en-US" sz="2200" dirty="0"/>
              <a:t>Disability Mentoring Day (</a:t>
            </a:r>
            <a:r>
              <a:rPr lang="en-US" sz="2200" dirty="0" smtClean="0"/>
              <a:t>150 </a:t>
            </a:r>
            <a:r>
              <a:rPr lang="en-US" sz="2200" dirty="0"/>
              <a:t>youth served)</a:t>
            </a:r>
          </a:p>
          <a:p>
            <a:pPr lvl="1">
              <a:defRPr/>
            </a:pPr>
            <a:r>
              <a:rPr lang="en-US" sz="2200" dirty="0"/>
              <a:t>Person Centered </a:t>
            </a:r>
            <a:r>
              <a:rPr lang="en-US" sz="2200" dirty="0" smtClean="0"/>
              <a:t>Planning &amp; Transition </a:t>
            </a:r>
            <a:r>
              <a:rPr lang="en-US" sz="2200" dirty="0"/>
              <a:t>Series</a:t>
            </a:r>
          </a:p>
          <a:p>
            <a:pPr lvl="1">
              <a:defRPr/>
            </a:pPr>
            <a:r>
              <a:rPr lang="en-US" sz="2200" dirty="0"/>
              <a:t>Boundaries and personal space </a:t>
            </a:r>
            <a:r>
              <a:rPr lang="en-US" sz="2200" dirty="0" smtClean="0"/>
              <a:t>Classes</a:t>
            </a:r>
          </a:p>
          <a:p>
            <a:pPr lvl="1">
              <a:defRPr/>
            </a:pPr>
            <a:r>
              <a:rPr lang="en-US" sz="2200" dirty="0" smtClean="0"/>
              <a:t>Safe Relationships Safe Places classes begin</a:t>
            </a:r>
          </a:p>
          <a:p>
            <a:pPr>
              <a:defRPr/>
            </a:pPr>
            <a:r>
              <a:rPr lang="en-US" sz="2600" dirty="0"/>
              <a:t>Funding</a:t>
            </a:r>
          </a:p>
          <a:p>
            <a:pPr lvl="1">
              <a:defRPr/>
            </a:pPr>
            <a:r>
              <a:rPr lang="en-US" sz="2200" dirty="0"/>
              <a:t>$10,000 Jane Bradley Petit Foundation</a:t>
            </a:r>
          </a:p>
          <a:p>
            <a:pPr lvl="1">
              <a:defRPr/>
            </a:pPr>
            <a:r>
              <a:rPr lang="en-US" sz="2200" dirty="0"/>
              <a:t>Department of Health and Family Services $40,000</a:t>
            </a:r>
          </a:p>
          <a:p>
            <a:pPr lvl="1">
              <a:defRPr/>
            </a:pPr>
            <a:r>
              <a:rPr lang="en-US" sz="2200" dirty="0"/>
              <a:t>$20,000 Youth Information, Training and Resource Center (YITRC) through WI FACETS</a:t>
            </a:r>
          </a:p>
          <a:p>
            <a:pPr lvl="1">
              <a:defRPr/>
            </a:pPr>
            <a:r>
              <a:rPr lang="en-US" sz="2200" dirty="0" smtClean="0"/>
              <a:t>$10,000 Ziemann Foundation &amp; $3,000 Sensient Foundation</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10</a:t>
            </a:fld>
            <a:endParaRPr lang="en-US"/>
          </a:p>
        </p:txBody>
      </p:sp>
    </p:spTree>
    <p:custDataLst>
      <p:tags r:id="rId1"/>
    </p:custDataLst>
    <p:extLst>
      <p:ext uri="{BB962C8B-B14F-4D97-AF65-F5344CB8AC3E}">
        <p14:creationId xmlns:p14="http://schemas.microsoft.com/office/powerpoint/2010/main" val="177653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2011</a:t>
            </a:r>
          </a:p>
        </p:txBody>
      </p:sp>
      <p:sp>
        <p:nvSpPr>
          <p:cNvPr id="3" name="Content Placeholder 2"/>
          <p:cNvSpPr>
            <a:spLocks noGrp="1"/>
          </p:cNvSpPr>
          <p:nvPr>
            <p:ph idx="1"/>
          </p:nvPr>
        </p:nvSpPr>
        <p:spPr>
          <a:xfrm>
            <a:off x="457200" y="990600"/>
            <a:ext cx="8534400" cy="4876800"/>
          </a:xfrm>
        </p:spPr>
        <p:txBody>
          <a:bodyPr/>
          <a:lstStyle/>
          <a:p>
            <a:pPr>
              <a:defRPr/>
            </a:pPr>
            <a:r>
              <a:rPr lang="en-US" sz="2600" dirty="0"/>
              <a:t>Youth Programming</a:t>
            </a:r>
          </a:p>
          <a:p>
            <a:pPr lvl="1">
              <a:defRPr/>
            </a:pPr>
            <a:r>
              <a:rPr lang="en-US" sz="2200" dirty="0"/>
              <a:t>Two Youth Leadership </a:t>
            </a:r>
            <a:r>
              <a:rPr lang="en-US" sz="2200" dirty="0" smtClean="0"/>
              <a:t>Summits &amp; 5 year anniversary event</a:t>
            </a:r>
            <a:endParaRPr lang="en-US" sz="2200" dirty="0"/>
          </a:p>
          <a:p>
            <a:pPr lvl="1">
              <a:defRPr/>
            </a:pPr>
            <a:r>
              <a:rPr lang="en-US" sz="2200" dirty="0"/>
              <a:t>Girls</a:t>
            </a:r>
            <a:r>
              <a:rPr lang="en-US" sz="2200" i="1" dirty="0"/>
              <a:t>First </a:t>
            </a:r>
            <a:r>
              <a:rPr lang="en-US" sz="2200" dirty="0"/>
              <a:t>(held 3 times per year)</a:t>
            </a:r>
          </a:p>
          <a:p>
            <a:pPr lvl="1">
              <a:defRPr/>
            </a:pPr>
            <a:r>
              <a:rPr lang="en-US" sz="2200" dirty="0"/>
              <a:t>Disability Mentoring Day (</a:t>
            </a:r>
            <a:r>
              <a:rPr lang="en-US" sz="2200" dirty="0" smtClean="0"/>
              <a:t>150 </a:t>
            </a:r>
            <a:r>
              <a:rPr lang="en-US" sz="2200" dirty="0"/>
              <a:t>youth served)</a:t>
            </a:r>
          </a:p>
          <a:p>
            <a:pPr lvl="1">
              <a:defRPr/>
            </a:pPr>
            <a:r>
              <a:rPr lang="en-US" sz="2200" dirty="0"/>
              <a:t>Person Centered Planning &amp; Transition Series</a:t>
            </a:r>
          </a:p>
          <a:p>
            <a:pPr lvl="1">
              <a:defRPr/>
            </a:pPr>
            <a:r>
              <a:rPr lang="en-US" sz="2200" dirty="0"/>
              <a:t>Boundaries and personal space Classes</a:t>
            </a:r>
          </a:p>
          <a:p>
            <a:pPr lvl="1">
              <a:defRPr/>
            </a:pPr>
            <a:r>
              <a:rPr lang="en-US" sz="2200" dirty="0"/>
              <a:t>Safe Relationships Safe Places </a:t>
            </a:r>
            <a:r>
              <a:rPr lang="en-US" sz="2200" dirty="0" smtClean="0"/>
              <a:t>classes</a:t>
            </a:r>
          </a:p>
          <a:p>
            <a:pPr>
              <a:defRPr/>
            </a:pPr>
            <a:r>
              <a:rPr lang="en-US" sz="2600" dirty="0" smtClean="0"/>
              <a:t>Funding</a:t>
            </a:r>
          </a:p>
          <a:p>
            <a:pPr lvl="1">
              <a:defRPr/>
            </a:pPr>
            <a:r>
              <a:rPr lang="en-US" sz="2200" dirty="0" smtClean="0"/>
              <a:t>$</a:t>
            </a:r>
            <a:r>
              <a:rPr lang="en-US" sz="2200" dirty="0"/>
              <a:t>10,000 Jane Bradley Petit Foundation</a:t>
            </a:r>
          </a:p>
          <a:p>
            <a:pPr lvl="1">
              <a:defRPr/>
            </a:pPr>
            <a:r>
              <a:rPr lang="en-US" sz="2200" dirty="0" smtClean="0"/>
              <a:t>$</a:t>
            </a:r>
            <a:r>
              <a:rPr lang="en-US" sz="2200" dirty="0"/>
              <a:t>20,000 Youth Information, Training and Resource Center (YITRC) through WI FACETS</a:t>
            </a:r>
          </a:p>
          <a:p>
            <a:pPr lvl="1">
              <a:defRPr/>
            </a:pPr>
            <a:r>
              <a:rPr lang="en-US" sz="2200" dirty="0" smtClean="0"/>
              <a:t>$20,000 Northwestern Mutual Foundation </a:t>
            </a:r>
            <a:endParaRPr lang="en-US" sz="2200" dirty="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11</a:t>
            </a:fld>
            <a:endParaRPr lang="en-US"/>
          </a:p>
        </p:txBody>
      </p:sp>
    </p:spTree>
    <p:custDataLst>
      <p:tags r:id="rId1"/>
    </p:custDataLst>
    <p:extLst>
      <p:ext uri="{BB962C8B-B14F-4D97-AF65-F5344CB8AC3E}">
        <p14:creationId xmlns:p14="http://schemas.microsoft.com/office/powerpoint/2010/main" val="137613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2012</a:t>
            </a:r>
          </a:p>
        </p:txBody>
      </p:sp>
      <p:sp>
        <p:nvSpPr>
          <p:cNvPr id="3" name="Content Placeholder 2"/>
          <p:cNvSpPr>
            <a:spLocks noGrp="1"/>
          </p:cNvSpPr>
          <p:nvPr>
            <p:ph idx="1"/>
          </p:nvPr>
        </p:nvSpPr>
        <p:spPr>
          <a:xfrm>
            <a:off x="457200" y="1143000"/>
            <a:ext cx="8534400" cy="4876800"/>
          </a:xfrm>
        </p:spPr>
        <p:txBody>
          <a:bodyPr/>
          <a:lstStyle/>
          <a:p>
            <a:pPr>
              <a:defRPr/>
            </a:pPr>
            <a:r>
              <a:rPr lang="en-US" sz="2600" dirty="0"/>
              <a:t>Youth Programming</a:t>
            </a:r>
          </a:p>
          <a:p>
            <a:pPr lvl="1">
              <a:defRPr/>
            </a:pPr>
            <a:r>
              <a:rPr lang="en-US" sz="2200" dirty="0"/>
              <a:t>Two Youth Leadership Summits</a:t>
            </a:r>
          </a:p>
          <a:p>
            <a:pPr lvl="1">
              <a:defRPr/>
            </a:pPr>
            <a:r>
              <a:rPr lang="en-US" sz="2200" dirty="0"/>
              <a:t>Girls</a:t>
            </a:r>
            <a:r>
              <a:rPr lang="en-US" sz="2200" i="1" dirty="0"/>
              <a:t>First </a:t>
            </a:r>
            <a:r>
              <a:rPr lang="en-US" sz="2200" dirty="0"/>
              <a:t>(held 3 times per year)</a:t>
            </a:r>
          </a:p>
          <a:p>
            <a:pPr lvl="1">
              <a:defRPr/>
            </a:pPr>
            <a:r>
              <a:rPr lang="en-US" sz="2200" dirty="0"/>
              <a:t>Disability Mentoring Day (</a:t>
            </a:r>
            <a:r>
              <a:rPr lang="en-US" sz="2200" dirty="0" smtClean="0"/>
              <a:t>160 </a:t>
            </a:r>
            <a:r>
              <a:rPr lang="en-US" sz="2200" dirty="0"/>
              <a:t>youth served)</a:t>
            </a:r>
          </a:p>
          <a:p>
            <a:pPr lvl="1">
              <a:defRPr/>
            </a:pPr>
            <a:r>
              <a:rPr lang="en-US" sz="2200" dirty="0" smtClean="0"/>
              <a:t>Boundaries </a:t>
            </a:r>
            <a:r>
              <a:rPr lang="en-US" sz="2200" dirty="0"/>
              <a:t>and personal space Classes</a:t>
            </a:r>
          </a:p>
          <a:p>
            <a:pPr lvl="1">
              <a:defRPr/>
            </a:pPr>
            <a:r>
              <a:rPr lang="en-US" sz="2200" dirty="0"/>
              <a:t>Safe Relationships Safe Places classes </a:t>
            </a:r>
            <a:endParaRPr lang="en-US" sz="2200" dirty="0" smtClean="0"/>
          </a:p>
          <a:p>
            <a:pPr lvl="1">
              <a:defRPr/>
            </a:pPr>
            <a:r>
              <a:rPr lang="en-US" sz="2200" dirty="0" smtClean="0"/>
              <a:t>Sexuality education classes</a:t>
            </a:r>
            <a:endParaRPr lang="en-US" sz="2200" dirty="0"/>
          </a:p>
          <a:p>
            <a:pPr>
              <a:defRPr/>
            </a:pPr>
            <a:r>
              <a:rPr lang="en-US" sz="2600" dirty="0" smtClean="0"/>
              <a:t>Funding</a:t>
            </a:r>
          </a:p>
          <a:p>
            <a:pPr lvl="1">
              <a:defRPr/>
            </a:pPr>
            <a:r>
              <a:rPr lang="en-US" sz="2200" dirty="0" smtClean="0"/>
              <a:t>$3000 Sensient Foundation &amp; $1,000 </a:t>
            </a:r>
            <a:r>
              <a:rPr lang="en-US" sz="2200" dirty="0" err="1" smtClean="0"/>
              <a:t>Ortgeisen</a:t>
            </a:r>
            <a:r>
              <a:rPr lang="en-US" sz="2200" dirty="0" smtClean="0"/>
              <a:t> Foundation</a:t>
            </a:r>
          </a:p>
          <a:p>
            <a:pPr lvl="1">
              <a:defRPr/>
            </a:pPr>
            <a:r>
              <a:rPr lang="en-US" sz="2200" dirty="0" smtClean="0"/>
              <a:t>$20,000 Northwestern Mutual Foundation </a:t>
            </a:r>
          </a:p>
          <a:p>
            <a:pPr lvl="2">
              <a:defRPr/>
            </a:pPr>
            <a:r>
              <a:rPr lang="en-US" sz="1800" dirty="0" smtClean="0"/>
              <a:t>FUNDING IS AT THE LOWEST POINT FOR THE YOUTH PROGRAM SINCE ITS INCEPTION</a:t>
            </a:r>
            <a:endParaRPr lang="en-US" sz="1800" dirty="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12</a:t>
            </a:fld>
            <a:endParaRPr lang="en-US"/>
          </a:p>
        </p:txBody>
      </p:sp>
    </p:spTree>
    <p:custDataLst>
      <p:tags r:id="rId1"/>
    </p:custDataLst>
    <p:extLst>
      <p:ext uri="{BB962C8B-B14F-4D97-AF65-F5344CB8AC3E}">
        <p14:creationId xmlns:p14="http://schemas.microsoft.com/office/powerpoint/2010/main" val="2581909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2013</a:t>
            </a:r>
          </a:p>
        </p:txBody>
      </p:sp>
      <p:sp>
        <p:nvSpPr>
          <p:cNvPr id="3" name="Content Placeholder 2"/>
          <p:cNvSpPr>
            <a:spLocks noGrp="1"/>
          </p:cNvSpPr>
          <p:nvPr>
            <p:ph idx="1"/>
          </p:nvPr>
        </p:nvSpPr>
        <p:spPr>
          <a:xfrm>
            <a:off x="457200" y="1066800"/>
            <a:ext cx="8534400" cy="4876800"/>
          </a:xfrm>
        </p:spPr>
        <p:txBody>
          <a:bodyPr/>
          <a:lstStyle/>
          <a:p>
            <a:pPr>
              <a:defRPr/>
            </a:pPr>
            <a:r>
              <a:rPr lang="en-US" sz="2600" dirty="0" smtClean="0"/>
              <a:t>Youth Programming</a:t>
            </a:r>
          </a:p>
          <a:p>
            <a:pPr lvl="1">
              <a:defRPr/>
            </a:pPr>
            <a:r>
              <a:rPr lang="en-US" sz="2200" dirty="0" smtClean="0"/>
              <a:t>Two Youth Leadership Summits</a:t>
            </a:r>
          </a:p>
          <a:p>
            <a:pPr lvl="1">
              <a:defRPr/>
            </a:pPr>
            <a:r>
              <a:rPr lang="en-US" sz="2200" dirty="0" smtClean="0"/>
              <a:t>Making Proud Choices (sexuality education)</a:t>
            </a:r>
          </a:p>
          <a:p>
            <a:pPr lvl="1">
              <a:defRPr/>
            </a:pPr>
            <a:r>
              <a:rPr lang="en-US" sz="2200" dirty="0" smtClean="0"/>
              <a:t>Girls</a:t>
            </a:r>
            <a:r>
              <a:rPr lang="en-US" sz="2200" i="1" dirty="0" smtClean="0"/>
              <a:t>First</a:t>
            </a:r>
            <a:endParaRPr lang="en-US" sz="2200" dirty="0" smtClean="0"/>
          </a:p>
          <a:p>
            <a:pPr lvl="1">
              <a:defRPr/>
            </a:pPr>
            <a:r>
              <a:rPr lang="en-US" sz="2200" dirty="0" smtClean="0"/>
              <a:t>Safe Relationships Safe Places </a:t>
            </a:r>
          </a:p>
          <a:p>
            <a:pPr lvl="1">
              <a:defRPr/>
            </a:pPr>
            <a:r>
              <a:rPr lang="en-US" sz="2200" dirty="0" smtClean="0"/>
              <a:t>Parents Matter</a:t>
            </a:r>
          </a:p>
          <a:p>
            <a:pPr>
              <a:defRPr/>
            </a:pPr>
            <a:r>
              <a:rPr lang="en-US" sz="2600" dirty="0" smtClean="0"/>
              <a:t>Funding</a:t>
            </a:r>
          </a:p>
          <a:p>
            <a:pPr lvl="1">
              <a:defRPr/>
            </a:pPr>
            <a:r>
              <a:rPr lang="en-US" dirty="0" smtClean="0"/>
              <a:t>$5,000 Steigleder Charitable Trust </a:t>
            </a:r>
          </a:p>
          <a:p>
            <a:pPr lvl="1">
              <a:defRPr/>
            </a:pPr>
            <a:r>
              <a:rPr lang="en-US" dirty="0" smtClean="0"/>
              <a:t>$2,633 Miracle on Canal Street</a:t>
            </a:r>
          </a:p>
          <a:p>
            <a:pPr lvl="1">
              <a:defRPr/>
            </a:pPr>
            <a:r>
              <a:rPr lang="en-US" dirty="0" smtClean="0"/>
              <a:t>$15,00 Morgan Stanley</a:t>
            </a:r>
          </a:p>
          <a:p>
            <a:pPr lvl="1">
              <a:defRPr/>
            </a:pPr>
            <a:r>
              <a:rPr lang="en-US" dirty="0" smtClean="0"/>
              <a:t>$35,000 Luedke Smith Fund</a:t>
            </a:r>
          </a:p>
          <a:p>
            <a:pPr lvl="1">
              <a:defRPr/>
            </a:pPr>
            <a:r>
              <a:rPr lang="en-US" dirty="0" smtClean="0"/>
              <a:t>$44,000 United Way</a:t>
            </a:r>
            <a:endParaRPr lang="en-US" dirty="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13</a:t>
            </a:fld>
            <a:endParaRPr lang="en-US"/>
          </a:p>
        </p:txBody>
      </p:sp>
    </p:spTree>
    <p:custDataLst>
      <p:tags r:id="rId1"/>
    </p:custDataLst>
    <p:extLst>
      <p:ext uri="{BB962C8B-B14F-4D97-AF65-F5344CB8AC3E}">
        <p14:creationId xmlns:p14="http://schemas.microsoft.com/office/powerpoint/2010/main" val="3349594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pPr>
              <a:defRPr/>
            </a:pPr>
            <a:fld id="{41B0811D-1C81-41C6-99B6-05E968960813}" type="slidenum">
              <a:rPr lang="en-US" smtClean="0"/>
              <a:pPr>
                <a:defRPr/>
              </a:pPr>
              <a:t>14</a:t>
            </a:fld>
            <a:endParaRPr lang="en-US"/>
          </a:p>
        </p:txBody>
      </p:sp>
    </p:spTree>
    <p:extLst>
      <p:ext uri="{BB962C8B-B14F-4D97-AF65-F5344CB8AC3E}">
        <p14:creationId xmlns:p14="http://schemas.microsoft.com/office/powerpoint/2010/main" val="3363691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Current Youth Leadership Program</a:t>
            </a:r>
          </a:p>
        </p:txBody>
      </p:sp>
      <p:sp>
        <p:nvSpPr>
          <p:cNvPr id="3" name="Content Placeholder 2"/>
          <p:cNvSpPr>
            <a:spLocks noGrp="1"/>
          </p:cNvSpPr>
          <p:nvPr>
            <p:ph idx="1"/>
          </p:nvPr>
        </p:nvSpPr>
        <p:spPr/>
        <p:txBody>
          <a:bodyPr/>
          <a:lstStyle/>
          <a:p>
            <a:pPr>
              <a:defRPr/>
            </a:pPr>
            <a:r>
              <a:rPr lang="en-US" sz="2600" dirty="0" smtClean="0"/>
              <a:t>Youth Programming</a:t>
            </a:r>
          </a:p>
          <a:p>
            <a:pPr lvl="1">
              <a:defRPr/>
            </a:pPr>
            <a:r>
              <a:rPr lang="en-US" dirty="0" smtClean="0"/>
              <a:t>Two youth leadership summits </a:t>
            </a:r>
          </a:p>
          <a:p>
            <a:pPr lvl="1">
              <a:defRPr/>
            </a:pPr>
            <a:r>
              <a:rPr lang="en-US" dirty="0" smtClean="0"/>
              <a:t>GirlsFirst (four times per year)</a:t>
            </a:r>
          </a:p>
          <a:p>
            <a:pPr lvl="1">
              <a:defRPr/>
            </a:pPr>
            <a:r>
              <a:rPr lang="en-US" dirty="0" smtClean="0"/>
              <a:t>Making Proud Choices (sexuality education)</a:t>
            </a:r>
          </a:p>
          <a:p>
            <a:pPr lvl="1">
              <a:defRPr/>
            </a:pPr>
            <a:r>
              <a:rPr lang="en-US" dirty="0" smtClean="0"/>
              <a:t>Parents Matter</a:t>
            </a:r>
          </a:p>
          <a:p>
            <a:pPr lvl="1">
              <a:defRPr/>
            </a:pPr>
            <a:r>
              <a:rPr lang="en-US" dirty="0" smtClean="0"/>
              <a:t>Safe Relationships Safe Places </a:t>
            </a:r>
            <a:endParaRPr lang="en-US" sz="2000" dirty="0"/>
          </a:p>
          <a:p>
            <a:pPr>
              <a:defRPr/>
            </a:pPr>
            <a:r>
              <a:rPr lang="en-US" dirty="0" smtClean="0"/>
              <a:t>Funding</a:t>
            </a:r>
          </a:p>
          <a:p>
            <a:pPr lvl="1">
              <a:defRPr/>
            </a:pPr>
            <a:r>
              <a:rPr lang="en-US" dirty="0" smtClean="0"/>
              <a:t>$48,000 United Way</a:t>
            </a:r>
          </a:p>
          <a:p>
            <a:pPr lvl="1">
              <a:defRPr/>
            </a:pPr>
            <a:r>
              <a:rPr lang="en-US" dirty="0" smtClean="0"/>
              <a:t>$2500 Doerr Charitable Trust</a:t>
            </a:r>
          </a:p>
          <a:p>
            <a:pPr lvl="1">
              <a:defRPr/>
            </a:pPr>
            <a:endParaRPr lang="en-US" dirty="0" smtClean="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15</a:t>
            </a:fld>
            <a:endParaRPr lang="en-US"/>
          </a:p>
        </p:txBody>
      </p:sp>
      <p:pic>
        <p:nvPicPr>
          <p:cNvPr id="4" name="Picture 3" descr="Group of people smiling at camer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0238" y="3968130"/>
            <a:ext cx="3541362" cy="2356470"/>
          </a:xfrm>
          <a:prstGeom prst="rect">
            <a:avLst/>
          </a:prstGeom>
        </p:spPr>
      </p:pic>
    </p:spTree>
    <p:custDataLst>
      <p:tags r:id="rId1"/>
    </p:custDataLst>
    <p:extLst>
      <p:ext uri="{BB962C8B-B14F-4D97-AF65-F5344CB8AC3E}">
        <p14:creationId xmlns:p14="http://schemas.microsoft.com/office/powerpoint/2010/main" val="199429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The proof is in the numbers</a:t>
            </a:r>
          </a:p>
        </p:txBody>
      </p:sp>
      <p:sp>
        <p:nvSpPr>
          <p:cNvPr id="3" name="Content Placeholder 2"/>
          <p:cNvSpPr>
            <a:spLocks noGrp="1"/>
          </p:cNvSpPr>
          <p:nvPr>
            <p:ph idx="1"/>
          </p:nvPr>
        </p:nvSpPr>
        <p:spPr/>
        <p:txBody>
          <a:bodyPr/>
          <a:lstStyle/>
          <a:p>
            <a:pPr>
              <a:defRPr/>
            </a:pPr>
            <a:r>
              <a:rPr lang="en-US" sz="2600" dirty="0" smtClean="0"/>
              <a:t>Between 2004 and 2013, the number of consumers</a:t>
            </a:r>
            <a:r>
              <a:rPr lang="en-US" sz="2600" dirty="0" smtClean="0">
                <a:sym typeface="Wingdings" panose="05000000000000000000" pitchFamily="2" charset="2"/>
              </a:rPr>
              <a:t> under 19 years old grew from less than 10% to 25%</a:t>
            </a:r>
          </a:p>
          <a:p>
            <a:pPr>
              <a:defRPr/>
            </a:pPr>
            <a:r>
              <a:rPr lang="en-US" sz="2600" dirty="0" smtClean="0">
                <a:sym typeface="Wingdings" panose="05000000000000000000" pitchFamily="2" charset="2"/>
              </a:rPr>
              <a:t>Between 2004 and 2013, the number of consumers with cognitive disabilities grew from less than 5% to 20%</a:t>
            </a:r>
          </a:p>
          <a:p>
            <a:pPr>
              <a:defRPr/>
            </a:pPr>
            <a:r>
              <a:rPr lang="en-US" sz="2600" dirty="0" smtClean="0">
                <a:sym typeface="Wingdings" panose="05000000000000000000" pitchFamily="2" charset="2"/>
              </a:rPr>
              <a:t>The Youth Leadership Specialist has served a total of 500 + consumers during a work year</a:t>
            </a:r>
          </a:p>
          <a:p>
            <a:pPr>
              <a:defRPr/>
            </a:pPr>
            <a:r>
              <a:rPr lang="en-US" sz="2600" dirty="0" smtClean="0"/>
              <a:t>Programs such as Girls</a:t>
            </a:r>
            <a:r>
              <a:rPr lang="en-US" sz="2600" i="1" dirty="0" smtClean="0"/>
              <a:t>First</a:t>
            </a:r>
            <a:r>
              <a:rPr lang="en-US" sz="2600" dirty="0"/>
              <a:t> </a:t>
            </a:r>
            <a:r>
              <a:rPr lang="en-US" sz="2600" dirty="0" smtClean="0"/>
              <a:t>and sexuality education classes have held waiting lists as long as 2 years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16</a:t>
            </a:fld>
            <a:endParaRPr lang="en-US"/>
          </a:p>
        </p:txBody>
      </p:sp>
    </p:spTree>
    <p:custDataLst>
      <p:tags r:id="rId1"/>
    </p:custDataLst>
    <p:extLst>
      <p:ext uri="{BB962C8B-B14F-4D97-AF65-F5344CB8AC3E}">
        <p14:creationId xmlns:p14="http://schemas.microsoft.com/office/powerpoint/2010/main" val="2518704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Growing a program piece by piece</a:t>
            </a:r>
          </a:p>
        </p:txBody>
      </p:sp>
      <p:sp>
        <p:nvSpPr>
          <p:cNvPr id="3" name="Content Placeholder 2"/>
          <p:cNvSpPr>
            <a:spLocks noGrp="1"/>
          </p:cNvSpPr>
          <p:nvPr>
            <p:ph idx="1"/>
          </p:nvPr>
        </p:nvSpPr>
        <p:spPr>
          <a:xfrm>
            <a:off x="457200" y="1066800"/>
            <a:ext cx="8534400" cy="4876800"/>
          </a:xfrm>
        </p:spPr>
        <p:txBody>
          <a:bodyPr/>
          <a:lstStyle/>
          <a:p>
            <a:pPr>
              <a:defRPr/>
            </a:pPr>
            <a:r>
              <a:rPr lang="en-US" sz="2600" dirty="0" smtClean="0"/>
              <a:t>Youth Leadership Summit</a:t>
            </a:r>
          </a:p>
          <a:p>
            <a:pPr>
              <a:defRPr/>
            </a:pPr>
            <a:r>
              <a:rPr lang="en-US" sz="2600" dirty="0" smtClean="0"/>
              <a:t>Disability Mentoring Day</a:t>
            </a:r>
          </a:p>
          <a:p>
            <a:pPr>
              <a:defRPr/>
            </a:pPr>
            <a:r>
              <a:rPr lang="en-US" sz="2600" dirty="0"/>
              <a:t>Girls</a:t>
            </a:r>
            <a:r>
              <a:rPr lang="en-US" sz="2600" i="1" dirty="0"/>
              <a:t>First </a:t>
            </a:r>
            <a:r>
              <a:rPr lang="en-US" sz="2600" dirty="0"/>
              <a:t>support groups</a:t>
            </a:r>
          </a:p>
          <a:p>
            <a:pPr>
              <a:defRPr/>
            </a:pPr>
            <a:r>
              <a:rPr lang="en-US" sz="2600" dirty="0" smtClean="0"/>
              <a:t>Person Centered Planning</a:t>
            </a:r>
          </a:p>
          <a:p>
            <a:pPr>
              <a:defRPr/>
            </a:pPr>
            <a:r>
              <a:rPr lang="en-US" sz="2600" dirty="0" smtClean="0"/>
              <a:t>Transition Series</a:t>
            </a:r>
          </a:p>
          <a:p>
            <a:pPr>
              <a:defRPr/>
            </a:pPr>
            <a:r>
              <a:rPr lang="en-US" sz="2600" dirty="0" smtClean="0"/>
              <a:t>Healthy Relationships and Sexuality</a:t>
            </a:r>
          </a:p>
          <a:p>
            <a:pPr lvl="1">
              <a:defRPr/>
            </a:pPr>
            <a:r>
              <a:rPr lang="en-US" dirty="0" smtClean="0"/>
              <a:t>Boundaries and Personal space</a:t>
            </a:r>
          </a:p>
          <a:p>
            <a:pPr lvl="1">
              <a:defRPr/>
            </a:pPr>
            <a:r>
              <a:rPr lang="en-US" dirty="0" smtClean="0"/>
              <a:t>Safe Relationships Safe Places</a:t>
            </a:r>
          </a:p>
          <a:p>
            <a:pPr lvl="1">
              <a:defRPr/>
            </a:pPr>
            <a:r>
              <a:rPr lang="en-US" dirty="0" smtClean="0"/>
              <a:t>Sexuality Education</a:t>
            </a:r>
          </a:p>
          <a:p>
            <a:pPr lvl="1">
              <a:defRPr/>
            </a:pPr>
            <a:r>
              <a:rPr lang="en-US" dirty="0" smtClean="0"/>
              <a:t>Parents Matter</a:t>
            </a:r>
          </a:p>
          <a:p>
            <a:pPr lvl="1">
              <a:defRPr/>
            </a:pPr>
            <a:r>
              <a:rPr lang="en-US" dirty="0" smtClean="0"/>
              <a:t>Making Proud Choices</a:t>
            </a:r>
          </a:p>
          <a:p>
            <a:pPr>
              <a:defRPr/>
            </a:pPr>
            <a:endParaRPr lang="en-US" sz="2600" dirty="0" smtClean="0"/>
          </a:p>
          <a:p>
            <a:pPr>
              <a:defRPr/>
            </a:pPr>
            <a:endParaRPr lang="en-US" sz="2600" dirty="0" smtClean="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17</a:t>
            </a:fld>
            <a:endParaRPr lang="en-US"/>
          </a:p>
        </p:txBody>
      </p:sp>
    </p:spTree>
    <p:custDataLst>
      <p:tags r:id="rId1"/>
    </p:custDataLst>
    <p:extLst>
      <p:ext uri="{BB962C8B-B14F-4D97-AF65-F5344CB8AC3E}">
        <p14:creationId xmlns:p14="http://schemas.microsoft.com/office/powerpoint/2010/main" val="3280116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457200"/>
            <a:ext cx="8763000" cy="715963"/>
          </a:xfrm>
        </p:spPr>
        <p:txBody>
          <a:bodyPr/>
          <a:lstStyle/>
          <a:p>
            <a:r>
              <a:rPr lang="en-US" sz="2800" dirty="0" smtClean="0">
                <a:ea typeface="ＭＳ Ｐゴシック" pitchFamily="34" charset="-128"/>
              </a:rPr>
              <a:t>Youth Leadership Summit</a:t>
            </a:r>
          </a:p>
        </p:txBody>
      </p:sp>
      <p:sp>
        <p:nvSpPr>
          <p:cNvPr id="3" name="Content Placeholder 2"/>
          <p:cNvSpPr>
            <a:spLocks noGrp="1"/>
          </p:cNvSpPr>
          <p:nvPr>
            <p:ph idx="1"/>
          </p:nvPr>
        </p:nvSpPr>
        <p:spPr/>
        <p:txBody>
          <a:bodyPr/>
          <a:lstStyle/>
          <a:p>
            <a:pPr>
              <a:defRPr/>
            </a:pPr>
            <a:r>
              <a:rPr lang="en-US" sz="2600" dirty="0" smtClean="0"/>
              <a:t>60 applicants the first year, 40 youth turned away</a:t>
            </a:r>
          </a:p>
          <a:p>
            <a:pPr>
              <a:defRPr/>
            </a:pPr>
            <a:r>
              <a:rPr lang="en-US" sz="2600" dirty="0" smtClean="0"/>
              <a:t>After 2 years IF added the second youth summit and accepted all applicants into the program</a:t>
            </a:r>
          </a:p>
          <a:p>
            <a:pPr>
              <a:defRPr/>
            </a:pPr>
            <a:r>
              <a:rPr lang="en-US" sz="2600" dirty="0" smtClean="0"/>
              <a:t>Added a musical component with the Figureheads</a:t>
            </a:r>
          </a:p>
          <a:p>
            <a:pPr>
              <a:defRPr/>
            </a:pPr>
            <a:r>
              <a:rPr lang="en-US" sz="2600" dirty="0" smtClean="0"/>
              <a:t>10 year collaboration with WI FACETS for the program</a:t>
            </a:r>
          </a:p>
          <a:p>
            <a:pPr>
              <a:defRPr/>
            </a:pPr>
            <a:r>
              <a:rPr lang="en-US" sz="2600" dirty="0" smtClean="0"/>
              <a:t>2-4 Volunteers, 20-25 youth &amp; 2-4 staff in each Summit</a:t>
            </a:r>
          </a:p>
          <a:p>
            <a:pPr>
              <a:defRPr/>
            </a:pPr>
            <a:r>
              <a:rPr lang="en-US" sz="2600" dirty="0" smtClean="0"/>
              <a:t>Summit includes: Bus tickets, breakfast &amp; lunch, $100 stipend, Learning: IL skills, disability awareness, healthy relationships, college &amp; employment, conflict resolution, money management, self-advocacy</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18</a:t>
            </a:fld>
            <a:endParaRPr lang="en-US"/>
          </a:p>
        </p:txBody>
      </p:sp>
    </p:spTree>
    <p:custDataLst>
      <p:tags r:id="rId1"/>
    </p:custDataLst>
    <p:extLst>
      <p:ext uri="{BB962C8B-B14F-4D97-AF65-F5344CB8AC3E}">
        <p14:creationId xmlns:p14="http://schemas.microsoft.com/office/powerpoint/2010/main" val="4005547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304800"/>
            <a:ext cx="8763000" cy="715963"/>
          </a:xfrm>
        </p:spPr>
        <p:txBody>
          <a:bodyPr/>
          <a:lstStyle/>
          <a:p>
            <a:r>
              <a:rPr lang="en-US" sz="2800" dirty="0" smtClean="0">
                <a:ea typeface="ＭＳ Ｐゴシック" pitchFamily="34" charset="-128"/>
              </a:rPr>
              <a:t>Girls</a:t>
            </a:r>
            <a:r>
              <a:rPr lang="en-US" sz="2800" i="1" dirty="0" smtClean="0">
                <a:ea typeface="ＭＳ Ｐゴシック" pitchFamily="34" charset="-128"/>
              </a:rPr>
              <a:t>First</a:t>
            </a:r>
            <a:endParaRPr lang="en-US" sz="2800" dirty="0" smtClean="0">
              <a:ea typeface="ＭＳ Ｐゴシック" pitchFamily="34" charset="-128"/>
            </a:endParaRPr>
          </a:p>
        </p:txBody>
      </p:sp>
      <p:sp>
        <p:nvSpPr>
          <p:cNvPr id="3" name="Content Placeholder 2"/>
          <p:cNvSpPr>
            <a:spLocks noGrp="1"/>
          </p:cNvSpPr>
          <p:nvPr>
            <p:ph idx="1"/>
          </p:nvPr>
        </p:nvSpPr>
        <p:spPr>
          <a:xfrm>
            <a:off x="457200" y="1066800"/>
            <a:ext cx="8534400" cy="4876800"/>
          </a:xfrm>
        </p:spPr>
        <p:txBody>
          <a:bodyPr/>
          <a:lstStyle/>
          <a:p>
            <a:pPr>
              <a:defRPr/>
            </a:pPr>
            <a:r>
              <a:rPr lang="en-US" sz="2600" dirty="0" smtClean="0"/>
              <a:t>Youth Specialist attended 2 trainings to facilitate</a:t>
            </a:r>
          </a:p>
          <a:p>
            <a:pPr lvl="1">
              <a:defRPr/>
            </a:pPr>
            <a:r>
              <a:rPr lang="en-US" sz="2200" dirty="0" smtClean="0"/>
              <a:t>Access Living Chicago-Empowered FeFes</a:t>
            </a:r>
          </a:p>
          <a:p>
            <a:pPr lvl="1">
              <a:defRPr/>
            </a:pPr>
            <a:r>
              <a:rPr lang="en-US" sz="2200" dirty="0" smtClean="0"/>
              <a:t>Girls Circle Association</a:t>
            </a:r>
          </a:p>
          <a:p>
            <a:pPr>
              <a:defRPr/>
            </a:pPr>
            <a:r>
              <a:rPr lang="en-US" sz="2600" dirty="0" smtClean="0"/>
              <a:t>2-3 groups held throughout school year in elementary, middle and high schools</a:t>
            </a:r>
          </a:p>
          <a:p>
            <a:pPr>
              <a:defRPr/>
            </a:pPr>
            <a:r>
              <a:rPr lang="en-US" sz="2600" dirty="0" smtClean="0"/>
              <a:t>1 group held in the summer at IF for girls 8-18</a:t>
            </a:r>
          </a:p>
          <a:p>
            <a:pPr>
              <a:defRPr/>
            </a:pPr>
            <a:r>
              <a:rPr lang="en-US" sz="2600" dirty="0" smtClean="0"/>
              <a:t>Boyz2Men added as a boys support group in 2013</a:t>
            </a:r>
          </a:p>
          <a:p>
            <a:pPr>
              <a:defRPr/>
            </a:pPr>
            <a:r>
              <a:rPr lang="en-US" sz="2600" dirty="0" smtClean="0"/>
              <a:t>Girls meet once weekly, pick topics for discussion and create something (craft, writing, music, artwork) each session</a:t>
            </a:r>
          </a:p>
          <a:p>
            <a:pPr>
              <a:defRPr/>
            </a:pPr>
            <a:r>
              <a:rPr lang="en-US" sz="2600" dirty="0" smtClean="0"/>
              <a:t>Heart of the Matter added as a mother/daughter support group</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19</a:t>
            </a:fld>
            <a:endParaRPr lang="en-US"/>
          </a:p>
        </p:txBody>
      </p:sp>
    </p:spTree>
    <p:custDataLst>
      <p:tags r:id="rId1"/>
    </p:custDataLst>
    <p:extLst>
      <p:ext uri="{BB962C8B-B14F-4D97-AF65-F5344CB8AC3E}">
        <p14:creationId xmlns:p14="http://schemas.microsoft.com/office/powerpoint/2010/main" val="320155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Learning Objectives</a:t>
            </a:r>
          </a:p>
        </p:txBody>
      </p:sp>
      <p:sp>
        <p:nvSpPr>
          <p:cNvPr id="3" name="Content Placeholder 2"/>
          <p:cNvSpPr>
            <a:spLocks noGrp="1"/>
          </p:cNvSpPr>
          <p:nvPr>
            <p:ph idx="1"/>
          </p:nvPr>
        </p:nvSpPr>
        <p:spPr/>
        <p:txBody>
          <a:bodyPr/>
          <a:lstStyle/>
          <a:p>
            <a:r>
              <a:rPr lang="en-US" sz="2400" dirty="0" smtClean="0"/>
              <a:t>Describe </a:t>
            </a:r>
            <a:r>
              <a:rPr lang="en-US" sz="2400" dirty="0"/>
              <a:t>funding sources used by one CIL to establish and maintain a youth transition program.</a:t>
            </a:r>
          </a:p>
          <a:p>
            <a:r>
              <a:rPr lang="en-US" sz="2400" dirty="0" smtClean="0"/>
              <a:t>Identify </a:t>
            </a:r>
            <a:r>
              <a:rPr lang="en-US" sz="2400" dirty="0"/>
              <a:t>individual youth services and activities that may lend themselves to alternate funding streams.</a:t>
            </a:r>
          </a:p>
          <a:p>
            <a:r>
              <a:rPr lang="en-US" sz="2400" dirty="0" smtClean="0"/>
              <a:t>Identify </a:t>
            </a:r>
            <a:r>
              <a:rPr lang="en-US" sz="2400" dirty="0"/>
              <a:t>the timeline of the addition of new programs and services to an existing center to successfully grow a new program.</a:t>
            </a:r>
          </a:p>
          <a:p>
            <a:r>
              <a:rPr lang="en-US" sz="2400" dirty="0" smtClean="0"/>
              <a:t>Describe </a:t>
            </a:r>
            <a:r>
              <a:rPr lang="en-US" sz="2400" dirty="0"/>
              <a:t>youth services and activities successfully designed and operated by one CIL.</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a:t>
            </a:fld>
            <a:endParaRPr lang="en-US"/>
          </a:p>
        </p:txBody>
      </p:sp>
    </p:spTree>
    <p:custDataLst>
      <p:tags r:id="rId1"/>
    </p:custDataLst>
    <p:extLst>
      <p:ext uri="{BB962C8B-B14F-4D97-AF65-F5344CB8AC3E}">
        <p14:creationId xmlns:p14="http://schemas.microsoft.com/office/powerpoint/2010/main" val="1776932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Disability Mentoring Day</a:t>
            </a:r>
          </a:p>
        </p:txBody>
      </p:sp>
      <p:sp>
        <p:nvSpPr>
          <p:cNvPr id="3" name="Content Placeholder 2"/>
          <p:cNvSpPr>
            <a:spLocks noGrp="1"/>
          </p:cNvSpPr>
          <p:nvPr>
            <p:ph idx="1"/>
          </p:nvPr>
        </p:nvSpPr>
        <p:spPr/>
        <p:txBody>
          <a:bodyPr/>
          <a:lstStyle/>
          <a:p>
            <a:pPr>
              <a:defRPr/>
            </a:pPr>
            <a:r>
              <a:rPr lang="en-US" sz="2600" dirty="0" smtClean="0"/>
              <a:t>International event held on the 3</a:t>
            </a:r>
            <a:r>
              <a:rPr lang="en-US" sz="2600" baseline="30000" dirty="0" smtClean="0"/>
              <a:t>rd</a:t>
            </a:r>
            <a:r>
              <a:rPr lang="en-US" sz="2600" dirty="0" smtClean="0"/>
              <a:t> Wednesday in October</a:t>
            </a:r>
          </a:p>
          <a:p>
            <a:pPr>
              <a:defRPr/>
            </a:pPr>
            <a:r>
              <a:rPr lang="en-US" sz="2600" dirty="0" smtClean="0"/>
              <a:t>Sponsored by the AAPD (American Association of Persons with Disabilities)</a:t>
            </a:r>
          </a:p>
          <a:p>
            <a:pPr lvl="1">
              <a:defRPr/>
            </a:pPr>
            <a:r>
              <a:rPr lang="en-US" sz="2200" dirty="0" smtClean="0"/>
              <a:t>Provide technical support and training opportunities</a:t>
            </a:r>
          </a:p>
          <a:p>
            <a:pPr>
              <a:defRPr/>
            </a:pPr>
            <a:r>
              <a:rPr lang="en-US" sz="2600" dirty="0" smtClean="0"/>
              <a:t>Youth learn skills and information about careers/jobs in their interest area</a:t>
            </a:r>
          </a:p>
          <a:p>
            <a:pPr>
              <a:defRPr/>
            </a:pPr>
            <a:r>
              <a:rPr lang="en-US" sz="2600" dirty="0" smtClean="0"/>
              <a:t>Employers learn the opportunities involved in hiring a person with a disability</a:t>
            </a:r>
          </a:p>
          <a:p>
            <a:pPr>
              <a:defRPr/>
            </a:pPr>
            <a:r>
              <a:rPr lang="en-US" sz="2600" dirty="0" smtClean="0"/>
              <a:t>Youth spend 1 hour to a full day job shadowing someone in their field of interest</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20</a:t>
            </a:fld>
            <a:endParaRPr lang="en-US"/>
          </a:p>
        </p:txBody>
      </p:sp>
    </p:spTree>
    <p:custDataLst>
      <p:tags r:id="rId1"/>
    </p:custDataLst>
    <p:extLst>
      <p:ext uri="{BB962C8B-B14F-4D97-AF65-F5344CB8AC3E}">
        <p14:creationId xmlns:p14="http://schemas.microsoft.com/office/powerpoint/2010/main" val="3426752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Person Centered Planning and Transition Series</a:t>
            </a:r>
          </a:p>
        </p:txBody>
      </p:sp>
      <p:sp>
        <p:nvSpPr>
          <p:cNvPr id="3" name="Content Placeholder 2"/>
          <p:cNvSpPr>
            <a:spLocks noGrp="1"/>
          </p:cNvSpPr>
          <p:nvPr>
            <p:ph idx="1"/>
          </p:nvPr>
        </p:nvSpPr>
        <p:spPr/>
        <p:txBody>
          <a:bodyPr/>
          <a:lstStyle/>
          <a:p>
            <a:pPr>
              <a:defRPr/>
            </a:pPr>
            <a:r>
              <a:rPr lang="en-US" sz="2600" dirty="0" smtClean="0"/>
              <a:t>Person Centered Planning</a:t>
            </a:r>
          </a:p>
          <a:p>
            <a:pPr lvl="1">
              <a:defRPr/>
            </a:pPr>
            <a:r>
              <a:rPr lang="en-US" sz="2200" dirty="0" smtClean="0"/>
              <a:t>½ day event based on the IEP experience</a:t>
            </a:r>
          </a:p>
          <a:p>
            <a:pPr lvl="1">
              <a:defRPr/>
            </a:pPr>
            <a:r>
              <a:rPr lang="en-US" sz="2200" dirty="0" smtClean="0"/>
              <a:t>Youth does the inviting and youth is asked each planning question first</a:t>
            </a:r>
          </a:p>
          <a:p>
            <a:pPr lvl="1">
              <a:defRPr/>
            </a:pPr>
            <a:r>
              <a:rPr lang="en-US" sz="2200" dirty="0" smtClean="0"/>
              <a:t>Asks youth to think about their dreams without boundaries and then imagine a positive, possible future</a:t>
            </a:r>
          </a:p>
          <a:p>
            <a:pPr>
              <a:defRPr/>
            </a:pPr>
            <a:r>
              <a:rPr lang="en-US" sz="2600" dirty="0" smtClean="0"/>
              <a:t>Transition Series</a:t>
            </a:r>
          </a:p>
          <a:p>
            <a:pPr lvl="1">
              <a:defRPr/>
            </a:pPr>
            <a:r>
              <a:rPr lang="en-US" sz="2200" dirty="0" smtClean="0"/>
              <a:t>Held three nights in fall and spring to cover specific transition topics</a:t>
            </a:r>
          </a:p>
          <a:p>
            <a:pPr lvl="1">
              <a:defRPr/>
            </a:pPr>
            <a:r>
              <a:rPr lang="en-US" sz="2200" dirty="0" smtClean="0"/>
              <a:t>2 hour event with guest speakers</a:t>
            </a:r>
          </a:p>
          <a:p>
            <a:pPr lvl="1">
              <a:defRPr/>
            </a:pPr>
            <a:r>
              <a:rPr lang="en-US" sz="2200" dirty="0" smtClean="0"/>
              <a:t>Youth, families and service providers invited</a:t>
            </a:r>
          </a:p>
          <a:p>
            <a:pPr lvl="1">
              <a:defRPr/>
            </a:pPr>
            <a:r>
              <a:rPr lang="en-US" sz="2200" dirty="0" smtClean="0"/>
              <a:t>Snacks and beverages served</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21</a:t>
            </a:fld>
            <a:endParaRPr lang="en-US"/>
          </a:p>
        </p:txBody>
      </p:sp>
    </p:spTree>
    <p:custDataLst>
      <p:tags r:id="rId1"/>
    </p:custDataLst>
    <p:extLst>
      <p:ext uri="{BB962C8B-B14F-4D97-AF65-F5344CB8AC3E}">
        <p14:creationId xmlns:p14="http://schemas.microsoft.com/office/powerpoint/2010/main" val="953924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Healthy Relationships/Sexuality</a:t>
            </a:r>
          </a:p>
        </p:txBody>
      </p:sp>
      <p:sp>
        <p:nvSpPr>
          <p:cNvPr id="3" name="Content Placeholder 2"/>
          <p:cNvSpPr>
            <a:spLocks noGrp="1"/>
          </p:cNvSpPr>
          <p:nvPr>
            <p:ph idx="1"/>
          </p:nvPr>
        </p:nvSpPr>
        <p:spPr/>
        <p:txBody>
          <a:bodyPr/>
          <a:lstStyle/>
          <a:p>
            <a:pPr>
              <a:defRPr/>
            </a:pPr>
            <a:r>
              <a:rPr lang="en-US" sz="2600" dirty="0" smtClean="0"/>
              <a:t>Boundaries and personal space saw a need for more information</a:t>
            </a:r>
          </a:p>
          <a:p>
            <a:pPr>
              <a:defRPr/>
            </a:pPr>
            <a:r>
              <a:rPr lang="en-US" sz="2600" dirty="0" smtClean="0"/>
              <a:t>Safe Relationships Safe places filled that need</a:t>
            </a:r>
          </a:p>
          <a:p>
            <a:pPr>
              <a:defRPr/>
            </a:pPr>
            <a:r>
              <a:rPr lang="en-US" sz="2600" dirty="0" smtClean="0"/>
              <a:t>Sexuality content of SRSP classes showed that youth did not have this background information (about puberty, dating or sex)</a:t>
            </a:r>
          </a:p>
          <a:p>
            <a:pPr>
              <a:defRPr/>
            </a:pPr>
            <a:r>
              <a:rPr lang="en-US" sz="2600" dirty="0" smtClean="0"/>
              <a:t>Sexuality education classes per request</a:t>
            </a:r>
          </a:p>
          <a:p>
            <a:pPr>
              <a:defRPr/>
            </a:pPr>
            <a:r>
              <a:rPr lang="en-US" sz="2600" dirty="0" smtClean="0"/>
              <a:t>Parents Matter! </a:t>
            </a:r>
          </a:p>
          <a:p>
            <a:pPr>
              <a:defRPr/>
            </a:pPr>
            <a:r>
              <a:rPr lang="en-US" sz="2600" dirty="0" smtClean="0"/>
              <a:t>Making Proud Choices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22</a:t>
            </a:fld>
            <a:endParaRPr lang="en-US"/>
          </a:p>
        </p:txBody>
      </p:sp>
    </p:spTree>
    <p:custDataLst>
      <p:tags r:id="rId1"/>
    </p:custDataLst>
    <p:extLst>
      <p:ext uri="{BB962C8B-B14F-4D97-AF65-F5344CB8AC3E}">
        <p14:creationId xmlns:p14="http://schemas.microsoft.com/office/powerpoint/2010/main" val="3046739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B4DA0C39-A759-4F8A-996A-E1DCE786B7E0}" type="slidenum">
              <a:rPr lang="en-US" smtClean="0"/>
              <a:pPr>
                <a:defRPr/>
              </a:pPr>
              <a:t>23</a:t>
            </a:fld>
            <a:endParaRPr lang="en-US"/>
          </a:p>
        </p:txBody>
      </p:sp>
    </p:spTree>
    <p:extLst>
      <p:ext uri="{BB962C8B-B14F-4D97-AF65-F5344CB8AC3E}">
        <p14:creationId xmlns:p14="http://schemas.microsoft.com/office/powerpoint/2010/main" val="2557974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Other programs serving youth</a:t>
            </a:r>
          </a:p>
        </p:txBody>
      </p:sp>
      <p:sp>
        <p:nvSpPr>
          <p:cNvPr id="3" name="Content Placeholder 2"/>
          <p:cNvSpPr>
            <a:spLocks noGrp="1"/>
          </p:cNvSpPr>
          <p:nvPr>
            <p:ph idx="1"/>
          </p:nvPr>
        </p:nvSpPr>
        <p:spPr/>
        <p:txBody>
          <a:bodyPr/>
          <a:lstStyle/>
          <a:p>
            <a:pPr>
              <a:defRPr/>
            </a:pPr>
            <a:r>
              <a:rPr lang="en-US" sz="2600" dirty="0" smtClean="0"/>
              <a:t>Sports and Recreation Program</a:t>
            </a:r>
          </a:p>
          <a:p>
            <a:pPr lvl="1">
              <a:defRPr/>
            </a:pPr>
            <a:r>
              <a:rPr lang="en-US" sz="2200" dirty="0" smtClean="0"/>
              <a:t>Adaptive skiing</a:t>
            </a:r>
          </a:p>
          <a:p>
            <a:pPr lvl="1">
              <a:defRPr/>
            </a:pPr>
            <a:r>
              <a:rPr lang="en-US" sz="2200" dirty="0" smtClean="0"/>
              <a:t>Wheelchair soccer, hockey, basketball </a:t>
            </a:r>
          </a:p>
          <a:p>
            <a:pPr marL="457200" lvl="1" indent="0">
              <a:buNone/>
              <a:defRPr/>
            </a:pPr>
            <a:r>
              <a:rPr lang="en-US" sz="2200" dirty="0"/>
              <a:t> </a:t>
            </a:r>
            <a:r>
              <a:rPr lang="en-US" sz="2200" dirty="0" smtClean="0"/>
              <a:t>    </a:t>
            </a:r>
            <a:r>
              <a:rPr lang="en-US" dirty="0" smtClean="0"/>
              <a:t>and rugby</a:t>
            </a:r>
          </a:p>
          <a:p>
            <a:pPr lvl="1">
              <a:defRPr/>
            </a:pPr>
            <a:r>
              <a:rPr lang="en-US" sz="2200" dirty="0" smtClean="0"/>
              <a:t>Biking Buddies</a:t>
            </a:r>
          </a:p>
          <a:p>
            <a:pPr>
              <a:defRPr/>
            </a:pPr>
            <a:r>
              <a:rPr lang="en-US" sz="2600" dirty="0" smtClean="0"/>
              <a:t>Peer Support Program</a:t>
            </a:r>
          </a:p>
          <a:p>
            <a:pPr lvl="1">
              <a:defRPr/>
            </a:pPr>
            <a:r>
              <a:rPr lang="en-US" sz="2200" dirty="0" smtClean="0"/>
              <a:t>Peer Power</a:t>
            </a:r>
          </a:p>
          <a:p>
            <a:pPr>
              <a:defRPr/>
            </a:pPr>
            <a:r>
              <a:rPr lang="en-US" sz="2600" dirty="0" smtClean="0"/>
              <a:t>Independent Living Skills Training</a:t>
            </a:r>
          </a:p>
          <a:p>
            <a:pPr>
              <a:defRPr/>
            </a:pPr>
            <a:r>
              <a:rPr lang="en-US" sz="2600" dirty="0" smtClean="0"/>
              <a:t>Benefits and Employment Program</a:t>
            </a:r>
          </a:p>
          <a:p>
            <a:pPr>
              <a:defRPr/>
            </a:pPr>
            <a:r>
              <a:rPr lang="en-US" sz="2600" dirty="0" smtClean="0"/>
              <a:t>Accessibility Consultations</a:t>
            </a:r>
          </a:p>
          <a:p>
            <a:pPr lvl="1">
              <a:defRPr/>
            </a:pPr>
            <a:r>
              <a:rPr lang="en-US" sz="2200" dirty="0" smtClean="0"/>
              <a:t>AT Demos and Loans</a:t>
            </a:r>
          </a:p>
          <a:p>
            <a:pPr marL="0" indent="0">
              <a:buNone/>
              <a:defRPr/>
            </a:pPr>
            <a:endParaRPr lang="en-US" sz="2600" dirty="0" smtClean="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24</a:t>
            </a:fld>
            <a:endParaRPr lang="en-US"/>
          </a:p>
        </p:txBody>
      </p:sp>
      <p:pic>
        <p:nvPicPr>
          <p:cNvPr id="5" name="Picture 4" descr="Youth sitting in sn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990600"/>
            <a:ext cx="2457450" cy="3276600"/>
          </a:xfrm>
          <a:prstGeom prst="rect">
            <a:avLst/>
          </a:prstGeom>
        </p:spPr>
      </p:pic>
    </p:spTree>
    <p:custDataLst>
      <p:tags r:id="rId1"/>
    </p:custDataLst>
    <p:extLst>
      <p:ext uri="{BB962C8B-B14F-4D97-AF65-F5344CB8AC3E}">
        <p14:creationId xmlns:p14="http://schemas.microsoft.com/office/powerpoint/2010/main" val="844516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Other Funding</a:t>
            </a:r>
          </a:p>
        </p:txBody>
      </p:sp>
      <p:sp>
        <p:nvSpPr>
          <p:cNvPr id="3" name="Content Placeholder 2"/>
          <p:cNvSpPr>
            <a:spLocks noGrp="1"/>
          </p:cNvSpPr>
          <p:nvPr>
            <p:ph idx="1"/>
          </p:nvPr>
        </p:nvSpPr>
        <p:spPr>
          <a:xfrm>
            <a:off x="457200" y="1066800"/>
            <a:ext cx="8534400" cy="4876800"/>
          </a:xfrm>
        </p:spPr>
        <p:txBody>
          <a:bodyPr/>
          <a:lstStyle/>
          <a:p>
            <a:pPr>
              <a:defRPr/>
            </a:pPr>
            <a:r>
              <a:rPr lang="en-US" sz="2600" dirty="0" smtClean="0"/>
              <a:t>Sports and Recreation program</a:t>
            </a:r>
          </a:p>
          <a:p>
            <a:pPr lvl="1">
              <a:defRPr/>
            </a:pPr>
            <a:r>
              <a:rPr lang="en-US" dirty="0" smtClean="0"/>
              <a:t>Christopher Reeve Foundation</a:t>
            </a:r>
          </a:p>
          <a:p>
            <a:pPr lvl="2">
              <a:defRPr/>
            </a:pPr>
            <a:r>
              <a:rPr lang="en-US" dirty="0" smtClean="0"/>
              <a:t>Equipment</a:t>
            </a:r>
          </a:p>
          <a:p>
            <a:pPr lvl="1">
              <a:defRPr/>
            </a:pPr>
            <a:r>
              <a:rPr lang="en-US" dirty="0" smtClean="0"/>
              <a:t>Greater Milwaukee Foundation-</a:t>
            </a:r>
            <a:r>
              <a:rPr lang="en-US" dirty="0" err="1" smtClean="0"/>
              <a:t>Luedke</a:t>
            </a:r>
            <a:r>
              <a:rPr lang="en-US" dirty="0" smtClean="0"/>
              <a:t> Smith Fund</a:t>
            </a:r>
          </a:p>
          <a:p>
            <a:pPr lvl="2">
              <a:defRPr/>
            </a:pPr>
            <a:r>
              <a:rPr lang="en-US" dirty="0" smtClean="0"/>
              <a:t>Biking Buddies</a:t>
            </a:r>
          </a:p>
          <a:p>
            <a:pPr lvl="2">
              <a:defRPr/>
            </a:pPr>
            <a:r>
              <a:rPr lang="en-US" dirty="0" smtClean="0"/>
              <a:t>Other Independent Living Programs</a:t>
            </a:r>
            <a:endParaRPr lang="en-US" sz="1800" dirty="0" smtClean="0"/>
          </a:p>
          <a:p>
            <a:pPr lvl="1">
              <a:defRPr/>
            </a:pPr>
            <a:r>
              <a:rPr lang="en-US" sz="2200" dirty="0" smtClean="0"/>
              <a:t>Milwaukee Public Schools</a:t>
            </a:r>
          </a:p>
          <a:p>
            <a:pPr lvl="2">
              <a:defRPr/>
            </a:pPr>
            <a:r>
              <a:rPr lang="en-US" dirty="0" smtClean="0"/>
              <a:t>Basketball</a:t>
            </a:r>
          </a:p>
          <a:p>
            <a:pPr lvl="3">
              <a:defRPr/>
            </a:pPr>
            <a:r>
              <a:rPr lang="en-US" dirty="0" smtClean="0"/>
              <a:t>Competitive Team</a:t>
            </a:r>
          </a:p>
          <a:p>
            <a:pPr lvl="3">
              <a:defRPr/>
            </a:pPr>
            <a:r>
              <a:rPr lang="en-US" dirty="0" smtClean="0"/>
              <a:t>Prep team</a:t>
            </a:r>
          </a:p>
          <a:p>
            <a:pPr lvl="1">
              <a:defRPr/>
            </a:pPr>
            <a:r>
              <a:rPr lang="en-US" sz="2200" dirty="0" smtClean="0"/>
              <a:t>CRV Pharmacy</a:t>
            </a:r>
          </a:p>
          <a:p>
            <a:pPr>
              <a:defRPr/>
            </a:pPr>
            <a:r>
              <a:rPr lang="en-US" sz="2600" dirty="0" smtClean="0"/>
              <a:t>Peer Support</a:t>
            </a:r>
          </a:p>
          <a:p>
            <a:pPr lvl="1">
              <a:defRPr/>
            </a:pPr>
            <a:r>
              <a:rPr lang="en-US" sz="2200" dirty="0" smtClean="0"/>
              <a:t>Peer Power (Independent Living Council of Wisconsin)</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25</a:t>
            </a:fld>
            <a:endParaRPr lang="en-US"/>
          </a:p>
        </p:txBody>
      </p:sp>
    </p:spTree>
    <p:custDataLst>
      <p:tags r:id="rId1"/>
    </p:custDataLst>
    <p:extLst>
      <p:ext uri="{BB962C8B-B14F-4D97-AF65-F5344CB8AC3E}">
        <p14:creationId xmlns:p14="http://schemas.microsoft.com/office/powerpoint/2010/main" val="3214091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Funding and growing a program</a:t>
            </a:r>
          </a:p>
        </p:txBody>
      </p:sp>
      <p:sp>
        <p:nvSpPr>
          <p:cNvPr id="3" name="Content Placeholder 2"/>
          <p:cNvSpPr>
            <a:spLocks noGrp="1"/>
          </p:cNvSpPr>
          <p:nvPr>
            <p:ph idx="1"/>
          </p:nvPr>
        </p:nvSpPr>
        <p:spPr/>
        <p:txBody>
          <a:bodyPr/>
          <a:lstStyle/>
          <a:p>
            <a:pPr>
              <a:defRPr/>
            </a:pPr>
            <a:r>
              <a:rPr lang="en-US" sz="2600" dirty="0" smtClean="0"/>
              <a:t>Where to look for funding</a:t>
            </a:r>
          </a:p>
          <a:p>
            <a:pPr lvl="1">
              <a:defRPr/>
            </a:pPr>
            <a:r>
              <a:rPr lang="en-US" sz="2200" dirty="0" smtClean="0"/>
              <a:t>City and County Block Grants</a:t>
            </a:r>
          </a:p>
          <a:p>
            <a:pPr lvl="1">
              <a:defRPr/>
            </a:pPr>
            <a:r>
              <a:rPr lang="en-US" sz="2200" dirty="0" smtClean="0"/>
              <a:t>State Departments </a:t>
            </a:r>
          </a:p>
          <a:p>
            <a:pPr lvl="2">
              <a:defRPr/>
            </a:pPr>
            <a:r>
              <a:rPr lang="en-US" sz="2200" dirty="0" smtClean="0"/>
              <a:t>Children and Family Services</a:t>
            </a:r>
          </a:p>
          <a:p>
            <a:pPr lvl="2">
              <a:defRPr/>
            </a:pPr>
            <a:r>
              <a:rPr lang="en-US" sz="2200" dirty="0" smtClean="0"/>
              <a:t>Health and Family Services</a:t>
            </a:r>
          </a:p>
          <a:p>
            <a:pPr lvl="2">
              <a:defRPr/>
            </a:pPr>
            <a:r>
              <a:rPr lang="en-US" sz="2200" dirty="0" smtClean="0"/>
              <a:t>Department of Education</a:t>
            </a:r>
          </a:p>
          <a:p>
            <a:pPr lvl="1">
              <a:defRPr/>
            </a:pPr>
            <a:r>
              <a:rPr lang="en-US" sz="2200" dirty="0" smtClean="0"/>
              <a:t>Giving Campaigns (i.e. United Way)</a:t>
            </a:r>
          </a:p>
          <a:p>
            <a:pPr lvl="1">
              <a:defRPr/>
            </a:pPr>
            <a:r>
              <a:rPr lang="en-US" sz="2200" dirty="0" smtClean="0"/>
              <a:t>Local corporations and foundations</a:t>
            </a:r>
          </a:p>
          <a:p>
            <a:pPr lvl="1">
              <a:defRPr/>
            </a:pPr>
            <a:r>
              <a:rPr lang="en-US" sz="2200" dirty="0" smtClean="0"/>
              <a:t>Individual Giving</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26</a:t>
            </a:fld>
            <a:endParaRPr lang="en-US"/>
          </a:p>
        </p:txBody>
      </p:sp>
      <p:pic>
        <p:nvPicPr>
          <p:cNvPr id="4" name="Picture 3" descr="Man pushing youth in wheelchair in front of sign  that reads Portal, In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524000"/>
            <a:ext cx="2965622" cy="2224217"/>
          </a:xfrm>
          <a:prstGeom prst="rect">
            <a:avLst/>
          </a:prstGeom>
        </p:spPr>
      </p:pic>
    </p:spTree>
    <p:custDataLst>
      <p:tags r:id="rId1"/>
    </p:custDataLst>
    <p:extLst>
      <p:ext uri="{BB962C8B-B14F-4D97-AF65-F5344CB8AC3E}">
        <p14:creationId xmlns:p14="http://schemas.microsoft.com/office/powerpoint/2010/main" val="3704949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Making Yourself Fundable</a:t>
            </a:r>
          </a:p>
        </p:txBody>
      </p:sp>
      <p:sp>
        <p:nvSpPr>
          <p:cNvPr id="3" name="Content Placeholder 2"/>
          <p:cNvSpPr>
            <a:spLocks noGrp="1"/>
          </p:cNvSpPr>
          <p:nvPr>
            <p:ph idx="1"/>
          </p:nvPr>
        </p:nvSpPr>
        <p:spPr>
          <a:xfrm>
            <a:off x="457200" y="1143000"/>
            <a:ext cx="8534400" cy="4876800"/>
          </a:xfrm>
        </p:spPr>
        <p:txBody>
          <a:bodyPr/>
          <a:lstStyle/>
          <a:p>
            <a:pPr>
              <a:defRPr/>
            </a:pPr>
            <a:r>
              <a:rPr lang="en-US" sz="2600" dirty="0" smtClean="0"/>
              <a:t>Finding funding opportunities for specific programs/populations</a:t>
            </a:r>
          </a:p>
          <a:p>
            <a:pPr>
              <a:defRPr/>
            </a:pPr>
            <a:r>
              <a:rPr lang="en-US" sz="2600" dirty="0" smtClean="0"/>
              <a:t>Willingness to make your own investment</a:t>
            </a:r>
          </a:p>
          <a:p>
            <a:pPr>
              <a:defRPr/>
            </a:pPr>
            <a:r>
              <a:rPr lang="en-US" sz="2600" dirty="0" smtClean="0"/>
              <a:t>Having a replicable program</a:t>
            </a:r>
          </a:p>
          <a:p>
            <a:pPr>
              <a:defRPr/>
            </a:pPr>
            <a:r>
              <a:rPr lang="en-US" sz="2600" dirty="0" smtClean="0"/>
              <a:t>Demonstration that your work will continue after the grant period has ended</a:t>
            </a:r>
          </a:p>
          <a:p>
            <a:pPr>
              <a:defRPr/>
            </a:pPr>
            <a:r>
              <a:rPr lang="en-US" sz="2600" dirty="0" smtClean="0"/>
              <a:t>Working in coalitions</a:t>
            </a:r>
          </a:p>
          <a:p>
            <a:pPr lvl="1">
              <a:defRPr/>
            </a:pPr>
            <a:r>
              <a:rPr lang="en-US" dirty="0" smtClean="0"/>
              <a:t>Shows collaborations between two (or more) organizations</a:t>
            </a:r>
          </a:p>
          <a:p>
            <a:pPr lvl="1">
              <a:defRPr/>
            </a:pPr>
            <a:r>
              <a:rPr lang="en-US" dirty="0" smtClean="0"/>
              <a:t>Proves that you are not duplicating services</a:t>
            </a:r>
          </a:p>
          <a:p>
            <a:pPr lvl="1">
              <a:defRPr/>
            </a:pPr>
            <a:r>
              <a:rPr lang="en-US" dirty="0" smtClean="0"/>
              <a:t>Organizations sharing the wealth and working together</a:t>
            </a:r>
          </a:p>
          <a:p>
            <a:pPr lvl="1">
              <a:defRPr/>
            </a:pPr>
            <a:endParaRPr lang="en-US" sz="2200" dirty="0" smtClean="0"/>
          </a:p>
          <a:p>
            <a:pPr>
              <a:defRPr/>
            </a:pPr>
            <a:endParaRPr lang="en-US" sz="2600" dirty="0" smtClean="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27</a:t>
            </a:fld>
            <a:endParaRPr lang="en-US"/>
          </a:p>
        </p:txBody>
      </p:sp>
    </p:spTree>
    <p:custDataLst>
      <p:tags r:id="rId1"/>
    </p:custDataLst>
    <p:extLst>
      <p:ext uri="{BB962C8B-B14F-4D97-AF65-F5344CB8AC3E}">
        <p14:creationId xmlns:p14="http://schemas.microsoft.com/office/powerpoint/2010/main" val="1982989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228600"/>
            <a:ext cx="8763000" cy="715963"/>
          </a:xfrm>
        </p:spPr>
        <p:txBody>
          <a:bodyPr/>
          <a:lstStyle/>
          <a:p>
            <a:r>
              <a:rPr lang="en-US" sz="2800" dirty="0" smtClean="0">
                <a:ea typeface="ＭＳ Ｐゴシック" pitchFamily="34" charset="-128"/>
              </a:rPr>
              <a:t>Outreach: Getting people to your program</a:t>
            </a:r>
          </a:p>
        </p:txBody>
      </p:sp>
      <p:sp>
        <p:nvSpPr>
          <p:cNvPr id="3" name="Content Placeholder 2"/>
          <p:cNvSpPr>
            <a:spLocks noGrp="1"/>
          </p:cNvSpPr>
          <p:nvPr>
            <p:ph idx="1"/>
          </p:nvPr>
        </p:nvSpPr>
        <p:spPr>
          <a:xfrm>
            <a:off x="381000" y="914400"/>
            <a:ext cx="8534400" cy="4876800"/>
          </a:xfrm>
        </p:spPr>
        <p:txBody>
          <a:bodyPr/>
          <a:lstStyle/>
          <a:p>
            <a:pPr>
              <a:defRPr/>
            </a:pPr>
            <a:r>
              <a:rPr lang="en-US" sz="2600" dirty="0" smtClean="0"/>
              <a:t>Attending meetings of disability organizations </a:t>
            </a:r>
          </a:p>
          <a:p>
            <a:pPr lvl="1">
              <a:defRPr/>
            </a:pPr>
            <a:r>
              <a:rPr lang="en-US" sz="2200" dirty="0" smtClean="0"/>
              <a:t>Specific disability org, coalitions and groups like People First, The ARC, etc…</a:t>
            </a:r>
          </a:p>
          <a:p>
            <a:pPr>
              <a:defRPr/>
            </a:pPr>
            <a:r>
              <a:rPr lang="en-US" sz="2600" dirty="0" smtClean="0"/>
              <a:t>Attending meetings at school systems</a:t>
            </a:r>
          </a:p>
          <a:p>
            <a:pPr lvl="1">
              <a:defRPr/>
            </a:pPr>
            <a:r>
              <a:rPr lang="en-US" sz="2200" dirty="0" smtClean="0"/>
              <a:t>Social workers or special </a:t>
            </a:r>
            <a:r>
              <a:rPr lang="en-US" sz="2200" dirty="0" err="1" smtClean="0"/>
              <a:t>ed</a:t>
            </a:r>
            <a:r>
              <a:rPr lang="en-US" sz="2200" dirty="0" smtClean="0"/>
              <a:t> staff meetings</a:t>
            </a:r>
          </a:p>
          <a:p>
            <a:pPr>
              <a:defRPr/>
            </a:pPr>
            <a:r>
              <a:rPr lang="en-US" sz="2600" dirty="0" smtClean="0"/>
              <a:t>Offering to speak at schools</a:t>
            </a:r>
          </a:p>
          <a:p>
            <a:pPr lvl="1">
              <a:defRPr/>
            </a:pPr>
            <a:r>
              <a:rPr lang="en-US" sz="2200" dirty="0" smtClean="0"/>
              <a:t>Call the special </a:t>
            </a:r>
            <a:r>
              <a:rPr lang="en-US" sz="2200" dirty="0" err="1" smtClean="0"/>
              <a:t>ed</a:t>
            </a:r>
            <a:r>
              <a:rPr lang="en-US" sz="2200" dirty="0" smtClean="0"/>
              <a:t> supervisor or transition coordinator</a:t>
            </a:r>
          </a:p>
          <a:p>
            <a:pPr lvl="1">
              <a:defRPr/>
            </a:pPr>
            <a:r>
              <a:rPr lang="en-US" sz="2200" dirty="0" smtClean="0"/>
              <a:t>Go into classrooms and talk about programs/give a sample workshop</a:t>
            </a:r>
          </a:p>
          <a:p>
            <a:pPr>
              <a:defRPr/>
            </a:pPr>
            <a:r>
              <a:rPr lang="en-US" sz="2600" dirty="0" smtClean="0"/>
              <a:t>When funding is available, offering incentives</a:t>
            </a:r>
          </a:p>
          <a:p>
            <a:pPr lvl="1">
              <a:defRPr/>
            </a:pPr>
            <a:r>
              <a:rPr lang="en-US" sz="2200" dirty="0" smtClean="0"/>
              <a:t>Raffle prizes for attendees</a:t>
            </a:r>
          </a:p>
          <a:p>
            <a:pPr lvl="1">
              <a:defRPr/>
            </a:pPr>
            <a:r>
              <a:rPr lang="en-US" sz="2200" dirty="0" smtClean="0"/>
              <a:t>Stipends for travel or time</a:t>
            </a:r>
          </a:p>
          <a:p>
            <a:pPr lvl="1">
              <a:defRPr/>
            </a:pPr>
            <a:r>
              <a:rPr lang="en-US" sz="2200" dirty="0" smtClean="0"/>
              <a:t>Food!!!!!</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28</a:t>
            </a:fld>
            <a:endParaRPr lang="en-US"/>
          </a:p>
        </p:txBody>
      </p:sp>
    </p:spTree>
    <p:custDataLst>
      <p:tags r:id="rId1"/>
    </p:custDataLst>
    <p:extLst>
      <p:ext uri="{BB962C8B-B14F-4D97-AF65-F5344CB8AC3E}">
        <p14:creationId xmlns:p14="http://schemas.microsoft.com/office/powerpoint/2010/main" val="3492562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Keeping people at your program</a:t>
            </a:r>
          </a:p>
        </p:txBody>
      </p:sp>
      <p:sp>
        <p:nvSpPr>
          <p:cNvPr id="3" name="Content Placeholder 2"/>
          <p:cNvSpPr>
            <a:spLocks noGrp="1"/>
          </p:cNvSpPr>
          <p:nvPr>
            <p:ph idx="1"/>
          </p:nvPr>
        </p:nvSpPr>
        <p:spPr>
          <a:xfrm>
            <a:off x="457200" y="1066800"/>
            <a:ext cx="8534400" cy="4876800"/>
          </a:xfrm>
        </p:spPr>
        <p:txBody>
          <a:bodyPr/>
          <a:lstStyle/>
          <a:p>
            <a:pPr>
              <a:defRPr/>
            </a:pPr>
            <a:r>
              <a:rPr lang="en-US" sz="2600" dirty="0" smtClean="0"/>
              <a:t>Consumer driven</a:t>
            </a:r>
          </a:p>
          <a:p>
            <a:pPr lvl="1">
              <a:defRPr/>
            </a:pPr>
            <a:r>
              <a:rPr lang="en-US" dirty="0" smtClean="0"/>
              <a:t>Hold planning sessions involving the consumers</a:t>
            </a:r>
          </a:p>
          <a:p>
            <a:pPr lvl="1">
              <a:defRPr/>
            </a:pPr>
            <a:r>
              <a:rPr lang="en-US" dirty="0" smtClean="0"/>
              <a:t>Give out surveys and LISTEN to the results</a:t>
            </a:r>
          </a:p>
          <a:p>
            <a:pPr>
              <a:defRPr/>
            </a:pPr>
            <a:r>
              <a:rPr lang="en-US" sz="2600" dirty="0" smtClean="0"/>
              <a:t>Leadership Roles</a:t>
            </a:r>
          </a:p>
          <a:p>
            <a:pPr lvl="1">
              <a:defRPr/>
            </a:pPr>
            <a:r>
              <a:rPr lang="en-US" dirty="0" smtClean="0"/>
              <a:t>Offering leadership roles to people who are repeating attendance</a:t>
            </a:r>
          </a:p>
          <a:p>
            <a:pPr>
              <a:defRPr/>
            </a:pPr>
            <a:r>
              <a:rPr lang="en-US" sz="2600" dirty="0" smtClean="0"/>
              <a:t>Make it fun</a:t>
            </a:r>
          </a:p>
          <a:p>
            <a:pPr lvl="1">
              <a:defRPr/>
            </a:pPr>
            <a:r>
              <a:rPr lang="en-US" dirty="0" smtClean="0"/>
              <a:t>Games, interactive activities, breaks, snacks, prizes</a:t>
            </a:r>
            <a:endParaRPr lang="en-US" sz="2200" dirty="0" smtClean="0"/>
          </a:p>
          <a:p>
            <a:pPr>
              <a:defRPr/>
            </a:pPr>
            <a:r>
              <a:rPr lang="en-US" sz="2600" dirty="0" smtClean="0"/>
              <a:t>Involve families</a:t>
            </a:r>
          </a:p>
          <a:p>
            <a:pPr>
              <a:defRPr/>
            </a:pPr>
            <a:r>
              <a:rPr lang="en-US" sz="2600" dirty="0" smtClean="0"/>
              <a:t>Repeat performers</a:t>
            </a:r>
          </a:p>
          <a:p>
            <a:pPr lvl="1">
              <a:defRPr/>
            </a:pPr>
            <a:r>
              <a:rPr lang="en-US" dirty="0" smtClean="0"/>
              <a:t>Ask people to a panel of experts</a:t>
            </a:r>
            <a:endParaRPr lang="en-US" sz="2200" dirty="0" smtClean="0"/>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29</a:t>
            </a:fld>
            <a:endParaRPr lang="en-US"/>
          </a:p>
        </p:txBody>
      </p:sp>
    </p:spTree>
    <p:custDataLst>
      <p:tags r:id="rId1"/>
    </p:custDataLst>
    <p:extLst>
      <p:ext uri="{BB962C8B-B14F-4D97-AF65-F5344CB8AC3E}">
        <p14:creationId xmlns:p14="http://schemas.microsoft.com/office/powerpoint/2010/main" val="1273454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Independence</a:t>
            </a:r>
            <a:r>
              <a:rPr lang="en-US" sz="2800" i="1" dirty="0" smtClean="0">
                <a:ea typeface="ＭＳ Ｐゴシック" pitchFamily="34" charset="-128"/>
              </a:rPr>
              <a:t>First</a:t>
            </a:r>
            <a:endParaRPr lang="en-US" sz="2800" dirty="0" smtClean="0">
              <a:ea typeface="ＭＳ Ｐゴシック" pitchFamily="34" charset="-128"/>
            </a:endParaRPr>
          </a:p>
        </p:txBody>
      </p:sp>
      <p:sp>
        <p:nvSpPr>
          <p:cNvPr id="3" name="Content Placeholder 2"/>
          <p:cNvSpPr>
            <a:spLocks noGrp="1"/>
          </p:cNvSpPr>
          <p:nvPr>
            <p:ph idx="1"/>
          </p:nvPr>
        </p:nvSpPr>
        <p:spPr/>
        <p:txBody>
          <a:bodyPr/>
          <a:lstStyle/>
          <a:p>
            <a:pPr>
              <a:defRPr/>
            </a:pPr>
            <a:r>
              <a:rPr lang="en-US" sz="2600" dirty="0" smtClean="0"/>
              <a:t>Metro-Milwaukee area CIL serving four counties</a:t>
            </a:r>
          </a:p>
          <a:p>
            <a:pPr>
              <a:defRPr/>
            </a:pPr>
            <a:r>
              <a:rPr lang="en-US" sz="2600" dirty="0" smtClean="0"/>
              <a:t>Non-profit agency directed by and for the benefit of people with disabilities</a:t>
            </a:r>
          </a:p>
          <a:p>
            <a:pPr>
              <a:defRPr/>
            </a:pPr>
            <a:r>
              <a:rPr lang="en-US" sz="2600" dirty="0" smtClean="0"/>
              <a:t>Mission: To effectively facilitate empowerment of individuals with disabilities through Education, Advocacy, Independent living Services and Coalition Building</a:t>
            </a:r>
          </a:p>
          <a:p>
            <a:pPr>
              <a:defRPr/>
            </a:pPr>
            <a:r>
              <a:rPr lang="en-US" sz="2600" dirty="0" smtClean="0"/>
              <a:t>$35,051,223 budget</a:t>
            </a:r>
          </a:p>
          <a:p>
            <a:pPr>
              <a:defRPr/>
            </a:pPr>
            <a:r>
              <a:rPr lang="en-US" sz="2600" dirty="0" smtClean="0"/>
              <a:t>Served 9,968 people in 2013</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a:t>
            </a:fld>
            <a:endParaRPr lang="en-US"/>
          </a:p>
        </p:txBody>
      </p:sp>
    </p:spTree>
    <p:custDataLst>
      <p:tags r:id="rId1"/>
    </p:custDataLst>
    <p:extLst>
      <p:ext uri="{BB962C8B-B14F-4D97-AF65-F5344CB8AC3E}">
        <p14:creationId xmlns:p14="http://schemas.microsoft.com/office/powerpoint/2010/main" val="2261287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Another way to connect: Social Media</a:t>
            </a:r>
          </a:p>
        </p:txBody>
      </p:sp>
      <p:sp>
        <p:nvSpPr>
          <p:cNvPr id="3" name="Content Placeholder 2"/>
          <p:cNvSpPr>
            <a:spLocks noGrp="1"/>
          </p:cNvSpPr>
          <p:nvPr>
            <p:ph idx="1"/>
          </p:nvPr>
        </p:nvSpPr>
        <p:spPr/>
        <p:txBody>
          <a:bodyPr/>
          <a:lstStyle/>
          <a:p>
            <a:pPr>
              <a:defRPr/>
            </a:pPr>
            <a:r>
              <a:rPr lang="en-US" sz="2600" dirty="0" smtClean="0"/>
              <a:t>Facebook page for your program</a:t>
            </a:r>
          </a:p>
          <a:p>
            <a:pPr>
              <a:defRPr/>
            </a:pPr>
            <a:r>
              <a:rPr lang="en-US" sz="2600" dirty="0" smtClean="0"/>
              <a:t>Twitter Account</a:t>
            </a:r>
          </a:p>
          <a:p>
            <a:pPr>
              <a:defRPr/>
            </a:pPr>
            <a:r>
              <a:rPr lang="en-US" sz="2600" dirty="0" smtClean="0"/>
              <a:t>Instagram account</a:t>
            </a:r>
          </a:p>
          <a:p>
            <a:pPr>
              <a:defRPr/>
            </a:pPr>
            <a:r>
              <a:rPr lang="en-US" sz="2600" dirty="0" smtClean="0"/>
              <a:t>YouTube channel</a:t>
            </a:r>
          </a:p>
          <a:p>
            <a:pPr>
              <a:defRPr/>
            </a:pPr>
            <a:r>
              <a:rPr lang="en-US" sz="2600" dirty="0" smtClean="0"/>
              <a:t>Pinterest account</a:t>
            </a:r>
          </a:p>
          <a:p>
            <a:pPr>
              <a:defRPr/>
            </a:pPr>
            <a:r>
              <a:rPr lang="en-US" sz="2600" dirty="0" smtClean="0"/>
              <a:t>Linked in</a:t>
            </a:r>
          </a:p>
          <a:p>
            <a:pPr>
              <a:defRPr/>
            </a:pPr>
            <a:r>
              <a:rPr lang="en-US" sz="2600" dirty="0" smtClean="0"/>
              <a:t>Keeping a blog</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30</a:t>
            </a:fld>
            <a:endParaRPr lang="en-US"/>
          </a:p>
        </p:txBody>
      </p:sp>
      <p:pic>
        <p:nvPicPr>
          <p:cNvPr id="5" name="Picture 4" descr="Large group of youth sitting in a circle at a train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352800"/>
            <a:ext cx="3860800" cy="2567432"/>
          </a:xfrm>
          <a:prstGeom prst="rect">
            <a:avLst/>
          </a:prstGeom>
        </p:spPr>
      </p:pic>
    </p:spTree>
    <p:custDataLst>
      <p:tags r:id="rId1"/>
    </p:custDataLst>
    <p:extLst>
      <p:ext uri="{BB962C8B-B14F-4D97-AF65-F5344CB8AC3E}">
        <p14:creationId xmlns:p14="http://schemas.microsoft.com/office/powerpoint/2010/main" val="4126874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228600"/>
            <a:ext cx="8763000" cy="715963"/>
          </a:xfrm>
        </p:spPr>
        <p:txBody>
          <a:bodyPr/>
          <a:lstStyle/>
          <a:p>
            <a:r>
              <a:rPr lang="en-US" sz="2800" dirty="0" smtClean="0">
                <a:ea typeface="ＭＳ Ｐゴシック" pitchFamily="34" charset="-128"/>
              </a:rPr>
              <a:t>Utilizing Volunteers</a:t>
            </a:r>
          </a:p>
        </p:txBody>
      </p:sp>
      <p:sp>
        <p:nvSpPr>
          <p:cNvPr id="3" name="Content Placeholder 2"/>
          <p:cNvSpPr>
            <a:spLocks noGrp="1"/>
          </p:cNvSpPr>
          <p:nvPr>
            <p:ph idx="1"/>
          </p:nvPr>
        </p:nvSpPr>
        <p:spPr>
          <a:xfrm>
            <a:off x="457200" y="990600"/>
            <a:ext cx="8534400" cy="4876800"/>
          </a:xfrm>
        </p:spPr>
        <p:txBody>
          <a:bodyPr/>
          <a:lstStyle/>
          <a:p>
            <a:pPr>
              <a:defRPr/>
            </a:pPr>
            <a:r>
              <a:rPr lang="en-US" sz="2600" dirty="0" smtClean="0"/>
              <a:t>Volunteers love to help out with specific tasks, especially when they feel they’re making a difference</a:t>
            </a:r>
          </a:p>
          <a:p>
            <a:pPr>
              <a:defRPr/>
            </a:pPr>
            <a:r>
              <a:rPr lang="en-US" sz="2600" dirty="0" smtClean="0"/>
              <a:t>Even with a small staff-base volunteers can help make a program work</a:t>
            </a:r>
          </a:p>
          <a:p>
            <a:pPr>
              <a:defRPr/>
            </a:pPr>
            <a:r>
              <a:rPr lang="en-US" sz="2600" dirty="0" smtClean="0"/>
              <a:t>Reward volunteers with recognition awards, invites to agency events and just verbal thanks</a:t>
            </a:r>
          </a:p>
          <a:p>
            <a:pPr>
              <a:defRPr/>
            </a:pPr>
            <a:r>
              <a:rPr lang="en-US" sz="2600" dirty="0" smtClean="0"/>
              <a:t>Volunteers can</a:t>
            </a:r>
          </a:p>
          <a:p>
            <a:pPr lvl="1">
              <a:defRPr/>
            </a:pPr>
            <a:r>
              <a:rPr lang="en-US" dirty="0" smtClean="0"/>
              <a:t>Help with reading and writing</a:t>
            </a:r>
          </a:p>
          <a:p>
            <a:pPr lvl="1">
              <a:defRPr/>
            </a:pPr>
            <a:r>
              <a:rPr lang="en-US" dirty="0" smtClean="0"/>
              <a:t>Facilitate games</a:t>
            </a:r>
          </a:p>
          <a:p>
            <a:pPr lvl="1">
              <a:defRPr/>
            </a:pPr>
            <a:r>
              <a:rPr lang="en-US" dirty="0" smtClean="0"/>
              <a:t>Be a chaperone on an outing</a:t>
            </a:r>
          </a:p>
          <a:p>
            <a:pPr lvl="1">
              <a:defRPr/>
            </a:pPr>
            <a:r>
              <a:rPr lang="en-US" dirty="0" smtClean="0"/>
              <a:t>Present their own session at a workshop</a:t>
            </a:r>
          </a:p>
          <a:p>
            <a:pPr lvl="1">
              <a:defRPr/>
            </a:pPr>
            <a:r>
              <a:rPr lang="en-US" dirty="0" smtClean="0"/>
              <a:t>Assist with accommodation needs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31</a:t>
            </a:fld>
            <a:endParaRPr lang="en-US"/>
          </a:p>
        </p:txBody>
      </p:sp>
    </p:spTree>
    <p:custDataLst>
      <p:tags r:id="rId1"/>
    </p:custDataLst>
    <p:extLst>
      <p:ext uri="{BB962C8B-B14F-4D97-AF65-F5344CB8AC3E}">
        <p14:creationId xmlns:p14="http://schemas.microsoft.com/office/powerpoint/2010/main" val="3589532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Collaboration</a:t>
            </a:r>
          </a:p>
        </p:txBody>
      </p:sp>
      <p:sp>
        <p:nvSpPr>
          <p:cNvPr id="3" name="Content Placeholder 2"/>
          <p:cNvSpPr>
            <a:spLocks noGrp="1"/>
          </p:cNvSpPr>
          <p:nvPr>
            <p:ph idx="1"/>
          </p:nvPr>
        </p:nvSpPr>
        <p:spPr>
          <a:xfrm>
            <a:off x="457200" y="1143000"/>
            <a:ext cx="8534400" cy="4876800"/>
          </a:xfrm>
        </p:spPr>
        <p:txBody>
          <a:bodyPr/>
          <a:lstStyle/>
          <a:p>
            <a:pPr>
              <a:defRPr/>
            </a:pPr>
            <a:r>
              <a:rPr lang="en-US" sz="2600" dirty="0" smtClean="0"/>
              <a:t>Collaborations are attractive to funders but also can help you make your program </a:t>
            </a:r>
            <a:r>
              <a:rPr lang="en-US" sz="2600" dirty="0"/>
              <a:t>more </a:t>
            </a:r>
            <a:r>
              <a:rPr lang="en-US" sz="2600" dirty="0" smtClean="0"/>
              <a:t>accessible</a:t>
            </a:r>
          </a:p>
          <a:p>
            <a:pPr>
              <a:defRPr/>
            </a:pPr>
            <a:r>
              <a:rPr lang="en-US" sz="2600" dirty="0" smtClean="0"/>
              <a:t>You can take your expertise to another organization and they can bring theirs to you in kind!</a:t>
            </a:r>
          </a:p>
          <a:p>
            <a:pPr>
              <a:defRPr/>
            </a:pPr>
            <a:r>
              <a:rPr lang="en-US" sz="2600" dirty="0" smtClean="0"/>
              <a:t>Allows for more than one person running a program</a:t>
            </a:r>
          </a:p>
          <a:p>
            <a:pPr lvl="1">
              <a:defRPr/>
            </a:pPr>
            <a:r>
              <a:rPr lang="en-US" dirty="0" smtClean="0"/>
              <a:t>More adults in the room with youth</a:t>
            </a:r>
          </a:p>
          <a:p>
            <a:pPr lvl="1">
              <a:defRPr/>
            </a:pPr>
            <a:r>
              <a:rPr lang="en-US" dirty="0" smtClean="0"/>
              <a:t>Dividing work duties</a:t>
            </a:r>
          </a:p>
          <a:p>
            <a:pPr lvl="1">
              <a:defRPr/>
            </a:pPr>
            <a:r>
              <a:rPr lang="en-US" dirty="0" smtClean="0"/>
              <a:t>Dividing funding opportunities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32</a:t>
            </a:fld>
            <a:endParaRPr lang="en-US"/>
          </a:p>
        </p:txBody>
      </p:sp>
      <p:pic>
        <p:nvPicPr>
          <p:cNvPr id="4" name="Picture 3" descr="Man and woman looking at camera wearing green t-shirts that read  Youth Leadership Summi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377968"/>
            <a:ext cx="3124200" cy="2078885"/>
          </a:xfrm>
          <a:prstGeom prst="rect">
            <a:avLst/>
          </a:prstGeom>
        </p:spPr>
      </p:pic>
    </p:spTree>
    <p:custDataLst>
      <p:tags r:id="rId1"/>
    </p:custDataLst>
    <p:extLst>
      <p:ext uri="{BB962C8B-B14F-4D97-AF65-F5344CB8AC3E}">
        <p14:creationId xmlns:p14="http://schemas.microsoft.com/office/powerpoint/2010/main" val="1886824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Wrap up</a:t>
            </a:r>
          </a:p>
        </p:txBody>
      </p:sp>
      <p:sp>
        <p:nvSpPr>
          <p:cNvPr id="3" name="Content Placeholder 2"/>
          <p:cNvSpPr>
            <a:spLocks noGrp="1"/>
          </p:cNvSpPr>
          <p:nvPr>
            <p:ph idx="1"/>
          </p:nvPr>
        </p:nvSpPr>
        <p:spPr/>
        <p:txBody>
          <a:bodyPr/>
          <a:lstStyle/>
          <a:p>
            <a:pPr>
              <a:defRPr/>
            </a:pPr>
            <a:r>
              <a:rPr lang="en-US" sz="2600" dirty="0" smtClean="0"/>
              <a:t>Youth programming, opportunities for youth leadership and events for young people are attractive to both consumers and funders</a:t>
            </a:r>
          </a:p>
          <a:p>
            <a:pPr>
              <a:defRPr/>
            </a:pPr>
            <a:r>
              <a:rPr lang="en-US" sz="2600" dirty="0" smtClean="0"/>
              <a:t>Even in a small CIL without a grant writer or a PR team, you </a:t>
            </a:r>
            <a:r>
              <a:rPr lang="en-US" sz="2600" u="sng" dirty="0" smtClean="0"/>
              <a:t>can</a:t>
            </a:r>
            <a:r>
              <a:rPr lang="en-US" sz="2600" dirty="0" smtClean="0"/>
              <a:t> grow a program, look for funding and write reports</a:t>
            </a:r>
          </a:p>
          <a:p>
            <a:pPr>
              <a:defRPr/>
            </a:pPr>
            <a:r>
              <a:rPr lang="en-US" sz="2600" dirty="0" smtClean="0"/>
              <a:t>IL is about people doing the things they want to do with their own lives—hold that philosophy close even with staff</a:t>
            </a:r>
          </a:p>
          <a:p>
            <a:pPr>
              <a:defRPr/>
            </a:pPr>
            <a:r>
              <a:rPr lang="en-US" sz="2600" dirty="0" smtClean="0"/>
              <a:t>Have faith!  </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33</a:t>
            </a:fld>
            <a:endParaRPr lang="en-US"/>
          </a:p>
        </p:txBody>
      </p:sp>
    </p:spTree>
    <p:custDataLst>
      <p:tags r:id="rId1"/>
    </p:custDataLst>
    <p:extLst>
      <p:ext uri="{BB962C8B-B14F-4D97-AF65-F5344CB8AC3E}">
        <p14:creationId xmlns:p14="http://schemas.microsoft.com/office/powerpoint/2010/main" val="3848961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pPr>
              <a:defRPr/>
            </a:pPr>
            <a:fld id="{41B0811D-1C81-41C6-99B6-05E968960813}" type="slidenum">
              <a:rPr lang="en-US" smtClean="0"/>
              <a:pPr>
                <a:defRPr/>
              </a:pPr>
              <a:t>34</a:t>
            </a:fld>
            <a:endParaRPr lang="en-US"/>
          </a:p>
        </p:txBody>
      </p:sp>
    </p:spTree>
    <p:extLst>
      <p:ext uri="{BB962C8B-B14F-4D97-AF65-F5344CB8AC3E}">
        <p14:creationId xmlns:p14="http://schemas.microsoft.com/office/powerpoint/2010/main" val="2854449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52400" y="381000"/>
            <a:ext cx="7467600" cy="715963"/>
          </a:xfrm>
        </p:spPr>
        <p:txBody>
          <a:bodyPr/>
          <a:lstStyle/>
          <a:p>
            <a:r>
              <a:rPr lang="en-US" sz="2800" dirty="0" smtClean="0">
                <a:ea typeface="ＭＳ Ｐゴシック" pitchFamily="34" charset="-128"/>
              </a:rPr>
              <a:t>Contact</a:t>
            </a:r>
          </a:p>
        </p:txBody>
      </p:sp>
      <p:sp>
        <p:nvSpPr>
          <p:cNvPr id="45058" name="Rectangle 3"/>
          <p:cNvSpPr>
            <a:spLocks noGrp="1" noChangeArrowheads="1"/>
          </p:cNvSpPr>
          <p:nvPr>
            <p:ph idx="1"/>
          </p:nvPr>
        </p:nvSpPr>
        <p:spPr/>
        <p:txBody>
          <a:bodyPr/>
          <a:lstStyle/>
          <a:p>
            <a:pPr marL="0" indent="0">
              <a:buFont typeface="Wingdings" pitchFamily="2" charset="2"/>
              <a:buNone/>
            </a:pPr>
            <a:r>
              <a:rPr lang="en-US" sz="2600" dirty="0" smtClean="0"/>
              <a:t>Alie Kriofske Mainella</a:t>
            </a:r>
          </a:p>
          <a:p>
            <a:pPr marL="0" indent="0">
              <a:buFont typeface="Wingdings" pitchFamily="2" charset="2"/>
              <a:buNone/>
            </a:pPr>
            <a:r>
              <a:rPr lang="en-US" sz="2600" dirty="0"/>
              <a:t>	</a:t>
            </a:r>
            <a:r>
              <a:rPr lang="en-US" sz="2600" dirty="0" smtClean="0"/>
              <a:t>Youth Leadership Specialist</a:t>
            </a:r>
          </a:p>
          <a:p>
            <a:pPr marL="0" indent="0">
              <a:buFont typeface="Wingdings" pitchFamily="2" charset="2"/>
              <a:buNone/>
            </a:pPr>
            <a:r>
              <a:rPr lang="en-US" sz="2600" dirty="0"/>
              <a:t>	</a:t>
            </a:r>
            <a:r>
              <a:rPr lang="en-US" sz="2600" dirty="0" smtClean="0"/>
              <a:t>Independence</a:t>
            </a:r>
            <a:r>
              <a:rPr lang="en-US" sz="2600" i="1" dirty="0" smtClean="0"/>
              <a:t>First</a:t>
            </a:r>
          </a:p>
          <a:p>
            <a:pPr marL="0" indent="0">
              <a:buFont typeface="Wingdings" pitchFamily="2" charset="2"/>
              <a:buNone/>
            </a:pPr>
            <a:r>
              <a:rPr lang="en-US" sz="2600" dirty="0"/>
              <a:t>	</a:t>
            </a:r>
            <a:r>
              <a:rPr lang="en-US" sz="2600" dirty="0" smtClean="0"/>
              <a:t>414-226-8112 (Direct/Voice)</a:t>
            </a:r>
          </a:p>
          <a:p>
            <a:pPr marL="0" indent="0">
              <a:buNone/>
            </a:pPr>
            <a:r>
              <a:rPr lang="en-US" sz="2600" dirty="0" smtClean="0"/>
              <a:t> </a:t>
            </a:r>
            <a:r>
              <a:rPr lang="en-US" sz="2600" u="sng" dirty="0" smtClean="0">
                <a:hlinkClick r:id="rId3"/>
              </a:rPr>
              <a:t>akriofske@independencefirst.org</a:t>
            </a:r>
            <a:endParaRPr lang="en-US" sz="26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35</a:t>
            </a:fld>
            <a:endParaRPr lang="en-US"/>
          </a:p>
        </p:txBody>
      </p:sp>
    </p:spTree>
    <p:custDataLst>
      <p:tags r:id="rId1"/>
    </p:custDataLst>
    <p:extLst>
      <p:ext uri="{BB962C8B-B14F-4D97-AF65-F5344CB8AC3E}">
        <p14:creationId xmlns:p14="http://schemas.microsoft.com/office/powerpoint/2010/main" val="1119790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Grp="1" noChangeArrowheads="1"/>
          </p:cNvSpPr>
          <p:nvPr>
            <p:ph type="title"/>
          </p:nvPr>
        </p:nvSpPr>
        <p:spPr/>
        <p:txBody>
          <a:bodyPr/>
          <a:lstStyle/>
          <a:p>
            <a:pPr defTabSz="381000" eaLnBrk="1" hangingPunct="1"/>
            <a:r>
              <a:rPr lang="en-US" altLang="en-US" sz="2800" dirty="0" smtClean="0">
                <a:latin typeface="Arial Rounded MT Bold" panose="020F0704030504030204" pitchFamily="34" charset="0"/>
              </a:rPr>
              <a:t>Wrap Up and Evaluation</a:t>
            </a:r>
          </a:p>
        </p:txBody>
      </p:sp>
      <p:sp>
        <p:nvSpPr>
          <p:cNvPr id="37891" name="Rectangle 3"/>
          <p:cNvSpPr txBox="1">
            <a:spLocks noGrp="1" noChangeArrowheads="1"/>
          </p:cNvSpPr>
          <p:nvPr>
            <p:ph idx="1"/>
          </p:nvPr>
        </p:nvSpPr>
        <p:spPr/>
        <p:txBody>
          <a:bodyPr/>
          <a:lstStyle/>
          <a:p>
            <a:pPr indent="0" defTabSz="381000" eaLnBrk="1" hangingPunct="1">
              <a:lnSpc>
                <a:spcPct val="100000"/>
              </a:lnSpc>
              <a:buNone/>
            </a:pPr>
            <a:r>
              <a:rPr lang="en-US" altLang="en-US" sz="2600" dirty="0" smtClean="0"/>
              <a:t>Please </a:t>
            </a:r>
            <a:r>
              <a:rPr lang="en-US" altLang="en-US" sz="2600" b="1" i="1" dirty="0" smtClean="0"/>
              <a:t>click the link below  </a:t>
            </a:r>
            <a:r>
              <a:rPr lang="en-US" altLang="en-US" sz="2600" dirty="0" smtClean="0"/>
              <a:t>to complete your evaluation of this program:</a:t>
            </a:r>
          </a:p>
          <a:p>
            <a:pPr indent="0" defTabSz="381000" eaLnBrk="1" hangingPunct="1">
              <a:lnSpc>
                <a:spcPct val="100000"/>
              </a:lnSpc>
              <a:buNone/>
            </a:pPr>
            <a:r>
              <a:rPr lang="en-US" u="sng" dirty="0" smtClean="0">
                <a:hlinkClick r:id="rId2"/>
              </a:rPr>
              <a:t>https://vovici.com/wsb.dll/s/12291g56a9b</a:t>
            </a:r>
            <a:endParaRPr lang="en-US" u="sng" dirty="0" smtClean="0"/>
          </a:p>
          <a:p>
            <a:pPr indent="0" defTabSz="381000" eaLnBrk="1" hangingPunct="1">
              <a:lnSpc>
                <a:spcPct val="100000"/>
              </a:lnSpc>
              <a:buNone/>
            </a:pPr>
            <a:endParaRPr lang="en-US" altLang="en-US" sz="2800" dirty="0" smtClean="0"/>
          </a:p>
          <a:p>
            <a:pPr indent="0" defTabSz="381000" eaLnBrk="1" hangingPunct="1">
              <a:lnSpc>
                <a:spcPct val="135000"/>
              </a:lnSpc>
            </a:pPr>
            <a:endParaRPr lang="en-US" altLang="en-US" sz="2800" dirty="0" smtClean="0"/>
          </a:p>
        </p:txBody>
      </p:sp>
      <p:sp>
        <p:nvSpPr>
          <p:cNvPr id="5" name="TextBox 4"/>
          <p:cNvSpPr txBox="1"/>
          <p:nvPr/>
        </p:nvSpPr>
        <p:spPr>
          <a:xfrm>
            <a:off x="8458199" y="6550968"/>
            <a:ext cx="315913" cy="230832"/>
          </a:xfrm>
          <a:prstGeom prst="rect">
            <a:avLst/>
          </a:prstGeom>
          <a:noFill/>
        </p:spPr>
        <p:txBody>
          <a:bodyPr wrap="square" rtlCol="0">
            <a:spAutoFit/>
          </a:bodyPr>
          <a:lstStyle/>
          <a:p>
            <a:r>
              <a:rPr lang="en-US" sz="900" dirty="0" smtClean="0"/>
              <a:t>3</a:t>
            </a:r>
            <a:r>
              <a:rPr lang="en-US" sz="900" dirty="0"/>
              <a:t>3</a:t>
            </a:r>
          </a:p>
        </p:txBody>
      </p:sp>
    </p:spTree>
  </p:cSld>
  <p:clrMapOvr>
    <a:masterClrMapping/>
  </p:clrMapOvr>
  <p:transition spd="slow" advClick="0">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381000"/>
            <a:ext cx="7696200" cy="715963"/>
          </a:xfrm>
        </p:spPr>
        <p:txBody>
          <a:bodyPr/>
          <a:lstStyle/>
          <a:p>
            <a:r>
              <a:rPr lang="en-US" sz="2800" dirty="0" smtClean="0"/>
              <a:t>New Community Opportunities </a:t>
            </a:r>
            <a:br>
              <a:rPr lang="en-US" sz="2800" dirty="0" smtClean="0"/>
            </a:br>
            <a:r>
              <a:rPr lang="en-US" sz="2800" dirty="0" smtClean="0"/>
              <a:t>Attribution</a:t>
            </a:r>
          </a:p>
        </p:txBody>
      </p:sp>
      <p:sp>
        <p:nvSpPr>
          <p:cNvPr id="27651" name="Content Placeholder 2"/>
          <p:cNvSpPr>
            <a:spLocks noGrp="1"/>
          </p:cNvSpPr>
          <p:nvPr>
            <p:ph type="body" idx="1"/>
          </p:nvPr>
        </p:nvSpPr>
        <p:spPr>
          <a:xfrm>
            <a:off x="457200" y="1295400"/>
            <a:ext cx="8534400" cy="4876800"/>
          </a:xfrm>
        </p:spPr>
        <p:txBody>
          <a:bodyPr/>
          <a:lstStyle/>
          <a:p>
            <a:pPr>
              <a:buFontTx/>
              <a:buNone/>
            </a:pPr>
            <a:endParaRPr lang="en-US" smtClean="0"/>
          </a:p>
          <a:p>
            <a:pPr>
              <a:buFontTx/>
              <a:buNone/>
            </a:pPr>
            <a:endParaRPr lang="en-US" sz="800" smtClean="0"/>
          </a:p>
          <a:p>
            <a:pPr>
              <a:buFontTx/>
              <a:buNone/>
            </a:pPr>
            <a:endParaRPr lang="en-US" sz="800" smtClean="0"/>
          </a:p>
          <a:p>
            <a:pPr>
              <a:buFontTx/>
              <a:buNone/>
            </a:pPr>
            <a:endParaRPr lang="en-US" b="1" smtClean="0"/>
          </a:p>
          <a:p>
            <a:pPr>
              <a:buFontTx/>
              <a:buNone/>
            </a:pPr>
            <a:endParaRPr lang="en-US" smtClean="0"/>
          </a:p>
        </p:txBody>
      </p:sp>
      <p:sp>
        <p:nvSpPr>
          <p:cNvPr id="27653" name="Content Placeholder 6"/>
          <p:cNvSpPr>
            <a:spLocks/>
          </p:cNvSpPr>
          <p:nvPr/>
        </p:nvSpPr>
        <p:spPr bwMode="auto">
          <a:xfrm>
            <a:off x="228600" y="1371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66"/>
              </a:buClr>
            </a:pPr>
            <a:r>
              <a:rPr lang="en-US" sz="2200" b="0">
                <a:latin typeface="Tahoma" pitchFamily="34" charset="0"/>
              </a:rPr>
              <a:t>	</a:t>
            </a:r>
            <a:r>
              <a:rPr lang="en-US" sz="2400" b="0">
                <a:latin typeface="Tahoma" pitchFamily="34" charset="0"/>
              </a:rPr>
              <a:t>This training is presented by the New Community Opportunities Center, a national training and technical assistance project of ILRU, Independent Living Research Utilization. Support for development of this presentation was provided by the U.S. Department of Education, Rehabilitation Services Administration under grant number H400B100003. No official endorsement of the Department of Education should be inferred. Permission is granted for duplication of any portion of this slide presentation, providing that the following credit is given to the project: Developed as part of the New Community Opportunities Center at ILRU.</a:t>
            </a:r>
          </a:p>
        </p:txBody>
      </p:sp>
      <p:sp>
        <p:nvSpPr>
          <p:cNvPr id="2" name="Slide Number Placeholder 1"/>
          <p:cNvSpPr>
            <a:spLocks noGrp="1"/>
          </p:cNvSpPr>
          <p:nvPr>
            <p:ph type="sldNum" sz="quarter" idx="10"/>
          </p:nvPr>
        </p:nvSpPr>
        <p:spPr/>
        <p:txBody>
          <a:bodyPr/>
          <a:lstStyle/>
          <a:p>
            <a:pPr>
              <a:defRPr/>
            </a:pPr>
            <a:fld id="{3B16B619-3A3E-446D-8BBF-F0A416F47CEC}" type="slidenum">
              <a:rPr lang="en-US" smtClean="0"/>
              <a:pPr>
                <a:defRPr/>
              </a:pPr>
              <a:t>37</a:t>
            </a:fld>
            <a:endParaRPr lang="en-US"/>
          </a:p>
        </p:txBody>
      </p:sp>
    </p:spTree>
    <p:extLst>
      <p:ext uri="{BB962C8B-B14F-4D97-AF65-F5344CB8AC3E}">
        <p14:creationId xmlns:p14="http://schemas.microsoft.com/office/powerpoint/2010/main" val="33519530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Once upon a time in 2004</a:t>
            </a:r>
          </a:p>
        </p:txBody>
      </p:sp>
      <p:sp>
        <p:nvSpPr>
          <p:cNvPr id="3" name="Content Placeholder 2"/>
          <p:cNvSpPr>
            <a:spLocks noGrp="1"/>
          </p:cNvSpPr>
          <p:nvPr>
            <p:ph idx="1"/>
          </p:nvPr>
        </p:nvSpPr>
        <p:spPr/>
        <p:txBody>
          <a:bodyPr/>
          <a:lstStyle/>
          <a:p>
            <a:pPr>
              <a:defRPr/>
            </a:pPr>
            <a:r>
              <a:rPr lang="en-US" sz="2600" dirty="0" smtClean="0"/>
              <a:t>Independence</a:t>
            </a:r>
            <a:r>
              <a:rPr lang="en-US" sz="2600" i="1" dirty="0" smtClean="0"/>
              <a:t>First</a:t>
            </a:r>
            <a:r>
              <a:rPr lang="en-US" sz="2600" dirty="0" smtClean="0"/>
              <a:t> took on a graduate school fellow from Marquette University</a:t>
            </a:r>
          </a:p>
          <a:p>
            <a:pPr>
              <a:defRPr/>
            </a:pPr>
            <a:r>
              <a:rPr lang="en-US" sz="2600" dirty="0" smtClean="0"/>
              <a:t>In the true form of an Independent Living center, she was allowed to make the position what she wanted it to be</a:t>
            </a:r>
          </a:p>
          <a:p>
            <a:pPr>
              <a:defRPr/>
            </a:pPr>
            <a:r>
              <a:rPr lang="en-US" sz="2600" dirty="0" smtClean="0"/>
              <a:t>Thus the Youth Leadership Program was born</a:t>
            </a:r>
          </a:p>
          <a:p>
            <a:pPr>
              <a:defRPr/>
            </a:pPr>
            <a:r>
              <a:rPr lang="en-US" sz="2600" dirty="0" smtClean="0"/>
              <a:t>Program initially funded by the Trinity Fellows Program/Marquette University and IF</a:t>
            </a:r>
          </a:p>
          <a:p>
            <a:pPr lvl="1">
              <a:defRPr/>
            </a:pPr>
            <a:r>
              <a:rPr lang="en-US" sz="2200" dirty="0" smtClean="0"/>
              <a:t>Independence</a:t>
            </a:r>
            <a:r>
              <a:rPr lang="en-US" sz="2200" i="1" dirty="0" smtClean="0"/>
              <a:t>First</a:t>
            </a:r>
            <a:r>
              <a:rPr lang="en-US" sz="2200" dirty="0" smtClean="0"/>
              <a:t>  contributed $1400 per month and receives a fellow to work 18 hours per week during the school year and 40 hours per week during the summer.</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4</a:t>
            </a:fld>
            <a:endParaRPr lang="en-US"/>
          </a:p>
        </p:txBody>
      </p:sp>
    </p:spTree>
    <p:custDataLst>
      <p:tags r:id="rId1"/>
    </p:custDataLst>
    <p:extLst>
      <p:ext uri="{BB962C8B-B14F-4D97-AF65-F5344CB8AC3E}">
        <p14:creationId xmlns:p14="http://schemas.microsoft.com/office/powerpoint/2010/main" val="340783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2005</a:t>
            </a:r>
          </a:p>
        </p:txBody>
      </p:sp>
      <p:sp>
        <p:nvSpPr>
          <p:cNvPr id="3" name="Content Placeholder 2"/>
          <p:cNvSpPr>
            <a:spLocks noGrp="1"/>
          </p:cNvSpPr>
          <p:nvPr>
            <p:ph idx="1"/>
          </p:nvPr>
        </p:nvSpPr>
        <p:spPr>
          <a:xfrm>
            <a:off x="304800" y="1066800"/>
            <a:ext cx="8534400" cy="4876800"/>
          </a:xfrm>
        </p:spPr>
        <p:txBody>
          <a:bodyPr/>
          <a:lstStyle/>
          <a:p>
            <a:pPr>
              <a:defRPr/>
            </a:pPr>
            <a:r>
              <a:rPr lang="en-US" sz="2600" dirty="0" smtClean="0"/>
              <a:t>Youth program begins a collaboration with Wisconsin FACETS (a statewide family assistance center based in Milwaukee)</a:t>
            </a:r>
          </a:p>
          <a:p>
            <a:pPr>
              <a:defRPr/>
            </a:pPr>
            <a:r>
              <a:rPr lang="en-US" sz="2600" dirty="0" smtClean="0"/>
              <a:t>Youth Leadership Summit program begins</a:t>
            </a:r>
          </a:p>
          <a:p>
            <a:pPr lvl="1">
              <a:defRPr/>
            </a:pPr>
            <a:r>
              <a:rPr lang="en-US" sz="2200" dirty="0" smtClean="0"/>
              <a:t>1 week summer program for high school students with disabilities to learn Independent Living and Transition skills.</a:t>
            </a:r>
          </a:p>
          <a:p>
            <a:pPr lvl="1">
              <a:defRPr/>
            </a:pPr>
            <a:r>
              <a:rPr lang="en-US" sz="2200" dirty="0" smtClean="0"/>
              <a:t>Program funded by IF’s federal</a:t>
            </a:r>
          </a:p>
          <a:p>
            <a:pPr marL="457200" lvl="1" indent="0">
              <a:buNone/>
              <a:defRPr/>
            </a:pPr>
            <a:r>
              <a:rPr lang="en-US" sz="2200" dirty="0" smtClean="0"/>
              <a:t>    funding and WI FACETS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5</a:t>
            </a:fld>
            <a:endParaRPr lang="en-US"/>
          </a:p>
        </p:txBody>
      </p:sp>
      <p:pic>
        <p:nvPicPr>
          <p:cNvPr id="4" name="Picture 3" descr="Group of people sitting outside in front of a build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733800"/>
            <a:ext cx="3005137" cy="2530642"/>
          </a:xfrm>
          <a:prstGeom prst="rect">
            <a:avLst/>
          </a:prstGeom>
        </p:spPr>
      </p:pic>
    </p:spTree>
    <p:custDataLst>
      <p:tags r:id="rId1"/>
    </p:custDataLst>
    <p:extLst>
      <p:ext uri="{BB962C8B-B14F-4D97-AF65-F5344CB8AC3E}">
        <p14:creationId xmlns:p14="http://schemas.microsoft.com/office/powerpoint/2010/main" val="1437945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2006</a:t>
            </a:r>
          </a:p>
        </p:txBody>
      </p:sp>
      <p:sp>
        <p:nvSpPr>
          <p:cNvPr id="3" name="Content Placeholder 2"/>
          <p:cNvSpPr>
            <a:spLocks noGrp="1"/>
          </p:cNvSpPr>
          <p:nvPr>
            <p:ph idx="1"/>
          </p:nvPr>
        </p:nvSpPr>
        <p:spPr>
          <a:xfrm>
            <a:off x="457200" y="1066800"/>
            <a:ext cx="8534400" cy="4876800"/>
          </a:xfrm>
        </p:spPr>
        <p:txBody>
          <a:bodyPr/>
          <a:lstStyle/>
          <a:p>
            <a:pPr>
              <a:defRPr/>
            </a:pPr>
            <a:r>
              <a:rPr lang="en-US" sz="2600" dirty="0" smtClean="0"/>
              <a:t>Trinity fellow running youth programs graduates with a master’s degree in Public Service, specializing in disability </a:t>
            </a:r>
          </a:p>
          <a:p>
            <a:pPr>
              <a:defRPr/>
            </a:pPr>
            <a:r>
              <a:rPr lang="en-US" sz="2600" dirty="0" smtClean="0"/>
              <a:t>Second Youth Leadership Summit is held at IndependenceFirst and it is approved for the Trinity Fellow to stay on for the summer and run it.</a:t>
            </a:r>
          </a:p>
          <a:p>
            <a:pPr>
              <a:defRPr/>
            </a:pPr>
            <a:r>
              <a:rPr lang="en-US" sz="2600" dirty="0" smtClean="0"/>
              <a:t>The first group of youth mentors are hired (alumni from 2005) to run group activities at the youth summit.</a:t>
            </a:r>
          </a:p>
          <a:p>
            <a:pPr>
              <a:defRPr/>
            </a:pPr>
            <a:r>
              <a:rPr lang="en-US" sz="2600" dirty="0" smtClean="0"/>
              <a:t>Trinity fellow proposes new position of Youth Leadership Specialist to run a youth program at IF (approved by board and executive director)</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6</a:t>
            </a:fld>
            <a:endParaRPr lang="en-US"/>
          </a:p>
        </p:txBody>
      </p:sp>
    </p:spTree>
    <p:custDataLst>
      <p:tags r:id="rId1"/>
    </p:custDataLst>
    <p:extLst>
      <p:ext uri="{BB962C8B-B14F-4D97-AF65-F5344CB8AC3E}">
        <p14:creationId xmlns:p14="http://schemas.microsoft.com/office/powerpoint/2010/main" val="326395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2007</a:t>
            </a:r>
          </a:p>
        </p:txBody>
      </p:sp>
      <p:sp>
        <p:nvSpPr>
          <p:cNvPr id="3" name="Content Placeholder 2"/>
          <p:cNvSpPr>
            <a:spLocks noGrp="1"/>
          </p:cNvSpPr>
          <p:nvPr>
            <p:ph idx="1"/>
          </p:nvPr>
        </p:nvSpPr>
        <p:spPr>
          <a:xfrm>
            <a:off x="457200" y="1066800"/>
            <a:ext cx="6400800" cy="4876800"/>
          </a:xfrm>
        </p:spPr>
        <p:txBody>
          <a:bodyPr/>
          <a:lstStyle/>
          <a:p>
            <a:pPr>
              <a:defRPr/>
            </a:pPr>
            <a:r>
              <a:rPr lang="en-US" sz="2600" dirty="0" smtClean="0"/>
              <a:t>Youth Programming</a:t>
            </a:r>
          </a:p>
          <a:p>
            <a:pPr lvl="1">
              <a:defRPr/>
            </a:pPr>
            <a:r>
              <a:rPr lang="en-US" sz="2200" dirty="0" smtClean="0"/>
              <a:t>3</a:t>
            </a:r>
            <a:r>
              <a:rPr lang="en-US" sz="2200" baseline="30000" dirty="0" smtClean="0"/>
              <a:t>rd</a:t>
            </a:r>
            <a:r>
              <a:rPr lang="en-US" sz="2200" dirty="0" smtClean="0"/>
              <a:t> Youth Leadership Summit with youth mentors</a:t>
            </a:r>
          </a:p>
          <a:p>
            <a:pPr lvl="1">
              <a:defRPr/>
            </a:pPr>
            <a:r>
              <a:rPr lang="en-US" sz="2200" dirty="0" smtClean="0"/>
              <a:t>Disability Mentoring Day (50 youth served)</a:t>
            </a:r>
          </a:p>
          <a:p>
            <a:pPr lvl="1">
              <a:defRPr/>
            </a:pPr>
            <a:r>
              <a:rPr lang="en-US" sz="2200" dirty="0" smtClean="0"/>
              <a:t>IL classes for youth with cognitive disabilities</a:t>
            </a:r>
          </a:p>
          <a:p>
            <a:pPr>
              <a:defRPr/>
            </a:pPr>
            <a:r>
              <a:rPr lang="en-US" sz="2600" dirty="0" smtClean="0"/>
              <a:t>Funding</a:t>
            </a:r>
          </a:p>
          <a:p>
            <a:pPr lvl="1">
              <a:defRPr/>
            </a:pPr>
            <a:r>
              <a:rPr lang="en-US" sz="2200" dirty="0" smtClean="0"/>
              <a:t>New Youth Leadership Specialist position incorporated into budget (Federal/State funding)</a:t>
            </a:r>
          </a:p>
          <a:p>
            <a:pPr lvl="1">
              <a:defRPr/>
            </a:pPr>
            <a:r>
              <a:rPr lang="en-US" sz="2200" dirty="0" smtClean="0"/>
              <a:t>$10,000 secured from Jane Bradley Petit Foundation for youth program</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7</a:t>
            </a:fld>
            <a:endParaRPr lang="en-US"/>
          </a:p>
        </p:txBody>
      </p:sp>
      <p:pic>
        <p:nvPicPr>
          <p:cNvPr id="4" name="Picture 3" descr="Group of people outside posing for pictu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276350"/>
            <a:ext cx="2362200" cy="1771650"/>
          </a:xfrm>
          <a:prstGeom prst="rect">
            <a:avLst/>
          </a:prstGeom>
        </p:spPr>
      </p:pic>
    </p:spTree>
    <p:custDataLst>
      <p:tags r:id="rId1"/>
    </p:custDataLst>
    <p:extLst>
      <p:ext uri="{BB962C8B-B14F-4D97-AF65-F5344CB8AC3E}">
        <p14:creationId xmlns:p14="http://schemas.microsoft.com/office/powerpoint/2010/main" val="164655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2008</a:t>
            </a:r>
          </a:p>
        </p:txBody>
      </p:sp>
      <p:sp>
        <p:nvSpPr>
          <p:cNvPr id="3" name="Content Placeholder 2"/>
          <p:cNvSpPr>
            <a:spLocks noGrp="1"/>
          </p:cNvSpPr>
          <p:nvPr>
            <p:ph idx="1"/>
          </p:nvPr>
        </p:nvSpPr>
        <p:spPr/>
        <p:txBody>
          <a:bodyPr/>
          <a:lstStyle/>
          <a:p>
            <a:pPr>
              <a:defRPr/>
            </a:pPr>
            <a:r>
              <a:rPr lang="en-US" sz="2600" dirty="0" smtClean="0"/>
              <a:t>Youth Programming</a:t>
            </a:r>
          </a:p>
          <a:p>
            <a:pPr lvl="1">
              <a:defRPr/>
            </a:pPr>
            <a:r>
              <a:rPr lang="en-US" sz="2200" dirty="0" smtClean="0"/>
              <a:t>Youth Leadership Summit (second week added)</a:t>
            </a:r>
          </a:p>
          <a:p>
            <a:pPr lvl="1">
              <a:defRPr/>
            </a:pPr>
            <a:r>
              <a:rPr lang="en-US" sz="2200" dirty="0" smtClean="0"/>
              <a:t>Disability Mentoring Day (75 youth served)</a:t>
            </a:r>
          </a:p>
          <a:p>
            <a:pPr lvl="1">
              <a:defRPr/>
            </a:pPr>
            <a:r>
              <a:rPr lang="en-US" sz="2200" dirty="0" smtClean="0"/>
              <a:t>Girls</a:t>
            </a:r>
            <a:r>
              <a:rPr lang="en-US" sz="2200" i="1" dirty="0" smtClean="0"/>
              <a:t>First</a:t>
            </a:r>
            <a:r>
              <a:rPr lang="en-US" sz="2200" dirty="0" smtClean="0"/>
              <a:t> program begins</a:t>
            </a:r>
          </a:p>
          <a:p>
            <a:pPr lvl="1">
              <a:defRPr/>
            </a:pPr>
            <a:r>
              <a:rPr lang="en-US" sz="2200" dirty="0" smtClean="0"/>
              <a:t>Boundaries and personal space classes</a:t>
            </a:r>
          </a:p>
          <a:p>
            <a:pPr lvl="1">
              <a:defRPr/>
            </a:pPr>
            <a:r>
              <a:rPr lang="en-US" sz="2200" dirty="0" smtClean="0"/>
              <a:t>IL Classes for youth with cognitive disabilities</a:t>
            </a:r>
          </a:p>
          <a:p>
            <a:pPr>
              <a:defRPr/>
            </a:pPr>
            <a:r>
              <a:rPr lang="en-US" sz="2600" dirty="0" smtClean="0"/>
              <a:t>Funding</a:t>
            </a:r>
          </a:p>
          <a:p>
            <a:pPr lvl="1">
              <a:defRPr/>
            </a:pPr>
            <a:r>
              <a:rPr lang="en-US" sz="2200" dirty="0" smtClean="0"/>
              <a:t>$40,000 Department of health and family services</a:t>
            </a:r>
          </a:p>
          <a:p>
            <a:pPr lvl="1">
              <a:defRPr/>
            </a:pPr>
            <a:r>
              <a:rPr lang="en-US" sz="2200" dirty="0" smtClean="0"/>
              <a:t>$10,000 Jane Bradley Petit Foundation</a:t>
            </a:r>
          </a:p>
          <a:p>
            <a:pPr lvl="1">
              <a:defRPr/>
            </a:pPr>
            <a:r>
              <a:rPr lang="en-US" sz="2200" dirty="0" smtClean="0"/>
              <a:t>$54,888 Miracle on Canal Street</a:t>
            </a:r>
          </a:p>
          <a:p>
            <a:pPr lvl="2">
              <a:defRPr/>
            </a:pPr>
            <a:r>
              <a:rPr lang="en-US" sz="1800" dirty="0" smtClean="0"/>
              <a:t>YOUTH LEADERSHP PROGRAM IS NOW FULLY FUNDED</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8</a:t>
            </a:fld>
            <a:endParaRPr lang="en-US"/>
          </a:p>
        </p:txBody>
      </p:sp>
    </p:spTree>
    <p:custDataLst>
      <p:tags r:id="rId1"/>
    </p:custDataLst>
    <p:extLst>
      <p:ext uri="{BB962C8B-B14F-4D97-AF65-F5344CB8AC3E}">
        <p14:creationId xmlns:p14="http://schemas.microsoft.com/office/powerpoint/2010/main" val="3143934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2800" dirty="0" smtClean="0">
                <a:ea typeface="ＭＳ Ｐゴシック" pitchFamily="34" charset="-128"/>
              </a:rPr>
              <a:t>2009</a:t>
            </a:r>
          </a:p>
        </p:txBody>
      </p:sp>
      <p:sp>
        <p:nvSpPr>
          <p:cNvPr id="3" name="Content Placeholder 2"/>
          <p:cNvSpPr>
            <a:spLocks noGrp="1"/>
          </p:cNvSpPr>
          <p:nvPr>
            <p:ph idx="1"/>
          </p:nvPr>
        </p:nvSpPr>
        <p:spPr>
          <a:xfrm>
            <a:off x="457200" y="1143000"/>
            <a:ext cx="8534400" cy="4876800"/>
          </a:xfrm>
        </p:spPr>
        <p:txBody>
          <a:bodyPr/>
          <a:lstStyle/>
          <a:p>
            <a:pPr>
              <a:defRPr/>
            </a:pPr>
            <a:r>
              <a:rPr lang="en-US" sz="2600" dirty="0" smtClean="0"/>
              <a:t>Youth Programming</a:t>
            </a:r>
          </a:p>
          <a:p>
            <a:pPr lvl="1">
              <a:defRPr/>
            </a:pPr>
            <a:r>
              <a:rPr lang="en-US" sz="2200" dirty="0" smtClean="0"/>
              <a:t>Two Youth Leadership Summits</a:t>
            </a:r>
          </a:p>
          <a:p>
            <a:pPr lvl="1">
              <a:defRPr/>
            </a:pPr>
            <a:r>
              <a:rPr lang="en-US" sz="2200" dirty="0" smtClean="0"/>
              <a:t>Girls</a:t>
            </a:r>
            <a:r>
              <a:rPr lang="en-US" sz="2200" i="1" dirty="0" smtClean="0"/>
              <a:t>First </a:t>
            </a:r>
            <a:r>
              <a:rPr lang="en-US" sz="2200" dirty="0" smtClean="0"/>
              <a:t>(held 3 times per year)</a:t>
            </a:r>
          </a:p>
          <a:p>
            <a:pPr lvl="1">
              <a:defRPr/>
            </a:pPr>
            <a:r>
              <a:rPr lang="en-US" sz="2200" dirty="0" smtClean="0"/>
              <a:t>Disability Mentoring Day (100 youth served)</a:t>
            </a:r>
          </a:p>
          <a:p>
            <a:pPr lvl="1">
              <a:defRPr/>
            </a:pPr>
            <a:r>
              <a:rPr lang="en-US" sz="2200" dirty="0" smtClean="0"/>
              <a:t>Person Centered Planning</a:t>
            </a:r>
          </a:p>
          <a:p>
            <a:pPr lvl="1">
              <a:defRPr/>
            </a:pPr>
            <a:r>
              <a:rPr lang="en-US" sz="2200" dirty="0" smtClean="0"/>
              <a:t>Transition Series</a:t>
            </a:r>
          </a:p>
          <a:p>
            <a:pPr lvl="1">
              <a:defRPr/>
            </a:pPr>
            <a:r>
              <a:rPr lang="en-US" sz="2200" dirty="0" smtClean="0"/>
              <a:t>Boundaries and personal space Classes</a:t>
            </a:r>
          </a:p>
          <a:p>
            <a:pPr>
              <a:defRPr/>
            </a:pPr>
            <a:r>
              <a:rPr lang="en-US" sz="2600" dirty="0" smtClean="0"/>
              <a:t>Funding</a:t>
            </a:r>
          </a:p>
          <a:p>
            <a:pPr lvl="1">
              <a:defRPr/>
            </a:pPr>
            <a:r>
              <a:rPr lang="en-US" sz="2200" dirty="0" smtClean="0"/>
              <a:t>$10,000 Jane Bradley Petit Foundation</a:t>
            </a:r>
          </a:p>
          <a:p>
            <a:pPr lvl="1">
              <a:defRPr/>
            </a:pPr>
            <a:r>
              <a:rPr lang="en-US" sz="2200" dirty="0" smtClean="0"/>
              <a:t>Department of Health and Family Services $40,000</a:t>
            </a:r>
            <a:endParaRPr lang="en-US" sz="2200" dirty="0"/>
          </a:p>
          <a:p>
            <a:pPr lvl="1">
              <a:defRPr/>
            </a:pPr>
            <a:r>
              <a:rPr lang="en-US" sz="2200" dirty="0"/>
              <a:t>$</a:t>
            </a:r>
            <a:r>
              <a:rPr lang="en-US" sz="2200" dirty="0" smtClean="0"/>
              <a:t>20,000 Youth Information, Training and Resource Center (YITRC) through WI FACETS</a:t>
            </a:r>
          </a:p>
        </p:txBody>
      </p:sp>
      <p:sp>
        <p:nvSpPr>
          <p:cNvPr id="2" name="Slide Number Placeholder 1"/>
          <p:cNvSpPr>
            <a:spLocks noGrp="1"/>
          </p:cNvSpPr>
          <p:nvPr>
            <p:ph type="sldNum" sz="quarter" idx="10"/>
          </p:nvPr>
        </p:nvSpPr>
        <p:spPr/>
        <p:txBody>
          <a:bodyPr/>
          <a:lstStyle/>
          <a:p>
            <a:pPr>
              <a:defRPr/>
            </a:pPr>
            <a:fld id="{B4DA0C39-A759-4F8A-996A-E1DCE786B7E0}" type="slidenum">
              <a:rPr lang="en-US" smtClean="0"/>
              <a:pPr>
                <a:defRPr/>
              </a:pPr>
              <a:t>9</a:t>
            </a:fld>
            <a:endParaRPr lang="en-US"/>
          </a:p>
        </p:txBody>
      </p:sp>
    </p:spTree>
    <p:custDataLst>
      <p:tags r:id="rId1"/>
    </p:custDataLst>
    <p:extLst>
      <p:ext uri="{BB962C8B-B14F-4D97-AF65-F5344CB8AC3E}">
        <p14:creationId xmlns:p14="http://schemas.microsoft.com/office/powerpoint/2010/main" val="36445967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7305</TotalTime>
  <Words>1989</Words>
  <Application>Microsoft Office PowerPoint</Application>
  <PresentationFormat>On-screen Show (4:3)</PresentationFormat>
  <Paragraphs>373</Paragraphs>
  <Slides>37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Arial Rounded MT Bold</vt:lpstr>
      <vt:lpstr>Tahoma</vt:lpstr>
      <vt:lpstr>Wingdings</vt:lpstr>
      <vt:lpstr>Default Design</vt:lpstr>
      <vt:lpstr>New Community Opportunities Center at  ILRU Presents…</vt:lpstr>
      <vt:lpstr>Learning Objectives</vt:lpstr>
      <vt:lpstr>IndependenceFirst</vt:lpstr>
      <vt:lpstr>Once upon a time in 2004</vt:lpstr>
      <vt:lpstr>2005</vt:lpstr>
      <vt:lpstr>2006</vt:lpstr>
      <vt:lpstr>2007</vt:lpstr>
      <vt:lpstr>2008</vt:lpstr>
      <vt:lpstr>2009</vt:lpstr>
      <vt:lpstr>2010</vt:lpstr>
      <vt:lpstr>2011</vt:lpstr>
      <vt:lpstr>2012</vt:lpstr>
      <vt:lpstr>2013</vt:lpstr>
      <vt:lpstr>Questions?</vt:lpstr>
      <vt:lpstr>Current Youth Leadership Program</vt:lpstr>
      <vt:lpstr>The proof is in the numbers</vt:lpstr>
      <vt:lpstr>Growing a program piece by piece</vt:lpstr>
      <vt:lpstr>Youth Leadership Summit</vt:lpstr>
      <vt:lpstr>GirlsFirst</vt:lpstr>
      <vt:lpstr>Disability Mentoring Day</vt:lpstr>
      <vt:lpstr>Person Centered Planning and Transition Series</vt:lpstr>
      <vt:lpstr>Healthy Relationships/Sexuality</vt:lpstr>
      <vt:lpstr>Questions?</vt:lpstr>
      <vt:lpstr>Other programs serving youth</vt:lpstr>
      <vt:lpstr>Other Funding</vt:lpstr>
      <vt:lpstr>Funding and growing a program</vt:lpstr>
      <vt:lpstr>Making Yourself Fundable</vt:lpstr>
      <vt:lpstr>Outreach: Getting people to your program</vt:lpstr>
      <vt:lpstr>Keeping people at your program</vt:lpstr>
      <vt:lpstr>Another way to connect: Social Media</vt:lpstr>
      <vt:lpstr>Utilizing Volunteers</vt:lpstr>
      <vt:lpstr>Collaboration</vt:lpstr>
      <vt:lpstr>Wrap up</vt:lpstr>
      <vt:lpstr>Questions?</vt:lpstr>
      <vt:lpstr>Contact</vt:lpstr>
      <vt:lpstr>Wrap Up and Evaluation</vt:lpstr>
      <vt:lpstr>New Community Opportunities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 presents...</dc:title>
  <dc:creator>eubanks</dc:creator>
  <cp:lastModifiedBy>Eubanks, Carol</cp:lastModifiedBy>
  <cp:revision>508</cp:revision>
  <cp:lastPrinted>2012-03-13T15:36:10Z</cp:lastPrinted>
  <dcterms:created xsi:type="dcterms:W3CDTF">2010-11-10T14:07:53Z</dcterms:created>
  <dcterms:modified xsi:type="dcterms:W3CDTF">2014-07-10T11:47:44Z</dcterms:modified>
</cp:coreProperties>
</file>