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7"/>
  </p:notesMasterIdLst>
  <p:handoutMasterIdLst>
    <p:handoutMasterId r:id="rId38"/>
  </p:handoutMasterIdLst>
  <p:sldIdLst>
    <p:sldId id="667" r:id="rId2"/>
    <p:sldId id="669" r:id="rId3"/>
    <p:sldId id="670" r:id="rId4"/>
    <p:sldId id="671" r:id="rId5"/>
    <p:sldId id="672" r:id="rId6"/>
    <p:sldId id="673" r:id="rId7"/>
    <p:sldId id="702" r:id="rId8"/>
    <p:sldId id="703" r:id="rId9"/>
    <p:sldId id="674" r:id="rId10"/>
    <p:sldId id="675" r:id="rId11"/>
    <p:sldId id="676" r:id="rId12"/>
    <p:sldId id="677" r:id="rId13"/>
    <p:sldId id="678" r:id="rId14"/>
    <p:sldId id="679" r:id="rId15"/>
    <p:sldId id="680" r:id="rId16"/>
    <p:sldId id="681" r:id="rId17"/>
    <p:sldId id="682" r:id="rId18"/>
    <p:sldId id="683" r:id="rId19"/>
    <p:sldId id="684" r:id="rId20"/>
    <p:sldId id="685" r:id="rId21"/>
    <p:sldId id="686" r:id="rId22"/>
    <p:sldId id="687" r:id="rId23"/>
    <p:sldId id="689" r:id="rId24"/>
    <p:sldId id="690" r:id="rId25"/>
    <p:sldId id="691" r:id="rId26"/>
    <p:sldId id="692" r:id="rId27"/>
    <p:sldId id="693" r:id="rId28"/>
    <p:sldId id="701" r:id="rId29"/>
    <p:sldId id="694" r:id="rId30"/>
    <p:sldId id="696" r:id="rId31"/>
    <p:sldId id="697" r:id="rId32"/>
    <p:sldId id="698" r:id="rId33"/>
    <p:sldId id="700" r:id="rId34"/>
    <p:sldId id="699" r:id="rId35"/>
    <p:sldId id="599" r:id="rId3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ＭＳ Ｐゴシック" pitchFamily="-1"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1"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1"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1"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1" charset="-128"/>
        <a:cs typeface="+mn-cs"/>
      </a:defRPr>
    </a:lvl5pPr>
    <a:lvl6pPr marL="2286000" algn="l" defTabSz="914400" rtl="0" eaLnBrk="1" latinLnBrk="0" hangingPunct="1">
      <a:defRPr kern="1200">
        <a:solidFill>
          <a:schemeClr val="tx1"/>
        </a:solidFill>
        <a:latin typeface="Arial" charset="0"/>
        <a:ea typeface="ＭＳ Ｐゴシック" pitchFamily="-1" charset="-128"/>
        <a:cs typeface="+mn-cs"/>
      </a:defRPr>
    </a:lvl6pPr>
    <a:lvl7pPr marL="2743200" algn="l" defTabSz="914400" rtl="0" eaLnBrk="1" latinLnBrk="0" hangingPunct="1">
      <a:defRPr kern="1200">
        <a:solidFill>
          <a:schemeClr val="tx1"/>
        </a:solidFill>
        <a:latin typeface="Arial" charset="0"/>
        <a:ea typeface="ＭＳ Ｐゴシック" pitchFamily="-1" charset="-128"/>
        <a:cs typeface="+mn-cs"/>
      </a:defRPr>
    </a:lvl7pPr>
    <a:lvl8pPr marL="3200400" algn="l" defTabSz="914400" rtl="0" eaLnBrk="1" latinLnBrk="0" hangingPunct="1">
      <a:defRPr kern="1200">
        <a:solidFill>
          <a:schemeClr val="tx1"/>
        </a:solidFill>
        <a:latin typeface="Arial" charset="0"/>
        <a:ea typeface="ＭＳ Ｐゴシック" pitchFamily="-1" charset="-128"/>
        <a:cs typeface="+mn-cs"/>
      </a:defRPr>
    </a:lvl8pPr>
    <a:lvl9pPr marL="3657600" algn="l" defTabSz="914400" rtl="0" eaLnBrk="1" latinLnBrk="0" hangingPunct="1">
      <a:defRPr kern="1200">
        <a:solidFill>
          <a:schemeClr val="tx1"/>
        </a:solidFill>
        <a:latin typeface="Arial" charset="0"/>
        <a:ea typeface="ＭＳ Ｐゴシック" pitchFamily="-1"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912" autoAdjust="0"/>
    <p:restoredTop sz="95232" autoAdjust="0"/>
  </p:normalViewPr>
  <p:slideViewPr>
    <p:cSldViewPr>
      <p:cViewPr varScale="1">
        <p:scale>
          <a:sx n="66" d="100"/>
          <a:sy n="66" d="100"/>
        </p:scale>
        <p:origin x="1284" y="60"/>
      </p:cViewPr>
      <p:guideLst>
        <p:guide orient="horz" pos="2160"/>
        <p:guide pos="2880"/>
      </p:guideLst>
    </p:cSldViewPr>
  </p:slideViewPr>
  <p:outlineViewPr>
    <p:cViewPr>
      <p:scale>
        <a:sx n="33" d="100"/>
        <a:sy n="33" d="100"/>
      </p:scale>
      <p:origin x="0" y="65392"/>
    </p:cViewPr>
  </p:outlineViewPr>
  <p:notesTextViewPr>
    <p:cViewPr>
      <p:scale>
        <a:sx n="100" d="100"/>
        <a:sy n="100" d="100"/>
      </p:scale>
      <p:origin x="0" y="0"/>
    </p:cViewPr>
  </p:notesTextViewPr>
  <p:sorterViewPr>
    <p:cViewPr>
      <p:scale>
        <a:sx n="82" d="100"/>
        <a:sy n="82" d="100"/>
      </p:scale>
      <p:origin x="0" y="0"/>
    </p:cViewPr>
  </p:sorterViewPr>
  <p:notesViewPr>
    <p:cSldViewPr>
      <p:cViewPr varScale="1">
        <p:scale>
          <a:sx n="55" d="100"/>
          <a:sy n="55" d="100"/>
        </p:scale>
        <p:origin x="-1806"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5EFFA52-876C-4CE4-AAA1-D6C96A7D693E}" type="datetimeFigureOut">
              <a:rPr lang="en-US" smtClean="0"/>
              <a:t>9/17/2014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C097B57E-4786-48BD-A3A1-A9E75F9ECFAB}" type="slidenum">
              <a:rPr lang="en-US" smtClean="0"/>
              <a:t>‹#›</a:t>
            </a:fld>
            <a:endParaRPr lang="en-US"/>
          </a:p>
        </p:txBody>
      </p:sp>
    </p:spTree>
    <p:extLst>
      <p:ext uri="{BB962C8B-B14F-4D97-AF65-F5344CB8AC3E}">
        <p14:creationId xmlns:p14="http://schemas.microsoft.com/office/powerpoint/2010/main" val="32976620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038475" cy="465138"/>
          </a:xfrm>
          <a:prstGeom prst="rect">
            <a:avLst/>
          </a:prstGeom>
          <a:noFill/>
          <a:ln>
            <a:noFill/>
          </a:ln>
          <a:effectLst/>
          <a:extLst/>
        </p:spPr>
        <p:txBody>
          <a:bodyPr vert="horz" wrap="square" lIns="93177" tIns="46589" rIns="93177" bIns="46589" numCol="1" anchor="t" anchorCtr="0" compatLnSpc="1">
            <a:prstTxWarp prst="textNoShape">
              <a:avLst/>
            </a:prstTxWarp>
          </a:bodyPr>
          <a:lstStyle>
            <a:lvl1pPr>
              <a:defRPr sz="1200">
                <a:latin typeface="Arial" charset="0"/>
                <a:ea typeface="+mn-ea"/>
                <a:cs typeface="+mn-cs"/>
              </a:defRPr>
            </a:lvl1pPr>
          </a:lstStyle>
          <a:p>
            <a:pPr>
              <a:defRPr/>
            </a:pPr>
            <a:endParaRPr lang="en-US" dirty="0"/>
          </a:p>
        </p:txBody>
      </p:sp>
      <p:sp>
        <p:nvSpPr>
          <p:cNvPr id="26627" name="Rectangle 3"/>
          <p:cNvSpPr>
            <a:spLocks noGrp="1" noChangeArrowheads="1"/>
          </p:cNvSpPr>
          <p:nvPr>
            <p:ph type="dt" idx="1"/>
          </p:nvPr>
        </p:nvSpPr>
        <p:spPr bwMode="auto">
          <a:xfrm>
            <a:off x="3970338" y="0"/>
            <a:ext cx="3038475" cy="465138"/>
          </a:xfrm>
          <a:prstGeom prst="rect">
            <a:avLst/>
          </a:prstGeom>
          <a:noFill/>
          <a:ln>
            <a:noFill/>
          </a:ln>
          <a:effectLst/>
          <a:extLst/>
        </p:spPr>
        <p:txBody>
          <a:bodyPr vert="horz" wrap="square" lIns="93177" tIns="46589" rIns="93177" bIns="46589" numCol="1" anchor="t" anchorCtr="0" compatLnSpc="1">
            <a:prstTxWarp prst="textNoShape">
              <a:avLst/>
            </a:prstTxWarp>
          </a:bodyPr>
          <a:lstStyle>
            <a:lvl1pPr algn="r">
              <a:defRPr sz="1200">
                <a:latin typeface="Arial" charset="0"/>
                <a:ea typeface="+mn-ea"/>
                <a:cs typeface="+mn-cs"/>
              </a:defRPr>
            </a:lvl1pPr>
          </a:lstStyle>
          <a:p>
            <a:pPr>
              <a:defRPr/>
            </a:pPr>
            <a:endParaRPr lang="en-US" dirty="0"/>
          </a:p>
        </p:txBody>
      </p:sp>
      <p:sp>
        <p:nvSpPr>
          <p:cNvPr id="17920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9" name="Rectangle 5"/>
          <p:cNvSpPr>
            <a:spLocks noGrp="1" noChangeArrowheads="1"/>
          </p:cNvSpPr>
          <p:nvPr>
            <p:ph type="body" sz="quarter" idx="3"/>
          </p:nvPr>
        </p:nvSpPr>
        <p:spPr bwMode="auto">
          <a:xfrm>
            <a:off x="701675" y="4416425"/>
            <a:ext cx="5607050" cy="4183063"/>
          </a:xfrm>
          <a:prstGeom prst="rect">
            <a:avLst/>
          </a:prstGeom>
          <a:noFill/>
          <a:ln>
            <a:noFill/>
          </a:ln>
          <a:effectLst/>
          <a:ex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6630" name="Rectangle 6"/>
          <p:cNvSpPr>
            <a:spLocks noGrp="1" noChangeArrowheads="1"/>
          </p:cNvSpPr>
          <p:nvPr>
            <p:ph type="ftr" sz="quarter" idx="4"/>
          </p:nvPr>
        </p:nvSpPr>
        <p:spPr bwMode="auto">
          <a:xfrm>
            <a:off x="0" y="8829675"/>
            <a:ext cx="3038475" cy="465138"/>
          </a:xfrm>
          <a:prstGeom prst="rect">
            <a:avLst/>
          </a:prstGeom>
          <a:noFill/>
          <a:ln>
            <a:noFill/>
          </a:ln>
          <a:effectLst/>
          <a:extLst/>
        </p:spPr>
        <p:txBody>
          <a:bodyPr vert="horz" wrap="square" lIns="93177" tIns="46589" rIns="93177" bIns="46589" numCol="1" anchor="b" anchorCtr="0" compatLnSpc="1">
            <a:prstTxWarp prst="textNoShape">
              <a:avLst/>
            </a:prstTxWarp>
          </a:bodyPr>
          <a:lstStyle>
            <a:lvl1pPr>
              <a:defRPr sz="1200">
                <a:latin typeface="Arial" charset="0"/>
                <a:ea typeface="+mn-ea"/>
                <a:cs typeface="+mn-cs"/>
              </a:defRPr>
            </a:lvl1pPr>
          </a:lstStyle>
          <a:p>
            <a:pPr>
              <a:defRPr/>
            </a:pPr>
            <a:endParaRPr lang="en-US" dirty="0"/>
          </a:p>
        </p:txBody>
      </p:sp>
      <p:sp>
        <p:nvSpPr>
          <p:cNvPr id="26631" name="Rectangle 7"/>
          <p:cNvSpPr>
            <a:spLocks noGrp="1" noChangeArrowheads="1"/>
          </p:cNvSpPr>
          <p:nvPr>
            <p:ph type="sldNum" sz="quarter" idx="5"/>
          </p:nvPr>
        </p:nvSpPr>
        <p:spPr bwMode="auto">
          <a:xfrm>
            <a:off x="3970338" y="8829675"/>
            <a:ext cx="3038475" cy="465138"/>
          </a:xfrm>
          <a:prstGeom prst="rect">
            <a:avLst/>
          </a:prstGeom>
          <a:noFill/>
          <a:ln>
            <a:noFill/>
          </a:ln>
          <a:effectLst/>
          <a:extLst/>
        </p:spPr>
        <p:txBody>
          <a:bodyPr vert="horz" wrap="square" lIns="93177" tIns="46589" rIns="93177" bIns="46589" numCol="1" anchor="b" anchorCtr="0" compatLnSpc="1">
            <a:prstTxWarp prst="textNoShape">
              <a:avLst/>
            </a:prstTxWarp>
          </a:bodyPr>
          <a:lstStyle>
            <a:lvl1pPr algn="r">
              <a:defRPr sz="1200" smtClean="0"/>
            </a:lvl1pPr>
          </a:lstStyle>
          <a:p>
            <a:pPr>
              <a:defRPr/>
            </a:pPr>
            <a:fld id="{272C85DA-A647-4E10-A536-6062E9453501}" type="slidenum">
              <a:rPr lang="en-US"/>
              <a:pPr>
                <a:defRPr/>
              </a:pPr>
              <a:t>‹#›</a:t>
            </a:fld>
            <a:endParaRPr lang="en-US" dirty="0"/>
          </a:p>
        </p:txBody>
      </p:sp>
    </p:spTree>
    <p:extLst>
      <p:ext uri="{BB962C8B-B14F-4D97-AF65-F5344CB8AC3E}">
        <p14:creationId xmlns:p14="http://schemas.microsoft.com/office/powerpoint/2010/main" val="29641225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65" charset="-128"/>
        <a:cs typeface="ＭＳ Ｐゴシック" pitchFamily="-65"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65"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65"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65"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65"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26E087-9DAB-4F77-B760-0FDBD41626FF}" type="slidenum">
              <a:rPr lang="en-US" smtClean="0"/>
              <a:pPr/>
              <a:t>1</a:t>
            </a:fld>
            <a:endParaRPr lang="en-US" dirty="0"/>
          </a:p>
        </p:txBody>
      </p:sp>
    </p:spTree>
    <p:extLst>
      <p:ext uri="{BB962C8B-B14F-4D97-AF65-F5344CB8AC3E}">
        <p14:creationId xmlns:p14="http://schemas.microsoft.com/office/powerpoint/2010/main" val="29466577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065981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659915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555917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panose="020B0604020202020204" pitchFamily="34" charset="0"/>
              <a:cs typeface="Arial" panose="020B0604020202020204" pitchFamily="34" charset="0"/>
            </a:endParaRPr>
          </a:p>
        </p:txBody>
      </p:sp>
      <p:sp>
        <p:nvSpPr>
          <p:cNvPr id="358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sz="800" b="1">
                <a:solidFill>
                  <a:schemeClr val="tx1"/>
                </a:solidFill>
                <a:latin typeface="Arial" panose="020B0604020202020204" pitchFamily="34" charset="0"/>
                <a:cs typeface="Arial" panose="020B0604020202020204" pitchFamily="34" charset="0"/>
              </a:defRPr>
            </a:lvl1pPr>
            <a:lvl2pPr marL="742950" indent="-285750" defTabSz="931863" eaLnBrk="0" hangingPunct="0">
              <a:defRPr sz="800" b="1">
                <a:solidFill>
                  <a:schemeClr val="tx1"/>
                </a:solidFill>
                <a:latin typeface="Arial" panose="020B0604020202020204" pitchFamily="34" charset="0"/>
                <a:cs typeface="Arial" panose="020B0604020202020204" pitchFamily="34" charset="0"/>
              </a:defRPr>
            </a:lvl2pPr>
            <a:lvl3pPr marL="1143000" indent="-228600" defTabSz="931863" eaLnBrk="0" hangingPunct="0">
              <a:defRPr sz="800" b="1">
                <a:solidFill>
                  <a:schemeClr val="tx1"/>
                </a:solidFill>
                <a:latin typeface="Arial" panose="020B0604020202020204" pitchFamily="34" charset="0"/>
                <a:cs typeface="Arial" panose="020B0604020202020204" pitchFamily="34" charset="0"/>
              </a:defRPr>
            </a:lvl3pPr>
            <a:lvl4pPr marL="1600200" indent="-228600" defTabSz="931863" eaLnBrk="0" hangingPunct="0">
              <a:defRPr sz="800" b="1">
                <a:solidFill>
                  <a:schemeClr val="tx1"/>
                </a:solidFill>
                <a:latin typeface="Arial" panose="020B0604020202020204" pitchFamily="34" charset="0"/>
                <a:cs typeface="Arial" panose="020B0604020202020204" pitchFamily="34" charset="0"/>
              </a:defRPr>
            </a:lvl4pPr>
            <a:lvl5pPr marL="2057400" indent="-228600" defTabSz="931863" eaLnBrk="0" hangingPunct="0">
              <a:defRPr sz="800" b="1">
                <a:solidFill>
                  <a:schemeClr val="tx1"/>
                </a:solidFill>
                <a:latin typeface="Arial" panose="020B0604020202020204" pitchFamily="34" charset="0"/>
                <a:cs typeface="Arial" panose="020B0604020202020204" pitchFamily="34" charset="0"/>
              </a:defRPr>
            </a:lvl5pPr>
            <a:lvl6pPr marL="2514600" indent="-228600" defTabSz="931863" eaLnBrk="0" fontAlgn="base" hangingPunct="0">
              <a:spcBef>
                <a:spcPct val="0"/>
              </a:spcBef>
              <a:spcAft>
                <a:spcPct val="0"/>
              </a:spcAft>
              <a:defRPr sz="800" b="1">
                <a:solidFill>
                  <a:schemeClr val="tx1"/>
                </a:solidFill>
                <a:latin typeface="Arial" panose="020B0604020202020204" pitchFamily="34" charset="0"/>
                <a:cs typeface="Arial" panose="020B0604020202020204" pitchFamily="34" charset="0"/>
              </a:defRPr>
            </a:lvl6pPr>
            <a:lvl7pPr marL="2971800" indent="-228600" defTabSz="931863" eaLnBrk="0" fontAlgn="base" hangingPunct="0">
              <a:spcBef>
                <a:spcPct val="0"/>
              </a:spcBef>
              <a:spcAft>
                <a:spcPct val="0"/>
              </a:spcAft>
              <a:defRPr sz="800" b="1">
                <a:solidFill>
                  <a:schemeClr val="tx1"/>
                </a:solidFill>
                <a:latin typeface="Arial" panose="020B0604020202020204" pitchFamily="34" charset="0"/>
                <a:cs typeface="Arial" panose="020B0604020202020204" pitchFamily="34" charset="0"/>
              </a:defRPr>
            </a:lvl7pPr>
            <a:lvl8pPr marL="3429000" indent="-228600" defTabSz="931863" eaLnBrk="0" fontAlgn="base" hangingPunct="0">
              <a:spcBef>
                <a:spcPct val="0"/>
              </a:spcBef>
              <a:spcAft>
                <a:spcPct val="0"/>
              </a:spcAft>
              <a:defRPr sz="800" b="1">
                <a:solidFill>
                  <a:schemeClr val="tx1"/>
                </a:solidFill>
                <a:latin typeface="Arial" panose="020B0604020202020204" pitchFamily="34" charset="0"/>
                <a:cs typeface="Arial" panose="020B0604020202020204" pitchFamily="34" charset="0"/>
              </a:defRPr>
            </a:lvl8pPr>
            <a:lvl9pPr marL="3886200" indent="-228600" defTabSz="931863" eaLnBrk="0" fontAlgn="base" hangingPunct="0">
              <a:spcBef>
                <a:spcPct val="0"/>
              </a:spcBef>
              <a:spcAft>
                <a:spcPct val="0"/>
              </a:spcAft>
              <a:defRPr sz="800" b="1">
                <a:solidFill>
                  <a:schemeClr val="tx1"/>
                </a:solidFill>
                <a:latin typeface="Arial" panose="020B0604020202020204" pitchFamily="34" charset="0"/>
                <a:cs typeface="Arial" panose="020B0604020202020204" pitchFamily="34" charset="0"/>
              </a:defRPr>
            </a:lvl9pPr>
          </a:lstStyle>
          <a:p>
            <a:pPr eaLnBrk="1" hangingPunct="1"/>
            <a:fld id="{9C317942-FEE7-4F18-998D-772669542E1A}" type="slidenum">
              <a:rPr lang="en-US" sz="1200" b="0"/>
              <a:pPr eaLnBrk="1" hangingPunct="1"/>
              <a:t>15</a:t>
            </a:fld>
            <a:endParaRPr lang="en-US" sz="1200" b="0" dirty="0"/>
          </a:p>
        </p:txBody>
      </p:sp>
    </p:spTree>
    <p:extLst>
      <p:ext uri="{BB962C8B-B14F-4D97-AF65-F5344CB8AC3E}">
        <p14:creationId xmlns:p14="http://schemas.microsoft.com/office/powerpoint/2010/main" val="33783509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052614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441850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886705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42431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779597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a:ln/>
        </p:spPr>
      </p:sp>
      <p:sp>
        <p:nvSpPr>
          <p:cNvPr id="931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panose="020B0604020202020204" pitchFamily="34" charset="0"/>
              <a:cs typeface="Arial" panose="020B0604020202020204" pitchFamily="34" charset="0"/>
            </a:endParaRPr>
          </a:p>
        </p:txBody>
      </p:sp>
      <p:sp>
        <p:nvSpPr>
          <p:cNvPr id="93188" name="Slide Number Placeholder 3"/>
          <p:cNvSpPr txBox="1">
            <a:spLocks noGrp="1"/>
          </p:cNvSpPr>
          <p:nvPr/>
        </p:nvSpPr>
        <p:spPr bwMode="auto">
          <a:xfrm>
            <a:off x="3970338"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defTabSz="931863" eaLnBrk="0" hangingPunct="0">
              <a:defRPr sz="800" b="1">
                <a:solidFill>
                  <a:schemeClr val="tx1"/>
                </a:solidFill>
                <a:latin typeface="Arial" panose="020B0604020202020204" pitchFamily="34" charset="0"/>
                <a:cs typeface="Arial" panose="020B0604020202020204" pitchFamily="34" charset="0"/>
              </a:defRPr>
            </a:lvl1pPr>
            <a:lvl2pPr marL="742950" indent="-285750" defTabSz="931863" eaLnBrk="0" hangingPunct="0">
              <a:defRPr sz="800" b="1">
                <a:solidFill>
                  <a:schemeClr val="tx1"/>
                </a:solidFill>
                <a:latin typeface="Arial" panose="020B0604020202020204" pitchFamily="34" charset="0"/>
                <a:cs typeface="Arial" panose="020B0604020202020204" pitchFamily="34" charset="0"/>
              </a:defRPr>
            </a:lvl2pPr>
            <a:lvl3pPr marL="1143000" indent="-228600" defTabSz="931863" eaLnBrk="0" hangingPunct="0">
              <a:defRPr sz="800" b="1">
                <a:solidFill>
                  <a:schemeClr val="tx1"/>
                </a:solidFill>
                <a:latin typeface="Arial" panose="020B0604020202020204" pitchFamily="34" charset="0"/>
                <a:cs typeface="Arial" panose="020B0604020202020204" pitchFamily="34" charset="0"/>
              </a:defRPr>
            </a:lvl3pPr>
            <a:lvl4pPr marL="1600200" indent="-228600" defTabSz="931863" eaLnBrk="0" hangingPunct="0">
              <a:defRPr sz="800" b="1">
                <a:solidFill>
                  <a:schemeClr val="tx1"/>
                </a:solidFill>
                <a:latin typeface="Arial" panose="020B0604020202020204" pitchFamily="34" charset="0"/>
                <a:cs typeface="Arial" panose="020B0604020202020204" pitchFamily="34" charset="0"/>
              </a:defRPr>
            </a:lvl4pPr>
            <a:lvl5pPr marL="2057400" indent="-228600" defTabSz="931863" eaLnBrk="0" hangingPunct="0">
              <a:defRPr sz="800" b="1">
                <a:solidFill>
                  <a:schemeClr val="tx1"/>
                </a:solidFill>
                <a:latin typeface="Arial" panose="020B0604020202020204" pitchFamily="34" charset="0"/>
                <a:cs typeface="Arial" panose="020B0604020202020204" pitchFamily="34" charset="0"/>
              </a:defRPr>
            </a:lvl5pPr>
            <a:lvl6pPr marL="2514600" indent="-228600" defTabSz="931863" eaLnBrk="0" fontAlgn="base" hangingPunct="0">
              <a:spcBef>
                <a:spcPct val="0"/>
              </a:spcBef>
              <a:spcAft>
                <a:spcPct val="0"/>
              </a:spcAft>
              <a:defRPr sz="800" b="1">
                <a:solidFill>
                  <a:schemeClr val="tx1"/>
                </a:solidFill>
                <a:latin typeface="Arial" panose="020B0604020202020204" pitchFamily="34" charset="0"/>
                <a:cs typeface="Arial" panose="020B0604020202020204" pitchFamily="34" charset="0"/>
              </a:defRPr>
            </a:lvl6pPr>
            <a:lvl7pPr marL="2971800" indent="-228600" defTabSz="931863" eaLnBrk="0" fontAlgn="base" hangingPunct="0">
              <a:spcBef>
                <a:spcPct val="0"/>
              </a:spcBef>
              <a:spcAft>
                <a:spcPct val="0"/>
              </a:spcAft>
              <a:defRPr sz="800" b="1">
                <a:solidFill>
                  <a:schemeClr val="tx1"/>
                </a:solidFill>
                <a:latin typeface="Arial" panose="020B0604020202020204" pitchFamily="34" charset="0"/>
                <a:cs typeface="Arial" panose="020B0604020202020204" pitchFamily="34" charset="0"/>
              </a:defRPr>
            </a:lvl7pPr>
            <a:lvl8pPr marL="3429000" indent="-228600" defTabSz="931863" eaLnBrk="0" fontAlgn="base" hangingPunct="0">
              <a:spcBef>
                <a:spcPct val="0"/>
              </a:spcBef>
              <a:spcAft>
                <a:spcPct val="0"/>
              </a:spcAft>
              <a:defRPr sz="800" b="1">
                <a:solidFill>
                  <a:schemeClr val="tx1"/>
                </a:solidFill>
                <a:latin typeface="Arial" panose="020B0604020202020204" pitchFamily="34" charset="0"/>
                <a:cs typeface="Arial" panose="020B0604020202020204" pitchFamily="34" charset="0"/>
              </a:defRPr>
            </a:lvl8pPr>
            <a:lvl9pPr marL="3886200" indent="-228600" defTabSz="931863" eaLnBrk="0" fontAlgn="base" hangingPunct="0">
              <a:spcBef>
                <a:spcPct val="0"/>
              </a:spcBef>
              <a:spcAft>
                <a:spcPct val="0"/>
              </a:spcAft>
              <a:defRPr sz="800" b="1">
                <a:solidFill>
                  <a:schemeClr val="tx1"/>
                </a:solidFill>
                <a:latin typeface="Arial" panose="020B0604020202020204" pitchFamily="34" charset="0"/>
                <a:cs typeface="Arial" panose="020B0604020202020204" pitchFamily="34" charset="0"/>
              </a:defRPr>
            </a:lvl9pPr>
          </a:lstStyle>
          <a:p>
            <a:pPr algn="r" eaLnBrk="1" hangingPunct="1"/>
            <a:fld id="{17595C6A-92FF-4997-A2FE-72360BACB0AC}" type="slidenum">
              <a:rPr lang="en-US" sz="1200" b="0"/>
              <a:pPr algn="r" eaLnBrk="1" hangingPunct="1"/>
              <a:t>21</a:t>
            </a:fld>
            <a:endParaRPr lang="en-US" sz="1200" b="0" dirty="0"/>
          </a:p>
        </p:txBody>
      </p:sp>
    </p:spTree>
    <p:extLst>
      <p:ext uri="{BB962C8B-B14F-4D97-AF65-F5344CB8AC3E}">
        <p14:creationId xmlns:p14="http://schemas.microsoft.com/office/powerpoint/2010/main" val="35030551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133321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60496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76989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7844129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1957482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2463216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2945529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72C85DA-A647-4E10-A536-6062E9453501}" type="slidenum">
              <a:rPr lang="en-US" smtClean="0"/>
              <a:pPr>
                <a:defRPr/>
              </a:pPr>
              <a:t>28</a:t>
            </a:fld>
            <a:endParaRPr lang="en-US" dirty="0"/>
          </a:p>
        </p:txBody>
      </p:sp>
    </p:spTree>
    <p:extLst>
      <p:ext uri="{BB962C8B-B14F-4D97-AF65-F5344CB8AC3E}">
        <p14:creationId xmlns:p14="http://schemas.microsoft.com/office/powerpoint/2010/main" val="160950199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3159162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8748334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64636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7499458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panose="020B0604020202020204" pitchFamily="34" charset="0"/>
              <a:cs typeface="Arial" panose="020B0604020202020204" pitchFamily="34" charset="0"/>
            </a:endParaRPr>
          </a:p>
        </p:txBody>
      </p:sp>
      <p:sp>
        <p:nvSpPr>
          <p:cNvPr id="44036" name="Slide Number Placeholder 3"/>
          <p:cNvSpPr txBox="1">
            <a:spLocks noGrp="1"/>
          </p:cNvSpPr>
          <p:nvPr/>
        </p:nvSpPr>
        <p:spPr bwMode="auto">
          <a:xfrm>
            <a:off x="3970338" y="8829675"/>
            <a:ext cx="3038475"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nchor="b"/>
          <a:lstStyle>
            <a:lvl1pPr defTabSz="931863" eaLnBrk="0" hangingPunct="0">
              <a:defRPr sz="800" b="1">
                <a:solidFill>
                  <a:schemeClr val="tx1"/>
                </a:solidFill>
                <a:latin typeface="Arial" panose="020B0604020202020204" pitchFamily="34" charset="0"/>
                <a:cs typeface="Arial" panose="020B0604020202020204" pitchFamily="34" charset="0"/>
              </a:defRPr>
            </a:lvl1pPr>
            <a:lvl2pPr marL="742950" indent="-285750" defTabSz="931863" eaLnBrk="0" hangingPunct="0">
              <a:defRPr sz="800" b="1">
                <a:solidFill>
                  <a:schemeClr val="tx1"/>
                </a:solidFill>
                <a:latin typeface="Arial" panose="020B0604020202020204" pitchFamily="34" charset="0"/>
                <a:cs typeface="Arial" panose="020B0604020202020204" pitchFamily="34" charset="0"/>
              </a:defRPr>
            </a:lvl2pPr>
            <a:lvl3pPr marL="1143000" indent="-228600" defTabSz="931863" eaLnBrk="0" hangingPunct="0">
              <a:defRPr sz="800" b="1">
                <a:solidFill>
                  <a:schemeClr val="tx1"/>
                </a:solidFill>
                <a:latin typeface="Arial" panose="020B0604020202020204" pitchFamily="34" charset="0"/>
                <a:cs typeface="Arial" panose="020B0604020202020204" pitchFamily="34" charset="0"/>
              </a:defRPr>
            </a:lvl3pPr>
            <a:lvl4pPr marL="1600200" indent="-228600" defTabSz="931863" eaLnBrk="0" hangingPunct="0">
              <a:defRPr sz="800" b="1">
                <a:solidFill>
                  <a:schemeClr val="tx1"/>
                </a:solidFill>
                <a:latin typeface="Arial" panose="020B0604020202020204" pitchFamily="34" charset="0"/>
                <a:cs typeface="Arial" panose="020B0604020202020204" pitchFamily="34" charset="0"/>
              </a:defRPr>
            </a:lvl4pPr>
            <a:lvl5pPr marL="2057400" indent="-228600" defTabSz="931863" eaLnBrk="0" hangingPunct="0">
              <a:defRPr sz="800" b="1">
                <a:solidFill>
                  <a:schemeClr val="tx1"/>
                </a:solidFill>
                <a:latin typeface="Arial" panose="020B0604020202020204" pitchFamily="34" charset="0"/>
                <a:cs typeface="Arial" panose="020B0604020202020204" pitchFamily="34" charset="0"/>
              </a:defRPr>
            </a:lvl5pPr>
            <a:lvl6pPr marL="2514600" indent="-228600" defTabSz="931863" eaLnBrk="0" fontAlgn="base" hangingPunct="0">
              <a:spcBef>
                <a:spcPct val="0"/>
              </a:spcBef>
              <a:spcAft>
                <a:spcPct val="0"/>
              </a:spcAft>
              <a:defRPr sz="800" b="1">
                <a:solidFill>
                  <a:schemeClr val="tx1"/>
                </a:solidFill>
                <a:latin typeface="Arial" panose="020B0604020202020204" pitchFamily="34" charset="0"/>
                <a:cs typeface="Arial" panose="020B0604020202020204" pitchFamily="34" charset="0"/>
              </a:defRPr>
            </a:lvl6pPr>
            <a:lvl7pPr marL="2971800" indent="-228600" defTabSz="931863" eaLnBrk="0" fontAlgn="base" hangingPunct="0">
              <a:spcBef>
                <a:spcPct val="0"/>
              </a:spcBef>
              <a:spcAft>
                <a:spcPct val="0"/>
              </a:spcAft>
              <a:defRPr sz="800" b="1">
                <a:solidFill>
                  <a:schemeClr val="tx1"/>
                </a:solidFill>
                <a:latin typeface="Arial" panose="020B0604020202020204" pitchFamily="34" charset="0"/>
                <a:cs typeface="Arial" panose="020B0604020202020204" pitchFamily="34" charset="0"/>
              </a:defRPr>
            </a:lvl7pPr>
            <a:lvl8pPr marL="3429000" indent="-228600" defTabSz="931863" eaLnBrk="0" fontAlgn="base" hangingPunct="0">
              <a:spcBef>
                <a:spcPct val="0"/>
              </a:spcBef>
              <a:spcAft>
                <a:spcPct val="0"/>
              </a:spcAft>
              <a:defRPr sz="800" b="1">
                <a:solidFill>
                  <a:schemeClr val="tx1"/>
                </a:solidFill>
                <a:latin typeface="Arial" panose="020B0604020202020204" pitchFamily="34" charset="0"/>
                <a:cs typeface="Arial" panose="020B0604020202020204" pitchFamily="34" charset="0"/>
              </a:defRPr>
            </a:lvl8pPr>
            <a:lvl9pPr marL="3886200" indent="-228600" defTabSz="931863" eaLnBrk="0" fontAlgn="base" hangingPunct="0">
              <a:spcBef>
                <a:spcPct val="0"/>
              </a:spcBef>
              <a:spcAft>
                <a:spcPct val="0"/>
              </a:spcAft>
              <a:defRPr sz="800" b="1">
                <a:solidFill>
                  <a:schemeClr val="tx1"/>
                </a:solidFill>
                <a:latin typeface="Arial" panose="020B0604020202020204" pitchFamily="34" charset="0"/>
                <a:cs typeface="Arial" panose="020B0604020202020204" pitchFamily="34" charset="0"/>
              </a:defRPr>
            </a:lvl9pPr>
          </a:lstStyle>
          <a:p>
            <a:pPr algn="r" eaLnBrk="1" hangingPunct="1"/>
            <a:fld id="{D7681C89-AD09-4C15-A8B8-CEAB2AE6BB4A}" type="slidenum">
              <a:rPr lang="en-US" sz="1200" b="0"/>
              <a:pPr algn="r" eaLnBrk="1" hangingPunct="1"/>
              <a:t>32</a:t>
            </a:fld>
            <a:endParaRPr lang="en-US" sz="1200" b="0" dirty="0"/>
          </a:p>
        </p:txBody>
      </p:sp>
    </p:spTree>
    <p:extLst>
      <p:ext uri="{BB962C8B-B14F-4D97-AF65-F5344CB8AC3E}">
        <p14:creationId xmlns:p14="http://schemas.microsoft.com/office/powerpoint/2010/main" val="303797642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680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latin typeface="Arial" charset="0"/>
            </a:endParaRPr>
          </a:p>
        </p:txBody>
      </p:sp>
    </p:spTree>
    <p:extLst>
      <p:ext uri="{BB962C8B-B14F-4D97-AF65-F5344CB8AC3E}">
        <p14:creationId xmlns:p14="http://schemas.microsoft.com/office/powerpoint/2010/main" val="286693404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7351971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72C85DA-A647-4E10-A536-6062E9453501}" type="slidenum">
              <a:rPr lang="en-US" smtClean="0"/>
              <a:pPr>
                <a:defRPr/>
              </a:pPr>
              <a:t>35</a:t>
            </a:fld>
            <a:endParaRPr lang="en-US" dirty="0"/>
          </a:p>
        </p:txBody>
      </p:sp>
    </p:spTree>
    <p:extLst>
      <p:ext uri="{BB962C8B-B14F-4D97-AF65-F5344CB8AC3E}">
        <p14:creationId xmlns:p14="http://schemas.microsoft.com/office/powerpoint/2010/main" val="2529151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64340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92248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618490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88434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371665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50762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998FB04D-D30C-4C45-A6DE-946FAEC5AD09}" type="slidenum">
              <a:rPr lang="en-US"/>
              <a:pPr>
                <a:defRPr/>
              </a:pPr>
              <a:t>‹#›</a:t>
            </a:fld>
            <a:endParaRPr lang="en-US" dirty="0"/>
          </a:p>
        </p:txBody>
      </p:sp>
    </p:spTree>
    <p:extLst>
      <p:ext uri="{BB962C8B-B14F-4D97-AF65-F5344CB8AC3E}">
        <p14:creationId xmlns:p14="http://schemas.microsoft.com/office/powerpoint/2010/main" val="957760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2800">
                <a:effectLst/>
              </a:defRPr>
            </a:lvl1pPr>
          </a:lstStyle>
          <a:p>
            <a:r>
              <a:rPr lang="en-US" dirty="0" smtClean="0"/>
              <a:t>Click to edit Master title style</a:t>
            </a:r>
            <a:endParaRPr lang="en-US" dirty="0"/>
          </a:p>
        </p:txBody>
      </p:sp>
      <p:sp>
        <p:nvSpPr>
          <p:cNvPr id="3" name="Content Placeholder 2"/>
          <p:cNvSpPr>
            <a:spLocks noGrp="1"/>
          </p:cNvSpPr>
          <p:nvPr>
            <p:ph idx="1"/>
          </p:nvPr>
        </p:nvSpPr>
        <p:spPr>
          <a:xfrm>
            <a:off x="152400" y="1143000"/>
            <a:ext cx="8610600" cy="4876800"/>
          </a:xfrm>
        </p:spPr>
        <p:txBody>
          <a:bodyPr/>
          <a:lstStyle>
            <a:lvl1pPr marL="342900" indent="-342900">
              <a:buFont typeface="Arial" pitchFamily="34" charset="0"/>
              <a:buChar char="•"/>
              <a:defRPr sz="2600">
                <a:solidFill>
                  <a:schemeClr val="tx1"/>
                </a:solidFill>
              </a:defRPr>
            </a:lvl1pPr>
            <a:lvl2pPr marL="742950" indent="-285750">
              <a:buFont typeface="Arial" pitchFamily="34" charset="0"/>
              <a:buChar char="•"/>
              <a:defRPr sz="2000">
                <a:solidFill>
                  <a:schemeClr val="tx1"/>
                </a:solidFill>
              </a:defRPr>
            </a:lvl2pPr>
            <a:lvl3pPr marL="1143000" indent="-228600">
              <a:buFont typeface="Arial" pitchFamily="34" charset="0"/>
              <a:buChar char="•"/>
              <a:defRPr sz="2000">
                <a:solidFill>
                  <a:schemeClr val="tx1"/>
                </a:solidFill>
              </a:defRPr>
            </a:lvl3pPr>
            <a:lvl4pPr marL="1600200" indent="-228600">
              <a:buFont typeface="Arial" pitchFamily="34" charset="0"/>
              <a:buChar char="•"/>
              <a:defRPr sz="1800">
                <a:solidFill>
                  <a:schemeClr val="tx1"/>
                </a:solidFill>
              </a:defRPr>
            </a:lvl4pPr>
            <a:lvl5pPr marL="2057400" indent="-228600">
              <a:buFont typeface="Arial" pitchFamily="34" charset="0"/>
              <a:buChar char="•"/>
              <a:defRPr sz="18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6" name="Picture 5" descr="ilru logo - ilru in lower case red block letters with dark blue eyebrow swoosh above it"/>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50434" y="39961"/>
            <a:ext cx="993566" cy="469353"/>
          </a:xfrm>
          <a:prstGeom prst="rect">
            <a:avLst/>
          </a:prstGeom>
        </p:spPr>
      </p:pic>
    </p:spTree>
    <p:extLst>
      <p:ext uri="{BB962C8B-B14F-4D97-AF65-F5344CB8AC3E}">
        <p14:creationId xmlns:p14="http://schemas.microsoft.com/office/powerpoint/2010/main" val="4260490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0C7593C0-382F-4566-B1E0-66E16A0C8445}" type="slidenum">
              <a:rPr lang="en-US"/>
              <a:pPr>
                <a:defRPr/>
              </a:pPr>
              <a:t>‹#›</a:t>
            </a:fld>
            <a:endParaRPr lang="en-US" dirty="0"/>
          </a:p>
        </p:txBody>
      </p:sp>
      <p:pic>
        <p:nvPicPr>
          <p:cNvPr id="4" name="Picture 3" descr="ilru logo - ilru in lower case red block letters with dark blue eyebrow swoosh above it"/>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50434" y="39961"/>
            <a:ext cx="993566" cy="469353"/>
          </a:xfrm>
          <a:prstGeom prst="rect">
            <a:avLst/>
          </a:prstGeom>
        </p:spPr>
      </p:pic>
    </p:spTree>
    <p:extLst>
      <p:ext uri="{BB962C8B-B14F-4D97-AF65-F5344CB8AC3E}">
        <p14:creationId xmlns:p14="http://schemas.microsoft.com/office/powerpoint/2010/main" val="1820817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148BEDC0-9539-4489-A63D-019C5996C127}" type="slidenum">
              <a:rPr lang="en-US"/>
              <a:pPr>
                <a:defRPr/>
              </a:pPr>
              <a:t>‹#›</a:t>
            </a:fld>
            <a:endParaRPr lang="en-US" dirty="0"/>
          </a:p>
        </p:txBody>
      </p:sp>
    </p:spTree>
    <p:extLst>
      <p:ext uri="{BB962C8B-B14F-4D97-AF65-F5344CB8AC3E}">
        <p14:creationId xmlns:p14="http://schemas.microsoft.com/office/powerpoint/2010/main" val="2133449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D6402DD9-5C19-42C0-B565-9EE7C5EE9654}" type="slidenum">
              <a:rPr lang="en-US"/>
              <a:pPr>
                <a:defRPr/>
              </a:pPr>
              <a:t>‹#›</a:t>
            </a:fld>
            <a:endParaRPr lang="en-US" dirty="0"/>
          </a:p>
        </p:txBody>
      </p:sp>
    </p:spTree>
    <p:extLst>
      <p:ext uri="{BB962C8B-B14F-4D97-AF65-F5344CB8AC3E}">
        <p14:creationId xmlns:p14="http://schemas.microsoft.com/office/powerpoint/2010/main" val="3747068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76ACB00B-5A0A-439B-8125-B5DF33B525B2}" type="slidenum">
              <a:rPr lang="en-US"/>
              <a:pPr>
                <a:defRPr/>
              </a:pPr>
              <a:t>‹#›</a:t>
            </a:fld>
            <a:endParaRPr lang="en-US" dirty="0"/>
          </a:p>
        </p:txBody>
      </p:sp>
    </p:spTree>
    <p:extLst>
      <p:ext uri="{BB962C8B-B14F-4D97-AF65-F5344CB8AC3E}">
        <p14:creationId xmlns:p14="http://schemas.microsoft.com/office/powerpoint/2010/main" val="3838074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76C63EE2-E2EC-48DE-95F3-01DF20B19F8D}" type="slidenum">
              <a:rPr lang="en-US"/>
              <a:pPr>
                <a:defRPr/>
              </a:pPr>
              <a:t>‹#›</a:t>
            </a:fld>
            <a:endParaRPr lang="en-US" dirty="0"/>
          </a:p>
        </p:txBody>
      </p:sp>
    </p:spTree>
    <p:extLst>
      <p:ext uri="{BB962C8B-B14F-4D97-AF65-F5344CB8AC3E}">
        <p14:creationId xmlns:p14="http://schemas.microsoft.com/office/powerpoint/2010/main" val="3819752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274638"/>
            <a:ext cx="215265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74638"/>
            <a:ext cx="630555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CF483A5F-DF67-4E36-8905-9B5554078D51}" type="slidenum">
              <a:rPr lang="en-US"/>
              <a:pPr>
                <a:defRPr/>
              </a:pPr>
              <a:t>‹#›</a:t>
            </a:fld>
            <a:endParaRPr lang="en-US" dirty="0"/>
          </a:p>
        </p:txBody>
      </p:sp>
    </p:spTree>
    <p:extLst>
      <p:ext uri="{BB962C8B-B14F-4D97-AF65-F5344CB8AC3E}">
        <p14:creationId xmlns:p14="http://schemas.microsoft.com/office/powerpoint/2010/main" val="859029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txBox="1">
            <a:spLocks noGrp="1"/>
          </p:cNvSpPr>
          <p:nvPr>
            <p:ph type="title"/>
          </p:nvPr>
        </p:nvSpPr>
        <p:spPr>
          <a:xfrm>
            <a:off x="574672" y="304796"/>
            <a:ext cx="8001000" cy="1216023"/>
          </a:xfrm>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566735" y="1752603"/>
            <a:ext cx="3924303" cy="426720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43442" y="1752603"/>
            <a:ext cx="3924303" cy="20574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txBox="1">
            <a:spLocks noGrp="1"/>
          </p:cNvSpPr>
          <p:nvPr>
            <p:ph idx="3"/>
          </p:nvPr>
        </p:nvSpPr>
        <p:spPr>
          <a:xfrm>
            <a:off x="4643442" y="3962396"/>
            <a:ext cx="3924303" cy="20574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9"/>
          <p:cNvSpPr txBox="1">
            <a:spLocks noGrp="1"/>
          </p:cNvSpPr>
          <p:nvPr>
            <p:ph type="dt" sz="half" idx="10"/>
          </p:nvPr>
        </p:nvSpPr>
        <p:spPr>
          <a:xfrm>
            <a:off x="457200" y="6356350"/>
            <a:ext cx="2133600" cy="365125"/>
          </a:xfrm>
          <a:prstGeom prst="rect">
            <a:avLst/>
          </a:prstGeom>
        </p:spPr>
        <p:txBody>
          <a:bodyPr/>
          <a:lstStyle>
            <a:lvl1pPr>
              <a:defRPr/>
            </a:lvl1pPr>
          </a:lstStyle>
          <a:p>
            <a:pPr>
              <a:defRPr/>
            </a:pPr>
            <a:endParaRPr dirty="0"/>
          </a:p>
        </p:txBody>
      </p:sp>
      <p:sp>
        <p:nvSpPr>
          <p:cNvPr id="7" name="Footer Placeholder 21"/>
          <p:cNvSpPr txBox="1">
            <a:spLocks noGrp="1"/>
          </p:cNvSpPr>
          <p:nvPr>
            <p:ph type="ftr" sz="quarter" idx="11"/>
          </p:nvPr>
        </p:nvSpPr>
        <p:spPr>
          <a:xfrm>
            <a:off x="3124200" y="6356350"/>
            <a:ext cx="2895600" cy="365125"/>
          </a:xfrm>
          <a:prstGeom prst="rect">
            <a:avLst/>
          </a:prstGeom>
        </p:spPr>
        <p:txBody>
          <a:bodyPr/>
          <a:lstStyle>
            <a:lvl1pPr>
              <a:defRPr/>
            </a:lvl1pPr>
          </a:lstStyle>
          <a:p>
            <a:pPr>
              <a:defRPr/>
            </a:pPr>
            <a:r>
              <a:rPr lang="fi-FI" smtClean="0"/>
              <a:t>Brustein &amp; Manasevit, PLLC</a:t>
            </a:r>
            <a:endParaRPr dirty="0"/>
          </a:p>
        </p:txBody>
      </p:sp>
      <p:sp>
        <p:nvSpPr>
          <p:cNvPr id="8" name="Slide Number Placeholder 17"/>
          <p:cNvSpPr txBox="1">
            <a:spLocks noGrp="1"/>
          </p:cNvSpPr>
          <p:nvPr>
            <p:ph type="sldNum" sz="quarter" idx="12"/>
          </p:nvPr>
        </p:nvSpPr>
        <p:spPr/>
        <p:txBody>
          <a:bodyPr/>
          <a:lstStyle>
            <a:lvl1pPr>
              <a:defRPr/>
            </a:lvl1pPr>
          </a:lstStyle>
          <a:p>
            <a:pPr>
              <a:defRPr/>
            </a:pPr>
            <a:fld id="{5D1477E3-162D-4645-9E96-7D0AD33578EF}" type="slidenum">
              <a:rPr/>
              <a:pPr>
                <a:defRPr/>
              </a:pPr>
              <a:t>‹#›</a:t>
            </a:fld>
            <a:endParaRPr dirty="0"/>
          </a:p>
        </p:txBody>
      </p:sp>
    </p:spTree>
    <p:extLst>
      <p:ext uri="{BB962C8B-B14F-4D97-AF65-F5344CB8AC3E}">
        <p14:creationId xmlns:p14="http://schemas.microsoft.com/office/powerpoint/2010/main" val="2309473308"/>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7696200" cy="792162"/>
          </a:xfrm>
          <a:prstGeom prst="rect">
            <a:avLst/>
          </a:prstGeom>
          <a:noFill/>
          <a:ln>
            <a:noFill/>
          </a:ln>
          <a:effectLs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0" y="838200"/>
            <a:ext cx="86106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477000"/>
            <a:ext cx="2362200" cy="244475"/>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000" b="1" smtClean="0">
                <a:solidFill>
                  <a:schemeClr val="bg1"/>
                </a:solidFill>
              </a:defRPr>
            </a:lvl1pPr>
          </a:lstStyle>
          <a:p>
            <a:pPr>
              <a:defRPr/>
            </a:pPr>
            <a:fld id="{B13799F5-DF2B-404D-97C7-2C7B639A1953}" type="slidenum">
              <a:rPr lang="en-US"/>
              <a:pPr>
                <a:defRPr/>
              </a:pPr>
              <a:t>‹#›</a:t>
            </a:fld>
            <a:endParaRPr lang="en-US" dirty="0"/>
          </a:p>
        </p:txBody>
      </p:sp>
      <p:sp>
        <p:nvSpPr>
          <p:cNvPr id="1029"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800" b="1" dirty="0" smtClean="0"/>
              <a:t>Slide </a:t>
            </a:r>
            <a:fld id="{D706735D-18BF-437F-AFA1-F1906D00FFB5}" type="slidenum">
              <a:rPr lang="en-US" sz="800" b="1" smtClean="0"/>
              <a:pPr algn="r"/>
              <a:t>‹#›</a:t>
            </a:fld>
            <a:endParaRPr lang="en-US" sz="800" b="1" dirty="0"/>
          </a:p>
        </p:txBody>
      </p:sp>
      <p:pic>
        <p:nvPicPr>
          <p:cNvPr id="8" name="Picture 7"/>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76200" y="6132576"/>
            <a:ext cx="2833816" cy="524256"/>
          </a:xfrm>
          <a:prstGeom prst="rect">
            <a:avLst/>
          </a:prstGeom>
        </p:spPr>
      </p:pic>
    </p:spTree>
  </p:cSld>
  <p:clrMap bg1="lt1" tx1="dk1" bg2="lt2" tx2="dk2" accent1="accent1" accent2="accent2" accent3="accent3" accent4="accent4" accent5="accent5" accent6="accent6" hlink="hlink" folHlink="folHlink"/>
  <p:sldLayoutIdLst>
    <p:sldLayoutId id="2147484255" r:id="rId1"/>
    <p:sldLayoutId id="2147484265" r:id="rId2"/>
    <p:sldLayoutId id="2147484259" r:id="rId3"/>
    <p:sldLayoutId id="2147484260" r:id="rId4"/>
    <p:sldLayoutId id="2147484261" r:id="rId5"/>
    <p:sldLayoutId id="2147484262" r:id="rId6"/>
    <p:sldLayoutId id="2147484263" r:id="rId7"/>
    <p:sldLayoutId id="2147484264" r:id="rId8"/>
    <p:sldLayoutId id="2147484266" r:id="rId9"/>
  </p:sldLayoutIdLst>
  <p:hf sldNum="0" hdr="0" ftr="0" dt="0"/>
  <p:txStyles>
    <p:titleStyle>
      <a:lvl1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mj-lt"/>
          <a:ea typeface="ＭＳ Ｐゴシック" pitchFamily="-65" charset="-128"/>
          <a:cs typeface="ＭＳ Ｐゴシック" pitchFamily="-65" charset="-128"/>
        </a:defRPr>
      </a:lvl1pPr>
      <a:lvl2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2pPr>
      <a:lvl3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3pPr>
      <a:lvl4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4pPr>
      <a:lvl5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400">
          <a:solidFill>
            <a:schemeClr val="tx1"/>
          </a:solidFill>
          <a:latin typeface="+mn-lt"/>
          <a:ea typeface="ＭＳ Ｐゴシック" pitchFamily="-65"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65"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businessballs.com/swotanalysisfreetemplate.htm"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5" Type="http://schemas.openxmlformats.org/officeDocument/2006/relationships/hyperlink" Target="http://www.ilru.org/sites/default/files/resources/silc/SILC_SnapShot.pdf" TargetMode="External"/><Relationship Id="rId4" Type="http://schemas.openxmlformats.org/officeDocument/2006/relationships/hyperlink" Target="http://www.pfdf.org/"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vovici.com/wsb.dll/s/12291g56eb4"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descr="IL-NET logo - IL-NET in blue block letters with red underline. CIL-NET SILC-NET in red block letters underneath."/>
          <p:cNvPicPr>
            <a:picLocks noChangeAspect="1" noChangeArrowheads="1"/>
          </p:cNvPicPr>
          <p:nvPr/>
        </p:nvPicPr>
        <p:blipFill>
          <a:blip r:embed="rId3" cstate="print">
            <a:clrChange>
              <a:clrFrom>
                <a:srgbClr val="FEFDFC"/>
              </a:clrFrom>
              <a:clrTo>
                <a:srgbClr val="FEFDFC">
                  <a:alpha val="0"/>
                </a:srgbClr>
              </a:clrTo>
            </a:clrChange>
            <a:extLst>
              <a:ext uri="{28A0092B-C50C-407E-A947-70E740481C1C}">
                <a14:useLocalDpi xmlns:a14="http://schemas.microsoft.com/office/drawing/2010/main" val="0"/>
              </a:ext>
            </a:extLst>
          </a:blip>
          <a:srcRect/>
          <a:stretch>
            <a:fillRect/>
          </a:stretch>
        </p:blipFill>
        <p:spPr bwMode="auto">
          <a:xfrm>
            <a:off x="3810000" y="427038"/>
            <a:ext cx="1474788" cy="80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2"/>
          <p:cNvSpPr>
            <a:spLocks noGrp="1"/>
          </p:cNvSpPr>
          <p:nvPr>
            <p:ph type="title"/>
          </p:nvPr>
        </p:nvSpPr>
        <p:spPr>
          <a:xfrm>
            <a:off x="127794" y="2819400"/>
            <a:ext cx="8839200" cy="1143000"/>
          </a:xfrm>
        </p:spPr>
        <p:txBody>
          <a:bodyPr/>
          <a:lstStyle/>
          <a:p>
            <a:pPr algn="ctr" eaLnBrk="1" hangingPunct="1"/>
            <a:r>
              <a:rPr lang="en-US" dirty="0"/>
              <a:t>Leading Statewide Strategic Planning</a:t>
            </a:r>
            <a:br>
              <a:rPr lang="en-US" dirty="0"/>
            </a:br>
            <a:r>
              <a:rPr lang="en-US" sz="2400" dirty="0">
                <a:solidFill>
                  <a:srgbClr val="000099"/>
                </a:solidFill>
                <a:effectLst/>
                <a:latin typeface="Arial Rounded MT Bold" pitchFamily="-1" charset="0"/>
                <a:ea typeface="ＭＳ Ｐゴシック" pitchFamily="-1" charset="-128"/>
              </a:rPr>
              <a:t/>
            </a:r>
            <a:br>
              <a:rPr lang="en-US" sz="2400" dirty="0">
                <a:solidFill>
                  <a:srgbClr val="000099"/>
                </a:solidFill>
                <a:effectLst/>
                <a:latin typeface="Arial Rounded MT Bold" pitchFamily="-1" charset="0"/>
                <a:ea typeface="ＭＳ Ｐゴシック" pitchFamily="-1" charset="-128"/>
              </a:rPr>
            </a:br>
            <a:r>
              <a:rPr lang="en-US" sz="2400" dirty="0">
                <a:solidFill>
                  <a:srgbClr val="000099"/>
                </a:solidFill>
                <a:latin typeface="Arial Rounded MT Bold" pitchFamily="-1" charset="0"/>
                <a:ea typeface="ＭＳ Ｐゴシック" pitchFamily="-1" charset="-128"/>
              </a:rPr>
              <a:t/>
            </a:r>
            <a:br>
              <a:rPr lang="en-US" sz="2400" dirty="0">
                <a:solidFill>
                  <a:srgbClr val="000099"/>
                </a:solidFill>
                <a:latin typeface="Arial Rounded MT Bold" pitchFamily="-1" charset="0"/>
                <a:ea typeface="ＭＳ Ｐゴシック" pitchFamily="-1" charset="-128"/>
              </a:rPr>
            </a:br>
            <a:r>
              <a:rPr lang="en-US" sz="2400" dirty="0" smtClean="0">
                <a:solidFill>
                  <a:srgbClr val="000099"/>
                </a:solidFill>
                <a:latin typeface="Arial Rounded MT Bold" pitchFamily="-1" charset="0"/>
                <a:ea typeface="ＭＳ Ｐゴシック" pitchFamily="-1" charset="-128"/>
              </a:rPr>
              <a:t>October 7</a:t>
            </a:r>
            <a:r>
              <a:rPr lang="en-US" sz="2400" dirty="0" smtClean="0">
                <a:solidFill>
                  <a:srgbClr val="000099"/>
                </a:solidFill>
                <a:effectLst/>
                <a:latin typeface="Arial Rounded MT Bold" pitchFamily="-1" charset="0"/>
                <a:ea typeface="ＭＳ Ｐゴシック" pitchFamily="-1" charset="-128"/>
              </a:rPr>
              <a:t>, 2014</a:t>
            </a:r>
            <a:br>
              <a:rPr lang="en-US" sz="2400" dirty="0" smtClean="0">
                <a:solidFill>
                  <a:srgbClr val="000099"/>
                </a:solidFill>
                <a:effectLst/>
                <a:latin typeface="Arial Rounded MT Bold" pitchFamily="-1" charset="0"/>
                <a:ea typeface="ＭＳ Ｐゴシック" pitchFamily="-1" charset="-128"/>
              </a:rPr>
            </a:br>
            <a:r>
              <a:rPr lang="en-US" sz="2400" dirty="0" smtClean="0">
                <a:solidFill>
                  <a:srgbClr val="000099"/>
                </a:solidFill>
                <a:latin typeface="Arial Rounded MT Bold" pitchFamily="-1" charset="0"/>
                <a:ea typeface="ＭＳ Ｐゴシック" pitchFamily="-1" charset="-128"/>
              </a:rPr>
              <a:t>3:00 pm – 4:30 pm EST</a:t>
            </a:r>
            <a:r>
              <a:rPr lang="en-US" sz="2400" dirty="0">
                <a:solidFill>
                  <a:srgbClr val="000099"/>
                </a:solidFill>
                <a:effectLst/>
                <a:latin typeface="Arial Rounded MT Bold" pitchFamily="-1" charset="0"/>
                <a:ea typeface="ＭＳ Ｐゴシック" pitchFamily="-1" charset="-128"/>
              </a:rPr>
              <a:t/>
            </a:r>
            <a:br>
              <a:rPr lang="en-US" sz="2400" dirty="0">
                <a:solidFill>
                  <a:srgbClr val="000099"/>
                </a:solidFill>
                <a:effectLst/>
                <a:latin typeface="Arial Rounded MT Bold" pitchFamily="-1" charset="0"/>
                <a:ea typeface="ＭＳ Ｐゴシック" pitchFamily="-1" charset="-128"/>
              </a:rPr>
            </a:br>
            <a:r>
              <a:rPr lang="en-US" sz="900" dirty="0">
                <a:solidFill>
                  <a:srgbClr val="333399"/>
                </a:solidFill>
                <a:effectLst/>
                <a:latin typeface="Arial Rounded MT Bold" pitchFamily="-1" charset="0"/>
                <a:ea typeface="ＭＳ Ｐゴシック" pitchFamily="-1" charset="-128"/>
              </a:rPr>
              <a:t/>
            </a:r>
            <a:br>
              <a:rPr lang="en-US" sz="900" dirty="0">
                <a:solidFill>
                  <a:srgbClr val="333399"/>
                </a:solidFill>
                <a:effectLst/>
                <a:latin typeface="Arial Rounded MT Bold" pitchFamily="-1" charset="0"/>
                <a:ea typeface="ＭＳ Ｐゴシック" pitchFamily="-1" charset="-128"/>
              </a:rPr>
            </a:br>
            <a:r>
              <a:rPr lang="en-US" sz="900" dirty="0">
                <a:solidFill>
                  <a:srgbClr val="333399"/>
                </a:solidFill>
                <a:effectLst/>
                <a:latin typeface="Arial Rounded MT Bold" pitchFamily="-1" charset="0"/>
                <a:ea typeface="ＭＳ Ｐゴシック" pitchFamily="-1" charset="-128"/>
              </a:rPr>
              <a:t/>
            </a:r>
            <a:br>
              <a:rPr lang="en-US" sz="900" dirty="0">
                <a:solidFill>
                  <a:srgbClr val="333399"/>
                </a:solidFill>
                <a:effectLst/>
                <a:latin typeface="Arial Rounded MT Bold" pitchFamily="-1" charset="0"/>
                <a:ea typeface="ＭＳ Ｐゴシック" pitchFamily="-1" charset="-128"/>
              </a:rPr>
            </a:br>
            <a:r>
              <a:rPr lang="en-US" sz="900" dirty="0">
                <a:solidFill>
                  <a:srgbClr val="333399"/>
                </a:solidFill>
                <a:effectLst/>
                <a:latin typeface="Arial Rounded MT Bold" pitchFamily="-1" charset="0"/>
                <a:ea typeface="ＭＳ Ｐゴシック" pitchFamily="-1" charset="-128"/>
              </a:rPr>
              <a:t/>
            </a:r>
            <a:br>
              <a:rPr lang="en-US" sz="900" dirty="0">
                <a:solidFill>
                  <a:srgbClr val="333399"/>
                </a:solidFill>
                <a:effectLst/>
                <a:latin typeface="Arial Rounded MT Bold" pitchFamily="-1" charset="0"/>
                <a:ea typeface="ＭＳ Ｐゴシック" pitchFamily="-1" charset="-128"/>
              </a:rPr>
            </a:br>
            <a:r>
              <a:rPr lang="en-US" sz="2400" dirty="0">
                <a:solidFill>
                  <a:srgbClr val="333399"/>
                </a:solidFill>
                <a:effectLst/>
                <a:latin typeface="Arial Rounded MT Bold" pitchFamily="-1" charset="0"/>
                <a:ea typeface="ＭＳ Ｐゴシック" pitchFamily="-1" charset="-128"/>
              </a:rPr>
              <a:t>Presenters:</a:t>
            </a:r>
            <a:br>
              <a:rPr lang="en-US" sz="2400" dirty="0">
                <a:solidFill>
                  <a:srgbClr val="333399"/>
                </a:solidFill>
                <a:effectLst/>
                <a:latin typeface="Arial Rounded MT Bold" pitchFamily="-1" charset="0"/>
                <a:ea typeface="ＭＳ Ｐゴシック" pitchFamily="-1" charset="-128"/>
              </a:rPr>
            </a:br>
            <a:r>
              <a:rPr lang="en-US" sz="2400" dirty="0" smtClean="0">
                <a:solidFill>
                  <a:srgbClr val="333399"/>
                </a:solidFill>
                <a:effectLst/>
                <a:latin typeface="Arial Rounded MT Bold" pitchFamily="-1" charset="0"/>
                <a:ea typeface="ＭＳ Ｐゴシック" pitchFamily="-1" charset="-128"/>
              </a:rPr>
              <a:t>Ann McDaniel</a:t>
            </a:r>
            <a:br>
              <a:rPr lang="en-US" sz="2400" dirty="0" smtClean="0">
                <a:solidFill>
                  <a:srgbClr val="333399"/>
                </a:solidFill>
                <a:effectLst/>
                <a:latin typeface="Arial Rounded MT Bold" pitchFamily="-1" charset="0"/>
                <a:ea typeface="ＭＳ Ｐゴシック" pitchFamily="-1" charset="-128"/>
              </a:rPr>
            </a:br>
            <a:r>
              <a:rPr lang="en-US" sz="2400" dirty="0" smtClean="0">
                <a:solidFill>
                  <a:srgbClr val="333399"/>
                </a:solidFill>
                <a:latin typeface="Arial Rounded MT Bold" pitchFamily="-1" charset="0"/>
                <a:ea typeface="ＭＳ Ｐゴシック" pitchFamily="-1" charset="-128"/>
              </a:rPr>
              <a:t>Brad Williams</a:t>
            </a:r>
            <a:r>
              <a:rPr lang="en-US" sz="2400" dirty="0">
                <a:solidFill>
                  <a:srgbClr val="333399"/>
                </a:solidFill>
                <a:effectLst/>
                <a:latin typeface="Arial Rounded MT Bold" pitchFamily="-1" charset="0"/>
                <a:ea typeface="ＭＳ Ｐゴシック" pitchFamily="-1" charset="-128"/>
              </a:rPr>
              <a:t/>
            </a:r>
            <a:br>
              <a:rPr lang="en-US" sz="2400" dirty="0">
                <a:solidFill>
                  <a:srgbClr val="333399"/>
                </a:solidFill>
                <a:effectLst/>
                <a:latin typeface="Arial Rounded MT Bold" pitchFamily="-1" charset="0"/>
                <a:ea typeface="ＭＳ Ｐゴシック" pitchFamily="-1" charset="-128"/>
              </a:rPr>
            </a:br>
            <a:endParaRPr lang="en-US" sz="2400" dirty="0"/>
          </a:p>
        </p:txBody>
      </p:sp>
    </p:spTree>
    <p:extLst>
      <p:ext uri="{BB962C8B-B14F-4D97-AF65-F5344CB8AC3E}">
        <p14:creationId xmlns:p14="http://schemas.microsoft.com/office/powerpoint/2010/main" val="3005001054"/>
      </p:ext>
    </p:extLst>
  </p:cSld>
  <p:clrMapOvr>
    <a:masterClrMapping/>
  </p:clrMapOvr>
  <p:transition spd="slow" advClick="0">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effectLst/>
              </a:rPr>
              <a:t>Why Strategic Planning in Addition to the SPIL Process?</a:t>
            </a:r>
          </a:p>
        </p:txBody>
      </p:sp>
      <p:sp>
        <p:nvSpPr>
          <p:cNvPr id="5124" name="Rectangle 3"/>
          <p:cNvSpPr>
            <a:spLocks noGrp="1" noChangeArrowheads="1"/>
          </p:cNvSpPr>
          <p:nvPr>
            <p:ph idx="1"/>
          </p:nvPr>
        </p:nvSpPr>
        <p:spPr>
          <a:xfrm>
            <a:off x="152400" y="1143000"/>
            <a:ext cx="8839200" cy="4876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effectLst/>
              </a:rPr>
              <a:t>SPIL addresses statewide IL needs, which may include SILC, but not in a comprehensive way</a:t>
            </a:r>
          </a:p>
          <a:p>
            <a:r>
              <a:rPr lang="en-US" dirty="0" smtClean="0">
                <a:effectLst/>
              </a:rPr>
              <a:t>Even though there is a SILC resource plan in the SPIL, it usually addresses basic operation</a:t>
            </a:r>
          </a:p>
          <a:p>
            <a:r>
              <a:rPr lang="en-US" dirty="0" smtClean="0">
                <a:effectLst/>
              </a:rPr>
              <a:t>Strategic planning will:</a:t>
            </a:r>
          </a:p>
          <a:p>
            <a:pPr lvl="1"/>
            <a:r>
              <a:rPr lang="en-US" sz="2600" dirty="0" smtClean="0">
                <a:effectLst/>
              </a:rPr>
              <a:t>help to identify organizational development and longer-range needs of the SILC.</a:t>
            </a:r>
          </a:p>
          <a:p>
            <a:pPr lvl="1"/>
            <a:r>
              <a:rPr lang="en-US" sz="2600" dirty="0" smtClean="0">
                <a:effectLst/>
              </a:rPr>
              <a:t>prioritize key issues not discussed during SPIL development process and allow for other logistical planning related to committees, resources, etc.</a:t>
            </a:r>
          </a:p>
        </p:txBody>
      </p:sp>
    </p:spTree>
    <p:extLst>
      <p:ext uri="{BB962C8B-B14F-4D97-AF65-F5344CB8AC3E}">
        <p14:creationId xmlns:p14="http://schemas.microsoft.com/office/powerpoint/2010/main" val="30275737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effectLst/>
              </a:rPr>
              <a:t>Make a Plan for Planning</a:t>
            </a:r>
          </a:p>
        </p:txBody>
      </p:sp>
      <p:sp>
        <p:nvSpPr>
          <p:cNvPr id="757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en-US" dirty="0" smtClean="0">
                <a:effectLst/>
              </a:rPr>
              <a:t>Decide who to involve in planning</a:t>
            </a:r>
          </a:p>
          <a:p>
            <a:pPr>
              <a:lnSpc>
                <a:spcPct val="90000"/>
              </a:lnSpc>
            </a:pPr>
            <a:r>
              <a:rPr lang="en-US" dirty="0" smtClean="0">
                <a:effectLst/>
              </a:rPr>
              <a:t>Identify stakeholders to gather input from</a:t>
            </a:r>
          </a:p>
          <a:p>
            <a:pPr>
              <a:lnSpc>
                <a:spcPct val="90000"/>
              </a:lnSpc>
            </a:pPr>
            <a:r>
              <a:rPr lang="en-US" dirty="0" smtClean="0">
                <a:effectLst/>
              </a:rPr>
              <a:t>Decide methods for gathering input</a:t>
            </a:r>
          </a:p>
          <a:p>
            <a:pPr>
              <a:lnSpc>
                <a:spcPct val="90000"/>
              </a:lnSpc>
            </a:pPr>
            <a:r>
              <a:rPr lang="en-US" dirty="0" smtClean="0">
                <a:effectLst/>
              </a:rPr>
              <a:t>Decide on planning process</a:t>
            </a:r>
          </a:p>
          <a:p>
            <a:pPr>
              <a:lnSpc>
                <a:spcPct val="90000"/>
              </a:lnSpc>
            </a:pPr>
            <a:r>
              <a:rPr lang="en-US" dirty="0" smtClean="0">
                <a:effectLst/>
              </a:rPr>
              <a:t>Find a time and a place for the strategic planning to occur without interruptions</a:t>
            </a:r>
          </a:p>
        </p:txBody>
      </p:sp>
    </p:spTree>
    <p:extLst>
      <p:ext uri="{BB962C8B-B14F-4D97-AF65-F5344CB8AC3E}">
        <p14:creationId xmlns:p14="http://schemas.microsoft.com/office/powerpoint/2010/main" val="12469972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effectLst/>
              </a:rPr>
              <a:t>What Kind of Plan is Needed?</a:t>
            </a:r>
          </a:p>
        </p:txBody>
      </p:sp>
      <p:sp>
        <p:nvSpPr>
          <p:cNvPr id="76803" name="Rectangle 3"/>
          <p:cNvSpPr>
            <a:spLocks noGrp="1" noChangeArrowheads="1"/>
          </p:cNvSpPr>
          <p:nvPr>
            <p:ph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effectLst/>
              </a:rPr>
              <a:t>Plan may vary depending on SILC structure:</a:t>
            </a:r>
          </a:p>
          <a:p>
            <a:pPr lvl="1"/>
            <a:r>
              <a:rPr lang="en-US" sz="2600" dirty="0" smtClean="0">
                <a:effectLst/>
              </a:rPr>
              <a:t>Non-profit corporation</a:t>
            </a:r>
          </a:p>
          <a:p>
            <a:pPr lvl="1"/>
            <a:r>
              <a:rPr lang="en-US" sz="2600" dirty="0" smtClean="0">
                <a:effectLst/>
              </a:rPr>
              <a:t>Informal organization supported by DSU</a:t>
            </a:r>
          </a:p>
          <a:p>
            <a:pPr lvl="1"/>
            <a:r>
              <a:rPr lang="en-US" sz="2600" dirty="0" smtClean="0">
                <a:effectLst/>
              </a:rPr>
              <a:t>Other?</a:t>
            </a:r>
          </a:p>
          <a:p>
            <a:r>
              <a:rPr lang="en-US" dirty="0" smtClean="0">
                <a:effectLst/>
              </a:rPr>
              <a:t>Mission and Vision affect detail and time frame for the plan</a:t>
            </a:r>
          </a:p>
          <a:p>
            <a:pPr lvl="1"/>
            <a:r>
              <a:rPr lang="en-US" sz="2600" dirty="0" smtClean="0">
                <a:effectLst/>
              </a:rPr>
              <a:t>What you want to accomplish will impact how long it will take and the detail of the planning</a:t>
            </a:r>
          </a:p>
        </p:txBody>
      </p:sp>
    </p:spTree>
    <p:extLst>
      <p:ext uri="{BB962C8B-B14F-4D97-AF65-F5344CB8AC3E}">
        <p14:creationId xmlns:p14="http://schemas.microsoft.com/office/powerpoint/2010/main" val="41998644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effectLst/>
              </a:rPr>
              <a:t>Is a Facilitator Necessary?</a:t>
            </a:r>
          </a:p>
        </p:txBody>
      </p:sp>
      <p:sp>
        <p:nvSpPr>
          <p:cNvPr id="778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effectLst/>
              </a:rPr>
              <a:t>An outside facilitator is strongly recommended:</a:t>
            </a:r>
          </a:p>
          <a:p>
            <a:pPr lvl="1"/>
            <a:r>
              <a:rPr lang="en-US" sz="2600" dirty="0" smtClean="0">
                <a:effectLst/>
              </a:rPr>
              <a:t>To provide expertise in directing the strategic planning process</a:t>
            </a:r>
          </a:p>
          <a:p>
            <a:pPr lvl="1"/>
            <a:r>
              <a:rPr lang="en-US" sz="2600" dirty="0" smtClean="0">
                <a:effectLst/>
              </a:rPr>
              <a:t>To allow all SILC members, staff &amp; stakeholders to participate fully</a:t>
            </a:r>
          </a:p>
          <a:p>
            <a:pPr lvl="1"/>
            <a:r>
              <a:rPr lang="en-US" sz="2600" dirty="0" smtClean="0">
                <a:effectLst/>
              </a:rPr>
              <a:t>To provide impartial direction through the process &amp; to mediate stressful discussions</a:t>
            </a:r>
          </a:p>
        </p:txBody>
      </p:sp>
    </p:spTree>
    <p:extLst>
      <p:ext uri="{BB962C8B-B14F-4D97-AF65-F5344CB8AC3E}">
        <p14:creationId xmlns:p14="http://schemas.microsoft.com/office/powerpoint/2010/main" val="967748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228600" y="228600"/>
            <a:ext cx="7696200" cy="7921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effectLst/>
              </a:rPr>
              <a:t>Resolving Disputes</a:t>
            </a:r>
          </a:p>
        </p:txBody>
      </p:sp>
      <p:sp>
        <p:nvSpPr>
          <p:cNvPr id="78851" name="Rectangle 3"/>
          <p:cNvSpPr>
            <a:spLocks noGrp="1" noChangeArrowheads="1"/>
          </p:cNvSpPr>
          <p:nvPr>
            <p:ph type="body" idx="1"/>
          </p:nvPr>
        </p:nvSpPr>
        <p:spPr>
          <a:xfrm>
            <a:off x="152400" y="1066800"/>
            <a:ext cx="8610600" cy="4876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effectLst/>
              </a:rPr>
              <a:t>Identify areas of agreement</a:t>
            </a:r>
          </a:p>
          <a:p>
            <a:r>
              <a:rPr lang="en-US" dirty="0" smtClean="0">
                <a:effectLst/>
              </a:rPr>
              <a:t>Identify common goals</a:t>
            </a:r>
          </a:p>
          <a:p>
            <a:r>
              <a:rPr lang="en-US" dirty="0" smtClean="0">
                <a:effectLst/>
              </a:rPr>
              <a:t>Allow for negotiation and give &amp; take on how to accomplish goals</a:t>
            </a:r>
          </a:p>
          <a:p>
            <a:r>
              <a:rPr lang="en-US" dirty="0" smtClean="0">
                <a:effectLst/>
              </a:rPr>
              <a:t>Have a facilitator to mediate the discussion and reach resolution</a:t>
            </a:r>
          </a:p>
        </p:txBody>
      </p:sp>
    </p:spTree>
    <p:extLst>
      <p:ext uri="{BB962C8B-B14F-4D97-AF65-F5344CB8AC3E}">
        <p14:creationId xmlns:p14="http://schemas.microsoft.com/office/powerpoint/2010/main" val="38584740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800" dirty="0" smtClean="0">
                <a:effectLst/>
              </a:rPr>
              <a:t>Questions &amp; Answers</a:t>
            </a:r>
            <a:endParaRPr lang="en-US" sz="2800" dirty="0">
              <a:effectLst/>
            </a:endParaRPr>
          </a:p>
        </p:txBody>
      </p:sp>
    </p:spTree>
    <p:extLst>
      <p:ext uri="{BB962C8B-B14F-4D97-AF65-F5344CB8AC3E}">
        <p14:creationId xmlns:p14="http://schemas.microsoft.com/office/powerpoint/2010/main" val="28712501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effectLst/>
              </a:rPr>
              <a:t>SILC Organizational Snap Shot</a:t>
            </a:r>
            <a:br>
              <a:rPr lang="en-US" dirty="0" smtClean="0">
                <a:effectLst/>
              </a:rPr>
            </a:br>
            <a:r>
              <a:rPr lang="en-US" dirty="0" smtClean="0">
                <a:effectLst/>
              </a:rPr>
              <a:t>Assessment Tool</a:t>
            </a:r>
          </a:p>
        </p:txBody>
      </p:sp>
      <p:sp>
        <p:nvSpPr>
          <p:cNvPr id="96259" name="Rectangle 3"/>
          <p:cNvSpPr>
            <a:spLocks noGrp="1" noChangeArrowheads="1"/>
          </p:cNvSpPr>
          <p:nvPr>
            <p:ph idx="1"/>
          </p:nvPr>
        </p:nvSpPr>
        <p:spPr>
          <a:xfrm>
            <a:off x="152400" y="1219200"/>
            <a:ext cx="8610600" cy="4876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2600" dirty="0" smtClean="0">
                <a:effectLst/>
              </a:rPr>
              <a:t>WNYIL (Buffalo, NY-formerly RRTC in IL Management) created Organizational Snap Shot for SILCs.</a:t>
            </a:r>
          </a:p>
          <a:p>
            <a:r>
              <a:rPr lang="en-US" sz="2600" dirty="0" smtClean="0">
                <a:effectLst/>
              </a:rPr>
              <a:t>Collects important organizational information about SILCs as well as compliance data.</a:t>
            </a:r>
          </a:p>
          <a:p>
            <a:r>
              <a:rPr lang="en-US" sz="2600" dirty="0" smtClean="0">
                <a:effectLst/>
              </a:rPr>
              <a:t>Helps to expose areas that need addressing (strengths and weaknesses), what could be referred to a committee for work, and need for potential resources.</a:t>
            </a:r>
          </a:p>
          <a:p>
            <a:r>
              <a:rPr lang="en-US" sz="2600" dirty="0" smtClean="0">
                <a:effectLst/>
              </a:rPr>
              <a:t>Identifies key information going into a strategic planning process.</a:t>
            </a:r>
          </a:p>
        </p:txBody>
      </p:sp>
    </p:spTree>
    <p:extLst>
      <p:ext uri="{BB962C8B-B14F-4D97-AF65-F5344CB8AC3E}">
        <p14:creationId xmlns:p14="http://schemas.microsoft.com/office/powerpoint/2010/main" val="10599422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effectLst/>
              </a:rPr>
              <a:t>SILC Organizational Snap Shot</a:t>
            </a:r>
            <a:br>
              <a:rPr lang="en-US" dirty="0" smtClean="0">
                <a:effectLst/>
              </a:rPr>
            </a:br>
            <a:r>
              <a:rPr lang="en-US" dirty="0" smtClean="0">
                <a:effectLst/>
              </a:rPr>
              <a:t>Assessment Tool, </a:t>
            </a:r>
            <a:r>
              <a:rPr lang="en-US" sz="2400" dirty="0" smtClean="0">
                <a:effectLst/>
              </a:rPr>
              <a:t>cont’d.</a:t>
            </a:r>
            <a:endParaRPr lang="en-US" dirty="0" smtClean="0">
              <a:effectLst/>
            </a:endParaRPr>
          </a:p>
        </p:txBody>
      </p:sp>
      <p:sp>
        <p:nvSpPr>
          <p:cNvPr id="98307" name="Rectangle 3"/>
          <p:cNvSpPr>
            <a:spLocks noGrp="1" noChangeArrowheads="1"/>
          </p:cNvSpPr>
          <p:nvPr>
            <p:ph idx="1"/>
          </p:nvPr>
        </p:nvSpPr>
        <p:spPr>
          <a:xfrm>
            <a:off x="152400" y="1219200"/>
            <a:ext cx="8839200" cy="4876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en-US" dirty="0" smtClean="0">
                <a:effectLst/>
              </a:rPr>
              <a:t>“Snap shot” takes picture of how SILC exists today.</a:t>
            </a:r>
          </a:p>
          <a:p>
            <a:pPr>
              <a:lnSpc>
                <a:spcPct val="90000"/>
              </a:lnSpc>
            </a:pPr>
            <a:r>
              <a:rPr lang="en-US" dirty="0" smtClean="0">
                <a:effectLst/>
              </a:rPr>
              <a:t>This strategic planning tool is divided into 9 management categories:</a:t>
            </a:r>
          </a:p>
          <a:p>
            <a:pPr lvl="1">
              <a:lnSpc>
                <a:spcPct val="90000"/>
              </a:lnSpc>
            </a:pPr>
            <a:r>
              <a:rPr lang="en-US" sz="2600" dirty="0" smtClean="0">
                <a:effectLst/>
              </a:rPr>
              <a:t>Organizational Culture, Administrative Management, Physical Plant Management, Governance/Board, Financial Management, Human Resource Management, Program and Services, Community Relations, &amp; Sample SILC Budget.</a:t>
            </a:r>
          </a:p>
          <a:p>
            <a:pPr>
              <a:lnSpc>
                <a:spcPct val="90000"/>
              </a:lnSpc>
            </a:pPr>
            <a:r>
              <a:rPr lang="en-US" dirty="0" smtClean="0">
                <a:effectLst/>
              </a:rPr>
              <a:t>Overall, it allows you to examine how the SILC is doing in each of these areas.</a:t>
            </a:r>
          </a:p>
        </p:txBody>
      </p:sp>
    </p:spTree>
    <p:extLst>
      <p:ext uri="{BB962C8B-B14F-4D97-AF65-F5344CB8AC3E}">
        <p14:creationId xmlns:p14="http://schemas.microsoft.com/office/powerpoint/2010/main" val="14386500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effectLst/>
              </a:rPr>
              <a:t>SILC Organizational Snap Shot</a:t>
            </a:r>
            <a:br>
              <a:rPr lang="en-US" dirty="0" smtClean="0">
                <a:effectLst/>
              </a:rPr>
            </a:br>
            <a:r>
              <a:rPr lang="en-US" dirty="0" smtClean="0">
                <a:effectLst/>
              </a:rPr>
              <a:t>Assessment Tool, </a:t>
            </a:r>
            <a:r>
              <a:rPr lang="en-US" sz="2400" dirty="0" smtClean="0">
                <a:effectLst/>
              </a:rPr>
              <a:t>cont’d. 2</a:t>
            </a:r>
          </a:p>
        </p:txBody>
      </p:sp>
      <p:sp>
        <p:nvSpPr>
          <p:cNvPr id="100355" name="Rectangle 3"/>
          <p:cNvSpPr>
            <a:spLocks noGrp="1" noChangeArrowheads="1"/>
          </p:cNvSpPr>
          <p:nvPr>
            <p:ph idx="1"/>
          </p:nvPr>
        </p:nvSpPr>
        <p:spPr>
          <a:xfrm>
            <a:off x="152400" y="1143000"/>
            <a:ext cx="8991600" cy="4876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None/>
            </a:pPr>
            <a:r>
              <a:rPr lang="en-US" dirty="0" smtClean="0">
                <a:effectLst/>
              </a:rPr>
              <a:t>Process:</a:t>
            </a:r>
          </a:p>
          <a:p>
            <a:pPr lvl="1"/>
            <a:r>
              <a:rPr lang="en-US" sz="2600" dirty="0" smtClean="0">
                <a:effectLst/>
              </a:rPr>
              <a:t>Begin at least 2 months prior to meeting with facilitator</a:t>
            </a:r>
          </a:p>
          <a:p>
            <a:pPr lvl="1"/>
            <a:r>
              <a:rPr lang="en-US" sz="2600" dirty="0" smtClean="0">
                <a:effectLst/>
              </a:rPr>
              <a:t>Share results of completed snap shot with full council in advance of meeting</a:t>
            </a:r>
          </a:p>
          <a:p>
            <a:pPr lvl="1"/>
            <a:r>
              <a:rPr lang="en-US" sz="2600" dirty="0" smtClean="0">
                <a:effectLst/>
              </a:rPr>
              <a:t>Allow people to review the information to identify gaps, potential goals, etc.</a:t>
            </a:r>
          </a:p>
          <a:p>
            <a:pPr lvl="2"/>
            <a:r>
              <a:rPr lang="en-US" sz="2600" dirty="0" smtClean="0">
                <a:effectLst/>
              </a:rPr>
              <a:t>Not all members equal (time/experience, etc.).</a:t>
            </a:r>
          </a:p>
          <a:p>
            <a:pPr lvl="1"/>
            <a:r>
              <a:rPr lang="en-US" sz="2600" dirty="0" smtClean="0">
                <a:effectLst/>
              </a:rPr>
              <a:t>Apply a timeline (5 years) to be able to address issues, view progress, and provide for turnover of council.</a:t>
            </a:r>
          </a:p>
          <a:p>
            <a:pPr lvl="1"/>
            <a:r>
              <a:rPr lang="en-US" sz="2600" dirty="0" smtClean="0">
                <a:effectLst/>
              </a:rPr>
              <a:t>Compare current snap shot to new one in 5 years.</a:t>
            </a:r>
          </a:p>
        </p:txBody>
      </p:sp>
    </p:spTree>
    <p:extLst>
      <p:ext uri="{BB962C8B-B14F-4D97-AF65-F5344CB8AC3E}">
        <p14:creationId xmlns:p14="http://schemas.microsoft.com/office/powerpoint/2010/main" val="19371678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effectLst/>
              </a:rPr>
              <a:t>Need for External Input</a:t>
            </a:r>
          </a:p>
        </p:txBody>
      </p:sp>
      <p:sp>
        <p:nvSpPr>
          <p:cNvPr id="79875" name="Rectangle 3"/>
          <p:cNvSpPr>
            <a:spLocks noGrp="1" noChangeArrowheads="1"/>
          </p:cNvSpPr>
          <p:nvPr>
            <p:ph type="body" idx="1"/>
          </p:nvPr>
        </p:nvSpPr>
        <p:spPr>
          <a:xfrm>
            <a:off x="152400" y="1143000"/>
            <a:ext cx="8763000" cy="4876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effectLst/>
              </a:rPr>
              <a:t>External information should also be gathered about the SILC.</a:t>
            </a:r>
          </a:p>
          <a:p>
            <a:r>
              <a:rPr lang="en-US" dirty="0" smtClean="0">
                <a:effectLst/>
              </a:rPr>
              <a:t>External perceptions and realities:</a:t>
            </a:r>
          </a:p>
          <a:p>
            <a:pPr lvl="1"/>
            <a:r>
              <a:rPr lang="en-US" sz="2600" dirty="0" smtClean="0">
                <a:effectLst/>
              </a:rPr>
              <a:t>Could reflect internal perceptions &amp; realities</a:t>
            </a:r>
          </a:p>
          <a:p>
            <a:pPr lvl="1"/>
            <a:r>
              <a:rPr lang="en-US" sz="2600" dirty="0" smtClean="0">
                <a:effectLst/>
              </a:rPr>
              <a:t>More likely will give you a better understanding of the differences</a:t>
            </a:r>
            <a:r>
              <a:rPr lang="en-US" sz="2600" dirty="0" smtClean="0">
                <a:effectLst/>
                <a:latin typeface="Tahoma" panose="020B0604030504040204" pitchFamily="34" charset="0"/>
                <a:ea typeface="Tahoma" panose="020B0604030504040204" pitchFamily="34" charset="0"/>
                <a:cs typeface="Tahoma" panose="020B0604030504040204" pitchFamily="34" charset="0"/>
              </a:rPr>
              <a:t>―</a:t>
            </a:r>
            <a:r>
              <a:rPr lang="en-US" sz="2600" dirty="0" smtClean="0">
                <a:effectLst/>
              </a:rPr>
              <a:t>how your organization is viewed by partners, the public, &amp; other stakeholders.</a:t>
            </a:r>
          </a:p>
        </p:txBody>
      </p:sp>
    </p:spTree>
    <p:extLst>
      <p:ext uri="{BB962C8B-B14F-4D97-AF65-F5344CB8AC3E}">
        <p14:creationId xmlns:p14="http://schemas.microsoft.com/office/powerpoint/2010/main" val="21602297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effectLst/>
              </a:rPr>
              <a:t>Introduction and Objectives</a:t>
            </a:r>
          </a:p>
        </p:txBody>
      </p:sp>
      <p:sp>
        <p:nvSpPr>
          <p:cNvPr id="89091" name="Rectangle 3"/>
          <p:cNvSpPr>
            <a:spLocks noGrp="1" noChangeArrowheads="1"/>
          </p:cNvSpPr>
          <p:nvPr>
            <p:ph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2600" dirty="0" smtClean="0">
                <a:solidFill>
                  <a:schemeClr val="tx2"/>
                </a:solidFill>
                <a:effectLst/>
              </a:rPr>
              <a:t>Differentiate between a SILC strategic planning process and SPIL development</a:t>
            </a:r>
          </a:p>
          <a:p>
            <a:r>
              <a:rPr lang="en-US" sz="2600" dirty="0" smtClean="0">
                <a:solidFill>
                  <a:schemeClr val="tx2"/>
                </a:solidFill>
                <a:effectLst/>
              </a:rPr>
              <a:t>Describe effective strategic planning that supports inclusion in all processes and full accessibility of meetings and materials</a:t>
            </a:r>
          </a:p>
          <a:p>
            <a:r>
              <a:rPr lang="en-US" sz="2600" dirty="0" smtClean="0">
                <a:solidFill>
                  <a:schemeClr val="tx2"/>
                </a:solidFill>
                <a:effectLst/>
              </a:rPr>
              <a:t>Describe effective processes for collecting and synthesizing input and setting priorities</a:t>
            </a:r>
          </a:p>
          <a:p>
            <a:r>
              <a:rPr lang="en-US" sz="2600" dirty="0" smtClean="0">
                <a:solidFill>
                  <a:schemeClr val="tx2"/>
                </a:solidFill>
                <a:effectLst/>
              </a:rPr>
              <a:t>Describe strategies that will engage, support, and follow up with stakeholders to ensure successful implementation of the strategic plan</a:t>
            </a:r>
          </a:p>
        </p:txBody>
      </p:sp>
    </p:spTree>
    <p:extLst>
      <p:ext uri="{BB962C8B-B14F-4D97-AF65-F5344CB8AC3E}">
        <p14:creationId xmlns:p14="http://schemas.microsoft.com/office/powerpoint/2010/main" val="24944019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effectLst/>
              </a:rPr>
              <a:t>Formats for Gathering Input</a:t>
            </a:r>
          </a:p>
        </p:txBody>
      </p:sp>
      <p:sp>
        <p:nvSpPr>
          <p:cNvPr id="808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effectLst/>
              </a:rPr>
              <a:t>Public Comments</a:t>
            </a:r>
          </a:p>
          <a:p>
            <a:r>
              <a:rPr lang="en-US" dirty="0" smtClean="0">
                <a:effectLst/>
              </a:rPr>
              <a:t>Focus Groups</a:t>
            </a:r>
            <a:endParaRPr lang="en-US" dirty="0" smtClean="0"/>
          </a:p>
          <a:p>
            <a:r>
              <a:rPr lang="en-US" dirty="0" smtClean="0"/>
              <a:t>Facilitated Discussions</a:t>
            </a:r>
            <a:endParaRPr lang="en-US" dirty="0" smtClean="0">
              <a:effectLst/>
            </a:endParaRPr>
          </a:p>
          <a:p>
            <a:r>
              <a:rPr lang="en-US" dirty="0" smtClean="0">
                <a:effectLst/>
              </a:rPr>
              <a:t>Survey Results</a:t>
            </a:r>
          </a:p>
          <a:p>
            <a:r>
              <a:rPr lang="en-US" dirty="0" smtClean="0">
                <a:effectLst/>
              </a:rPr>
              <a:t>Needs Assessment Results</a:t>
            </a:r>
          </a:p>
        </p:txBody>
      </p:sp>
    </p:spTree>
    <p:extLst>
      <p:ext uri="{BB962C8B-B14F-4D97-AF65-F5344CB8AC3E}">
        <p14:creationId xmlns:p14="http://schemas.microsoft.com/office/powerpoint/2010/main" val="40505389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effectLst/>
              </a:rPr>
              <a:t>Questions &amp; Answers</a:t>
            </a:r>
            <a:endParaRPr lang="en-US" sz="2800" dirty="0">
              <a:effectLst/>
            </a:endParaRPr>
          </a:p>
        </p:txBody>
      </p:sp>
    </p:spTree>
    <p:extLst>
      <p:ext uri="{BB962C8B-B14F-4D97-AF65-F5344CB8AC3E}">
        <p14:creationId xmlns:p14="http://schemas.microsoft.com/office/powerpoint/2010/main" val="20119138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effectLst/>
              </a:rPr>
              <a:t>New York SILC Experience</a:t>
            </a:r>
          </a:p>
        </p:txBody>
      </p:sp>
      <p:sp>
        <p:nvSpPr>
          <p:cNvPr id="7172" name="Rectangle 3"/>
          <p:cNvSpPr>
            <a:spLocks noGrp="1" noChangeArrowheads="1"/>
          </p:cNvSpPr>
          <p:nvPr>
            <p:ph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effectLst/>
              </a:rPr>
              <a:t>Conduct SILC Snap Shot and share findings</a:t>
            </a:r>
          </a:p>
          <a:p>
            <a:r>
              <a:rPr lang="en-US" dirty="0" smtClean="0">
                <a:effectLst/>
              </a:rPr>
              <a:t>Obtain external input</a:t>
            </a:r>
          </a:p>
          <a:p>
            <a:r>
              <a:rPr lang="en-US" dirty="0" smtClean="0">
                <a:effectLst/>
              </a:rPr>
              <a:t>Conduct strategic planning session and share materials in advance</a:t>
            </a:r>
          </a:p>
          <a:p>
            <a:pPr lvl="1"/>
            <a:r>
              <a:rPr lang="en-US" sz="2600" dirty="0" smtClean="0">
                <a:effectLst/>
              </a:rPr>
              <a:t>Peter Drucker Self Assessment Tool exercises</a:t>
            </a:r>
          </a:p>
          <a:p>
            <a:pPr lvl="1"/>
            <a:r>
              <a:rPr lang="en-US" sz="2600" dirty="0" smtClean="0">
                <a:effectLst/>
              </a:rPr>
              <a:t>Albert Humphrey SWOT Analysis</a:t>
            </a:r>
          </a:p>
          <a:p>
            <a:r>
              <a:rPr lang="en-US" dirty="0" smtClean="0">
                <a:effectLst/>
              </a:rPr>
              <a:t>Prioritizes important elements of a strategic plan</a:t>
            </a:r>
          </a:p>
        </p:txBody>
      </p:sp>
    </p:spTree>
    <p:extLst>
      <p:ext uri="{BB962C8B-B14F-4D97-AF65-F5344CB8AC3E}">
        <p14:creationId xmlns:p14="http://schemas.microsoft.com/office/powerpoint/2010/main" val="36677335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a:xfrm>
            <a:off x="228600" y="274638"/>
            <a:ext cx="8001000" cy="7921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effectLst/>
              </a:rPr>
              <a:t>Exercise #2: Humphrey SWOT Analysis</a:t>
            </a:r>
          </a:p>
        </p:txBody>
      </p:sp>
      <p:sp>
        <p:nvSpPr>
          <p:cNvPr id="10244" name="Rectangle 3"/>
          <p:cNvSpPr>
            <a:spLocks noGrp="1" noChangeArrowheads="1"/>
          </p:cNvSpPr>
          <p:nvPr>
            <p:ph idx="1"/>
          </p:nvPr>
        </p:nvSpPr>
        <p:spPr>
          <a:xfrm>
            <a:off x="152400" y="1143000"/>
            <a:ext cx="8839200" cy="4876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2600" dirty="0" smtClean="0">
                <a:effectLst/>
              </a:rPr>
              <a:t>SWOT stands for strengths, weaknesses, opportunities, and threats. The assessment provides a quick overview of organizational dynamics.</a:t>
            </a:r>
          </a:p>
          <a:p>
            <a:r>
              <a:rPr lang="en-US" sz="2600" dirty="0" smtClean="0">
                <a:effectLst/>
              </a:rPr>
              <a:t>Helps to identify strengths and opportunities from which to build. Identifies weaknesses and potential threats, and determines if the threats are real and controllable, or uncontrollable.</a:t>
            </a:r>
          </a:p>
          <a:p>
            <a:r>
              <a:rPr lang="en-US" sz="2600" dirty="0" smtClean="0">
                <a:effectLst/>
              </a:rPr>
              <a:t>Issues and goals usually come from strengths to build on, weaknesses to be strengthened, opportunities to be taken, and threats to be avoided.</a:t>
            </a:r>
          </a:p>
        </p:txBody>
      </p:sp>
    </p:spTree>
    <p:extLst>
      <p:ext uri="{BB962C8B-B14F-4D97-AF65-F5344CB8AC3E}">
        <p14:creationId xmlns:p14="http://schemas.microsoft.com/office/powerpoint/2010/main" val="11776007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2"/>
          <p:cNvSpPr>
            <a:spLocks noGrp="1" noChangeArrowheads="1"/>
          </p:cNvSpPr>
          <p:nvPr>
            <p:ph type="title"/>
          </p:nvPr>
        </p:nvSpPr>
        <p:spPr>
          <a:xfrm>
            <a:off x="228600" y="274638"/>
            <a:ext cx="8153400" cy="7921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effectLst/>
              </a:rPr>
              <a:t>Exercise #2: Humphrey SWOT Analysis</a:t>
            </a:r>
            <a:r>
              <a:rPr lang="en-US" sz="2400" dirty="0" smtClean="0">
                <a:effectLst/>
              </a:rPr>
              <a:t>, cont’d.</a:t>
            </a:r>
            <a:endParaRPr lang="en-US" dirty="0" smtClean="0">
              <a:effectLst/>
            </a:endParaRPr>
          </a:p>
        </p:txBody>
      </p:sp>
      <p:sp>
        <p:nvSpPr>
          <p:cNvPr id="67588" name="Rectangle 3"/>
          <p:cNvSpPr>
            <a:spLocks noGrp="1" noChangeArrowheads="1"/>
          </p:cNvSpPr>
          <p:nvPr>
            <p:ph idx="1"/>
          </p:nvPr>
        </p:nvSpPr>
        <p:spPr>
          <a:xfrm>
            <a:off x="152400" y="1143000"/>
            <a:ext cx="8763000" cy="4876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2600" dirty="0" smtClean="0">
                <a:effectLst/>
              </a:rPr>
              <a:t>Looked at in relation to organization’s life cycle. As organizations change and grow from start-up phase, to growth phase, through governance phase, and onto institutional phase, they develop certain characteristics which can be both positive and negative, and require different management and leadership abilities. </a:t>
            </a:r>
          </a:p>
          <a:p>
            <a:r>
              <a:rPr lang="en-US" sz="2600" dirty="0" smtClean="0">
                <a:effectLst/>
              </a:rPr>
              <a:t>Based on information identified in SILC Organizational Snap Shot, and personal experience related to the council, the group is encouraged to generate a list of up to 5-10 items per SWOT area.</a:t>
            </a:r>
          </a:p>
        </p:txBody>
      </p:sp>
    </p:spTree>
    <p:extLst>
      <p:ext uri="{BB962C8B-B14F-4D97-AF65-F5344CB8AC3E}">
        <p14:creationId xmlns:p14="http://schemas.microsoft.com/office/powerpoint/2010/main" val="22975988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effectLst/>
              </a:rPr>
              <a:t>Exercise #2: Humphrey SWOT Analysis, </a:t>
            </a:r>
            <a:r>
              <a:rPr lang="en-US" sz="2400" dirty="0" smtClean="0">
                <a:effectLst/>
              </a:rPr>
              <a:t>cont’d.</a:t>
            </a:r>
          </a:p>
        </p:txBody>
      </p:sp>
      <p:sp>
        <p:nvSpPr>
          <p:cNvPr id="11268" name="Rectangle 3"/>
          <p:cNvSpPr>
            <a:spLocks noGrp="1" noChangeArrowheads="1"/>
          </p:cNvSpPr>
          <p:nvPr>
            <p:ph idx="1"/>
          </p:nvPr>
        </p:nvSpPr>
        <p:spPr>
          <a:xfrm>
            <a:off x="152400" y="1295400"/>
            <a:ext cx="4381500" cy="4876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2400" b="1" dirty="0" smtClean="0">
                <a:effectLst/>
              </a:rPr>
              <a:t>Strengths</a:t>
            </a:r>
          </a:p>
          <a:p>
            <a:pPr lvl="1"/>
            <a:r>
              <a:rPr lang="en-US" sz="2400" dirty="0" smtClean="0">
                <a:effectLst/>
              </a:rPr>
              <a:t>Committee structure/functional</a:t>
            </a:r>
          </a:p>
          <a:p>
            <a:pPr lvl="1"/>
            <a:r>
              <a:rPr lang="en-US" sz="2400" dirty="0" smtClean="0">
                <a:effectLst/>
              </a:rPr>
              <a:t>Conduct good studies/surveys/reports</a:t>
            </a:r>
          </a:p>
          <a:p>
            <a:r>
              <a:rPr lang="en-US" sz="2400" b="1" dirty="0" smtClean="0">
                <a:effectLst/>
              </a:rPr>
              <a:t>Weaknesses</a:t>
            </a:r>
          </a:p>
          <a:p>
            <a:pPr lvl="1"/>
            <a:r>
              <a:rPr lang="en-US" sz="2400" dirty="0" smtClean="0">
                <a:effectLst/>
              </a:rPr>
              <a:t>Lack of resources</a:t>
            </a:r>
          </a:p>
          <a:p>
            <a:pPr lvl="1"/>
            <a:r>
              <a:rPr lang="en-US" sz="2400" dirty="0" smtClean="0">
                <a:effectLst/>
              </a:rPr>
              <a:t>IT infrastructure outdated</a:t>
            </a:r>
          </a:p>
        </p:txBody>
      </p:sp>
      <p:sp>
        <p:nvSpPr>
          <p:cNvPr id="11270" name="Rectangle 6"/>
          <p:cNvSpPr>
            <a:spLocks noGrp="1" noChangeArrowheads="1"/>
          </p:cNvSpPr>
          <p:nvPr>
            <p:ph type="body" sz="half" idx="4294967295"/>
          </p:nvPr>
        </p:nvSpPr>
        <p:spPr>
          <a:xfrm>
            <a:off x="4533900" y="1295400"/>
            <a:ext cx="4610100" cy="5029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2400" b="1" dirty="0" smtClean="0">
                <a:effectLst/>
              </a:rPr>
              <a:t>Opportunities</a:t>
            </a:r>
          </a:p>
          <a:p>
            <a:pPr lvl="1"/>
            <a:r>
              <a:rPr lang="en-US" sz="2400" dirty="0" smtClean="0">
                <a:effectLst/>
              </a:rPr>
              <a:t>Maximize use of website</a:t>
            </a:r>
          </a:p>
          <a:p>
            <a:pPr lvl="1"/>
            <a:r>
              <a:rPr lang="en-US" sz="2400" dirty="0" smtClean="0">
                <a:effectLst/>
              </a:rPr>
              <a:t>Access ARRA funds to replace outdated IT</a:t>
            </a:r>
          </a:p>
          <a:p>
            <a:endParaRPr lang="en-US" sz="1400" dirty="0" smtClean="0">
              <a:effectLst/>
            </a:endParaRPr>
          </a:p>
          <a:p>
            <a:r>
              <a:rPr lang="en-US" sz="2400" b="1" dirty="0" smtClean="0">
                <a:effectLst/>
              </a:rPr>
              <a:t>Threats</a:t>
            </a:r>
          </a:p>
          <a:p>
            <a:pPr lvl="1"/>
            <a:r>
              <a:rPr lang="en-US" sz="2400" dirty="0" smtClean="0">
                <a:effectLst/>
              </a:rPr>
              <a:t>Lack of funding diversity</a:t>
            </a:r>
          </a:p>
          <a:p>
            <a:pPr lvl="1"/>
            <a:r>
              <a:rPr lang="en-US" sz="2400" dirty="0" smtClean="0">
                <a:effectLst/>
              </a:rPr>
              <a:t>State budget cuts</a:t>
            </a:r>
            <a:endParaRPr lang="en-US" sz="2000" dirty="0" smtClean="0">
              <a:effectLst/>
            </a:endParaRPr>
          </a:p>
        </p:txBody>
      </p:sp>
    </p:spTree>
    <p:extLst>
      <p:ext uri="{BB962C8B-B14F-4D97-AF65-F5344CB8AC3E}">
        <p14:creationId xmlns:p14="http://schemas.microsoft.com/office/powerpoint/2010/main" val="21989439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effectLst/>
              </a:rPr>
              <a:t>Exercise # 3: Drucker Worksheet 1</a:t>
            </a:r>
          </a:p>
        </p:txBody>
      </p:sp>
      <p:sp>
        <p:nvSpPr>
          <p:cNvPr id="12292" name="Rectangle 3"/>
          <p:cNvSpPr>
            <a:spLocks noGrp="1" noChangeArrowheads="1"/>
          </p:cNvSpPr>
          <p:nvPr>
            <p:ph idx="1"/>
          </p:nvPr>
        </p:nvSpPr>
        <p:spPr>
          <a:xfrm>
            <a:off x="152400" y="1143000"/>
            <a:ext cx="8763000" cy="4876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effectLst/>
              </a:rPr>
              <a:t>What is the current mission statement?</a:t>
            </a:r>
          </a:p>
          <a:p>
            <a:r>
              <a:rPr lang="en-US" dirty="0" smtClean="0">
                <a:effectLst/>
              </a:rPr>
              <a:t>Does the mission statement need to be replaced?</a:t>
            </a:r>
          </a:p>
          <a:p>
            <a:r>
              <a:rPr lang="en-US" dirty="0" smtClean="0">
                <a:effectLst/>
              </a:rPr>
              <a:t>New mission statement:</a:t>
            </a:r>
          </a:p>
          <a:p>
            <a:r>
              <a:rPr lang="en-US" dirty="0" smtClean="0">
                <a:effectLst/>
              </a:rPr>
              <a:t>Mission guidelines:</a:t>
            </a:r>
          </a:p>
          <a:p>
            <a:pPr lvl="1"/>
            <a:r>
              <a:rPr lang="en-US" sz="2600" dirty="0" smtClean="0">
                <a:effectLst/>
              </a:rPr>
              <a:t>Purpose of the organization (who you are and what you do.)</a:t>
            </a:r>
          </a:p>
          <a:p>
            <a:pPr>
              <a:buNone/>
            </a:pPr>
            <a:endParaRPr lang="en-US" sz="3200" dirty="0" smtClean="0">
              <a:effectLst/>
            </a:endParaRPr>
          </a:p>
        </p:txBody>
      </p:sp>
    </p:spTree>
    <p:extLst>
      <p:ext uri="{BB962C8B-B14F-4D97-AF65-F5344CB8AC3E}">
        <p14:creationId xmlns:p14="http://schemas.microsoft.com/office/powerpoint/2010/main" val="42926877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effectLst/>
              </a:rPr>
              <a:t>Exercise # 4: Drucker Worksheet 1A</a:t>
            </a:r>
          </a:p>
        </p:txBody>
      </p:sp>
      <p:sp>
        <p:nvSpPr>
          <p:cNvPr id="13316" name="Rectangle 3"/>
          <p:cNvSpPr>
            <a:spLocks noGrp="1" noChangeArrowheads="1"/>
          </p:cNvSpPr>
          <p:nvPr>
            <p:ph idx="1"/>
          </p:nvPr>
        </p:nvSpPr>
        <p:spPr>
          <a:xfrm>
            <a:off x="152400" y="1143000"/>
            <a:ext cx="8763000" cy="4876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effectLst/>
              </a:rPr>
              <a:t>What is the current vision statement?</a:t>
            </a:r>
          </a:p>
          <a:p>
            <a:r>
              <a:rPr lang="en-US" dirty="0" smtClean="0">
                <a:effectLst/>
              </a:rPr>
              <a:t>Does the vision statement need to be replaced?</a:t>
            </a:r>
          </a:p>
          <a:p>
            <a:r>
              <a:rPr lang="en-US" dirty="0" smtClean="0">
                <a:effectLst/>
              </a:rPr>
              <a:t>New vision statement:</a:t>
            </a:r>
          </a:p>
          <a:p>
            <a:r>
              <a:rPr lang="en-US" dirty="0" smtClean="0">
                <a:effectLst/>
              </a:rPr>
              <a:t>Vision statement elements:</a:t>
            </a:r>
          </a:p>
          <a:p>
            <a:pPr lvl="1"/>
            <a:r>
              <a:rPr lang="en-US" sz="2600" dirty="0" smtClean="0">
                <a:effectLst/>
              </a:rPr>
              <a:t>Compelling, global</a:t>
            </a:r>
            <a:r>
              <a:rPr lang="en-US" sz="2600" dirty="0" smtClean="0">
                <a:effectLst/>
                <a:latin typeface="Tahoma" panose="020B0604030504040204" pitchFamily="34" charset="0"/>
                <a:ea typeface="Tahoma" panose="020B0604030504040204" pitchFamily="34" charset="0"/>
                <a:cs typeface="Tahoma" panose="020B0604030504040204" pitchFamily="34" charset="0"/>
              </a:rPr>
              <a:t>―</a:t>
            </a:r>
            <a:r>
              <a:rPr lang="en-US" sz="2600" dirty="0" smtClean="0">
                <a:effectLst/>
              </a:rPr>
              <a:t>inspires commitment and action and the impact to aspire to achieve.</a:t>
            </a:r>
          </a:p>
        </p:txBody>
      </p:sp>
    </p:spTree>
    <p:extLst>
      <p:ext uri="{BB962C8B-B14F-4D97-AF65-F5344CB8AC3E}">
        <p14:creationId xmlns:p14="http://schemas.microsoft.com/office/powerpoint/2010/main" val="20021524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#1: Drucker Worksheet 5</a:t>
            </a:r>
            <a:endParaRPr lang="en-US" dirty="0"/>
          </a:p>
        </p:txBody>
      </p:sp>
      <p:sp>
        <p:nvSpPr>
          <p:cNvPr id="3" name="Content Placeholder 2"/>
          <p:cNvSpPr>
            <a:spLocks noGrp="1"/>
          </p:cNvSpPr>
          <p:nvPr>
            <p:ph idx="1"/>
          </p:nvPr>
        </p:nvSpPr>
        <p:spPr/>
        <p:txBody>
          <a:bodyPr/>
          <a:lstStyle/>
          <a:p>
            <a:r>
              <a:rPr lang="en-US" dirty="0" smtClean="0"/>
              <a:t>Identify your primary customer.</a:t>
            </a:r>
          </a:p>
          <a:p>
            <a:pPr lvl="1"/>
            <a:r>
              <a:rPr lang="en-US" sz="2600" dirty="0" smtClean="0"/>
              <a:t>A consumer is a CIL’s primary customer, but just who IS a SILC’s primary customer? </a:t>
            </a:r>
          </a:p>
          <a:p>
            <a:r>
              <a:rPr lang="en-US" dirty="0" smtClean="0"/>
              <a:t>Identify your supporting customers.</a:t>
            </a:r>
          </a:p>
          <a:p>
            <a:pPr lvl="1"/>
            <a:r>
              <a:rPr lang="en-US" sz="2600" dirty="0" smtClean="0"/>
              <a:t>It may include volunteers, members, State Plan partners, funders, and other stakeholders.</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effectLst/>
              </a:rPr>
              <a:t>Exercise # 5: Drucker Worksheet 15</a:t>
            </a:r>
          </a:p>
        </p:txBody>
      </p:sp>
      <p:sp>
        <p:nvSpPr>
          <p:cNvPr id="14340" name="Rectangle 3"/>
          <p:cNvSpPr>
            <a:spLocks noGrp="1" noChangeArrowheads="1"/>
          </p:cNvSpPr>
          <p:nvPr>
            <p:ph idx="1"/>
          </p:nvPr>
        </p:nvSpPr>
        <p:spPr>
          <a:xfrm>
            <a:off x="152400" y="1143000"/>
            <a:ext cx="8839200" cy="4876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effectLst/>
              </a:rPr>
              <a:t>Top 5 Priority Goals</a:t>
            </a:r>
          </a:p>
          <a:p>
            <a:pPr lvl="1"/>
            <a:r>
              <a:rPr lang="en-US" sz="2600" dirty="0" smtClean="0"/>
              <a:t>Identify goals based on top priorities from SILC snap shot, SWOT analysis, external input, consistent with mission and vision.</a:t>
            </a:r>
          </a:p>
          <a:p>
            <a:pPr lvl="1"/>
            <a:r>
              <a:rPr lang="en-US" sz="2600" dirty="0" smtClean="0"/>
              <a:t>Assign responsibility of each goal to appropriate council committee.</a:t>
            </a:r>
          </a:p>
          <a:p>
            <a:pPr lvl="1"/>
            <a:r>
              <a:rPr lang="en-US" sz="2600" dirty="0" smtClean="0"/>
              <a:t>Have the committee work on action steps to facilitate progress on the goal.</a:t>
            </a:r>
          </a:p>
          <a:p>
            <a:pPr lvl="1"/>
            <a:r>
              <a:rPr lang="en-US" sz="2800" dirty="0" smtClean="0"/>
              <a:t>Identify potential resources (if appropriate).</a:t>
            </a:r>
          </a:p>
          <a:p>
            <a:pPr lvl="1"/>
            <a:r>
              <a:rPr lang="en-US" sz="2800" dirty="0" smtClean="0"/>
              <a:t>Identify a timeframe (up to 5 years).</a:t>
            </a:r>
            <a:endParaRPr lang="en-US" sz="2600" dirty="0" smtClean="0"/>
          </a:p>
        </p:txBody>
      </p:sp>
    </p:spTree>
    <p:extLst>
      <p:ext uri="{BB962C8B-B14F-4D97-AF65-F5344CB8AC3E}">
        <p14:creationId xmlns:p14="http://schemas.microsoft.com/office/powerpoint/2010/main" val="11702875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Lst>
        </p:spPr>
        <p:txBody>
          <a:bodyPr/>
          <a:lstStyle/>
          <a:p>
            <a:r>
              <a:rPr lang="en-US" dirty="0" smtClean="0">
                <a:effectLst/>
              </a:rPr>
              <a:t>Have you ever had these situations…?</a:t>
            </a:r>
          </a:p>
        </p:txBody>
      </p:sp>
      <p:sp>
        <p:nvSpPr>
          <p:cNvPr id="3076" name="Rectangle 3"/>
          <p:cNvSpPr>
            <a:spLocks noGrp="1" noChangeArrowheads="1"/>
          </p:cNvSpPr>
          <p:nvPr>
            <p:ph idx="1"/>
          </p:nvPr>
        </p:nvSpPr>
        <p:spPr/>
        <p:txBody>
          <a:bodyPr/>
          <a:lstStyle/>
          <a:p>
            <a:r>
              <a:rPr lang="en-US" dirty="0" smtClean="0">
                <a:effectLst/>
              </a:rPr>
              <a:t>Difficulty recruiting new members</a:t>
            </a:r>
          </a:p>
          <a:p>
            <a:r>
              <a:rPr lang="en-US" dirty="0" smtClean="0">
                <a:effectLst/>
              </a:rPr>
              <a:t>Problems meeting quorum</a:t>
            </a:r>
          </a:p>
          <a:p>
            <a:r>
              <a:rPr lang="en-US" dirty="0" smtClean="0">
                <a:effectLst/>
              </a:rPr>
              <a:t>Delays or setbacks with negotiating</a:t>
            </a:r>
          </a:p>
          <a:p>
            <a:pPr>
              <a:buFont typeface="Wingdings" panose="05000000000000000000" pitchFamily="2" charset="2"/>
              <a:buNone/>
            </a:pPr>
            <a:r>
              <a:rPr lang="en-US" dirty="0" smtClean="0">
                <a:effectLst/>
              </a:rPr>
              <a:t>	budgets/contracts</a:t>
            </a:r>
          </a:p>
          <a:p>
            <a:r>
              <a:rPr lang="en-US" dirty="0" smtClean="0">
                <a:effectLst/>
              </a:rPr>
              <a:t>Difficulty with cash flow</a:t>
            </a:r>
          </a:p>
          <a:p>
            <a:r>
              <a:rPr lang="en-US" dirty="0" smtClean="0">
                <a:effectLst/>
              </a:rPr>
              <a:t>Lack of organizational goals outside of SPIL</a:t>
            </a:r>
          </a:p>
          <a:p>
            <a:r>
              <a:rPr lang="en-US" dirty="0" smtClean="0">
                <a:effectLst/>
              </a:rPr>
              <a:t>Inability to respond to crisis situations</a:t>
            </a:r>
          </a:p>
          <a:p>
            <a:r>
              <a:rPr lang="en-US" dirty="0" smtClean="0">
                <a:effectLst/>
              </a:rPr>
              <a:t>Need to layoff/downsize staff</a:t>
            </a:r>
          </a:p>
        </p:txBody>
      </p:sp>
    </p:spTree>
    <p:extLst>
      <p:ext uri="{BB962C8B-B14F-4D97-AF65-F5344CB8AC3E}">
        <p14:creationId xmlns:p14="http://schemas.microsoft.com/office/powerpoint/2010/main" val="26260478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2"/>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effectLst/>
              </a:rPr>
              <a:t>Outcomes of Strategic Planning</a:t>
            </a:r>
          </a:p>
        </p:txBody>
      </p:sp>
      <p:sp>
        <p:nvSpPr>
          <p:cNvPr id="81924" name="Rectangle 3"/>
          <p:cNvSpPr>
            <a:spLocks noGrp="1" noChangeArrowheads="1"/>
          </p:cNvSpPr>
          <p:nvPr>
            <p:ph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effectLst/>
              </a:rPr>
              <a:t>Clear picture of your organization from the inside/outside</a:t>
            </a:r>
          </a:p>
          <a:p>
            <a:r>
              <a:rPr lang="en-US" dirty="0" smtClean="0">
                <a:effectLst/>
              </a:rPr>
              <a:t>Updated Mission &amp; Vision Statements</a:t>
            </a:r>
          </a:p>
          <a:p>
            <a:r>
              <a:rPr lang="en-US" dirty="0" smtClean="0">
                <a:effectLst/>
              </a:rPr>
              <a:t>Identified customers and organizational needs</a:t>
            </a:r>
          </a:p>
          <a:p>
            <a:r>
              <a:rPr lang="en-US" dirty="0" smtClean="0">
                <a:effectLst/>
              </a:rPr>
              <a:t>Clear goals to work toward with action steps to achieve progress</a:t>
            </a:r>
          </a:p>
          <a:p>
            <a:r>
              <a:rPr lang="en-US" dirty="0" smtClean="0"/>
              <a:t>Be sure to include newly defined SILC areas under WIOA</a:t>
            </a:r>
            <a:endParaRPr lang="en-US" dirty="0" smtClean="0">
              <a:effectLst/>
            </a:endParaRPr>
          </a:p>
          <a:p>
            <a:r>
              <a:rPr lang="en-US" dirty="0" smtClean="0">
                <a:effectLst/>
              </a:rPr>
              <a:t>A stronger, more productive SILC!</a:t>
            </a:r>
          </a:p>
        </p:txBody>
      </p:sp>
    </p:spTree>
    <p:extLst>
      <p:ext uri="{BB962C8B-B14F-4D97-AF65-F5344CB8AC3E}">
        <p14:creationId xmlns:p14="http://schemas.microsoft.com/office/powerpoint/2010/main" val="27898256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228600" y="76200"/>
            <a:ext cx="7696200" cy="7921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effectLst/>
              </a:rPr>
              <a:t>Resources</a:t>
            </a:r>
          </a:p>
        </p:txBody>
      </p:sp>
      <p:sp>
        <p:nvSpPr>
          <p:cNvPr id="102403" name="Rectangle 3"/>
          <p:cNvSpPr>
            <a:spLocks noGrp="1" noChangeArrowheads="1"/>
          </p:cNvSpPr>
          <p:nvPr>
            <p:ph idx="1"/>
          </p:nvPr>
        </p:nvSpPr>
        <p:spPr>
          <a:xfrm>
            <a:off x="228600" y="762000"/>
            <a:ext cx="8305800" cy="4876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2400" dirty="0" smtClean="0">
                <a:effectLst/>
              </a:rPr>
              <a:t>Free SWOT Analysis Template  </a:t>
            </a:r>
            <a:r>
              <a:rPr lang="en-US" sz="2400" dirty="0" smtClean="0">
                <a:effectLst/>
                <a:hlinkClick r:id="rId3"/>
              </a:rPr>
              <a:t>http://www.businessballs.com/swotanalysisfreetemplate.htm</a:t>
            </a:r>
            <a:endParaRPr lang="en-US" sz="2400" dirty="0" smtClean="0">
              <a:effectLst/>
            </a:endParaRPr>
          </a:p>
          <a:p>
            <a:r>
              <a:rPr lang="en-US" sz="2400" dirty="0" smtClean="0">
                <a:effectLst/>
              </a:rPr>
              <a:t>The Drucker Foundation Self-Assessment Tool, Copyright © 1999 The Peter F. Drucker Foundation for Nonprofit Management, 320 Park Avenue, 3rd Floor, New York, NY 10022. </a:t>
            </a:r>
            <a:r>
              <a:rPr lang="en-US" sz="2400" dirty="0" smtClean="0">
                <a:effectLst/>
                <a:hlinkClick r:id="rId4" tooltip="blocked::http://www.pfdf.org/"/>
              </a:rPr>
              <a:t>http://www.pfdf.org</a:t>
            </a:r>
            <a:endParaRPr lang="en-US" sz="2400" dirty="0" smtClean="0">
              <a:effectLst/>
            </a:endParaRPr>
          </a:p>
          <a:p>
            <a:r>
              <a:rPr lang="en-US" sz="2400" dirty="0" smtClean="0">
                <a:effectLst/>
              </a:rPr>
              <a:t>Organizational Snap Shot for Statewide Independent Living Councils (SILCs), © 2005 Western New York Independent Living, Buffalo, NY (formerly the RRTC in IL Management). </a:t>
            </a:r>
            <a:r>
              <a:rPr lang="en-US" sz="2400" u="sng" dirty="0" smtClean="0">
                <a:hlinkClick r:id="rId5"/>
              </a:rPr>
              <a:t>http</a:t>
            </a:r>
            <a:r>
              <a:rPr lang="en-US" sz="2400" u="sng" dirty="0">
                <a:hlinkClick r:id="rId5"/>
              </a:rPr>
              <a:t>://</a:t>
            </a:r>
            <a:r>
              <a:rPr lang="en-US" sz="2400" u="sng" dirty="0" smtClean="0">
                <a:hlinkClick r:id="rId5"/>
              </a:rPr>
              <a:t>www.ilru.org/sites/default/files/resources/silc/SILC_SnapShot.pdf</a:t>
            </a:r>
            <a:endParaRPr lang="en-US" sz="2400" dirty="0"/>
          </a:p>
          <a:p>
            <a:pPr>
              <a:buNone/>
            </a:pPr>
            <a:endParaRPr lang="en-US" sz="2400" dirty="0" smtClean="0">
              <a:effectLst/>
            </a:endParaRPr>
          </a:p>
        </p:txBody>
      </p:sp>
    </p:spTree>
    <p:extLst>
      <p:ext uri="{BB962C8B-B14F-4D97-AF65-F5344CB8AC3E}">
        <p14:creationId xmlns:p14="http://schemas.microsoft.com/office/powerpoint/2010/main" val="31847265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effectLst/>
              </a:rPr>
              <a:t>Questions &amp; Answers</a:t>
            </a:r>
            <a:endParaRPr lang="en-US" sz="2800" dirty="0">
              <a:effectLst/>
            </a:endParaRPr>
          </a:p>
        </p:txBody>
      </p:sp>
    </p:spTree>
    <p:extLst>
      <p:ext uri="{BB962C8B-B14F-4D97-AF65-F5344CB8AC3E}">
        <p14:creationId xmlns:p14="http://schemas.microsoft.com/office/powerpoint/2010/main" val="11154367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Title 5"/>
          <p:cNvSpPr>
            <a:spLocks noGrp="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pPr marL="342900" indent="-342900"/>
            <a:r>
              <a:rPr lang="en-US" b="1" dirty="0" smtClean="0">
                <a:latin typeface="Arial Rounded MT Bold"/>
              </a:rPr>
              <a:t>Contact Information</a:t>
            </a:r>
          </a:p>
        </p:txBody>
      </p:sp>
      <p:sp>
        <p:nvSpPr>
          <p:cNvPr id="2" name="Content Placeholder 1"/>
          <p:cNvSpPr>
            <a:spLocks noGrp="1"/>
          </p:cNvSpPr>
          <p:nvPr>
            <p:ph idx="1"/>
          </p:nvPr>
        </p:nvSpPr>
        <p:spPr/>
        <p:txBody>
          <a:bodyPr/>
          <a:lstStyle/>
          <a:p>
            <a:pPr marL="457200" lvl="1" indent="0">
              <a:buClr>
                <a:srgbClr val="000066"/>
              </a:buClr>
              <a:buNone/>
              <a:defRPr/>
            </a:pPr>
            <a:r>
              <a:rPr lang="en-US" sz="2600" dirty="0"/>
              <a:t>Ann McDaniel: ann.meadows@wvsilc.org</a:t>
            </a:r>
          </a:p>
          <a:p>
            <a:pPr marL="0" lvl="1" indent="0">
              <a:buClr>
                <a:srgbClr val="000066"/>
              </a:buClr>
              <a:buNone/>
              <a:defRPr/>
            </a:pPr>
            <a:r>
              <a:rPr lang="en-US" sz="2600" dirty="0"/>
              <a:t>     </a:t>
            </a:r>
            <a:r>
              <a:rPr lang="en-US" sz="2600" dirty="0" smtClean="0"/>
              <a:t>   Phone</a:t>
            </a:r>
            <a:r>
              <a:rPr lang="en-US" sz="2600" dirty="0"/>
              <a:t>: (304) </a:t>
            </a:r>
            <a:r>
              <a:rPr lang="en-US" sz="2600" dirty="0" smtClean="0"/>
              <a:t>766-4624</a:t>
            </a:r>
            <a:r>
              <a:rPr lang="en-US" sz="2600" dirty="0"/>
              <a:t/>
            </a:r>
            <a:br>
              <a:rPr lang="en-US" sz="2600" dirty="0"/>
            </a:br>
            <a:r>
              <a:rPr lang="en-US" sz="2600" dirty="0"/>
              <a:t>		</a:t>
            </a:r>
          </a:p>
          <a:p>
            <a:pPr marL="457200" lvl="1" indent="0">
              <a:buClr>
                <a:srgbClr val="000066"/>
              </a:buClr>
              <a:buNone/>
              <a:defRPr/>
            </a:pPr>
            <a:r>
              <a:rPr lang="en-US" sz="2600" dirty="0"/>
              <a:t>Brad Williams: </a:t>
            </a:r>
            <a:r>
              <a:rPr lang="en-US" sz="2600" dirty="0" smtClean="0"/>
              <a:t>bradw@nysilc.org</a:t>
            </a:r>
          </a:p>
          <a:p>
            <a:pPr marL="0" lvl="1" indent="0">
              <a:buClr>
                <a:srgbClr val="000066"/>
              </a:buClr>
              <a:buNone/>
              <a:defRPr/>
            </a:pPr>
            <a:r>
              <a:rPr lang="en-US" sz="2600" dirty="0" smtClean="0"/>
              <a:t>	Phone: (518) 427-1060</a:t>
            </a:r>
          </a:p>
          <a:p>
            <a:pPr marL="0" indent="0">
              <a:buNone/>
              <a:defRPr/>
            </a:pPr>
            <a:endParaRPr lang="en-US" dirty="0"/>
          </a:p>
        </p:txBody>
      </p:sp>
    </p:spTree>
    <p:extLst>
      <p:ext uri="{BB962C8B-B14F-4D97-AF65-F5344CB8AC3E}">
        <p14:creationId xmlns:p14="http://schemas.microsoft.com/office/powerpoint/2010/main" val="820831059"/>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Lst>
        </p:spPr>
        <p:txBody>
          <a:bodyPr/>
          <a:lstStyle/>
          <a:p>
            <a:r>
              <a:rPr lang="en-US" dirty="0" smtClean="0">
                <a:effectLst/>
              </a:rPr>
              <a:t>Wrap Up and Evaluation</a:t>
            </a:r>
          </a:p>
        </p:txBody>
      </p:sp>
      <p:sp>
        <p:nvSpPr>
          <p:cNvPr id="25603" name="Rectangle 3"/>
          <p:cNvSpPr>
            <a:spLocks noGrp="1" noChangeArrowheads="1"/>
          </p:cNvSpPr>
          <p:nvPr>
            <p:ph idx="1"/>
          </p:nvPr>
        </p:nvSpPr>
        <p:spPr>
          <a:noFill/>
          <a:extLst>
            <a:ext uri="{909E8E84-426E-40DD-AFC4-6F175D3DCCD1}">
              <a14:hiddenFill xmlns:a14="http://schemas.microsoft.com/office/drawing/2010/main">
                <a:solidFill>
                  <a:srgbClr val="FFFFFF"/>
                </a:solidFill>
              </a14:hiddenFill>
            </a:ext>
          </a:extLst>
        </p:spPr>
        <p:txBody>
          <a:bodyPr/>
          <a:lstStyle/>
          <a:p>
            <a:pPr marL="0" indent="0">
              <a:buNone/>
            </a:pPr>
            <a:r>
              <a:rPr lang="en-US" b="1" i="1" dirty="0" smtClean="0">
                <a:effectLst/>
              </a:rPr>
              <a:t>Click the link below now</a:t>
            </a:r>
            <a:r>
              <a:rPr lang="en-US" dirty="0" smtClean="0">
                <a:effectLst/>
              </a:rPr>
              <a:t>  to complete an evaluation of today’s program found at:</a:t>
            </a:r>
          </a:p>
          <a:p>
            <a:pPr marL="0" indent="0">
              <a:buNone/>
            </a:pPr>
            <a:r>
              <a:rPr lang="en-US" u="sng" dirty="0">
                <a:hlinkClick r:id="rId3"/>
              </a:rPr>
              <a:t>https://</a:t>
            </a:r>
            <a:r>
              <a:rPr lang="en-US" u="sng" dirty="0" smtClean="0">
                <a:hlinkClick r:id="rId3"/>
              </a:rPr>
              <a:t>vovici.com/wsb.dll/s/12291g56eb4</a:t>
            </a:r>
            <a:endParaRPr lang="en-US" u="sng" dirty="0" smtClean="0"/>
          </a:p>
          <a:p>
            <a:pPr marL="0" indent="0">
              <a:buNone/>
            </a:pPr>
            <a:endParaRPr lang="en-US" dirty="0" smtClean="0">
              <a:effectLst/>
            </a:endParaRPr>
          </a:p>
          <a:p>
            <a:pPr>
              <a:buFont typeface="Wingdings" panose="05000000000000000000" pitchFamily="2" charset="2"/>
              <a:buNone/>
            </a:pPr>
            <a:endParaRPr lang="en-US" dirty="0" smtClean="0">
              <a:effectLst/>
            </a:endParaRPr>
          </a:p>
        </p:txBody>
      </p:sp>
    </p:spTree>
    <p:extLst>
      <p:ext uri="{BB962C8B-B14F-4D97-AF65-F5344CB8AC3E}">
        <p14:creationId xmlns:p14="http://schemas.microsoft.com/office/powerpoint/2010/main" val="35267588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2"/>
          <p:cNvSpPr>
            <a:spLocks noGrp="1" noChangeArrowheads="1"/>
          </p:cNvSpPr>
          <p:nvPr>
            <p:ph type="title"/>
          </p:nvPr>
        </p:nvSpPr>
        <p:spPr/>
        <p:txBody>
          <a:bodyPr/>
          <a:lstStyle/>
          <a:p>
            <a:pPr eaLnBrk="1" hangingPunct="1">
              <a:defRPr/>
            </a:pPr>
            <a:r>
              <a:rPr lang="en-US" dirty="0" smtClean="0">
                <a:effectLst/>
                <a:ea typeface="+mj-ea"/>
                <a:cs typeface="+mj-cs"/>
              </a:rPr>
              <a:t>SILC-NET Attribution</a:t>
            </a:r>
          </a:p>
        </p:txBody>
      </p:sp>
      <p:sp>
        <p:nvSpPr>
          <p:cNvPr id="178179" name="Rectangle 3"/>
          <p:cNvSpPr>
            <a:spLocks noGrp="1" noChangeArrowheads="1"/>
          </p:cNvSpPr>
          <p:nvPr>
            <p:ph idx="1"/>
          </p:nvPr>
        </p:nvSpPr>
        <p:spPr/>
        <p:txBody>
          <a:bodyPr/>
          <a:lstStyle/>
          <a:p>
            <a:pPr eaLnBrk="1" hangingPunct="1">
              <a:buFont typeface="Tahoma" pitchFamily="34" charset="0"/>
              <a:buNone/>
            </a:pPr>
            <a:r>
              <a:rPr lang="en-US" dirty="0" smtClean="0">
                <a:ea typeface="ＭＳ Ｐゴシック" pitchFamily="-1" charset="-128"/>
              </a:rPr>
              <a:t>	Support for development of this training was provided by the U.S. Department of Education, Rehabilitation Services Administration under grant number H132B120001. No official endorsement of the Department of Education should be inferred. Permission is granted for duplication of any portion of this PowerPoint presentation, providing that the following credit is given to the project: </a:t>
            </a:r>
            <a:r>
              <a:rPr lang="en-US" b="1" dirty="0" smtClean="0">
                <a:ea typeface="ＭＳ Ｐゴシック" pitchFamily="-1" charset="-128"/>
              </a:rPr>
              <a:t>Developed as part of the SILC-NET, a project of the IL-NET, an ILRU/NCIL/APRIL National Training and Technical Assistance Program.</a:t>
            </a:r>
            <a:endParaRPr lang="en-US" sz="2400" dirty="0" smtClean="0">
              <a:ea typeface="ＭＳ Ｐゴシック" pitchFamily="-1" charset="-128"/>
            </a:endParaRPr>
          </a:p>
        </p:txBody>
      </p:sp>
      <p:pic>
        <p:nvPicPr>
          <p:cNvPr id="4" name="Picture 7" descr="ilru_new_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821688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effectLst/>
              </a:rPr>
              <a:t>YOU NEED TO BE PROACTIVE!</a:t>
            </a:r>
          </a:p>
        </p:txBody>
      </p:sp>
      <p:sp>
        <p:nvSpPr>
          <p:cNvPr id="4100" name="Rectangle 3"/>
          <p:cNvSpPr>
            <a:spLocks noGrp="1" noChangeArrowheads="1"/>
          </p:cNvSpPr>
          <p:nvPr>
            <p:ph idx="1"/>
          </p:nvPr>
        </p:nvSpPr>
        <p:spPr>
          <a:xfrm>
            <a:off x="152400" y="1143000"/>
            <a:ext cx="8839200" cy="4876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effectLst/>
              </a:rPr>
              <a:t>These problems are occurring because you are reacting to situations.</a:t>
            </a:r>
          </a:p>
          <a:p>
            <a:r>
              <a:rPr lang="en-US" dirty="0" smtClean="0">
                <a:effectLst/>
              </a:rPr>
              <a:t>While the SPIL is your primary responsibility, you ALSO have organizational needs!</a:t>
            </a:r>
          </a:p>
          <a:p>
            <a:r>
              <a:rPr lang="en-US" dirty="0" smtClean="0">
                <a:effectLst/>
              </a:rPr>
              <a:t>SOLUTION: You need to define your organizational needs using </a:t>
            </a:r>
            <a:r>
              <a:rPr lang="en-US" b="1" dirty="0" smtClean="0">
                <a:effectLst/>
              </a:rPr>
              <a:t>Strategic Planning Methods.</a:t>
            </a:r>
          </a:p>
        </p:txBody>
      </p:sp>
    </p:spTree>
    <p:extLst>
      <p:ext uri="{BB962C8B-B14F-4D97-AF65-F5344CB8AC3E}">
        <p14:creationId xmlns:p14="http://schemas.microsoft.com/office/powerpoint/2010/main" val="42066109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effectLst/>
              </a:rPr>
              <a:t>SILC Strategic Planning – 2 Aspects	</a:t>
            </a:r>
          </a:p>
        </p:txBody>
      </p:sp>
      <p:sp>
        <p:nvSpPr>
          <p:cNvPr id="942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effectLst/>
              </a:rPr>
              <a:t>SPIL Development</a:t>
            </a:r>
          </a:p>
          <a:p>
            <a:r>
              <a:rPr lang="en-US" dirty="0" smtClean="0">
                <a:effectLst/>
              </a:rPr>
              <a:t>SILC Strategic Plan Development</a:t>
            </a:r>
          </a:p>
        </p:txBody>
      </p:sp>
    </p:spTree>
    <p:extLst>
      <p:ext uri="{BB962C8B-B14F-4D97-AF65-F5344CB8AC3E}">
        <p14:creationId xmlns:p14="http://schemas.microsoft.com/office/powerpoint/2010/main" val="22796610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effectLst/>
              </a:rPr>
              <a:t>Isn’t the SPIL a Strategic Plan?</a:t>
            </a:r>
          </a:p>
        </p:txBody>
      </p:sp>
      <p:sp>
        <p:nvSpPr>
          <p:cNvPr id="737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effectLst/>
              </a:rPr>
              <a:t>Yes, but the SPIL is a plan for IL in your state – not for the SILC. It works toward building the IL Network.</a:t>
            </a:r>
          </a:p>
          <a:p>
            <a:r>
              <a:rPr lang="en-US" dirty="0" smtClean="0">
                <a:effectLst/>
              </a:rPr>
              <a:t>A SILC Strategic Plan is specifically to: </a:t>
            </a:r>
          </a:p>
          <a:p>
            <a:pPr lvl="1"/>
            <a:r>
              <a:rPr lang="en-US" sz="2600" dirty="0" smtClean="0">
                <a:effectLst/>
              </a:rPr>
              <a:t>Achieve the SILC mission</a:t>
            </a:r>
          </a:p>
          <a:p>
            <a:pPr lvl="1"/>
            <a:r>
              <a:rPr lang="en-US" sz="2600" dirty="0" smtClean="0">
                <a:effectLst/>
              </a:rPr>
              <a:t>Support the growth &amp; development of the SILC as an organization</a:t>
            </a:r>
          </a:p>
          <a:p>
            <a:pPr lvl="1"/>
            <a:r>
              <a:rPr lang="en-US" sz="2600" dirty="0" smtClean="0">
                <a:effectLst/>
              </a:rPr>
              <a:t>Direct the work of the SILC outside the SILC’s SPIL responsibilities</a:t>
            </a:r>
          </a:p>
        </p:txBody>
      </p:sp>
    </p:spTree>
    <p:extLst>
      <p:ext uri="{BB962C8B-B14F-4D97-AF65-F5344CB8AC3E}">
        <p14:creationId xmlns:p14="http://schemas.microsoft.com/office/powerpoint/2010/main" val="3037627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2800" dirty="0" smtClean="0">
                <a:effectLst/>
                <a:ea typeface="ＭＳ Ｐゴシック" panose="020B0600070205080204" pitchFamily="34" charset="-128"/>
              </a:rPr>
              <a:t>Impact of WIOA on Planning	</a:t>
            </a:r>
          </a:p>
        </p:txBody>
      </p:sp>
      <p:sp>
        <p:nvSpPr>
          <p:cNvPr id="18435" name="Rectangle 3"/>
          <p:cNvSpPr>
            <a:spLocks noGrp="1" noChangeArrowheads="1"/>
          </p:cNvSpPr>
          <p:nvPr>
            <p:ph type="body" idx="4294967295"/>
          </p:nvPr>
        </p:nvSpPr>
        <p:spPr>
          <a:xfrm>
            <a:off x="228600" y="990600"/>
            <a:ext cx="8763000" cy="4876800"/>
          </a:xfrm>
        </p:spPr>
        <p:txBody>
          <a:bodyPr/>
          <a:lstStyle/>
          <a:p>
            <a:r>
              <a:rPr lang="en-US" sz="2600" dirty="0" smtClean="0">
                <a:ea typeface="ＭＳ Ｐゴシック" panose="020B0600070205080204" pitchFamily="34" charset="-128"/>
              </a:rPr>
              <a:t>Changes to SILC Duties</a:t>
            </a:r>
          </a:p>
          <a:p>
            <a:pPr lvl="1"/>
            <a:r>
              <a:rPr lang="en-US" sz="2600" dirty="0" smtClean="0">
                <a:ea typeface="ＭＳ Ｐゴシック" panose="020B0600070205080204" pitchFamily="34" charset="-128"/>
              </a:rPr>
              <a:t>Develop SPIL with CILs (not DSU)</a:t>
            </a:r>
          </a:p>
          <a:p>
            <a:pPr lvl="1"/>
            <a:r>
              <a:rPr lang="en-US" sz="2600" dirty="0" smtClean="0">
                <a:ea typeface="ＭＳ Ｐゴシック" panose="020B0600070205080204" pitchFamily="34" charset="-128"/>
              </a:rPr>
              <a:t>Coordination with SRC &amp; others no longer a duty</a:t>
            </a:r>
          </a:p>
          <a:p>
            <a:r>
              <a:rPr lang="en-US" sz="2600" dirty="0" smtClean="0">
                <a:ea typeface="ＭＳ Ｐゴシック" panose="020B0600070205080204" pitchFamily="34" charset="-128"/>
              </a:rPr>
              <a:t>Addition of Authorized Activities including:</a:t>
            </a:r>
          </a:p>
          <a:p>
            <a:pPr lvl="1"/>
            <a:r>
              <a:rPr lang="en-US" sz="2600" dirty="0" smtClean="0">
                <a:ea typeface="ＭＳ Ｐゴシック" panose="020B0600070205080204" pitchFamily="34" charset="-128"/>
              </a:rPr>
              <a:t>Work with CILs to coordinate services with others</a:t>
            </a:r>
          </a:p>
          <a:p>
            <a:pPr lvl="1"/>
            <a:r>
              <a:rPr lang="en-US" sz="2600" dirty="0" smtClean="0">
                <a:ea typeface="ＭＳ Ｐゴシック" panose="020B0600070205080204" pitchFamily="34" charset="-128"/>
              </a:rPr>
              <a:t>Conduct resource development to support SILC activities and/or IL services by CILs</a:t>
            </a:r>
          </a:p>
          <a:p>
            <a:pPr lvl="1"/>
            <a:r>
              <a:rPr lang="en-US" sz="2600" dirty="0" smtClean="0">
                <a:ea typeface="ＭＳ Ｐゴシック" panose="020B0600070205080204" pitchFamily="34" charset="-128"/>
              </a:rPr>
              <a:t>Perform such other functions, consistent with the purpose of this chapter and comparable to other functions described in this subsection, as the Council determines to be appropriate</a:t>
            </a:r>
          </a:p>
          <a:p>
            <a:pPr lvl="1"/>
            <a:endParaRPr lang="en-US" sz="2600" dirty="0" smtClean="0">
              <a:ea typeface="ＭＳ Ｐゴシック" panose="020B0600070205080204" pitchFamily="34" charset="-128"/>
            </a:endParaRPr>
          </a:p>
        </p:txBody>
      </p:sp>
    </p:spTree>
    <p:extLst>
      <p:ext uri="{BB962C8B-B14F-4D97-AF65-F5344CB8AC3E}">
        <p14:creationId xmlns:p14="http://schemas.microsoft.com/office/powerpoint/2010/main" val="870436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2800" dirty="0" smtClean="0">
                <a:effectLst/>
                <a:ea typeface="ＭＳ Ｐゴシック" panose="020B0600070205080204" pitchFamily="34" charset="-128"/>
              </a:rPr>
              <a:t>How Does WIOA Affect SILC Planning</a:t>
            </a:r>
          </a:p>
        </p:txBody>
      </p:sp>
      <p:sp>
        <p:nvSpPr>
          <p:cNvPr id="19459" name="Rectangle 3"/>
          <p:cNvSpPr>
            <a:spLocks noGrp="1" noChangeArrowheads="1"/>
          </p:cNvSpPr>
          <p:nvPr>
            <p:ph type="body" idx="4294967295"/>
          </p:nvPr>
        </p:nvSpPr>
        <p:spPr>
          <a:xfrm>
            <a:off x="228600" y="990600"/>
            <a:ext cx="8763000" cy="4953000"/>
          </a:xfrm>
        </p:spPr>
        <p:txBody>
          <a:bodyPr/>
          <a:lstStyle/>
          <a:p>
            <a:r>
              <a:rPr lang="en-US" sz="2600" dirty="0" smtClean="0">
                <a:ea typeface="ＭＳ Ｐゴシック" panose="020B0600070205080204" pitchFamily="34" charset="-128"/>
              </a:rPr>
              <a:t>SPIL planning process</a:t>
            </a:r>
          </a:p>
          <a:p>
            <a:pPr lvl="1"/>
            <a:r>
              <a:rPr lang="en-US" sz="2600" dirty="0" smtClean="0">
                <a:ea typeface="ＭＳ Ｐゴシック" panose="020B0600070205080204" pitchFamily="34" charset="-128"/>
              </a:rPr>
              <a:t>SPIL Developed by SILC &amp; CILs</a:t>
            </a:r>
          </a:p>
          <a:p>
            <a:pPr lvl="1"/>
            <a:r>
              <a:rPr lang="en-US" sz="2600" dirty="0" smtClean="0">
                <a:ea typeface="ＭＳ Ｐゴシック" panose="020B0600070205080204" pitchFamily="34" charset="-128"/>
              </a:rPr>
              <a:t>SPIL signed by SILC Chair, at least 51% of CIL directors, and the director </a:t>
            </a:r>
            <a:r>
              <a:rPr lang="en-US" sz="2600" smtClean="0">
                <a:ea typeface="ＭＳ Ｐゴシック" panose="020B0600070205080204" pitchFamily="34" charset="-128"/>
              </a:rPr>
              <a:t>of the designated </a:t>
            </a:r>
            <a:r>
              <a:rPr lang="en-US" sz="2600" dirty="0" smtClean="0">
                <a:ea typeface="ＭＳ Ｐゴシック" panose="020B0600070205080204" pitchFamily="34" charset="-128"/>
              </a:rPr>
              <a:t>state entity </a:t>
            </a:r>
          </a:p>
          <a:p>
            <a:pPr lvl="1"/>
            <a:r>
              <a:rPr lang="en-US" sz="2600" dirty="0" smtClean="0">
                <a:ea typeface="ＭＳ Ｐゴシック" panose="020B0600070205080204" pitchFamily="34" charset="-128"/>
              </a:rPr>
              <a:t>Should include how SILC will accomplish duties &amp; authorities</a:t>
            </a:r>
          </a:p>
          <a:p>
            <a:r>
              <a:rPr lang="en-US" sz="2600" dirty="0" smtClean="0">
                <a:ea typeface="ＭＳ Ｐゴシック" panose="020B0600070205080204" pitchFamily="34" charset="-128"/>
              </a:rPr>
              <a:t>SILC Strategic Planning</a:t>
            </a:r>
          </a:p>
          <a:p>
            <a:pPr lvl="1"/>
            <a:r>
              <a:rPr lang="en-US" sz="2600" dirty="0" smtClean="0">
                <a:ea typeface="ＭＳ Ｐゴシック" panose="020B0600070205080204" pitchFamily="34" charset="-128"/>
              </a:rPr>
              <a:t>Coordinate organizational strategies with duties and authorities addressed in SPIL</a:t>
            </a:r>
          </a:p>
        </p:txBody>
      </p:sp>
    </p:spTree>
    <p:extLst>
      <p:ext uri="{BB962C8B-B14F-4D97-AF65-F5344CB8AC3E}">
        <p14:creationId xmlns:p14="http://schemas.microsoft.com/office/powerpoint/2010/main" val="18992657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effectLst/>
              </a:rPr>
              <a:t>SPIL as a Strategic Plan</a:t>
            </a:r>
          </a:p>
        </p:txBody>
      </p:sp>
      <p:sp>
        <p:nvSpPr>
          <p:cNvPr id="849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effectLst/>
              </a:rPr>
              <a:t>Assesses needs of people with disabilities &amp; gathers input (analysis)</a:t>
            </a:r>
          </a:p>
          <a:p>
            <a:r>
              <a:rPr lang="en-US" dirty="0" smtClean="0">
                <a:effectLst/>
              </a:rPr>
              <a:t>Includes goals and objectives &amp; how funds will be used to address needs</a:t>
            </a:r>
          </a:p>
          <a:p>
            <a:r>
              <a:rPr lang="en-US" dirty="0" smtClean="0">
                <a:effectLst/>
              </a:rPr>
              <a:t>Includes input &amp; feedback from others</a:t>
            </a:r>
          </a:p>
          <a:p>
            <a:pPr>
              <a:spcBef>
                <a:spcPct val="30000"/>
              </a:spcBef>
              <a:buFont typeface="Wingdings" panose="05000000000000000000" pitchFamily="2" charset="2"/>
              <a:buNone/>
            </a:pPr>
            <a:r>
              <a:rPr lang="en-US" i="1" dirty="0" smtClean="0">
                <a:effectLst/>
              </a:rPr>
              <a:t>  But – the SPIL is time limited (3 years) &amp; is a plan for the state, not the SILC</a:t>
            </a:r>
          </a:p>
        </p:txBody>
      </p:sp>
    </p:spTree>
    <p:extLst>
      <p:ext uri="{BB962C8B-B14F-4D97-AF65-F5344CB8AC3E}">
        <p14:creationId xmlns:p14="http://schemas.microsoft.com/office/powerpoint/2010/main" val="41821930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9413</TotalTime>
  <Words>1617</Words>
  <Application>Microsoft Office PowerPoint</Application>
  <PresentationFormat>On-screen Show (4:3)</PresentationFormat>
  <Paragraphs>188</Paragraphs>
  <Slides>35</Slides>
  <Notes>33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ＭＳ Ｐゴシック</vt:lpstr>
      <vt:lpstr>Arial</vt:lpstr>
      <vt:lpstr>Arial Rounded MT Bold</vt:lpstr>
      <vt:lpstr>Tahoma</vt:lpstr>
      <vt:lpstr>Wingdings</vt:lpstr>
      <vt:lpstr>Default Design</vt:lpstr>
      <vt:lpstr>Leading Statewide Strategic Planning   October 7, 2014 3:00 pm – 4:30 pm EST    Presenters: Ann McDaniel Brad Williams </vt:lpstr>
      <vt:lpstr>Introduction and Objectives</vt:lpstr>
      <vt:lpstr>Have you ever had these situations…?</vt:lpstr>
      <vt:lpstr>YOU NEED TO BE PROACTIVE!</vt:lpstr>
      <vt:lpstr>SILC Strategic Planning – 2 Aspects </vt:lpstr>
      <vt:lpstr>Isn’t the SPIL a Strategic Plan?</vt:lpstr>
      <vt:lpstr>Impact of WIOA on Planning </vt:lpstr>
      <vt:lpstr>How Does WIOA Affect SILC Planning</vt:lpstr>
      <vt:lpstr>SPIL as a Strategic Plan</vt:lpstr>
      <vt:lpstr>Why Strategic Planning in Addition to the SPIL Process?</vt:lpstr>
      <vt:lpstr>Make a Plan for Planning</vt:lpstr>
      <vt:lpstr>What Kind of Plan is Needed?</vt:lpstr>
      <vt:lpstr>Is a Facilitator Necessary?</vt:lpstr>
      <vt:lpstr>Resolving Disputes</vt:lpstr>
      <vt:lpstr>Questions &amp; Answers</vt:lpstr>
      <vt:lpstr>SILC Organizational Snap Shot Assessment Tool</vt:lpstr>
      <vt:lpstr>SILC Organizational Snap Shot Assessment Tool, cont’d.</vt:lpstr>
      <vt:lpstr>SILC Organizational Snap Shot Assessment Tool, cont’d. 2</vt:lpstr>
      <vt:lpstr>Need for External Input</vt:lpstr>
      <vt:lpstr>Formats for Gathering Input</vt:lpstr>
      <vt:lpstr>Questions &amp; Answers</vt:lpstr>
      <vt:lpstr>New York SILC Experience</vt:lpstr>
      <vt:lpstr>Exercise #2: Humphrey SWOT Analysis</vt:lpstr>
      <vt:lpstr>Exercise #2: Humphrey SWOT Analysis, cont’d.</vt:lpstr>
      <vt:lpstr>Exercise #2: Humphrey SWOT Analysis, cont’d.</vt:lpstr>
      <vt:lpstr>Exercise # 3: Drucker Worksheet 1</vt:lpstr>
      <vt:lpstr>Exercise # 4: Drucker Worksheet 1A</vt:lpstr>
      <vt:lpstr>Exercise #1: Drucker Worksheet 5</vt:lpstr>
      <vt:lpstr>Exercise # 5: Drucker Worksheet 15</vt:lpstr>
      <vt:lpstr>Outcomes of Strategic Planning</vt:lpstr>
      <vt:lpstr>Resources</vt:lpstr>
      <vt:lpstr>Questions &amp; Answers</vt:lpstr>
      <vt:lpstr>Contact Information</vt:lpstr>
      <vt:lpstr>Wrap Up and Evaluation</vt:lpstr>
      <vt:lpstr>SILC-NET Attribution</vt:lpstr>
    </vt:vector>
  </TitlesOfParts>
  <Company>Tirr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eubanks</dc:creator>
  <cp:lastModifiedBy>Eubanks, Carol</cp:lastModifiedBy>
  <cp:revision>266</cp:revision>
  <cp:lastPrinted>2014-09-17T12:48:02Z</cp:lastPrinted>
  <dcterms:created xsi:type="dcterms:W3CDTF">2012-08-02T01:10:30Z</dcterms:created>
  <dcterms:modified xsi:type="dcterms:W3CDTF">2014-09-17T18:00:00Z</dcterms:modified>
</cp:coreProperties>
</file>