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532" r:id="rId2"/>
    <p:sldId id="619" r:id="rId3"/>
    <p:sldId id="594" r:id="rId4"/>
    <p:sldId id="595" r:id="rId5"/>
    <p:sldId id="596" r:id="rId6"/>
    <p:sldId id="600" r:id="rId7"/>
    <p:sldId id="538" r:id="rId8"/>
    <p:sldId id="602" r:id="rId9"/>
    <p:sldId id="624" r:id="rId10"/>
    <p:sldId id="620" r:id="rId11"/>
    <p:sldId id="603" r:id="rId12"/>
    <p:sldId id="605" r:id="rId13"/>
    <p:sldId id="604" r:id="rId14"/>
    <p:sldId id="607" r:id="rId15"/>
    <p:sldId id="608" r:id="rId16"/>
    <p:sldId id="609" r:id="rId17"/>
    <p:sldId id="610" r:id="rId18"/>
    <p:sldId id="564" r:id="rId19"/>
    <p:sldId id="625" r:id="rId20"/>
    <p:sldId id="565" r:id="rId21"/>
    <p:sldId id="566" r:id="rId22"/>
    <p:sldId id="567" r:id="rId23"/>
    <p:sldId id="568" r:id="rId24"/>
    <p:sldId id="569" r:id="rId25"/>
    <p:sldId id="623" r:id="rId26"/>
    <p:sldId id="622" r:id="rId27"/>
    <p:sldId id="626" r:id="rId28"/>
    <p:sldId id="559" r:id="rId29"/>
    <p:sldId id="526" r:id="rId30"/>
    <p:sldId id="527" r:id="rId31"/>
    <p:sldId id="563" r:id="rId3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ncy Smith" initials="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12" autoAdjust="0"/>
    <p:restoredTop sz="93770" autoAdjust="0"/>
  </p:normalViewPr>
  <p:slideViewPr>
    <p:cSldViewPr>
      <p:cViewPr varScale="1">
        <p:scale>
          <a:sx n="61" d="100"/>
          <a:sy n="61" d="100"/>
        </p:scale>
        <p:origin x="1434" y="78"/>
      </p:cViewPr>
      <p:guideLst>
        <p:guide orient="horz" pos="2160"/>
        <p:guide pos="2880"/>
      </p:guideLst>
    </p:cSldViewPr>
  </p:slideViewPr>
  <p:outlineViewPr>
    <p:cViewPr>
      <p:scale>
        <a:sx n="33" d="100"/>
        <a:sy n="33" d="100"/>
      </p:scale>
      <p:origin x="0" y="2409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1908"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atin typeface="Arial" charset="0"/>
                <a:cs typeface="+mn-cs"/>
              </a:defRPr>
            </a:lvl1pPr>
          </a:lstStyle>
          <a:p>
            <a:pPr>
              <a:defRPr/>
            </a:pPr>
            <a:fld id="{865A7DD1-600C-42FF-9D9D-BFB743C0A4FC}" type="datetimeFigureOut">
              <a:rPr lang="en-US"/>
              <a:pPr>
                <a:defRPr/>
              </a:pPr>
              <a:t>10/31/2014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atin typeface="Arial" charset="0"/>
                <a:cs typeface="+mn-cs"/>
              </a:defRPr>
            </a:lvl1pPr>
          </a:lstStyle>
          <a:p>
            <a:pPr>
              <a:defRPr/>
            </a:pPr>
            <a:fld id="{8358C2DD-14E5-490D-A181-3A78FEFD9465}" type="slidenum">
              <a:rPr lang="en-US"/>
              <a:pPr>
                <a:defRPr/>
              </a:pPr>
              <a:t>‹#›</a:t>
            </a:fld>
            <a:endParaRPr lang="en-US"/>
          </a:p>
        </p:txBody>
      </p:sp>
    </p:spTree>
    <p:extLst>
      <p:ext uri="{BB962C8B-B14F-4D97-AF65-F5344CB8AC3E}">
        <p14:creationId xmlns:p14="http://schemas.microsoft.com/office/powerpoint/2010/main" val="13886209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2662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2663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cs typeface="+mn-cs"/>
              </a:defRPr>
            </a:lvl1pPr>
          </a:lstStyle>
          <a:p>
            <a:pPr>
              <a:defRPr/>
            </a:pPr>
            <a:fld id="{446037A2-A146-4AFA-A36B-418E91F740ED}" type="slidenum">
              <a:rPr lang="en-US"/>
              <a:pPr>
                <a:defRPr/>
              </a:pPr>
              <a:t>‹#›</a:t>
            </a:fld>
            <a:endParaRPr lang="en-US"/>
          </a:p>
        </p:txBody>
      </p:sp>
    </p:spTree>
    <p:extLst>
      <p:ext uri="{BB962C8B-B14F-4D97-AF65-F5344CB8AC3E}">
        <p14:creationId xmlns:p14="http://schemas.microsoft.com/office/powerpoint/2010/main" val="369388356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a:ln/>
        </p:spPr>
      </p:sp>
      <p:sp>
        <p:nvSpPr>
          <p:cNvPr id="16386" name="Notes Placeholder 2"/>
          <p:cNvSpPr>
            <a:spLocks noGrp="1"/>
          </p:cNvSpPr>
          <p:nvPr>
            <p:ph type="body" idx="1"/>
          </p:nvPr>
        </p:nvSpPr>
        <p:spPr>
          <a:noFill/>
          <a:ln/>
        </p:spPr>
        <p:txBody>
          <a:bodyPr/>
          <a:lstStyle/>
          <a:p>
            <a:endParaRPr lang="en-US" dirty="0" smtClean="0"/>
          </a:p>
        </p:txBody>
      </p:sp>
      <p:sp>
        <p:nvSpPr>
          <p:cNvPr id="16387" name="Slide Number Placeholder 3"/>
          <p:cNvSpPr>
            <a:spLocks noGrp="1"/>
          </p:cNvSpPr>
          <p:nvPr>
            <p:ph type="sldNum" sz="quarter" idx="5"/>
          </p:nvPr>
        </p:nvSpPr>
        <p:spPr>
          <a:noFill/>
        </p:spPr>
        <p:txBody>
          <a:bodyPr/>
          <a:lstStyle/>
          <a:p>
            <a:fld id="{A85895F6-EC6E-4A05-8A7B-A2EF20B0007B}" type="slidenum">
              <a:rPr lang="en-US" smtClean="0">
                <a:cs typeface="Arial" charset="0"/>
              </a:rPr>
              <a:pPr/>
              <a:t>1</a:t>
            </a:fld>
            <a:endParaRPr lang="en-US" smtClean="0">
              <a:cs typeface="Arial" charset="0"/>
            </a:endParaRPr>
          </a:p>
        </p:txBody>
      </p:sp>
    </p:spTree>
    <p:extLst>
      <p:ext uri="{BB962C8B-B14F-4D97-AF65-F5344CB8AC3E}">
        <p14:creationId xmlns:p14="http://schemas.microsoft.com/office/powerpoint/2010/main" val="18414923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12</a:t>
            </a:fld>
            <a:endParaRPr lang="en-US"/>
          </a:p>
        </p:txBody>
      </p:sp>
    </p:spTree>
    <p:extLst>
      <p:ext uri="{BB962C8B-B14F-4D97-AF65-F5344CB8AC3E}">
        <p14:creationId xmlns:p14="http://schemas.microsoft.com/office/powerpoint/2010/main" val="33716526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13</a:t>
            </a:fld>
            <a:endParaRPr lang="en-US"/>
          </a:p>
        </p:txBody>
      </p:sp>
    </p:spTree>
    <p:extLst>
      <p:ext uri="{BB962C8B-B14F-4D97-AF65-F5344CB8AC3E}">
        <p14:creationId xmlns:p14="http://schemas.microsoft.com/office/powerpoint/2010/main" val="24637466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14</a:t>
            </a:fld>
            <a:endParaRPr lang="en-US"/>
          </a:p>
        </p:txBody>
      </p:sp>
    </p:spTree>
    <p:extLst>
      <p:ext uri="{BB962C8B-B14F-4D97-AF65-F5344CB8AC3E}">
        <p14:creationId xmlns:p14="http://schemas.microsoft.com/office/powerpoint/2010/main" val="7369956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15</a:t>
            </a:fld>
            <a:endParaRPr lang="en-US"/>
          </a:p>
        </p:txBody>
      </p:sp>
    </p:spTree>
    <p:extLst>
      <p:ext uri="{BB962C8B-B14F-4D97-AF65-F5344CB8AC3E}">
        <p14:creationId xmlns:p14="http://schemas.microsoft.com/office/powerpoint/2010/main" val="5623022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16</a:t>
            </a:fld>
            <a:endParaRPr lang="en-US"/>
          </a:p>
        </p:txBody>
      </p:sp>
    </p:spTree>
    <p:extLst>
      <p:ext uri="{BB962C8B-B14F-4D97-AF65-F5344CB8AC3E}">
        <p14:creationId xmlns:p14="http://schemas.microsoft.com/office/powerpoint/2010/main" val="16695165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17</a:t>
            </a:fld>
            <a:endParaRPr lang="en-US"/>
          </a:p>
        </p:txBody>
      </p:sp>
    </p:spTree>
    <p:extLst>
      <p:ext uri="{BB962C8B-B14F-4D97-AF65-F5344CB8AC3E}">
        <p14:creationId xmlns:p14="http://schemas.microsoft.com/office/powerpoint/2010/main" val="5710882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 Day Training</a:t>
            </a:r>
          </a:p>
          <a:p>
            <a:endParaRPr lang="en-US" dirty="0" smtClean="0"/>
          </a:p>
          <a:p>
            <a:r>
              <a:rPr lang="en-US" dirty="0" smtClean="0"/>
              <a:t>What an outcome is</a:t>
            </a:r>
          </a:p>
          <a:p>
            <a:r>
              <a:rPr lang="en-US" dirty="0" smtClean="0"/>
              <a:t>What a logic model is and how a logic model is useful</a:t>
            </a:r>
          </a:p>
          <a:p>
            <a:r>
              <a:rPr lang="en-US" dirty="0" smtClean="0"/>
              <a:t>Lessons learned from NCIL’s outcome measures field test</a:t>
            </a:r>
          </a:p>
          <a:p>
            <a:r>
              <a:rPr lang="en-US" dirty="0" smtClean="0"/>
              <a:t>What challenges remain in measuring CIL outcomes</a:t>
            </a:r>
          </a:p>
          <a:p>
            <a:r>
              <a:rPr lang="en-US" dirty="0" smtClean="0"/>
              <a:t>How to develop measurable indicators for these outcomes</a:t>
            </a:r>
          </a:p>
          <a:p>
            <a:r>
              <a:rPr lang="en-US" dirty="0" smtClean="0"/>
              <a:t>How to identify sources, methods, and procedures to measure outcomes</a:t>
            </a:r>
          </a:p>
          <a:p>
            <a:r>
              <a:rPr lang="en-US" dirty="0" smtClean="0"/>
              <a:t>Two main ways to use outcome information</a:t>
            </a:r>
          </a:p>
          <a:p>
            <a:r>
              <a:rPr lang="en-US" dirty="0" smtClean="0"/>
              <a:t>Why it’s wise to focus on improvement, not reporting</a:t>
            </a:r>
          </a:p>
          <a:p>
            <a:r>
              <a:rPr lang="en-US" dirty="0" smtClean="0"/>
              <a:t>Tools to help understand outcome findings</a:t>
            </a:r>
          </a:p>
          <a:p>
            <a:r>
              <a:rPr lang="en-US" dirty="0" smtClean="0"/>
              <a:t>Steps to improve your CIL’s outcomes in the future</a:t>
            </a:r>
          </a:p>
          <a:p>
            <a:endParaRPr lang="en-US" dirty="0"/>
          </a:p>
        </p:txBody>
      </p:sp>
    </p:spTree>
    <p:extLst>
      <p:ext uri="{BB962C8B-B14F-4D97-AF65-F5344CB8AC3E}">
        <p14:creationId xmlns:p14="http://schemas.microsoft.com/office/powerpoint/2010/main" val="21481056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lIns="93164" tIns="46582" rIns="93164" bIns="46582"/>
          <a:lstStyle/>
          <a:p>
            <a:endParaRPr lang="en-US" smtClean="0"/>
          </a:p>
        </p:txBody>
      </p:sp>
      <p:sp>
        <p:nvSpPr>
          <p:cNvPr id="68612"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64" tIns="46582" rIns="93164" bIns="46582" anchor="b"/>
          <a:lstStyle/>
          <a:p>
            <a:pPr algn="r" defTabSz="930275"/>
            <a:fld id="{B0D0EDEC-8546-487D-A58A-F517F7E203E3}" type="slidenum">
              <a:rPr lang="en-US" sz="1200"/>
              <a:pPr algn="r" defTabSz="930275"/>
              <a:t>19</a:t>
            </a:fld>
            <a:endParaRPr lang="en-US" sz="1200"/>
          </a:p>
        </p:txBody>
      </p:sp>
    </p:spTree>
    <p:extLst>
      <p:ext uri="{BB962C8B-B14F-4D97-AF65-F5344CB8AC3E}">
        <p14:creationId xmlns:p14="http://schemas.microsoft.com/office/powerpoint/2010/main" val="21339143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1481056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148105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3</a:t>
            </a:fld>
            <a:endParaRPr lang="en-US"/>
          </a:p>
        </p:txBody>
      </p:sp>
    </p:spTree>
    <p:extLst>
      <p:ext uri="{BB962C8B-B14F-4D97-AF65-F5344CB8AC3E}">
        <p14:creationId xmlns:p14="http://schemas.microsoft.com/office/powerpoint/2010/main" val="2076755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1481056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1481056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481056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DF4472-AF45-4BE6-8507-FE76CC98138D}" type="slidenum">
              <a:rPr lang="en-US" smtClean="0"/>
              <a:pPr/>
              <a:t>25</a:t>
            </a:fld>
            <a:endParaRPr lang="en-US"/>
          </a:p>
        </p:txBody>
      </p:sp>
    </p:spTree>
    <p:extLst>
      <p:ext uri="{BB962C8B-B14F-4D97-AF65-F5344CB8AC3E}">
        <p14:creationId xmlns:p14="http://schemas.microsoft.com/office/powerpoint/2010/main" val="34290422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DF4472-AF45-4BE6-8507-FE76CC98138D}" type="slidenum">
              <a:rPr lang="en-US" smtClean="0"/>
              <a:pPr/>
              <a:t>26</a:t>
            </a:fld>
            <a:endParaRPr lang="en-US"/>
          </a:p>
        </p:txBody>
      </p:sp>
    </p:spTree>
    <p:extLst>
      <p:ext uri="{BB962C8B-B14F-4D97-AF65-F5344CB8AC3E}">
        <p14:creationId xmlns:p14="http://schemas.microsoft.com/office/powerpoint/2010/main" val="21022480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lIns="93164" tIns="46582" rIns="93164" bIns="46582"/>
          <a:lstStyle/>
          <a:p>
            <a:endParaRPr lang="en-US" smtClean="0"/>
          </a:p>
        </p:txBody>
      </p:sp>
      <p:sp>
        <p:nvSpPr>
          <p:cNvPr id="68612"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64" tIns="46582" rIns="93164" bIns="46582" anchor="b"/>
          <a:lstStyle/>
          <a:p>
            <a:pPr algn="r" defTabSz="930275"/>
            <a:fld id="{B0D0EDEC-8546-487D-A58A-F517F7E203E3}" type="slidenum">
              <a:rPr lang="en-US" sz="1200"/>
              <a:pPr algn="r" defTabSz="930275"/>
              <a:t>28</a:t>
            </a:fld>
            <a:endParaRPr lang="en-US" sz="1200"/>
          </a:p>
        </p:txBody>
      </p:sp>
    </p:spTree>
    <p:extLst>
      <p:ext uri="{BB962C8B-B14F-4D97-AF65-F5344CB8AC3E}">
        <p14:creationId xmlns:p14="http://schemas.microsoft.com/office/powerpoint/2010/main" val="29645186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lIns="93164" tIns="46582" rIns="93164" bIns="46582"/>
          <a:lstStyle/>
          <a:p>
            <a:endParaRPr lang="en-US" smtClean="0"/>
          </a:p>
        </p:txBody>
      </p:sp>
    </p:spTree>
    <p:extLst>
      <p:ext uri="{BB962C8B-B14F-4D97-AF65-F5344CB8AC3E}">
        <p14:creationId xmlns:p14="http://schemas.microsoft.com/office/powerpoint/2010/main" val="14130003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a:fld id="{DFC3FAF9-2A43-40BB-B201-B6B859CA2A69}" type="slidenum">
              <a:rPr lang="en-US" sz="1200"/>
              <a:pPr algn="r"/>
              <a:t>30</a:t>
            </a:fld>
            <a:endParaRPr lang="en-US" sz="1200"/>
          </a:p>
        </p:txBody>
      </p:sp>
    </p:spTree>
    <p:extLst>
      <p:ext uri="{BB962C8B-B14F-4D97-AF65-F5344CB8AC3E}">
        <p14:creationId xmlns:p14="http://schemas.microsoft.com/office/powerpoint/2010/main" val="30773529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957197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RSA required</a:t>
            </a:r>
            <a:r>
              <a:rPr lang="en-US" baseline="0" dirty="0" smtClean="0"/>
              <a:t> CIL’s to report on:</a:t>
            </a:r>
          </a:p>
          <a:p>
            <a:endParaRPr lang="en-US" baseline="0" dirty="0" smtClean="0"/>
          </a:p>
          <a:p>
            <a:r>
              <a:rPr lang="en-US" baseline="0" dirty="0" smtClean="0"/>
              <a:t>Improved access to healthcare, transportation, housing, and assistive technology.  </a:t>
            </a:r>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4</a:t>
            </a:fld>
            <a:endParaRPr lang="en-US"/>
          </a:p>
        </p:txBody>
      </p:sp>
    </p:spTree>
    <p:extLst>
      <p:ext uri="{BB962C8B-B14F-4D97-AF65-F5344CB8AC3E}">
        <p14:creationId xmlns:p14="http://schemas.microsoft.com/office/powerpoint/2010/main" val="22009277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5</a:t>
            </a:fld>
            <a:endParaRPr lang="en-US"/>
          </a:p>
        </p:txBody>
      </p:sp>
    </p:spTree>
    <p:extLst>
      <p:ext uri="{BB962C8B-B14F-4D97-AF65-F5344CB8AC3E}">
        <p14:creationId xmlns:p14="http://schemas.microsoft.com/office/powerpoint/2010/main" val="1749288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2100" dirty="0" smtClean="0"/>
              <a:t>74% of Year 2 respondents said that participating in the field test had been valuable or very valuable </a:t>
            </a:r>
          </a:p>
          <a:p>
            <a:pPr lvl="1"/>
            <a:r>
              <a:rPr lang="en-US" sz="2100" dirty="0" smtClean="0"/>
              <a:t>72% were interested or very interested in participating in another field test.</a:t>
            </a:r>
          </a:p>
          <a:p>
            <a:pPr lvl="1"/>
            <a:endParaRPr lang="en-US" sz="2100" dirty="0" smtClean="0"/>
          </a:p>
          <a:p>
            <a:pPr lvl="1"/>
            <a:r>
              <a:rPr lang="en-US" sz="2100" dirty="0" smtClean="0"/>
              <a:t>Not all CILs were</a:t>
            </a:r>
            <a:r>
              <a:rPr lang="en-US" sz="2100" baseline="0" dirty="0" smtClean="0"/>
              <a:t> ready:</a:t>
            </a:r>
          </a:p>
          <a:p>
            <a:pPr lvl="1"/>
            <a:endParaRPr lang="en-US" sz="2100" baseline="0" dirty="0" smtClean="0"/>
          </a:p>
          <a:p>
            <a:pPr lvl="1"/>
            <a:r>
              <a:rPr lang="en-US" sz="2100" dirty="0" smtClean="0"/>
              <a:t>10 Centers dropped out before information-gathering began, and one additional Center failed to gather all the information needed.</a:t>
            </a:r>
          </a:p>
          <a:p>
            <a:pPr lvl="1"/>
            <a:r>
              <a:rPr lang="en-US" sz="2100" dirty="0" smtClean="0"/>
              <a:t>Only 21 of 32 Centers (66%) volunteering for the field test were able to provide a full set of outcome information.</a:t>
            </a:r>
          </a:p>
          <a:p>
            <a:pPr lvl="1"/>
            <a:endParaRPr lang="en-US" sz="2100" dirty="0" smtClean="0"/>
          </a:p>
          <a:p>
            <a:pPr lvl="1"/>
            <a:endParaRPr lang="en-US" sz="2100" dirty="0" smtClean="0"/>
          </a:p>
          <a:p>
            <a:pPr lvl="1"/>
            <a:endParaRPr lang="en-US" sz="2100"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6</a:t>
            </a:fld>
            <a:endParaRPr lang="en-US"/>
          </a:p>
        </p:txBody>
      </p:sp>
    </p:spTree>
    <p:extLst>
      <p:ext uri="{BB962C8B-B14F-4D97-AF65-F5344CB8AC3E}">
        <p14:creationId xmlns:p14="http://schemas.microsoft.com/office/powerpoint/2010/main" val="3710199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1481056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Examples:</a:t>
            </a:r>
          </a:p>
          <a:p>
            <a:endParaRPr lang="en-US" dirty="0" smtClean="0"/>
          </a:p>
          <a:p>
            <a:r>
              <a:rPr lang="en-US" dirty="0" smtClean="0"/>
              <a:t>Achieve something:  </a:t>
            </a:r>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8</a:t>
            </a:fld>
            <a:endParaRPr lang="en-US"/>
          </a:p>
        </p:txBody>
      </p:sp>
    </p:spTree>
    <p:extLst>
      <p:ext uri="{BB962C8B-B14F-4D97-AF65-F5344CB8AC3E}">
        <p14:creationId xmlns:p14="http://schemas.microsoft.com/office/powerpoint/2010/main" val="27159047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lIns="93164" tIns="46582" rIns="93164" bIns="46582"/>
          <a:lstStyle/>
          <a:p>
            <a:endParaRPr lang="en-US" smtClean="0"/>
          </a:p>
        </p:txBody>
      </p:sp>
      <p:sp>
        <p:nvSpPr>
          <p:cNvPr id="68612"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64" tIns="46582" rIns="93164" bIns="46582" anchor="b"/>
          <a:lstStyle/>
          <a:p>
            <a:pPr algn="r" defTabSz="930275"/>
            <a:fld id="{B0D0EDEC-8546-487D-A58A-F517F7E203E3}" type="slidenum">
              <a:rPr lang="en-US" sz="1200"/>
              <a:pPr algn="r" defTabSz="930275"/>
              <a:t>9</a:t>
            </a:fld>
            <a:endParaRPr lang="en-US" sz="1200"/>
          </a:p>
        </p:txBody>
      </p:sp>
    </p:spTree>
    <p:extLst>
      <p:ext uri="{BB962C8B-B14F-4D97-AF65-F5344CB8AC3E}">
        <p14:creationId xmlns:p14="http://schemas.microsoft.com/office/powerpoint/2010/main" val="26265262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11</a:t>
            </a:fld>
            <a:endParaRPr lang="en-US"/>
          </a:p>
        </p:txBody>
      </p:sp>
    </p:spTree>
    <p:extLst>
      <p:ext uri="{BB962C8B-B14F-4D97-AF65-F5344CB8AC3E}">
        <p14:creationId xmlns:p14="http://schemas.microsoft.com/office/powerpoint/2010/main" val="766863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1000"/>
            </a:lvl1pPr>
          </a:lstStyle>
          <a:p>
            <a:pPr>
              <a:defRPr/>
            </a:pPr>
            <a:fld id="{F2DF5F09-D78D-44DB-A338-E90D23C46220}" type="slidenum">
              <a:rPr lang="en-US" smtClean="0"/>
              <a:pPr>
                <a:defRPr/>
              </a:pPr>
              <a:t>‹#›</a:t>
            </a:fld>
            <a:endParaRPr lang="en-US"/>
          </a:p>
        </p:txBody>
      </p:sp>
      <p:sp>
        <p:nvSpPr>
          <p:cNvPr id="2" name="Title 1"/>
          <p:cNvSpPr>
            <a:spLocks noGrp="1"/>
          </p:cNvSpPr>
          <p:nvPr>
            <p:ph type="title"/>
          </p:nvPr>
        </p:nvSpPr>
        <p:spPr>
          <a:xfrm>
            <a:off x="228600" y="274638"/>
            <a:ext cx="7696200" cy="792162"/>
          </a:xfrm>
        </p:spPr>
        <p:txBody>
          <a:body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ECA794AD-6894-403B-BBC7-919FF5315892}" type="slidenum">
              <a:rPr lang="en-US" smtClean="0"/>
              <a:pPr/>
              <a:t>‹#›</a:t>
            </a:fld>
            <a:endParaRPr lang="en-US"/>
          </a:p>
        </p:txBody>
      </p:sp>
    </p:spTree>
    <p:extLst>
      <p:ext uri="{BB962C8B-B14F-4D97-AF65-F5344CB8AC3E}">
        <p14:creationId xmlns:p14="http://schemas.microsoft.com/office/powerpoint/2010/main" val="123650059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CA794AD-6894-403B-BBC7-919FF5315892}" type="slidenum">
              <a:rPr lang="en-US" smtClean="0"/>
              <a:pPr/>
              <a:t>‹#›</a:t>
            </a:fld>
            <a:endParaRPr lang="en-US"/>
          </a:p>
        </p:txBody>
      </p:sp>
    </p:spTree>
    <p:extLst>
      <p:ext uri="{BB962C8B-B14F-4D97-AF65-F5344CB8AC3E}">
        <p14:creationId xmlns:p14="http://schemas.microsoft.com/office/powerpoint/2010/main" val="339932581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b="1">
                <a:latin typeface="Arial" charset="0"/>
                <a:cs typeface="+mn-cs"/>
              </a:defRPr>
            </a:lvl1pPr>
          </a:lstStyle>
          <a:p>
            <a:pPr>
              <a:defRPr/>
            </a:pPr>
            <a:fld id="{124CDB12-2334-4149-9ED6-145DE69D84D2}" type="slidenum">
              <a:rPr lang="en-US"/>
              <a:pPr>
                <a:defRPr/>
              </a:pPr>
              <a:t>‹#›</a:t>
            </a:fld>
            <a:endParaRPr lang="en-US"/>
          </a:p>
        </p:txBody>
      </p:sp>
      <p:sp>
        <p:nvSpPr>
          <p:cNvPr id="2" name="Rectangle 9"/>
          <p:cNvSpPr>
            <a:spLocks noChangeArrowheads="1"/>
          </p:cNvSpPr>
          <p:nvPr userDrawn="1"/>
        </p:nvSpPr>
        <p:spPr bwMode="auto">
          <a:xfrm>
            <a:off x="228600" y="6373813"/>
            <a:ext cx="4572000" cy="214312"/>
          </a:xfrm>
          <a:prstGeom prst="rect">
            <a:avLst/>
          </a:prstGeom>
          <a:noFill/>
          <a:ln>
            <a:noFill/>
          </a:ln>
          <a:extLst/>
        </p:spPr>
        <p:txBody>
          <a:bodyPr>
            <a:spAutoFit/>
          </a:bodyPr>
          <a:lstStyle/>
          <a:p>
            <a:pPr>
              <a:defRPr/>
            </a:pPr>
            <a:r>
              <a:rPr lang="en-US" sz="800" b="1" dirty="0" smtClean="0">
                <a:latin typeface="Arial" pitchFamily="34" charset="0"/>
                <a:cs typeface="+mn-cs"/>
              </a:rPr>
              <a:t>CIL-NET</a:t>
            </a:r>
            <a:r>
              <a:rPr lang="en-US" sz="800" b="1" dirty="0">
                <a:latin typeface="Arial" pitchFamily="34" charset="0"/>
                <a:cs typeface="+mn-cs"/>
              </a:rPr>
              <a:t>, a project of ILRU – Independent Living Research Utilization</a:t>
            </a:r>
          </a:p>
        </p:txBody>
      </p:sp>
      <p:pic>
        <p:nvPicPr>
          <p:cNvPr id="7" name="Picture 6" descr="ILRU logo - ilru red block letters with blue &quot;eyebrow&quot; over it"/>
          <p:cNvPicPr>
            <a:picLocks noChangeAspect="1"/>
          </p:cNvPicPr>
          <p:nvPr userDrawn="1"/>
        </p:nvPicPr>
        <p:blipFill>
          <a:blip r:embed="rId8" cstate="print"/>
          <a:stretch>
            <a:fillRect/>
          </a:stretch>
        </p:blipFill>
        <p:spPr>
          <a:xfrm>
            <a:off x="8229600" y="76200"/>
            <a:ext cx="838200" cy="401320"/>
          </a:xfrm>
          <a:prstGeom prst="rect">
            <a:avLst/>
          </a:prstGeom>
        </p:spPr>
      </p:pic>
    </p:spTree>
  </p:cSld>
  <p:clrMap bg1="lt1" tx1="dk1" bg2="lt2" tx2="dk2" accent1="accent1" accent2="accent2" accent3="accent3" accent4="accent4" accent5="accent5" accent6="accent6" hlink="hlink" folHlink="folHlink"/>
  <p:sldLayoutIdLst>
    <p:sldLayoutId id="2147483659" r:id="rId1"/>
    <p:sldLayoutId id="2147483658" r:id="rId2"/>
    <p:sldLayoutId id="2147483656" r:id="rId3"/>
    <p:sldLayoutId id="2147483654" r:id="rId4"/>
    <p:sldLayoutId id="2147483660" r:id="rId5"/>
    <p:sldLayoutId id="2147483661" r:id="rId6"/>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vovici.com/wsb.dll/s/12291g5712f"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7772400" cy="1470025"/>
          </a:xfrm>
        </p:spPr>
        <p:txBody>
          <a:bodyPr/>
          <a:lstStyle/>
          <a:p>
            <a:pPr algn="ctr">
              <a:defRPr/>
            </a:pPr>
            <a:r>
              <a:rPr lang="en-US" dirty="0" smtClean="0"/>
              <a:t>Practical Measures: Telling Your Story through Outcome Measures</a:t>
            </a:r>
            <a:endParaRPr lang="en-US" dirty="0"/>
          </a:p>
        </p:txBody>
      </p:sp>
      <p:sp>
        <p:nvSpPr>
          <p:cNvPr id="2051" name="Rectangle 3"/>
          <p:cNvSpPr>
            <a:spLocks noGrp="1" noChangeArrowheads="1"/>
          </p:cNvSpPr>
          <p:nvPr>
            <p:ph type="subTitle" idx="1"/>
          </p:nvPr>
        </p:nvSpPr>
        <p:spPr>
          <a:xfrm>
            <a:off x="1371600" y="2819400"/>
            <a:ext cx="6400800" cy="2895600"/>
          </a:xfrm>
        </p:spPr>
        <p:txBody>
          <a:bodyPr/>
          <a:lstStyle/>
          <a:p>
            <a:pPr eaLnBrk="1" hangingPunct="1">
              <a:defRPr/>
            </a:pPr>
            <a:r>
              <a:rPr lang="en-US" dirty="0" smtClean="0">
                <a:solidFill>
                  <a:srgbClr val="000099"/>
                </a:solidFill>
                <a:latin typeface="Arial Rounded MT Bold" pitchFamily="-1" charset="0"/>
                <a:ea typeface="ＭＳ Ｐゴシック" pitchFamily="-1" charset="-128"/>
              </a:rPr>
              <a:t>November 12, 2014</a:t>
            </a:r>
          </a:p>
          <a:p>
            <a:pPr eaLnBrk="1" hangingPunct="1">
              <a:defRPr/>
            </a:pPr>
            <a:endParaRPr lang="en-US" dirty="0" smtClean="0">
              <a:solidFill>
                <a:srgbClr val="333399"/>
              </a:solidFill>
              <a:latin typeface="Arial Rounded MT Bold" pitchFamily="-1" charset="0"/>
              <a:ea typeface="ＭＳ Ｐゴシック" pitchFamily="-1" charset="-128"/>
            </a:endParaRPr>
          </a:p>
          <a:p>
            <a:pPr eaLnBrk="1" hangingPunct="1">
              <a:defRPr/>
            </a:pPr>
            <a:r>
              <a:rPr lang="en-US" dirty="0" smtClean="0">
                <a:solidFill>
                  <a:srgbClr val="333399"/>
                </a:solidFill>
                <a:latin typeface="Arial Rounded MT Bold" pitchFamily="-1" charset="0"/>
                <a:ea typeface="ＭＳ Ｐゴシック" pitchFamily="-1" charset="-128"/>
              </a:rPr>
              <a:t>Presenters:</a:t>
            </a:r>
          </a:p>
          <a:p>
            <a:pPr>
              <a:buClr>
                <a:schemeClr val="accent2"/>
              </a:buClr>
              <a:defRPr/>
            </a:pPr>
            <a:r>
              <a:rPr lang="en-US" dirty="0" smtClean="0">
                <a:solidFill>
                  <a:schemeClr val="accent2"/>
                </a:solidFill>
                <a:latin typeface="Arial Rounded MT Bold" pitchFamily="34" charset="0"/>
              </a:rPr>
              <a:t>Dan Kessler</a:t>
            </a:r>
          </a:p>
          <a:p>
            <a:pPr>
              <a:buClr>
                <a:schemeClr val="accent2"/>
              </a:buClr>
              <a:defRPr/>
            </a:pPr>
            <a:r>
              <a:rPr lang="en-US" dirty="0" smtClean="0">
                <a:solidFill>
                  <a:schemeClr val="accent2"/>
                </a:solidFill>
                <a:latin typeface="Arial Rounded MT Bold" pitchFamily="34" charset="0"/>
              </a:rPr>
              <a:t>Pat Puckett</a:t>
            </a:r>
          </a:p>
          <a:p>
            <a:pPr>
              <a:buClr>
                <a:schemeClr val="accent2"/>
              </a:buClr>
              <a:defRPr/>
            </a:pPr>
            <a:r>
              <a:rPr lang="en-US" dirty="0" smtClean="0">
                <a:solidFill>
                  <a:schemeClr val="accent2"/>
                </a:solidFill>
                <a:latin typeface="Arial Rounded MT Bold" pitchFamily="34" charset="0"/>
              </a:rPr>
              <a:t>Paul Spooner</a:t>
            </a:r>
          </a:p>
          <a:p>
            <a:pPr>
              <a:buClr>
                <a:schemeClr val="accent2"/>
              </a:buClr>
              <a:defRPr/>
            </a:pPr>
            <a:endParaRPr lang="en-US" dirty="0" smtClean="0">
              <a:solidFill>
                <a:srgbClr val="333399"/>
              </a:solidFill>
              <a:latin typeface="Arial Rounded MT Bold" pitchFamily="-1" charset="0"/>
              <a:ea typeface="ＭＳ Ｐゴシック" pitchFamily="-1" charset="-128"/>
            </a:endParaRPr>
          </a:p>
        </p:txBody>
      </p:sp>
      <p:sp>
        <p:nvSpPr>
          <p:cNvPr id="15363" name="Slide Number Placeholder 1"/>
          <p:cNvSpPr>
            <a:spLocks noGrp="1"/>
          </p:cNvSpPr>
          <p:nvPr>
            <p:ph type="sldNum" sz="quarter" idx="10"/>
          </p:nvPr>
        </p:nvSpPr>
        <p:spPr>
          <a:noFill/>
        </p:spPr>
        <p:txBody>
          <a:bodyPr/>
          <a:lstStyle/>
          <a:p>
            <a:fld id="{EA20B722-B9A4-4A19-9A95-ACC8FE288C1D}" type="slidenum">
              <a:rPr lang="en-US" smtClean="0">
                <a:cs typeface="Arial" charset="0"/>
              </a:rPr>
              <a:pPr/>
              <a:t>1</a:t>
            </a:fld>
            <a:endParaRPr lang="en-US" smtClean="0">
              <a:cs typeface="Arial" charset="0"/>
            </a:endParaRPr>
          </a:p>
        </p:txBody>
      </p:sp>
      <p:pic>
        <p:nvPicPr>
          <p:cNvPr id="15362" name="Picture 2" descr="IL-NET logo-IL-NET in blue block letters underlined by red line. CIL-NET SILC-NET at bottom."/>
          <p:cNvPicPr>
            <a:picLocks noChangeAspect="1" noChangeArrowheads="1"/>
          </p:cNvPicPr>
          <p:nvPr/>
        </p:nvPicPr>
        <p:blipFill>
          <a:blip r:embed="rId3" cstate="print"/>
          <a:srcRect/>
          <a:stretch>
            <a:fillRect/>
          </a:stretch>
        </p:blipFill>
        <p:spPr bwMode="auto">
          <a:xfrm>
            <a:off x="3810000" y="427038"/>
            <a:ext cx="1473200" cy="801687"/>
          </a:xfrm>
          <a:prstGeom prst="rect">
            <a:avLst/>
          </a:prstGeom>
          <a:noFill/>
          <a:ln w="9525">
            <a:noFill/>
            <a:miter lim="800000"/>
            <a:headEnd/>
            <a:tailEnd/>
          </a:ln>
        </p:spPr>
      </p:pic>
    </p:spTree>
    <p:extLst>
      <p:ext uri="{BB962C8B-B14F-4D97-AF65-F5344CB8AC3E}">
        <p14:creationId xmlns:p14="http://schemas.microsoft.com/office/powerpoint/2010/main" val="20026216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6848475" y="6400800"/>
            <a:ext cx="2133600" cy="365125"/>
          </a:xfrm>
          <a:prstGeom prst="rect">
            <a:avLst/>
          </a:prstGeom>
        </p:spPr>
        <p:txBody>
          <a:bodyPr/>
          <a:lstStyle/>
          <a:p>
            <a:pPr>
              <a:defRPr/>
            </a:pPr>
            <a:fld id="{21C86E34-95C8-4A64-81B2-482C7C6B9A8C}" type="slidenum">
              <a:rPr lang="en-US" sz="1000"/>
              <a:pPr>
                <a:defRPr/>
              </a:pPr>
              <a:t>10</a:t>
            </a:fld>
            <a:endParaRPr lang="en-US" sz="1000" dirty="0"/>
          </a:p>
        </p:txBody>
      </p:sp>
      <p:pic>
        <p:nvPicPr>
          <p:cNvPr id="92" name="Picture 91" descr="Title is Logic Model for the CIL Program. &#10;As an overview of the logic model, three types of CIL activities are represented by three separate boxes across the bottom of the page.  These CIL activities are, from left to right: (1) IL services, (2) Information and Referral (I&amp;R), and (3) Systems Advocacy.  As a result of conducting these three activities, the CIL program achieves a total of 15 initial, intermediate, and ultimate outcomes.  These different outcomes are represented by 15 different boxes that are arranged (“flow”) upward, on five different levels, from the three activity boxes.  The combined effect of achieving these 15 outcomes eventually leads to the 16th and top-most outcome, which reads “People with disabilities are integrated into American Society.”  In other words, 15 outcome boxes flow upward from the CIL’s three activities, and these 15 outcomes converge to achieve one ultimate outcome at the very top of the page.&#10;&#10;Delving into the details of the different outcomes as they flow upwards, we can use an “If – Then” logic to work systematically up the page from each activity to the ultimate outcomes.  Although most outcomes flow from one set of activities directly upward, there is also some crossover and intermingling of these three streams.&#10;&#10;Beginning on the left side of the page, CILs conduct IL Services.  Working upwards, because of these IL services, persons with disabilities have the skills, knowledge, and resources to support their choices.  If they have these skills, knowledge, and resources, then they will make their own choices.  If they make their own choices, then they will simultaneously regard themselves as more independent and also will, in fact, be more independent.  If they both regard themselves as more independent and, in fact, are more independent, then persons with disabilities will participate in communities to the extent they wish.  This outcome represents the top of the IL services stream.&#10;&#10;In the middle of the page is the Information and Referral stream.  Because of I&amp;R, persons with disabilities both get the information they need and simultaneously see different possibilities.  These two outcomes are achieved mostly due to I&amp;R, but IL services also contribute.  If persons with disabilities see different possibilities and also get the information they need, then they will advocate for increased community supports.  This outcome represents the top of the direct I&amp;R stream, although this stream also merges with the final stream to be discussed.&#10;&#10;On the right side of the page is the Systems Advocacy stream.  The first step in systems advocacy is to identify barriers and problems.  If these barriers and problems are identified, then two different outcomes will be achieved -- a consumer agenda for change will exist, and active coalitions will exist around our issues.  These two outcomes then diverge into two different directions.  First, if a consumer agenda for change exists, this outcome merges with the I&amp;R stream and helps persons with disabilities to advocate for increased community supports.&#10;&#10;At the same time, the existence of a consumer agenda, coupled with the existence of active coalitions, plus the advocacy efforts of persons with disabilities (from the previous stream) leads decision makers to act on our agenda.  If decision makers act on our agenda, then two outcomes will result: communities will have more resources that support independence, and methods and practices will promote independence.  If these two outcomes are achieved, then communities will be more accessible in terms of housing, transportation, information, employment, education, assistive technology, health care, etc.  This outcome is the top of the systems advocacy stream.&#10;&#10;Finally, the top outcomes from these different streams combine to achieve the ultimate outcome.  That is, if persons with disabilities participate in communities to the extent they wish, and if communities are more accessible, then persons with disabilities will be integrated into American Society.  This stands alone as the top-most desired outcome of the CIL program.&#10;&#10;As an overview of the logic model, three types of CIL activities are represented by three separate boxes across the bottom of the page.  These CIL activities are, from left to right: (1) IL services, (2) Information and Referral (I&amp;R), and (3) Systems Advocacy.  As a result of conducting these three activities, the CIL program achieves a total of 15 initial, intermediate, and ultimate outcomes.  These different outcomes are represented by 15 different boxes that are arranged (“flow”) upward, on five different levels, from the three activity boxes.  The combined effect of achieving these 15 outcomes eventually leads to the 16th and top-most outcome, which reads “People with disabilities are integrated into American Society.”  In other words, 15 outcome boxes flow upward from the CIL’s three activities, and these 15 outcomes converge to achieve one ultimate outcome at the very top of the page.&#10;&#10;Delving into the details of the different outcomes as they flow upwards, we can use an “If – Then” logic to work systematically up the page from each activity to the ultimate outcomes.  Although most outcomes flow from one set of activities directly upward, there is also some crossover and intermingling of these three streams.&#10;&#10;Beginning on the left side of the page, CILs conduct IL Services.  Working upwards, because of these IL services, persons with disabilities have the skills, knowledge, and resources to support their choices.  If they have these skills, knowledge, and resources, then they will make their own choices.  If they make their own choices, then they will simultaneously regard themselves as more independent and also will, in fact, be more independent.  If they both regard themselves as more independent and, in fact, are more independent, then persons with disabilities will participate in communities to the extent they wish.  This outcome represents the top of the IL services stream.&#10;&#10;In the middle of the page is the Information and Referral stream.  Because of I&amp;R, persons with disabilities both get the information they need and simultaneously see different possibilities.  These two outcomes are achieved mostly due to I&amp;R, but IL services also contribute.  If persons with disabilities see different possibilities and also get the information they need, then they will advocate for increased community supports.  This outcome represents the top of the direct I&amp;R stream, although this stream also merges with the final stream to be discussed.&#10;&#10;On the right side of the page is the Systems Advocacy stream.  The first step in systems advocacy is to identify barriers and problems.  If these barriers and problems are identified, then two different outcomes will be achieved -- a consumer agenda for change will exist, and active coalitions will exist around our issues.  These two outcomes then diverge into two different directions.  First, if a consumer agenda for change exists, this outcome merges with the I&amp;R stream and helps persons with disabilities to advocate for increased community supports.&#10;&#10;At the same time, the existence of a consumer agenda, coupled with the existence of active coalitions, plus the advocacy efforts of persons with disabilities (from the previous stream) leads decision makers to act on our agenda.  If decision makers act on our agenda, then two outcomes will result: communities will have more resources that support independence, and methods and practices will promote independence.  If these two outcomes are achieved, then communities will be more accessible in terms of housing, transportation, information, employment, education, assistive technology, health care, etc.  This outcome is the top of the systems advocacy stream.&#10;&#10;Finally, the top outcomes from these different streams combine to achieve the ultimate outcome.  That is, if persons with disabilities participate in communities to the extent they wish, and if communities are more accessible, then persons with disabilities will be integrated into American Society.  This stands alone as the top-most desired outcome of the CIL program.&#10;&#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1312" y="481584"/>
            <a:ext cx="8400288" cy="5894832"/>
          </a:xfrm>
          <a:prstGeom prst="rect">
            <a:avLst/>
          </a:prstGeom>
        </p:spPr>
      </p:pic>
      <p:sp>
        <p:nvSpPr>
          <p:cNvPr id="44" name="Title 43"/>
          <p:cNvSpPr>
            <a:spLocks noGrp="1"/>
          </p:cNvSpPr>
          <p:nvPr>
            <p:ph type="title"/>
          </p:nvPr>
        </p:nvSpPr>
        <p:spPr>
          <a:xfrm>
            <a:off x="76200" y="152400"/>
            <a:ext cx="4084638" cy="685800"/>
          </a:xfrm>
        </p:spPr>
        <p:txBody>
          <a:bodyPr rtlCol="0">
            <a:noAutofit/>
          </a:bodyPr>
          <a:lstStyle/>
          <a:p>
            <a:pPr algn="l" eaLnBrk="1" fontAlgn="auto" hangingPunct="1">
              <a:spcAft>
                <a:spcPts val="0"/>
              </a:spcAft>
              <a:defRPr/>
            </a:pPr>
            <a:r>
              <a:rPr lang="en-US" sz="2800" b="1" dirty="0" smtClean="0">
                <a:solidFill>
                  <a:srgbClr val="002060"/>
                </a:solidFill>
                <a:latin typeface="Arial Rounded MT Bold" pitchFamily="34" charset="0"/>
              </a:rPr>
              <a:t>Logic Model</a:t>
            </a:r>
            <a:br>
              <a:rPr lang="en-US" sz="2800" b="1" dirty="0" smtClean="0">
                <a:solidFill>
                  <a:srgbClr val="002060"/>
                </a:solidFill>
                <a:latin typeface="Arial Rounded MT Bold" pitchFamily="34" charset="0"/>
              </a:rPr>
            </a:br>
            <a:r>
              <a:rPr lang="en-US" sz="2800" b="1" dirty="0" smtClean="0">
                <a:solidFill>
                  <a:srgbClr val="002060"/>
                </a:solidFill>
                <a:latin typeface="Arial Rounded MT Bold" pitchFamily="34" charset="0"/>
              </a:rPr>
              <a:t>for the CIL Program</a:t>
            </a:r>
            <a:endParaRPr lang="en-US" sz="2800" b="1" dirty="0">
              <a:solidFill>
                <a:srgbClr val="002060"/>
              </a:solidFill>
              <a:latin typeface="Arial Rounded MT Bold" pitchFamily="34" charset="0"/>
            </a:endParaRPr>
          </a:p>
        </p:txBody>
      </p:sp>
    </p:spTree>
    <p:extLst>
      <p:ext uri="{BB962C8B-B14F-4D97-AF65-F5344CB8AC3E}">
        <p14:creationId xmlns:p14="http://schemas.microsoft.com/office/powerpoint/2010/main" val="40808649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792162"/>
          </a:xfrm>
        </p:spPr>
        <p:txBody>
          <a:bodyPr/>
          <a:lstStyle/>
          <a:p>
            <a:r>
              <a:rPr lang="en-US" dirty="0" smtClean="0">
                <a:effectLst/>
              </a:rPr>
              <a:t>Desired Outcomes </a:t>
            </a:r>
            <a:endParaRPr lang="en-US" dirty="0">
              <a:effectLst/>
            </a:endParaRPr>
          </a:p>
        </p:txBody>
      </p:sp>
      <p:sp>
        <p:nvSpPr>
          <p:cNvPr id="3" name="Content Placeholder 2"/>
          <p:cNvSpPr>
            <a:spLocks noGrp="1"/>
          </p:cNvSpPr>
          <p:nvPr>
            <p:ph idx="1"/>
          </p:nvPr>
        </p:nvSpPr>
        <p:spPr>
          <a:xfrm>
            <a:off x="457200" y="1219200"/>
            <a:ext cx="8382000" cy="4648200"/>
          </a:xfrm>
        </p:spPr>
        <p:txBody>
          <a:bodyPr/>
          <a:lstStyle/>
          <a:p>
            <a:pPr marL="514350" indent="-514350">
              <a:buClr>
                <a:schemeClr val="tx1"/>
              </a:buClr>
              <a:buFont typeface="+mj-lt"/>
              <a:buAutoNum type="arabicPeriod"/>
            </a:pPr>
            <a:r>
              <a:rPr lang="en-US" dirty="0" smtClean="0"/>
              <a:t>PWD have skills/knowledge/resources to support their choices.</a:t>
            </a:r>
            <a:endParaRPr lang="en-US" dirty="0"/>
          </a:p>
          <a:p>
            <a:pPr marL="514350" indent="-514350">
              <a:buClr>
                <a:schemeClr val="tx1"/>
              </a:buClr>
              <a:buFont typeface="+mj-lt"/>
              <a:buAutoNum type="arabicPeriod"/>
            </a:pPr>
            <a:r>
              <a:rPr lang="en-US" dirty="0" smtClean="0"/>
              <a:t>PWD are more independent.</a:t>
            </a:r>
            <a:endParaRPr lang="en-US" sz="2600" dirty="0" smtClean="0"/>
          </a:p>
          <a:p>
            <a:pPr marL="514350" indent="-514350">
              <a:buClr>
                <a:schemeClr val="tx1"/>
              </a:buClr>
              <a:buFont typeface="+mj-lt"/>
              <a:buAutoNum type="arabicPeriod"/>
            </a:pPr>
            <a:r>
              <a:rPr lang="en-US" dirty="0" smtClean="0"/>
              <a:t>PWD get the information they need.</a:t>
            </a:r>
          </a:p>
          <a:p>
            <a:pPr marL="514350" indent="-514350">
              <a:buClr>
                <a:schemeClr val="tx1"/>
              </a:buClr>
              <a:buFont typeface="+mj-lt"/>
              <a:buAutoNum type="arabicPeriod"/>
            </a:pPr>
            <a:r>
              <a:rPr lang="en-US" sz="2600" dirty="0" smtClean="0"/>
              <a:t>PWD advocate for increased community supports.</a:t>
            </a:r>
          </a:p>
          <a:p>
            <a:pPr marL="514350" indent="-514350">
              <a:buClr>
                <a:schemeClr val="tx1"/>
              </a:buClr>
              <a:buFont typeface="+mj-lt"/>
              <a:buAutoNum type="arabicPeriod"/>
            </a:pPr>
            <a:r>
              <a:rPr lang="en-US" dirty="0" smtClean="0"/>
              <a:t>Barriers and problems are identified.</a:t>
            </a:r>
          </a:p>
          <a:p>
            <a:pPr marL="514350" indent="-514350">
              <a:buClr>
                <a:schemeClr val="tx1"/>
              </a:buClr>
              <a:buFont typeface="+mj-lt"/>
              <a:buAutoNum type="arabicPeriod"/>
            </a:pPr>
            <a:r>
              <a:rPr lang="en-US" sz="2600" dirty="0" smtClean="0"/>
              <a:t>A consumer agenda for change exists.</a:t>
            </a:r>
          </a:p>
          <a:p>
            <a:pPr marL="514350" indent="-514350">
              <a:buClr>
                <a:schemeClr val="tx1"/>
              </a:buClr>
              <a:buFont typeface="+mj-lt"/>
              <a:buAutoNum type="arabicPeriod"/>
            </a:pPr>
            <a:r>
              <a:rPr lang="en-US" dirty="0" smtClean="0"/>
              <a:t>Decision Makers act on our agenda.</a:t>
            </a:r>
          </a:p>
          <a:p>
            <a:pPr marL="514350" indent="-514350">
              <a:buClr>
                <a:schemeClr val="tx1"/>
              </a:buClr>
              <a:buFont typeface="+mj-lt"/>
              <a:buAutoNum type="arabicPeriod"/>
            </a:pPr>
            <a:r>
              <a:rPr lang="en-US" dirty="0" smtClean="0"/>
              <a:t>Methods and practices promote independence.</a:t>
            </a:r>
            <a:endParaRPr lang="en-US" dirty="0"/>
          </a:p>
        </p:txBody>
      </p:sp>
      <p:sp>
        <p:nvSpPr>
          <p:cNvPr id="4" name="Slide Number Placeholder 3"/>
          <p:cNvSpPr>
            <a:spLocks noGrp="1"/>
          </p:cNvSpPr>
          <p:nvPr>
            <p:ph type="sldNum" sz="quarter" idx="10"/>
          </p:nvPr>
        </p:nvSpPr>
        <p:spPr/>
        <p:txBody>
          <a:bodyPr/>
          <a:lstStyle/>
          <a:p>
            <a:fld id="{E845F1E0-072B-4482-A55C-C9459BF73A59}"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effectLst/>
              </a:rPr>
              <a:t>Information and Referral Stream</a:t>
            </a:r>
          </a:p>
        </p:txBody>
      </p:sp>
      <p:sp>
        <p:nvSpPr>
          <p:cNvPr id="3" name="Content Placeholder 2"/>
          <p:cNvSpPr>
            <a:spLocks noGrp="1"/>
          </p:cNvSpPr>
          <p:nvPr>
            <p:ph idx="1"/>
          </p:nvPr>
        </p:nvSpPr>
        <p:spPr>
          <a:xfrm>
            <a:off x="304800" y="1066800"/>
            <a:ext cx="8610600" cy="4648200"/>
          </a:xfrm>
        </p:spPr>
        <p:txBody>
          <a:bodyPr/>
          <a:lstStyle/>
          <a:p>
            <a:pPr marL="0" indent="0">
              <a:buNone/>
              <a:defRPr/>
            </a:pPr>
            <a:r>
              <a:rPr lang="en-US" sz="2600" dirty="0" smtClean="0">
                <a:cs typeface="Times New Roman" pitchFamily="18" charset="0"/>
              </a:rPr>
              <a:t>Outcome: Persons with disabilities get the information they need</a:t>
            </a:r>
            <a:r>
              <a:rPr lang="en-US" sz="2600" dirty="0" smtClean="0"/>
              <a:t> </a:t>
            </a:r>
          </a:p>
          <a:p>
            <a:pPr marL="0" indent="0">
              <a:buNone/>
              <a:defRPr/>
            </a:pPr>
            <a:endParaRPr lang="en-US" sz="800" dirty="0" smtClean="0"/>
          </a:p>
          <a:p>
            <a:r>
              <a:rPr lang="en-US" sz="2600" dirty="0" smtClean="0"/>
              <a:t>Indicator: “Persons contacting the CIL report they </a:t>
            </a:r>
            <a:r>
              <a:rPr lang="en-US" sz="2600" b="1" dirty="0" smtClean="0"/>
              <a:t>have the information they requested.”</a:t>
            </a:r>
            <a:endParaRPr lang="en-US" sz="2600" dirty="0" smtClean="0"/>
          </a:p>
          <a:p>
            <a:r>
              <a:rPr lang="en-US" sz="2600" dirty="0" smtClean="0"/>
              <a:t>Indicator: “</a:t>
            </a:r>
            <a:r>
              <a:rPr lang="en-US" dirty="0" smtClean="0"/>
              <a:t>Persons </a:t>
            </a:r>
            <a:r>
              <a:rPr lang="en-US" dirty="0"/>
              <a:t>contacting the CIL report </a:t>
            </a:r>
            <a:r>
              <a:rPr lang="en-US" dirty="0" smtClean="0"/>
              <a:t>they </a:t>
            </a:r>
            <a:r>
              <a:rPr lang="en-US" sz="2600" b="1" dirty="0" smtClean="0"/>
              <a:t>used a new resource </a:t>
            </a:r>
            <a:r>
              <a:rPr lang="en-US" sz="2600" dirty="0" smtClean="0"/>
              <a:t>they learned about from the CIL.”</a:t>
            </a:r>
          </a:p>
          <a:p>
            <a:pPr>
              <a:defRPr/>
            </a:pPr>
            <a:endParaRPr lang="en-US" sz="2600" dirty="0"/>
          </a:p>
        </p:txBody>
      </p:sp>
      <p:sp>
        <p:nvSpPr>
          <p:cNvPr id="5" name="Slide Number Placeholder 3"/>
          <p:cNvSpPr>
            <a:spLocks noGrp="1"/>
          </p:cNvSpPr>
          <p:nvPr>
            <p:ph type="sldNum" sz="quarter" idx="10"/>
          </p:nvPr>
        </p:nvSpPr>
        <p:spPr>
          <a:xfrm>
            <a:off x="6553200" y="6384925"/>
            <a:ext cx="2362200" cy="244475"/>
          </a:xfrm>
        </p:spPr>
        <p:txBody>
          <a:bodyPr/>
          <a:lstStyle/>
          <a:p>
            <a:fld id="{E845F1E0-072B-4482-A55C-C9459BF73A59}" type="slidenum">
              <a:rPr lang="en-US" smtClean="0"/>
              <a:pPr/>
              <a:t>12</a:t>
            </a:fld>
            <a:endParaRPr lang="en-US" dirty="0"/>
          </a:p>
        </p:txBody>
      </p:sp>
    </p:spTree>
    <p:extLst>
      <p:ext uri="{BB962C8B-B14F-4D97-AF65-F5344CB8AC3E}">
        <p14:creationId xmlns:p14="http://schemas.microsoft.com/office/powerpoint/2010/main" val="24474302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p:txBody>
          <a:bodyPr/>
          <a:lstStyle/>
          <a:p>
            <a:pPr marL="0" indent="0">
              <a:buNone/>
            </a:pPr>
            <a:r>
              <a:rPr lang="en-US" sz="2600" dirty="0" smtClean="0"/>
              <a:t>Outcome: Persons with disabilities have skills/knowledge/resources to support their choices</a:t>
            </a:r>
          </a:p>
          <a:p>
            <a:pPr marL="0" indent="0">
              <a:buNone/>
            </a:pPr>
            <a:endParaRPr lang="en-US" sz="800" dirty="0" smtClean="0"/>
          </a:p>
          <a:p>
            <a:r>
              <a:rPr lang="en-US" sz="2600" dirty="0" smtClean="0"/>
              <a:t>Indicator: “People served by the CIL can list at least one (1) specific skill, type of knowledge, or resource they have now that they didn’t have before approaching the CIL.”</a:t>
            </a:r>
            <a:br>
              <a:rPr lang="en-US" sz="2600" dirty="0" smtClean="0"/>
            </a:br>
            <a:endParaRPr lang="en-US" sz="2600" dirty="0" smtClean="0"/>
          </a:p>
        </p:txBody>
      </p:sp>
      <p:sp>
        <p:nvSpPr>
          <p:cNvPr id="4" name="Slide Number Placeholder 3"/>
          <p:cNvSpPr>
            <a:spLocks noGrp="1"/>
          </p:cNvSpPr>
          <p:nvPr>
            <p:ph type="sldNum" sz="quarter" idx="10"/>
          </p:nvPr>
        </p:nvSpPr>
        <p:spPr/>
        <p:txBody>
          <a:bodyPr/>
          <a:lstStyle/>
          <a:p>
            <a:fld id="{E845F1E0-072B-4482-A55C-C9459BF73A59}" type="slidenum">
              <a:rPr lang="en-US" smtClean="0"/>
              <a:pPr/>
              <a:t>13</a:t>
            </a:fld>
            <a:endParaRPr lang="en-US" dirty="0"/>
          </a:p>
        </p:txBody>
      </p:sp>
      <p:sp>
        <p:nvSpPr>
          <p:cNvPr id="21506" name="Title 1"/>
          <p:cNvSpPr>
            <a:spLocks noGrp="1"/>
          </p:cNvSpPr>
          <p:nvPr>
            <p:ph type="title"/>
          </p:nvPr>
        </p:nvSpPr>
        <p:spPr/>
        <p:txBody>
          <a:bodyPr/>
          <a:lstStyle/>
          <a:p>
            <a:pPr marL="609600" indent="-609600"/>
            <a:r>
              <a:rPr lang="en-US" dirty="0" smtClean="0">
                <a:effectLst/>
              </a:rPr>
              <a:t>IL Services Stream</a:t>
            </a:r>
          </a:p>
        </p:txBody>
      </p:sp>
    </p:spTree>
    <p:extLst>
      <p:ext uri="{BB962C8B-B14F-4D97-AF65-F5344CB8AC3E}">
        <p14:creationId xmlns:p14="http://schemas.microsoft.com/office/powerpoint/2010/main" val="42923421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idx="1"/>
          </p:nvPr>
        </p:nvSpPr>
        <p:spPr>
          <a:xfrm>
            <a:off x="152400" y="1143000"/>
            <a:ext cx="8763000" cy="4876800"/>
          </a:xfrm>
        </p:spPr>
        <p:txBody>
          <a:bodyPr/>
          <a:lstStyle/>
          <a:p>
            <a:pPr marL="514350" indent="-514350">
              <a:buNone/>
              <a:defRPr/>
            </a:pPr>
            <a:r>
              <a:rPr lang="en-US" b="1" dirty="0" smtClean="0"/>
              <a:t>Outcome: Barriers, problems identified </a:t>
            </a:r>
          </a:p>
          <a:p>
            <a:pPr marL="514350" indent="-514350">
              <a:buNone/>
              <a:defRPr/>
            </a:pPr>
            <a:endParaRPr lang="en-US" sz="800" b="1" dirty="0" smtClean="0"/>
          </a:p>
          <a:p>
            <a:pPr>
              <a:defRPr/>
            </a:pPr>
            <a:r>
              <a:rPr lang="en-US" dirty="0" smtClean="0"/>
              <a:t>Indicator: “Activities, such as surveys, public meetings, focus groups, polls, are conducted to identify or confirm the primary barriers/problems in the community that prevent persons with disabilities from leading more independent lives.”</a:t>
            </a:r>
          </a:p>
        </p:txBody>
      </p:sp>
      <p:sp>
        <p:nvSpPr>
          <p:cNvPr id="4" name="Title 1"/>
          <p:cNvSpPr>
            <a:spLocks noGrp="1"/>
          </p:cNvSpPr>
          <p:nvPr>
            <p:ph type="title"/>
          </p:nvPr>
        </p:nvSpPr>
        <p:spPr>
          <a:xfrm>
            <a:off x="152400" y="274638"/>
            <a:ext cx="7924800" cy="792162"/>
          </a:xfrm>
        </p:spPr>
        <p:txBody>
          <a:bodyPr/>
          <a:lstStyle/>
          <a:p>
            <a:r>
              <a:rPr lang="en-US" dirty="0" smtClean="0">
                <a:effectLst/>
              </a:rPr>
              <a:t>Systems Advocacy Stream</a:t>
            </a:r>
          </a:p>
        </p:txBody>
      </p:sp>
      <p:sp>
        <p:nvSpPr>
          <p:cNvPr id="5" name="Slide Number Placeholder 3"/>
          <p:cNvSpPr>
            <a:spLocks noGrp="1"/>
          </p:cNvSpPr>
          <p:nvPr>
            <p:ph type="sldNum" sz="quarter" idx="10"/>
          </p:nvPr>
        </p:nvSpPr>
        <p:spPr>
          <a:xfrm>
            <a:off x="6553200" y="6384925"/>
            <a:ext cx="2362200" cy="244475"/>
          </a:xfrm>
        </p:spPr>
        <p:txBody>
          <a:bodyPr/>
          <a:lstStyle/>
          <a:p>
            <a:fld id="{E845F1E0-072B-4482-A55C-C9459BF73A59}" type="slidenum">
              <a:rPr lang="en-US" smtClean="0"/>
              <a:pPr/>
              <a:t>14</a:t>
            </a:fld>
            <a:endParaRPr lang="en-US" dirty="0"/>
          </a:p>
        </p:txBody>
      </p:sp>
    </p:spTree>
    <p:extLst>
      <p:ext uri="{BB962C8B-B14F-4D97-AF65-F5344CB8AC3E}">
        <p14:creationId xmlns:p14="http://schemas.microsoft.com/office/powerpoint/2010/main" val="39509340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idx="1"/>
          </p:nvPr>
        </p:nvSpPr>
        <p:spPr>
          <a:xfrm>
            <a:off x="228600" y="1219200"/>
            <a:ext cx="8610600" cy="4876800"/>
          </a:xfrm>
        </p:spPr>
        <p:txBody>
          <a:bodyPr/>
          <a:lstStyle/>
          <a:p>
            <a:pPr marL="514350" indent="-514350">
              <a:buNone/>
              <a:defRPr/>
            </a:pPr>
            <a:r>
              <a:rPr lang="en-US" sz="2600" b="1" dirty="0" smtClean="0"/>
              <a:t>Outcome: A consumer agenda for change exists </a:t>
            </a:r>
          </a:p>
          <a:p>
            <a:pPr>
              <a:defRPr/>
            </a:pPr>
            <a:r>
              <a:rPr lang="en-US" sz="2600" dirty="0" smtClean="0"/>
              <a:t>Indicator: “Presence within the CIL’s annual plan of a separate section containing an explicit systems advocacy work plan.”</a:t>
            </a:r>
          </a:p>
        </p:txBody>
      </p:sp>
      <p:sp>
        <p:nvSpPr>
          <p:cNvPr id="4" name="Title 1"/>
          <p:cNvSpPr>
            <a:spLocks noGrp="1"/>
          </p:cNvSpPr>
          <p:nvPr>
            <p:ph type="title"/>
          </p:nvPr>
        </p:nvSpPr>
        <p:spPr/>
        <p:txBody>
          <a:bodyPr/>
          <a:lstStyle/>
          <a:p>
            <a:r>
              <a:rPr lang="en-US" dirty="0" smtClean="0">
                <a:effectLst/>
              </a:rPr>
              <a:t>Systems Advocacy Stream</a:t>
            </a:r>
            <a:r>
              <a:rPr lang="en-US" sz="2800" dirty="0" smtClean="0">
                <a:effectLst/>
              </a:rPr>
              <a:t>, </a:t>
            </a:r>
            <a:r>
              <a:rPr lang="en-US" sz="2400" dirty="0" smtClean="0">
                <a:effectLst/>
              </a:rPr>
              <a:t>cont’d. </a:t>
            </a:r>
            <a:endParaRPr lang="en-US" sz="2800" dirty="0" smtClean="0">
              <a:effectLst/>
            </a:endParaRPr>
          </a:p>
        </p:txBody>
      </p:sp>
      <p:sp>
        <p:nvSpPr>
          <p:cNvPr id="5" name="Slide Number Placeholder 3"/>
          <p:cNvSpPr>
            <a:spLocks noGrp="1"/>
          </p:cNvSpPr>
          <p:nvPr>
            <p:ph type="sldNum" sz="quarter" idx="10"/>
          </p:nvPr>
        </p:nvSpPr>
        <p:spPr>
          <a:xfrm>
            <a:off x="6553200" y="6384925"/>
            <a:ext cx="2362200" cy="244475"/>
          </a:xfrm>
        </p:spPr>
        <p:txBody>
          <a:bodyPr/>
          <a:lstStyle/>
          <a:p>
            <a:fld id="{E845F1E0-072B-4482-A55C-C9459BF73A59}" type="slidenum">
              <a:rPr lang="en-US" smtClean="0"/>
              <a:pPr/>
              <a:t>15</a:t>
            </a:fld>
            <a:endParaRPr lang="en-US" dirty="0"/>
          </a:p>
        </p:txBody>
      </p:sp>
    </p:spTree>
    <p:extLst>
      <p:ext uri="{BB962C8B-B14F-4D97-AF65-F5344CB8AC3E}">
        <p14:creationId xmlns:p14="http://schemas.microsoft.com/office/powerpoint/2010/main" val="39509340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idx="1"/>
          </p:nvPr>
        </p:nvSpPr>
        <p:spPr>
          <a:xfrm>
            <a:off x="152400" y="1143000"/>
            <a:ext cx="8686800" cy="4876800"/>
          </a:xfrm>
        </p:spPr>
        <p:txBody>
          <a:bodyPr/>
          <a:lstStyle/>
          <a:p>
            <a:pPr marL="514350" indent="-514350">
              <a:buNone/>
              <a:defRPr/>
            </a:pPr>
            <a:r>
              <a:rPr lang="en-US" sz="2600" b="1" dirty="0" smtClean="0"/>
              <a:t>Outcome: Decision-makers act on our agenda </a:t>
            </a:r>
          </a:p>
          <a:p>
            <a:pPr>
              <a:defRPr/>
            </a:pPr>
            <a:r>
              <a:rPr lang="en-US" sz="2600" dirty="0" smtClean="0"/>
              <a:t>Indicator: “The number of positive changes achieved or negative changes prevented in legislation, policies, practices, or services at the local, state, or federal level that address the barriers/problems identified by the center’s consumers.”</a:t>
            </a:r>
          </a:p>
        </p:txBody>
      </p:sp>
      <p:sp>
        <p:nvSpPr>
          <p:cNvPr id="4" name="Title 1"/>
          <p:cNvSpPr>
            <a:spLocks noGrp="1"/>
          </p:cNvSpPr>
          <p:nvPr>
            <p:ph type="title"/>
          </p:nvPr>
        </p:nvSpPr>
        <p:spPr/>
        <p:txBody>
          <a:bodyPr/>
          <a:lstStyle/>
          <a:p>
            <a:r>
              <a:rPr lang="en-US" dirty="0" smtClean="0">
                <a:effectLst/>
              </a:rPr>
              <a:t>Systems Advocacy Stream, </a:t>
            </a:r>
            <a:r>
              <a:rPr lang="en-US" sz="2400" dirty="0" smtClean="0">
                <a:effectLst/>
              </a:rPr>
              <a:t>cont’d. 2</a:t>
            </a:r>
            <a:endParaRPr lang="en-US" sz="2800" dirty="0" smtClean="0">
              <a:effectLst/>
            </a:endParaRPr>
          </a:p>
        </p:txBody>
      </p:sp>
      <p:sp>
        <p:nvSpPr>
          <p:cNvPr id="5" name="Slide Number Placeholder 3"/>
          <p:cNvSpPr>
            <a:spLocks noGrp="1"/>
          </p:cNvSpPr>
          <p:nvPr>
            <p:ph type="sldNum" sz="quarter" idx="10"/>
          </p:nvPr>
        </p:nvSpPr>
        <p:spPr>
          <a:xfrm>
            <a:off x="6553200" y="6384925"/>
            <a:ext cx="2362200" cy="244475"/>
          </a:xfrm>
        </p:spPr>
        <p:txBody>
          <a:bodyPr/>
          <a:lstStyle/>
          <a:p>
            <a:fld id="{E845F1E0-072B-4482-A55C-C9459BF73A59}" type="slidenum">
              <a:rPr lang="en-US" smtClean="0"/>
              <a:pPr/>
              <a:t>16</a:t>
            </a:fld>
            <a:endParaRPr lang="en-US" dirty="0"/>
          </a:p>
        </p:txBody>
      </p:sp>
    </p:spTree>
    <p:extLst>
      <p:ext uri="{BB962C8B-B14F-4D97-AF65-F5344CB8AC3E}">
        <p14:creationId xmlns:p14="http://schemas.microsoft.com/office/powerpoint/2010/main" val="39509340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idx="1"/>
          </p:nvPr>
        </p:nvSpPr>
        <p:spPr>
          <a:xfrm>
            <a:off x="228600" y="1219200"/>
            <a:ext cx="8686800" cy="4876800"/>
          </a:xfrm>
        </p:spPr>
        <p:txBody>
          <a:bodyPr/>
          <a:lstStyle/>
          <a:p>
            <a:pPr marL="514350" indent="-514350">
              <a:buNone/>
              <a:defRPr/>
            </a:pPr>
            <a:r>
              <a:rPr lang="en-US" sz="2600" b="1" dirty="0" smtClean="0"/>
              <a:t>Outcome: Methods and practices promote independence</a:t>
            </a:r>
          </a:p>
          <a:p>
            <a:pPr>
              <a:defRPr/>
            </a:pPr>
            <a:r>
              <a:rPr lang="en-US" sz="2600" dirty="0" smtClean="0"/>
              <a:t>Indicator:  “# and % of consumers served by the CIL within the past calendar year who moved out of an institution and into a self-directed, community-based setting.”</a:t>
            </a:r>
          </a:p>
          <a:p>
            <a:pPr>
              <a:defRPr/>
            </a:pPr>
            <a:r>
              <a:rPr lang="en-US" sz="2600" dirty="0" smtClean="0"/>
              <a:t>Indicator:  “# and % of consumers served by the CIL within the past calendar year who remained in a self-directed, community-based setting on December 31 despite having been at risk of moving into an institution.”</a:t>
            </a:r>
          </a:p>
        </p:txBody>
      </p:sp>
      <p:sp>
        <p:nvSpPr>
          <p:cNvPr id="4" name="Title 1"/>
          <p:cNvSpPr>
            <a:spLocks noGrp="1"/>
          </p:cNvSpPr>
          <p:nvPr>
            <p:ph type="title"/>
          </p:nvPr>
        </p:nvSpPr>
        <p:spPr/>
        <p:txBody>
          <a:bodyPr/>
          <a:lstStyle/>
          <a:p>
            <a:r>
              <a:rPr lang="en-US" dirty="0" smtClean="0">
                <a:effectLst/>
              </a:rPr>
              <a:t>Systems Advocacy Stream</a:t>
            </a:r>
            <a:r>
              <a:rPr lang="en-US" sz="2800" dirty="0" smtClean="0">
                <a:effectLst/>
              </a:rPr>
              <a:t>, </a:t>
            </a:r>
            <a:r>
              <a:rPr lang="en-US" sz="2400" dirty="0" smtClean="0">
                <a:effectLst/>
              </a:rPr>
              <a:t>cont’d. 3</a:t>
            </a:r>
            <a:endParaRPr lang="en-US" sz="2800" dirty="0" smtClean="0">
              <a:effectLst/>
            </a:endParaRPr>
          </a:p>
        </p:txBody>
      </p:sp>
      <p:sp>
        <p:nvSpPr>
          <p:cNvPr id="5" name="Slide Number Placeholder 3"/>
          <p:cNvSpPr>
            <a:spLocks noGrp="1"/>
          </p:cNvSpPr>
          <p:nvPr>
            <p:ph type="sldNum" sz="quarter" idx="10"/>
          </p:nvPr>
        </p:nvSpPr>
        <p:spPr>
          <a:xfrm>
            <a:off x="6553200" y="6384925"/>
            <a:ext cx="2362200" cy="244475"/>
          </a:xfrm>
        </p:spPr>
        <p:txBody>
          <a:bodyPr/>
          <a:lstStyle/>
          <a:p>
            <a:fld id="{E845F1E0-072B-4482-A55C-C9459BF73A59}" type="slidenum">
              <a:rPr lang="en-US" smtClean="0"/>
              <a:pPr/>
              <a:t>17</a:t>
            </a:fld>
            <a:endParaRPr lang="en-US" dirty="0"/>
          </a:p>
        </p:txBody>
      </p:sp>
    </p:spTree>
    <p:extLst>
      <p:ext uri="{BB962C8B-B14F-4D97-AF65-F5344CB8AC3E}">
        <p14:creationId xmlns:p14="http://schemas.microsoft.com/office/powerpoint/2010/main" val="39509340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http://www.ilru.org/resources-outcome-measures</a:t>
            </a:r>
          </a:p>
          <a:p>
            <a:pPr>
              <a:buNone/>
            </a:pPr>
            <a:endParaRPr lang="en-US" sz="800" dirty="0" smtClean="0"/>
          </a:p>
          <a:p>
            <a:pPr>
              <a:buNone/>
            </a:pPr>
            <a:r>
              <a:rPr lang="en-US" dirty="0" smtClean="0"/>
              <a:t>	Interview Guides (Consumers, I&amp;R)</a:t>
            </a:r>
          </a:p>
          <a:p>
            <a:pPr>
              <a:buNone/>
            </a:pPr>
            <a:r>
              <a:rPr lang="en-US" dirty="0" smtClean="0"/>
              <a:t>	Outcomes Management Worksheet</a:t>
            </a:r>
          </a:p>
          <a:p>
            <a:pPr lvl="0">
              <a:buNone/>
            </a:pPr>
            <a:endParaRPr lang="en-US" sz="800" dirty="0" smtClean="0"/>
          </a:p>
          <a:p>
            <a:pPr>
              <a:buNone/>
            </a:pPr>
            <a:r>
              <a:rPr lang="en-US" dirty="0" smtClean="0"/>
              <a:t>http://www.ilru.org/training/outcome-measures-for-centers-for-independent-living</a:t>
            </a:r>
          </a:p>
          <a:p>
            <a:pPr>
              <a:buNone/>
            </a:pPr>
            <a:endParaRPr lang="en-US" sz="800" u="sng" dirty="0" smtClean="0"/>
          </a:p>
          <a:p>
            <a:pPr>
              <a:buNone/>
            </a:pPr>
            <a:r>
              <a:rPr lang="en-US" dirty="0" smtClean="0"/>
              <a:t>	2 ½  day training with Power Point, on-demand videos, handouts. </a:t>
            </a:r>
          </a:p>
          <a:p>
            <a:pPr>
              <a:buNone/>
            </a:pPr>
            <a:r>
              <a:rPr lang="en-US" dirty="0" smtClean="0"/>
              <a:t>	</a:t>
            </a:r>
          </a:p>
          <a:p>
            <a:pPr>
              <a:buNone/>
            </a:pPr>
            <a:endParaRPr lang="en-US" u="sng" dirty="0" smtClean="0"/>
          </a:p>
          <a:p>
            <a:pPr>
              <a:buNone/>
            </a:pPr>
            <a:endParaRPr lang="en-US" dirty="0" smtClean="0"/>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18</a:t>
            </a:fld>
            <a:endParaRPr lang="en-US"/>
          </a:p>
        </p:txBody>
      </p:sp>
      <p:sp>
        <p:nvSpPr>
          <p:cNvPr id="2" name="Title 1"/>
          <p:cNvSpPr>
            <a:spLocks noGrp="1"/>
          </p:cNvSpPr>
          <p:nvPr>
            <p:ph type="title"/>
          </p:nvPr>
        </p:nvSpPr>
        <p:spPr/>
        <p:txBody>
          <a:bodyPr/>
          <a:lstStyle/>
          <a:p>
            <a:r>
              <a:rPr lang="en-US" dirty="0" smtClean="0"/>
              <a:t>Resources</a:t>
            </a:r>
            <a:endParaRPr lang="en-US" dirty="0"/>
          </a:p>
        </p:txBody>
      </p:sp>
    </p:spTree>
    <p:extLst>
      <p:ext uri="{BB962C8B-B14F-4D97-AF65-F5344CB8AC3E}">
        <p14:creationId xmlns:p14="http://schemas.microsoft.com/office/powerpoint/2010/main" val="17977649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6"/>
          <p:cNvSpPr>
            <a:spLocks noGrp="1" noChangeArrowheads="1"/>
          </p:cNvSpPr>
          <p:nvPr>
            <p:ph type="title"/>
          </p:nvPr>
        </p:nvSpPr>
        <p:spPr/>
        <p:txBody>
          <a:bodyPr/>
          <a:lstStyle/>
          <a:p>
            <a:r>
              <a:rPr lang="en-US" dirty="0" smtClean="0"/>
              <a:t>Questions &amp; Answers</a:t>
            </a:r>
          </a:p>
        </p:txBody>
      </p:sp>
      <p:sp>
        <p:nvSpPr>
          <p:cNvPr id="67587" name="Rectangle 6"/>
          <p:cNvSpPr txBox="1">
            <a:spLocks noGrp="1" noChangeArrowheads="1"/>
          </p:cNvSpPr>
          <p:nvPr/>
        </p:nvSpPr>
        <p:spPr bwMode="auto">
          <a:xfrm>
            <a:off x="6324600" y="6384925"/>
            <a:ext cx="2362200" cy="244475"/>
          </a:xfrm>
          <a:prstGeom prst="rect">
            <a:avLst/>
          </a:prstGeom>
          <a:noFill/>
          <a:ln w="9525">
            <a:noFill/>
            <a:miter lim="800000"/>
            <a:headEnd/>
            <a:tailEnd/>
          </a:ln>
        </p:spPr>
        <p:txBody>
          <a:bodyPr/>
          <a:lstStyle/>
          <a:p>
            <a:pPr algn="r"/>
            <a:fld id="{D62B8702-D12D-493F-AF08-1132F95325A6}" type="slidenum">
              <a:rPr lang="en-US" sz="1000" b="1"/>
              <a:pPr algn="r"/>
              <a:t>19</a:t>
            </a:fld>
            <a:endParaRPr lang="en-US" sz="1000" b="1" dirty="0"/>
          </a:p>
        </p:txBody>
      </p:sp>
    </p:spTree>
    <p:extLst>
      <p:ext uri="{BB962C8B-B14F-4D97-AF65-F5344CB8AC3E}">
        <p14:creationId xmlns:p14="http://schemas.microsoft.com/office/powerpoint/2010/main" val="390473915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2400" dirty="0"/>
              <a:t>Upon completion of this webinar, participants will have knowledge and resources which will enable them to―</a:t>
            </a:r>
          </a:p>
          <a:p>
            <a:pPr lvl="0"/>
            <a:r>
              <a:rPr lang="en-US" sz="2400" dirty="0"/>
              <a:t>Describe the Outcome Measures Task Force tool that can be used by Centers to measure and understand outcome findings</a:t>
            </a:r>
          </a:p>
          <a:p>
            <a:r>
              <a:rPr lang="en-US" sz="2400" dirty="0"/>
              <a:t>Describe reporting and marketing opportunities that come from outcomes measurement</a:t>
            </a:r>
          </a:p>
          <a:p>
            <a:r>
              <a:rPr lang="en-US" sz="2400" dirty="0" smtClean="0"/>
              <a:t>List </a:t>
            </a:r>
            <a:r>
              <a:rPr lang="en-US" sz="2400" dirty="0"/>
              <a:t>examples that illustrate the value of outcome measures beyond Federal and/or funder requirements</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a:t>
            </a:fld>
            <a:endParaRPr lang="en-US"/>
          </a:p>
        </p:txBody>
      </p:sp>
      <p:sp>
        <p:nvSpPr>
          <p:cNvPr id="4" name="Title 3"/>
          <p:cNvSpPr>
            <a:spLocks noGrp="1"/>
          </p:cNvSpPr>
          <p:nvPr>
            <p:ph type="title"/>
          </p:nvPr>
        </p:nvSpPr>
        <p:spPr/>
        <p:txBody>
          <a:bodyPr/>
          <a:lstStyle/>
          <a:p>
            <a:r>
              <a:rPr lang="en-US" dirty="0" smtClean="0"/>
              <a:t>Objectives</a:t>
            </a:r>
            <a:endParaRPr lang="en-US" dirty="0"/>
          </a:p>
        </p:txBody>
      </p:sp>
    </p:spTree>
    <p:extLst>
      <p:ext uri="{BB962C8B-B14F-4D97-AF65-F5344CB8AC3E}">
        <p14:creationId xmlns:p14="http://schemas.microsoft.com/office/powerpoint/2010/main" val="9215889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458200" cy="5029200"/>
          </a:xfrm>
        </p:spPr>
        <p:txBody>
          <a:bodyPr/>
          <a:lstStyle/>
          <a:p>
            <a:pPr marL="0" lvl="0" indent="0">
              <a:buNone/>
            </a:pPr>
            <a:r>
              <a:rPr lang="en-US" dirty="0" smtClean="0"/>
              <a:t>CILs that beta tested the process, did so using three questionnaires.</a:t>
            </a:r>
          </a:p>
          <a:p>
            <a:pPr marL="514350" lvl="0" indent="-514350">
              <a:buFont typeface="+mj-lt"/>
              <a:buAutoNum type="arabicPeriod"/>
            </a:pPr>
            <a:r>
              <a:rPr lang="en-US" dirty="0" smtClean="0"/>
              <a:t>I &amp; R callers were told “our CIL wants to make sure that people are getting the information they need.  May we call you back in a couple of weeks to check?”</a:t>
            </a:r>
          </a:p>
          <a:p>
            <a:pPr marL="514350" lvl="0" indent="-514350">
              <a:buFont typeface="+mj-lt"/>
              <a:buAutoNum type="arabicPeriod"/>
            </a:pPr>
            <a:r>
              <a:rPr lang="en-US" dirty="0" smtClean="0"/>
              <a:t>CIL consumers were randomly selected until a statistically significant number of consumers were identified.  </a:t>
            </a:r>
          </a:p>
          <a:p>
            <a:pPr marL="514350" lvl="0" indent="-514350">
              <a:buFont typeface="+mj-lt"/>
              <a:buAutoNum type="arabicPeriod"/>
            </a:pPr>
            <a:r>
              <a:rPr lang="en-US" dirty="0" smtClean="0"/>
              <a:t>Overall CIL questionnaire.</a:t>
            </a:r>
          </a:p>
          <a:p>
            <a:pPr lvl="0"/>
            <a:endParaRPr lang="en-US" dirty="0" smtClean="0"/>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20</a:t>
            </a:fld>
            <a:endParaRPr lang="en-US"/>
          </a:p>
        </p:txBody>
      </p:sp>
      <p:sp>
        <p:nvSpPr>
          <p:cNvPr id="2" name="Title 1"/>
          <p:cNvSpPr>
            <a:spLocks noGrp="1"/>
          </p:cNvSpPr>
          <p:nvPr>
            <p:ph type="title"/>
          </p:nvPr>
        </p:nvSpPr>
        <p:spPr/>
        <p:txBody>
          <a:bodyPr/>
          <a:lstStyle/>
          <a:p>
            <a:r>
              <a:rPr lang="en-US" dirty="0" smtClean="0"/>
              <a:t>The Process</a:t>
            </a:r>
            <a:endParaRPr lang="en-US" dirty="0"/>
          </a:p>
        </p:txBody>
      </p:sp>
    </p:spTree>
    <p:extLst>
      <p:ext uri="{BB962C8B-B14F-4D97-AF65-F5344CB8AC3E}">
        <p14:creationId xmlns:p14="http://schemas.microsoft.com/office/powerpoint/2010/main" val="17977649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sz="2000" dirty="0" smtClean="0"/>
              <a:t>WHEN </a:t>
            </a:r>
            <a:r>
              <a:rPr lang="en-US" sz="2000" dirty="0"/>
              <a:t>YOU HAVE THE I&amp;R CALLER ON THE PHONE, READ:</a:t>
            </a:r>
          </a:p>
          <a:p>
            <a:pPr marL="0" indent="0">
              <a:buNone/>
            </a:pPr>
            <a:r>
              <a:rPr lang="en-US" sz="2000" dirty="0"/>
              <a:t> </a:t>
            </a:r>
          </a:p>
          <a:p>
            <a:pPr marL="0" indent="0">
              <a:buNone/>
            </a:pPr>
            <a:r>
              <a:rPr lang="en-US" sz="2000" dirty="0"/>
              <a:t>“Hi, my name is ____</a:t>
            </a:r>
            <a:r>
              <a:rPr lang="en-US" sz="2000" u="sng" dirty="0"/>
              <a:t>(your name)_</a:t>
            </a:r>
            <a:r>
              <a:rPr lang="en-US" sz="2000" dirty="0"/>
              <a:t>_______________ with __</a:t>
            </a:r>
            <a:r>
              <a:rPr lang="en-US" sz="2000" u="sng" dirty="0"/>
              <a:t>_(name of your CIL)_</a:t>
            </a:r>
            <a:r>
              <a:rPr lang="en-US" sz="2000" dirty="0"/>
              <a:t>__.  On __</a:t>
            </a:r>
            <a:r>
              <a:rPr lang="en-US" sz="2000" u="sng" dirty="0"/>
              <a:t>_(date of the initial I&amp;R call)</a:t>
            </a:r>
            <a:r>
              <a:rPr lang="en-US" sz="2000" dirty="0"/>
              <a:t>___, you called our agency for information and referral assistance.  In order to improve our services, we are calling back to some people like you who contacted us during this past year.  I’d like to ask you two short questions about the service you got from our Center when you contacted us.  All answers will be kept confidential.  Do you have a moment to answer two short questions?”</a:t>
            </a:r>
          </a:p>
          <a:p>
            <a:pPr marL="0" indent="0">
              <a:buNone/>
            </a:pPr>
            <a:r>
              <a:rPr lang="en-US" sz="2000" dirty="0"/>
              <a:t> </a:t>
            </a:r>
          </a:p>
          <a:p>
            <a:pPr marL="0" indent="0">
              <a:buNone/>
            </a:pPr>
            <a:r>
              <a:rPr lang="en-US" sz="2000" cap="all" dirty="0"/>
              <a:t>If answer is no, try to re-schedule FOR </a:t>
            </a:r>
            <a:r>
              <a:rPr lang="en-US" sz="2000" cap="all" dirty="0" err="1"/>
              <a:t>aNOTHER</a:t>
            </a:r>
            <a:r>
              <a:rPr lang="en-US" sz="2000" cap="all" dirty="0"/>
              <a:t> time.</a:t>
            </a:r>
            <a:endParaRPr lang="en-US" sz="2000" dirty="0"/>
          </a:p>
          <a:p>
            <a:pPr marL="0" indent="0">
              <a:buNone/>
            </a:pPr>
            <a:r>
              <a:rPr lang="en-US" sz="2000" cap="all" dirty="0"/>
              <a:t>IF ANSWER IS STILL NO, DOCUMENT YOUR ATTEMPT AND THANK THE CONSUMER FOR HER/HIS TIME.</a:t>
            </a:r>
            <a:endParaRPr lang="en-US" sz="2000" dirty="0"/>
          </a:p>
          <a:p>
            <a:pPr marL="0" indent="0">
              <a:buNone/>
            </a:pPr>
            <a:endParaRPr lang="en-US" sz="2000"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21</a:t>
            </a:fld>
            <a:endParaRPr lang="en-US"/>
          </a:p>
        </p:txBody>
      </p:sp>
      <p:sp>
        <p:nvSpPr>
          <p:cNvPr id="2" name="Title 1"/>
          <p:cNvSpPr>
            <a:spLocks noGrp="1"/>
          </p:cNvSpPr>
          <p:nvPr>
            <p:ph type="title"/>
          </p:nvPr>
        </p:nvSpPr>
        <p:spPr/>
        <p:txBody>
          <a:bodyPr/>
          <a:lstStyle/>
          <a:p>
            <a:r>
              <a:rPr lang="en-US" dirty="0" smtClean="0"/>
              <a:t>I &amp; R Questionnaire</a:t>
            </a:r>
            <a:endParaRPr lang="en-US" dirty="0"/>
          </a:p>
        </p:txBody>
      </p:sp>
    </p:spTree>
    <p:extLst>
      <p:ext uri="{BB962C8B-B14F-4D97-AF65-F5344CB8AC3E}">
        <p14:creationId xmlns:p14="http://schemas.microsoft.com/office/powerpoint/2010/main" val="17977649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sz="2000" cap="all" dirty="0"/>
              <a:t>If answer is yes, continue:</a:t>
            </a:r>
            <a:endParaRPr lang="en-US" sz="2000" dirty="0"/>
          </a:p>
          <a:p>
            <a:pPr marL="0" indent="0">
              <a:buNone/>
            </a:pPr>
            <a:r>
              <a:rPr lang="en-US" sz="2000" dirty="0"/>
              <a:t> </a:t>
            </a:r>
          </a:p>
          <a:p>
            <a:pPr marL="0" indent="0">
              <a:buNone/>
            </a:pPr>
            <a:r>
              <a:rPr lang="en-US" sz="2000" dirty="0"/>
              <a:t>“Thank you.  For each question, please be as honest as possible.  There are no right or wrong answers, just whatever you feel is true.  We want to know how you feel, so we can do the best possible job.  Let’s begin</a:t>
            </a:r>
            <a:r>
              <a:rPr lang="en-US" sz="2000" dirty="0" smtClean="0"/>
              <a:t>:</a:t>
            </a:r>
            <a:endParaRPr lang="en-US" sz="2000" dirty="0"/>
          </a:p>
          <a:p>
            <a:pPr marL="0" indent="0">
              <a:buNone/>
            </a:pPr>
            <a:r>
              <a:rPr lang="en-US" sz="2000" dirty="0"/>
              <a:t> </a:t>
            </a:r>
          </a:p>
          <a:p>
            <a:pPr marL="0" lvl="0" indent="0">
              <a:buNone/>
            </a:pPr>
            <a:r>
              <a:rPr lang="en-US" sz="2000" dirty="0" smtClean="0"/>
              <a:t>“Sometimes </a:t>
            </a:r>
            <a:r>
              <a:rPr lang="en-US" sz="2000" dirty="0"/>
              <a:t>we’re able to help people </a:t>
            </a:r>
            <a:r>
              <a:rPr lang="en-US" sz="2000" b="1" dirty="0"/>
              <a:t>get the information they need </a:t>
            </a:r>
            <a:r>
              <a:rPr lang="en-US" sz="2000" dirty="0"/>
              <a:t>from us, and sometimes we’re not.  For you personally, did you receive the information you needed from us</a:t>
            </a:r>
            <a:r>
              <a:rPr lang="en-US" sz="2000" dirty="0" smtClean="0"/>
              <a:t>?” </a:t>
            </a:r>
          </a:p>
          <a:p>
            <a:pPr marL="0" lvl="0" indent="0">
              <a:buNone/>
            </a:pPr>
            <a:endParaRPr lang="en-US" sz="2000" dirty="0"/>
          </a:p>
          <a:p>
            <a:pPr marL="0" indent="0">
              <a:buNone/>
            </a:pPr>
            <a:r>
              <a:rPr lang="en-US" sz="2000" dirty="0"/>
              <a:t>I Don’t Remember </a:t>
            </a:r>
            <a:r>
              <a:rPr lang="en-US" sz="2000" dirty="0" smtClean="0"/>
              <a:t>__________</a:t>
            </a:r>
            <a:endParaRPr lang="en-US" sz="2000" dirty="0"/>
          </a:p>
          <a:p>
            <a:pPr marL="0" indent="0">
              <a:buNone/>
            </a:pPr>
            <a:r>
              <a:rPr lang="en-US" sz="2000" dirty="0"/>
              <a:t>No __________ </a:t>
            </a:r>
            <a:r>
              <a:rPr lang="en-US" sz="2000" cap="all" dirty="0"/>
              <a:t> </a:t>
            </a:r>
            <a:endParaRPr lang="en-US" sz="2000" cap="all" dirty="0" smtClean="0"/>
          </a:p>
          <a:p>
            <a:pPr marL="0" indent="0">
              <a:buNone/>
            </a:pPr>
            <a:r>
              <a:rPr lang="en-US" sz="2000" dirty="0" smtClean="0"/>
              <a:t>Yes __________</a:t>
            </a:r>
          </a:p>
          <a:p>
            <a:pPr marL="0" indent="0">
              <a:buNone/>
            </a:pPr>
            <a:r>
              <a:rPr lang="en-US" sz="2000" dirty="0"/>
              <a:t> </a:t>
            </a:r>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22</a:t>
            </a:fld>
            <a:endParaRPr lang="en-US"/>
          </a:p>
        </p:txBody>
      </p:sp>
      <p:sp>
        <p:nvSpPr>
          <p:cNvPr id="2" name="Title 1"/>
          <p:cNvSpPr>
            <a:spLocks noGrp="1"/>
          </p:cNvSpPr>
          <p:nvPr>
            <p:ph type="title"/>
          </p:nvPr>
        </p:nvSpPr>
        <p:spPr/>
        <p:txBody>
          <a:bodyPr/>
          <a:lstStyle/>
          <a:p>
            <a:r>
              <a:rPr lang="en-US" dirty="0" smtClean="0"/>
              <a:t>I&amp;R Questionnaire, </a:t>
            </a:r>
            <a:r>
              <a:rPr lang="en-US" sz="2400" dirty="0" smtClean="0"/>
              <a:t>cont’d.</a:t>
            </a:r>
            <a:endParaRPr lang="en-US" sz="2400" dirty="0"/>
          </a:p>
        </p:txBody>
      </p:sp>
    </p:spTree>
    <p:extLst>
      <p:ext uri="{BB962C8B-B14F-4D97-AF65-F5344CB8AC3E}">
        <p14:creationId xmlns:p14="http://schemas.microsoft.com/office/powerpoint/2010/main" val="17977649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None/>
            </a:pPr>
            <a:r>
              <a:rPr lang="en-US" sz="2000" dirty="0" smtClean="0"/>
              <a:t>“Sometimes </a:t>
            </a:r>
            <a:r>
              <a:rPr lang="en-US" sz="2000" dirty="0"/>
              <a:t>people </a:t>
            </a:r>
            <a:r>
              <a:rPr lang="en-US" sz="2000" b="1" dirty="0"/>
              <a:t>use a new resource they learned about from us,</a:t>
            </a:r>
            <a:r>
              <a:rPr lang="en-US" sz="2000" dirty="0"/>
              <a:t> and sometimes they don’t.  By the word “</a:t>
            </a:r>
            <a:r>
              <a:rPr lang="en-US" sz="2000" dirty="0" smtClean="0"/>
              <a:t>resource,” </a:t>
            </a:r>
            <a:r>
              <a:rPr lang="en-US" sz="2000" dirty="0"/>
              <a:t>I mean someplace you can call or visit to get more help or more information.  For you personally, did you use a new resource you learned about from us</a:t>
            </a:r>
            <a:r>
              <a:rPr lang="en-US" sz="2000" dirty="0" smtClean="0"/>
              <a:t>?” </a:t>
            </a:r>
            <a:endParaRPr lang="en-US" sz="2000" dirty="0"/>
          </a:p>
          <a:p>
            <a:pPr marL="0" indent="0">
              <a:buNone/>
            </a:pPr>
            <a:endParaRPr lang="en-US" sz="2000" dirty="0"/>
          </a:p>
          <a:p>
            <a:pPr marL="0" indent="0">
              <a:buNone/>
            </a:pPr>
            <a:r>
              <a:rPr lang="en-US" sz="2000" dirty="0"/>
              <a:t>I Don’t Remember __________</a:t>
            </a:r>
          </a:p>
          <a:p>
            <a:pPr marL="0" indent="0">
              <a:buNone/>
            </a:pPr>
            <a:r>
              <a:rPr lang="en-US" sz="2000" dirty="0"/>
              <a:t> </a:t>
            </a:r>
          </a:p>
          <a:p>
            <a:pPr marL="0" indent="0">
              <a:buNone/>
            </a:pPr>
            <a:r>
              <a:rPr lang="en-US" sz="2000" dirty="0"/>
              <a:t>No ____________ </a:t>
            </a:r>
          </a:p>
          <a:p>
            <a:pPr marL="0" indent="0">
              <a:buNone/>
            </a:pPr>
            <a:r>
              <a:rPr lang="en-US" sz="2000" dirty="0"/>
              <a:t> </a:t>
            </a:r>
          </a:p>
          <a:p>
            <a:pPr marL="0" indent="0">
              <a:buNone/>
            </a:pPr>
            <a:r>
              <a:rPr lang="en-US" sz="2000" dirty="0"/>
              <a:t>Yes ____________ </a:t>
            </a:r>
            <a:r>
              <a:rPr lang="en-US" sz="2000" cap="all" dirty="0"/>
              <a:t> </a:t>
            </a:r>
            <a:endParaRPr lang="en-US" sz="2000" dirty="0"/>
          </a:p>
          <a:p>
            <a:pPr marL="0" indent="0">
              <a:buNone/>
            </a:pPr>
            <a:r>
              <a:rPr lang="en-US" sz="2800" dirty="0"/>
              <a:t> </a:t>
            </a:r>
            <a:r>
              <a:rPr lang="en-US" sz="2000" dirty="0" smtClean="0"/>
              <a:t>THANK </a:t>
            </a:r>
            <a:r>
              <a:rPr lang="en-US" sz="2000" dirty="0"/>
              <a:t>YOU SCRIPT</a:t>
            </a:r>
            <a:r>
              <a:rPr lang="en-US" sz="2000" dirty="0" smtClean="0"/>
              <a:t>:  “</a:t>
            </a:r>
            <a:r>
              <a:rPr lang="en-US" sz="2000" dirty="0"/>
              <a:t>Those are my two questions.  Thank you for your help.  </a:t>
            </a:r>
            <a:r>
              <a:rPr lang="en-US" sz="2000" dirty="0" smtClean="0"/>
              <a:t>Your </a:t>
            </a:r>
            <a:r>
              <a:rPr lang="en-US" sz="2000" dirty="0"/>
              <a:t>input will be useful to us and other Centers like us as we improve services for persons who contact us.  And as I mentioned before, your answers will be kept completely confidential within our Center.”</a:t>
            </a:r>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23</a:t>
            </a:fld>
            <a:endParaRPr lang="en-US"/>
          </a:p>
        </p:txBody>
      </p:sp>
      <p:sp>
        <p:nvSpPr>
          <p:cNvPr id="2" name="Title 1"/>
          <p:cNvSpPr>
            <a:spLocks noGrp="1"/>
          </p:cNvSpPr>
          <p:nvPr>
            <p:ph type="title"/>
          </p:nvPr>
        </p:nvSpPr>
        <p:spPr/>
        <p:txBody>
          <a:bodyPr/>
          <a:lstStyle/>
          <a:p>
            <a:r>
              <a:rPr lang="en-US" dirty="0" smtClean="0"/>
              <a:t>I &amp; R Questionnaire, </a:t>
            </a:r>
            <a:r>
              <a:rPr lang="en-US" sz="2400" dirty="0" smtClean="0"/>
              <a:t>cont’d. 2</a:t>
            </a:r>
            <a:endParaRPr lang="en-US" sz="2400" dirty="0"/>
          </a:p>
        </p:txBody>
      </p:sp>
    </p:spTree>
    <p:extLst>
      <p:ext uri="{BB962C8B-B14F-4D97-AF65-F5344CB8AC3E}">
        <p14:creationId xmlns:p14="http://schemas.microsoft.com/office/powerpoint/2010/main" val="17977649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Desired Outcome: </a:t>
            </a:r>
            <a:r>
              <a:rPr lang="en-US" dirty="0" smtClean="0"/>
              <a:t>PWD get the information they need</a:t>
            </a:r>
          </a:p>
          <a:p>
            <a:r>
              <a:rPr lang="en-US" dirty="0" smtClean="0"/>
              <a:t>72% of I&amp;R callers received the information they needed; 15% did not and 13% could not remember.</a:t>
            </a:r>
          </a:p>
          <a:p>
            <a:pPr lvl="0"/>
            <a:r>
              <a:rPr lang="en-US" dirty="0" smtClean="0"/>
              <a:t>52% used the information they got, 32 % did not and 17% could not remember. </a:t>
            </a:r>
          </a:p>
          <a:p>
            <a:pPr marL="0" lvl="0" indent="0">
              <a:buNone/>
            </a:pPr>
            <a:endParaRPr lang="en-US" sz="1200" dirty="0" smtClean="0"/>
          </a:p>
          <a:p>
            <a:pPr marL="0" indent="0">
              <a:buNone/>
            </a:pPr>
            <a:r>
              <a:rPr lang="en-US" dirty="0"/>
              <a:t>Desired Outcome:  PWD have skills/knowledge/resources to support their choices</a:t>
            </a:r>
            <a:r>
              <a:rPr lang="en-US" dirty="0" smtClean="0"/>
              <a:t>.</a:t>
            </a:r>
          </a:p>
          <a:p>
            <a:pPr lvl="0"/>
            <a:r>
              <a:rPr lang="en-US" dirty="0" smtClean="0"/>
              <a:t>70 % of CIL consumers reported that they learned new skills/knowledge or resources and were able to list one or more examples.</a:t>
            </a:r>
          </a:p>
          <a:p>
            <a:pPr marL="0" lvl="0" indent="0">
              <a:buNone/>
            </a:pPr>
            <a:endParaRPr lang="en-US"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24</a:t>
            </a:fld>
            <a:endParaRPr lang="en-US"/>
          </a:p>
        </p:txBody>
      </p:sp>
      <p:sp>
        <p:nvSpPr>
          <p:cNvPr id="2" name="Title 1"/>
          <p:cNvSpPr>
            <a:spLocks noGrp="1"/>
          </p:cNvSpPr>
          <p:nvPr>
            <p:ph type="title"/>
          </p:nvPr>
        </p:nvSpPr>
        <p:spPr/>
        <p:txBody>
          <a:bodyPr/>
          <a:lstStyle/>
          <a:p>
            <a:r>
              <a:rPr lang="en-US" dirty="0" smtClean="0"/>
              <a:t>Examples from Report from the Outcomes Task Force</a:t>
            </a:r>
            <a:endParaRPr lang="en-US" dirty="0"/>
          </a:p>
        </p:txBody>
      </p:sp>
    </p:spTree>
    <p:extLst>
      <p:ext uri="{BB962C8B-B14F-4D97-AF65-F5344CB8AC3E}">
        <p14:creationId xmlns:p14="http://schemas.microsoft.com/office/powerpoint/2010/main" val="17977649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defRPr/>
            </a:pPr>
            <a:r>
              <a:rPr lang="en-US" dirty="0" smtClean="0"/>
              <a:t>Two Ways to Use Outcome Information</a:t>
            </a:r>
          </a:p>
        </p:txBody>
      </p:sp>
      <p:sp>
        <p:nvSpPr>
          <p:cNvPr id="3" name="Content Placeholder 2"/>
          <p:cNvSpPr>
            <a:spLocks noGrp="1"/>
          </p:cNvSpPr>
          <p:nvPr>
            <p:ph idx="1"/>
          </p:nvPr>
        </p:nvSpPr>
        <p:spPr>
          <a:xfrm>
            <a:off x="457200" y="1447800"/>
            <a:ext cx="8153400" cy="4648200"/>
          </a:xfrm>
        </p:spPr>
        <p:txBody>
          <a:bodyPr/>
          <a:lstStyle/>
          <a:p>
            <a:pPr marL="514350" indent="-514350" eaLnBrk="1" hangingPunct="1">
              <a:buFont typeface="Arial" charset="0"/>
              <a:buAutoNum type="arabicPeriod"/>
              <a:defRPr/>
            </a:pPr>
            <a:r>
              <a:rPr lang="en-US" u="sng" dirty="0" smtClean="0"/>
              <a:t>Outside</a:t>
            </a:r>
            <a:r>
              <a:rPr lang="en-US" dirty="0" smtClean="0"/>
              <a:t> our CIL – for PR value</a:t>
            </a:r>
          </a:p>
          <a:p>
            <a:pPr marL="514350" indent="-514350" eaLnBrk="1" hangingPunct="1">
              <a:buFont typeface="Arial" charset="0"/>
              <a:buNone/>
              <a:defRPr/>
            </a:pPr>
            <a:endParaRPr lang="en-US" sz="1600" dirty="0" smtClean="0"/>
          </a:p>
          <a:p>
            <a:pPr eaLnBrk="1" hangingPunct="1">
              <a:defRPr/>
            </a:pPr>
            <a:r>
              <a:rPr lang="en-US" dirty="0" smtClean="0"/>
              <a:t>Easily understood by many different audiences</a:t>
            </a:r>
          </a:p>
          <a:p>
            <a:pPr eaLnBrk="1" hangingPunct="1">
              <a:defRPr/>
            </a:pPr>
            <a:r>
              <a:rPr lang="en-US" dirty="0" smtClean="0"/>
              <a:t>A tool to enhance the fund-raising capacity of the CIL</a:t>
            </a:r>
            <a:endParaRPr lang="en-US" b="1" dirty="0" smtClean="0"/>
          </a:p>
          <a:p>
            <a:pPr eaLnBrk="1" hangingPunct="1">
              <a:defRPr/>
            </a:pPr>
            <a:r>
              <a:rPr lang="en-US" dirty="0" smtClean="0"/>
              <a:t>Recruit talented staff and volunteers</a:t>
            </a:r>
          </a:p>
          <a:p>
            <a:pPr eaLnBrk="1" hangingPunct="1">
              <a:defRPr/>
            </a:pPr>
            <a:r>
              <a:rPr lang="en-US" dirty="0" smtClean="0"/>
              <a:t>Promote our CIL to potential clients and referral sources</a:t>
            </a:r>
          </a:p>
          <a:p>
            <a:pPr eaLnBrk="1" hangingPunct="1">
              <a:defRPr/>
            </a:pPr>
            <a:r>
              <a:rPr lang="en-US" dirty="0" smtClean="0"/>
              <a:t>Encourage other agencies to collaborate</a:t>
            </a:r>
            <a:endParaRPr lang="en-US" dirty="0"/>
          </a:p>
        </p:txBody>
      </p:sp>
      <p:sp>
        <p:nvSpPr>
          <p:cNvPr id="4" name="Slide Number Placeholder 3"/>
          <p:cNvSpPr>
            <a:spLocks noGrp="1"/>
          </p:cNvSpPr>
          <p:nvPr>
            <p:ph type="sldNum" sz="quarter" idx="10"/>
          </p:nvPr>
        </p:nvSpPr>
        <p:spPr>
          <a:xfrm>
            <a:off x="6553200" y="6384925"/>
            <a:ext cx="2362200" cy="244475"/>
          </a:xfrm>
        </p:spPr>
        <p:txBody>
          <a:bodyPr/>
          <a:lstStyle/>
          <a:p>
            <a:fld id="{E845F1E0-072B-4482-A55C-C9459BF73A59}" type="slidenum">
              <a:rPr lang="en-US" smtClean="0"/>
              <a:pPr/>
              <a:t>25</a:t>
            </a:fld>
            <a:endParaRPr lang="en-US" dirty="0"/>
          </a:p>
        </p:txBody>
      </p:sp>
    </p:spTree>
    <p:extLst>
      <p:ext uri="{BB962C8B-B14F-4D97-AF65-F5344CB8AC3E}">
        <p14:creationId xmlns:p14="http://schemas.microsoft.com/office/powerpoint/2010/main" val="4125824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noGrp="1"/>
          </p:cNvSpPr>
          <p:nvPr>
            <p:ph type="title"/>
          </p:nvPr>
        </p:nvSpPr>
        <p:spPr/>
        <p:txBody>
          <a:bodyPr/>
          <a:lstStyle/>
          <a:p>
            <a:pPr eaLnBrk="1" hangingPunct="1">
              <a:defRPr/>
            </a:pPr>
            <a:r>
              <a:rPr lang="en-US" dirty="0" smtClean="0"/>
              <a:t>Two Ways to Use Outcome Information</a:t>
            </a:r>
            <a:r>
              <a:rPr lang="en-US" sz="2800" dirty="0" smtClean="0"/>
              <a:t>, </a:t>
            </a:r>
            <a:r>
              <a:rPr lang="en-US" sz="2400" dirty="0" smtClean="0"/>
              <a:t>cont’d.</a:t>
            </a:r>
            <a:endParaRPr lang="en-US" dirty="0" smtClean="0"/>
          </a:p>
        </p:txBody>
      </p:sp>
      <p:sp>
        <p:nvSpPr>
          <p:cNvPr id="3" name="Content Placeholder 2"/>
          <p:cNvSpPr>
            <a:spLocks noGrp="1"/>
          </p:cNvSpPr>
          <p:nvPr>
            <p:ph idx="1"/>
          </p:nvPr>
        </p:nvSpPr>
        <p:spPr>
          <a:xfrm>
            <a:off x="457200" y="1447800"/>
            <a:ext cx="8153400" cy="4648200"/>
          </a:xfrm>
        </p:spPr>
        <p:txBody>
          <a:bodyPr/>
          <a:lstStyle/>
          <a:p>
            <a:pPr marL="514350" indent="-514350" eaLnBrk="1" hangingPunct="1">
              <a:buFont typeface="Arial" charset="0"/>
              <a:buAutoNum type="arabicPeriod" startAt="2"/>
              <a:defRPr/>
            </a:pPr>
            <a:r>
              <a:rPr lang="en-US" u="sng" dirty="0" smtClean="0"/>
              <a:t>Inside</a:t>
            </a:r>
            <a:r>
              <a:rPr lang="en-US" dirty="0" smtClean="0"/>
              <a:t> our CIL – for program improvement</a:t>
            </a:r>
          </a:p>
          <a:p>
            <a:pPr marL="514350" indent="-514350" eaLnBrk="1" hangingPunct="1">
              <a:buFont typeface="Arial" charset="0"/>
              <a:buNone/>
              <a:defRPr/>
            </a:pPr>
            <a:endParaRPr lang="en-US" sz="1600" dirty="0" smtClean="0"/>
          </a:p>
          <a:p>
            <a:pPr eaLnBrk="1" hangingPunct="1">
              <a:defRPr/>
            </a:pPr>
            <a:r>
              <a:rPr lang="en-US" dirty="0" smtClean="0"/>
              <a:t>Know how effective we’re being</a:t>
            </a:r>
          </a:p>
          <a:p>
            <a:pPr eaLnBrk="1" hangingPunct="1">
              <a:defRPr/>
            </a:pPr>
            <a:r>
              <a:rPr lang="en-US" dirty="0" smtClean="0"/>
              <a:t>Find ways to be even more effective</a:t>
            </a:r>
          </a:p>
          <a:p>
            <a:pPr eaLnBrk="1" hangingPunct="1">
              <a:defRPr/>
            </a:pPr>
            <a:r>
              <a:rPr lang="en-US" dirty="0" smtClean="0"/>
              <a:t>Help staff to focus on what’s important</a:t>
            </a:r>
          </a:p>
          <a:p>
            <a:pPr eaLnBrk="1" hangingPunct="1">
              <a:defRPr/>
            </a:pPr>
            <a:r>
              <a:rPr lang="en-US" dirty="0" smtClean="0"/>
              <a:t>Identify training needs</a:t>
            </a:r>
          </a:p>
          <a:p>
            <a:pPr eaLnBrk="1" hangingPunct="1">
              <a:defRPr/>
            </a:pPr>
            <a:r>
              <a:rPr lang="en-US" dirty="0" smtClean="0"/>
              <a:t>Support both short- and long-range planning</a:t>
            </a:r>
          </a:p>
          <a:p>
            <a:pPr marL="514350" indent="-514350" eaLnBrk="1" hangingPunct="1">
              <a:buFont typeface="Arial" charset="0"/>
              <a:buNone/>
              <a:defRPr/>
            </a:pPr>
            <a:endParaRPr lang="en-US" dirty="0" smtClean="0"/>
          </a:p>
          <a:p>
            <a:pPr eaLnBrk="1" hangingPunct="1">
              <a:buFont typeface="Arial" charset="0"/>
              <a:buNone/>
              <a:defRPr/>
            </a:pPr>
            <a:r>
              <a:rPr lang="en-US" dirty="0" smtClean="0"/>
              <a:t>        </a:t>
            </a:r>
          </a:p>
        </p:txBody>
      </p:sp>
      <p:sp>
        <p:nvSpPr>
          <p:cNvPr id="4" name="Slide Number Placeholder 3"/>
          <p:cNvSpPr>
            <a:spLocks noGrp="1"/>
          </p:cNvSpPr>
          <p:nvPr>
            <p:ph type="sldNum" sz="quarter" idx="10"/>
          </p:nvPr>
        </p:nvSpPr>
        <p:spPr>
          <a:xfrm>
            <a:off x="6553200" y="6384925"/>
            <a:ext cx="2362200" cy="244475"/>
          </a:xfrm>
        </p:spPr>
        <p:txBody>
          <a:bodyPr/>
          <a:lstStyle/>
          <a:p>
            <a:fld id="{E845F1E0-072B-4482-A55C-C9459BF73A59}" type="slidenum">
              <a:rPr lang="en-US" smtClean="0"/>
              <a:pPr/>
              <a:t>26</a:t>
            </a:fld>
            <a:endParaRPr lang="en-US" dirty="0"/>
          </a:p>
        </p:txBody>
      </p:sp>
    </p:spTree>
    <p:extLst>
      <p:ext uri="{BB962C8B-B14F-4D97-AF65-F5344CB8AC3E}">
        <p14:creationId xmlns:p14="http://schemas.microsoft.com/office/powerpoint/2010/main" val="12669590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Review the training materials on ILRU website</a:t>
            </a:r>
          </a:p>
          <a:p>
            <a:r>
              <a:rPr lang="en-US" dirty="0" smtClean="0"/>
              <a:t>Put “outcomes” on the agenda for the next staff and/or board meeting</a:t>
            </a:r>
          </a:p>
          <a:p>
            <a:r>
              <a:rPr lang="en-US" dirty="0" smtClean="0"/>
              <a:t>Include a section on outcomes in your next annual report or on your website</a:t>
            </a:r>
          </a:p>
          <a:p>
            <a:r>
              <a:rPr lang="en-US" dirty="0" smtClean="0"/>
              <a:t>Review your satisfaction survey, including whether it captures outcomes</a:t>
            </a:r>
          </a:p>
          <a:p>
            <a:r>
              <a:rPr lang="en-US" dirty="0" smtClean="0"/>
              <a:t>Select several indicators to measure</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27</a:t>
            </a:fld>
            <a:endParaRPr lang="en-US"/>
          </a:p>
        </p:txBody>
      </p:sp>
      <p:sp>
        <p:nvSpPr>
          <p:cNvPr id="4" name="Title 3"/>
          <p:cNvSpPr>
            <a:spLocks noGrp="1"/>
          </p:cNvSpPr>
          <p:nvPr>
            <p:ph type="title"/>
          </p:nvPr>
        </p:nvSpPr>
        <p:spPr/>
        <p:txBody>
          <a:bodyPr/>
          <a:lstStyle/>
          <a:p>
            <a:r>
              <a:rPr lang="en-US" dirty="0" smtClean="0"/>
              <a:t>Possible Next Steps</a:t>
            </a:r>
            <a:endParaRPr lang="en-US" dirty="0"/>
          </a:p>
        </p:txBody>
      </p:sp>
    </p:spTree>
    <p:extLst>
      <p:ext uri="{BB962C8B-B14F-4D97-AF65-F5344CB8AC3E}">
        <p14:creationId xmlns:p14="http://schemas.microsoft.com/office/powerpoint/2010/main" val="12498219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6"/>
          <p:cNvSpPr>
            <a:spLocks noGrp="1" noChangeArrowheads="1"/>
          </p:cNvSpPr>
          <p:nvPr>
            <p:ph type="title"/>
          </p:nvPr>
        </p:nvSpPr>
        <p:spPr/>
        <p:txBody>
          <a:bodyPr/>
          <a:lstStyle/>
          <a:p>
            <a:r>
              <a:rPr lang="en-US" dirty="0" smtClean="0"/>
              <a:t>Questions &amp; Answers</a:t>
            </a:r>
          </a:p>
        </p:txBody>
      </p:sp>
      <p:sp>
        <p:nvSpPr>
          <p:cNvPr id="5" name="Slide Number Placeholder 3"/>
          <p:cNvSpPr>
            <a:spLocks noGrp="1"/>
          </p:cNvSpPr>
          <p:nvPr>
            <p:ph type="sldNum" sz="quarter" idx="10"/>
          </p:nvPr>
        </p:nvSpPr>
        <p:spPr>
          <a:xfrm>
            <a:off x="6553200" y="6384925"/>
            <a:ext cx="2362200" cy="244475"/>
          </a:xfrm>
        </p:spPr>
        <p:txBody>
          <a:bodyPr/>
          <a:lstStyle/>
          <a:p>
            <a:fld id="{E845F1E0-072B-4482-A55C-C9459BF73A59}" type="slidenum">
              <a:rPr lang="en-US" sz="1000" smtClean="0"/>
              <a:pPr/>
              <a:t>28</a:t>
            </a:fld>
            <a:endParaRPr lang="en-US" sz="1000" dirty="0"/>
          </a:p>
        </p:txBody>
      </p:sp>
    </p:spTree>
    <p:extLst>
      <p:ext uri="{BB962C8B-B14F-4D97-AF65-F5344CB8AC3E}">
        <p14:creationId xmlns:p14="http://schemas.microsoft.com/office/powerpoint/2010/main" val="557009509"/>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p:nvPr>
        </p:nvSpPr>
        <p:spPr/>
        <p:txBody>
          <a:bodyPr/>
          <a:lstStyle/>
          <a:p>
            <a:r>
              <a:rPr lang="en-US" dirty="0" smtClean="0">
                <a:solidFill>
                  <a:srgbClr val="000099"/>
                </a:solidFill>
              </a:rPr>
              <a:t>Contact Information</a:t>
            </a:r>
          </a:p>
        </p:txBody>
      </p:sp>
      <p:sp>
        <p:nvSpPr>
          <p:cNvPr id="75780" name="Rectangle 3"/>
          <p:cNvSpPr>
            <a:spLocks noGrp="1" noChangeArrowheads="1"/>
          </p:cNvSpPr>
          <p:nvPr>
            <p:ph idx="1"/>
          </p:nvPr>
        </p:nvSpPr>
        <p:spPr/>
        <p:txBody>
          <a:bodyPr/>
          <a:lstStyle/>
          <a:p>
            <a:pPr lvl="1">
              <a:buClr>
                <a:srgbClr val="000066"/>
              </a:buClr>
              <a:buFont typeface="Arial" panose="020B0604020202020204" pitchFamily="34" charset="0"/>
              <a:buChar char="•"/>
              <a:defRPr/>
            </a:pPr>
            <a:r>
              <a:rPr lang="en-US" sz="2600" dirty="0" smtClean="0">
                <a:solidFill>
                  <a:srgbClr val="000000"/>
                </a:solidFill>
              </a:rPr>
              <a:t>Dan </a:t>
            </a:r>
            <a:r>
              <a:rPr lang="en-US" sz="2600" dirty="0">
                <a:solidFill>
                  <a:srgbClr val="000000"/>
                </a:solidFill>
              </a:rPr>
              <a:t>Kessler - </a:t>
            </a:r>
            <a:r>
              <a:rPr lang="en-US" sz="2600" dirty="0" smtClean="0">
                <a:solidFill>
                  <a:srgbClr val="000000"/>
                </a:solidFill>
              </a:rPr>
              <a:t>dan.kessler@drradvocates.org</a:t>
            </a:r>
          </a:p>
          <a:p>
            <a:pPr lvl="1">
              <a:buClr>
                <a:srgbClr val="000066"/>
              </a:buClr>
              <a:buFont typeface="Arial" panose="020B0604020202020204" pitchFamily="34" charset="0"/>
              <a:buChar char="•"/>
              <a:defRPr/>
            </a:pPr>
            <a:r>
              <a:rPr lang="en-US" sz="2600" dirty="0" smtClean="0">
                <a:solidFill>
                  <a:srgbClr val="000000"/>
                </a:solidFill>
              </a:rPr>
              <a:t>Patricia Puckett - PPuckett@silcga.org</a:t>
            </a:r>
          </a:p>
          <a:p>
            <a:pPr lvl="1">
              <a:buClr>
                <a:srgbClr val="000066"/>
              </a:buClr>
              <a:buFont typeface="Arial" panose="020B0604020202020204" pitchFamily="34" charset="0"/>
              <a:buChar char="•"/>
              <a:defRPr/>
            </a:pPr>
            <a:r>
              <a:rPr lang="en-US" sz="2600" dirty="0" smtClean="0">
                <a:solidFill>
                  <a:srgbClr val="000000"/>
                </a:solidFill>
              </a:rPr>
              <a:t>Paul Spooner – pspooner@mwcil.org</a:t>
            </a:r>
            <a:endParaRPr lang="en-US" sz="2600" dirty="0">
              <a:solidFill>
                <a:srgbClr val="000000"/>
              </a:solidFill>
            </a:endParaRPr>
          </a:p>
          <a:p>
            <a:pPr>
              <a:defRPr/>
            </a:pPr>
            <a:endParaRPr lang="en-US" dirty="0" smtClean="0"/>
          </a:p>
          <a:p>
            <a:pPr marL="0" indent="0">
              <a:buFontTx/>
              <a:buNone/>
              <a:defRPr/>
            </a:pPr>
            <a:endParaRPr lang="en-US" dirty="0"/>
          </a:p>
          <a:p>
            <a:pPr>
              <a:defRPr/>
            </a:pPr>
            <a:endParaRPr lang="en-US" dirty="0" smtClean="0"/>
          </a:p>
        </p:txBody>
      </p:sp>
      <p:sp>
        <p:nvSpPr>
          <p:cNvPr id="5" name="Slide Number Placeholder 4"/>
          <p:cNvSpPr>
            <a:spLocks noGrp="1"/>
          </p:cNvSpPr>
          <p:nvPr>
            <p:ph type="sldNum" sz="quarter" idx="10"/>
          </p:nvPr>
        </p:nvSpPr>
        <p:spPr>
          <a:xfrm>
            <a:off x="6324600" y="6384925"/>
            <a:ext cx="2362200" cy="244475"/>
          </a:xfrm>
        </p:spPr>
        <p:txBody>
          <a:bodyPr/>
          <a:lstStyle/>
          <a:p>
            <a:pPr>
              <a:defRPr/>
            </a:pPr>
            <a:fld id="{F2DF5F09-D78D-44DB-A338-E90D23C46220}" type="slidenum">
              <a:rPr lang="en-US" smtClean="0"/>
              <a:pPr>
                <a:defRPr/>
              </a:pPr>
              <a:t>29</a:t>
            </a:fld>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7696200" cy="792162"/>
          </a:xfrm>
        </p:spPr>
        <p:txBody>
          <a:bodyPr/>
          <a:lstStyle/>
          <a:p>
            <a:r>
              <a:rPr lang="en-US" dirty="0">
                <a:effectLst/>
              </a:rPr>
              <a:t>Why Might Your CIL be Interested in Outcome Measures?</a:t>
            </a:r>
          </a:p>
        </p:txBody>
      </p:sp>
      <p:sp>
        <p:nvSpPr>
          <p:cNvPr id="3" name="Content Placeholder 2"/>
          <p:cNvSpPr>
            <a:spLocks noGrp="1"/>
          </p:cNvSpPr>
          <p:nvPr>
            <p:ph idx="1"/>
          </p:nvPr>
        </p:nvSpPr>
        <p:spPr>
          <a:xfrm>
            <a:off x="457200" y="1219200"/>
            <a:ext cx="8458200" cy="4876800"/>
          </a:xfrm>
        </p:spPr>
        <p:txBody>
          <a:bodyPr/>
          <a:lstStyle/>
          <a:p>
            <a:r>
              <a:rPr lang="en-US" dirty="0" smtClean="0"/>
              <a:t>Your </a:t>
            </a:r>
            <a:r>
              <a:rPr lang="en-US" dirty="0"/>
              <a:t>findings will help you share your success story with your constituents, your community, funders and others</a:t>
            </a:r>
          </a:p>
          <a:p>
            <a:pPr lvl="0">
              <a:buClrTx/>
            </a:pPr>
            <a:r>
              <a:rPr lang="en-US" sz="2600" dirty="0" smtClean="0"/>
              <a:t>Outcome </a:t>
            </a:r>
            <a:r>
              <a:rPr lang="en-US" sz="2600" dirty="0"/>
              <a:t>measures are a tool that can help you improve your own </a:t>
            </a:r>
            <a:r>
              <a:rPr lang="en-US" sz="2600" dirty="0" smtClean="0"/>
              <a:t>effectiveness</a:t>
            </a:r>
            <a:endParaRPr lang="en-US" sz="2600" dirty="0">
              <a:solidFill>
                <a:schemeClr val="tx1"/>
              </a:solidFill>
            </a:endParaRPr>
          </a:p>
          <a:p>
            <a:pPr lvl="1"/>
            <a:r>
              <a:rPr lang="en-US" sz="2600" dirty="0">
                <a:solidFill>
                  <a:schemeClr val="tx1"/>
                </a:solidFill>
              </a:rPr>
              <a:t>Help you know if you’re really </a:t>
            </a:r>
            <a:r>
              <a:rPr lang="en-US" sz="2600" dirty="0" smtClean="0">
                <a:solidFill>
                  <a:schemeClr val="tx1"/>
                </a:solidFill>
              </a:rPr>
              <a:t>helping</a:t>
            </a:r>
          </a:p>
          <a:p>
            <a:pPr lvl="1"/>
            <a:r>
              <a:rPr lang="en-US" sz="2600" dirty="0" smtClean="0"/>
              <a:t>Help you focus on what’s important</a:t>
            </a:r>
            <a:endParaRPr lang="en-US" sz="2600" dirty="0">
              <a:solidFill>
                <a:schemeClr val="tx1"/>
              </a:solidFill>
            </a:endParaRPr>
          </a:p>
          <a:p>
            <a:pPr lvl="1"/>
            <a:r>
              <a:rPr lang="en-US" sz="2600" dirty="0">
                <a:solidFill>
                  <a:schemeClr val="tx1"/>
                </a:solidFill>
              </a:rPr>
              <a:t>Help you know if your advocacy is </a:t>
            </a:r>
            <a:r>
              <a:rPr lang="en-US" sz="2600" dirty="0" smtClean="0">
                <a:solidFill>
                  <a:schemeClr val="tx1"/>
                </a:solidFill>
              </a:rPr>
              <a:t>effective</a:t>
            </a:r>
            <a:endParaRPr lang="en-US" sz="2600" dirty="0">
              <a:solidFill>
                <a:schemeClr val="tx1"/>
              </a:solidFill>
            </a:endParaRPr>
          </a:p>
        </p:txBody>
      </p:sp>
      <p:sp>
        <p:nvSpPr>
          <p:cNvPr id="4" name="Slide Number Placeholder 3"/>
          <p:cNvSpPr>
            <a:spLocks noGrp="1"/>
          </p:cNvSpPr>
          <p:nvPr>
            <p:ph type="sldNum" sz="quarter" idx="10"/>
          </p:nvPr>
        </p:nvSpPr>
        <p:spPr/>
        <p:txBody>
          <a:bodyPr/>
          <a:lstStyle/>
          <a:p>
            <a:fld id="{E845F1E0-072B-4482-A55C-C9459BF73A59}" type="slidenum">
              <a:rPr lang="en-US" smtClean="0"/>
              <a:pPr/>
              <a:t>3</a:t>
            </a:fld>
            <a:endParaRPr lang="en-US"/>
          </a:p>
        </p:txBody>
      </p:sp>
    </p:spTree>
    <p:extLst>
      <p:ext uri="{BB962C8B-B14F-4D97-AF65-F5344CB8AC3E}">
        <p14:creationId xmlns:p14="http://schemas.microsoft.com/office/powerpoint/2010/main" val="35024420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dirty="0" smtClean="0"/>
              <a:t>Wrap Up and Evaluation</a:t>
            </a:r>
          </a:p>
        </p:txBody>
      </p:sp>
      <p:sp>
        <p:nvSpPr>
          <p:cNvPr id="63491" name="Rectangle 3"/>
          <p:cNvSpPr>
            <a:spLocks noGrp="1" noChangeArrowheads="1"/>
          </p:cNvSpPr>
          <p:nvPr>
            <p:ph idx="1"/>
          </p:nvPr>
        </p:nvSpPr>
        <p:spPr>
          <a:xfrm>
            <a:off x="304800" y="1219200"/>
            <a:ext cx="8839200" cy="5029200"/>
          </a:xfrm>
        </p:spPr>
        <p:txBody>
          <a:bodyPr/>
          <a:lstStyle/>
          <a:p>
            <a:pPr eaLnBrk="1" hangingPunct="1">
              <a:spcBef>
                <a:spcPct val="0"/>
              </a:spcBef>
              <a:spcAft>
                <a:spcPct val="35000"/>
              </a:spcAft>
              <a:buFontTx/>
              <a:buNone/>
            </a:pPr>
            <a:r>
              <a:rPr lang="en-US" dirty="0" smtClean="0"/>
              <a:t>Please </a:t>
            </a:r>
            <a:r>
              <a:rPr lang="en-US" b="1" i="1" dirty="0" smtClean="0"/>
              <a:t>click the link below  </a:t>
            </a:r>
            <a:r>
              <a:rPr lang="en-US" dirty="0" smtClean="0"/>
              <a:t>to complete your evaluation of this program:</a:t>
            </a:r>
          </a:p>
          <a:p>
            <a:pPr lvl="0" eaLnBrk="1" hangingPunct="1">
              <a:spcBef>
                <a:spcPct val="0"/>
              </a:spcBef>
              <a:spcAft>
                <a:spcPct val="35000"/>
              </a:spcAft>
              <a:buNone/>
            </a:pPr>
            <a:r>
              <a:rPr lang="en-US" u="sng" dirty="0">
                <a:hlinkClick r:id="rId3"/>
              </a:rPr>
              <a:t>https://vovici.com/wsb.dll/s/12291g5712f</a:t>
            </a:r>
            <a:r>
              <a:rPr lang="en-US" dirty="0"/>
              <a:t>	</a:t>
            </a:r>
          </a:p>
          <a:p>
            <a:pPr eaLnBrk="1" hangingPunct="1">
              <a:spcBef>
                <a:spcPct val="0"/>
              </a:spcBef>
              <a:spcAft>
                <a:spcPct val="35000"/>
              </a:spcAft>
              <a:buFontTx/>
              <a:buNone/>
            </a:pPr>
            <a:endParaRPr lang="en-US" dirty="0" smtClean="0"/>
          </a:p>
          <a:p>
            <a:pPr eaLnBrk="1" hangingPunct="1">
              <a:spcBef>
                <a:spcPct val="0"/>
              </a:spcBef>
              <a:spcAft>
                <a:spcPct val="35000"/>
              </a:spcAft>
              <a:buFontTx/>
              <a:buNone/>
            </a:pPr>
            <a:endParaRPr lang="en-US" dirty="0" smtClean="0"/>
          </a:p>
          <a:p>
            <a:pPr eaLnBrk="1" hangingPunct="1">
              <a:spcBef>
                <a:spcPct val="0"/>
              </a:spcBef>
              <a:spcAft>
                <a:spcPct val="35000"/>
              </a:spcAft>
              <a:buFontTx/>
              <a:buNone/>
            </a:pPr>
            <a:r>
              <a:rPr lang="en-US" b="1" dirty="0" smtClean="0">
                <a:solidFill>
                  <a:srgbClr val="C00000"/>
                </a:solidFill>
              </a:rPr>
              <a:t>	</a:t>
            </a:r>
            <a:endParaRPr lang="en-US" dirty="0" smtClean="0"/>
          </a:p>
        </p:txBody>
      </p:sp>
      <p:sp>
        <p:nvSpPr>
          <p:cNvPr id="5" name="Slide Number Placeholder 4"/>
          <p:cNvSpPr>
            <a:spLocks noGrp="1"/>
          </p:cNvSpPr>
          <p:nvPr>
            <p:ph type="sldNum" sz="quarter" idx="10"/>
          </p:nvPr>
        </p:nvSpPr>
        <p:spPr/>
        <p:txBody>
          <a:bodyPr/>
          <a:lstStyle/>
          <a:p>
            <a:pPr>
              <a:defRPr/>
            </a:pPr>
            <a:fld id="{F2DF5F09-D78D-44DB-A338-E90D23C46220}" type="slidenum">
              <a:rPr lang="en-US" smtClean="0"/>
              <a:pPr>
                <a:defRPr/>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dirty="0" smtClean="0">
                <a:effectLst/>
              </a:rPr>
              <a:t>CIL-NET </a:t>
            </a:r>
            <a:r>
              <a:rPr lang="en-US" dirty="0">
                <a:effectLst/>
              </a:rPr>
              <a:t>Attribution</a:t>
            </a:r>
          </a:p>
        </p:txBody>
      </p:sp>
      <p:sp>
        <p:nvSpPr>
          <p:cNvPr id="124933" name="Rectangle 3"/>
          <p:cNvSpPr>
            <a:spLocks noGrp="1" noChangeArrowheads="1"/>
          </p:cNvSpPr>
          <p:nvPr>
            <p:ph type="body" idx="1"/>
          </p:nvPr>
        </p:nvSpPr>
        <p:spPr>
          <a:xfrm>
            <a:off x="152400" y="1143000"/>
            <a:ext cx="8842166" cy="5181600"/>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r>
              <a:rPr lang="en-US" sz="2400" dirty="0"/>
              <a:t>	</a:t>
            </a:r>
            <a:r>
              <a:rPr lang="en-US" dirty="0"/>
              <a:t>Support for development of this training was provided by the U.S. Department of Education, Rehabilitation Services Administration under grant number H132B120001</a:t>
            </a:r>
            <a:r>
              <a:rPr lang="en-US" dirty="0" smtClean="0"/>
              <a:t>. </a:t>
            </a:r>
            <a:r>
              <a:rPr lang="en-US" dirty="0"/>
              <a:t>No official endorsement of the Department of Education should be inferred. Permission is granted for duplication of any portion of this PowerPoint presentation, providing that the following credit is given to the project: </a:t>
            </a:r>
            <a:r>
              <a:rPr lang="en-US" b="1" dirty="0"/>
              <a:t>Developed as part of the CIL-NET, a project of the IL NET, an ILRU/NCIL/APRIL National Training and Technical Assistance Program.</a:t>
            </a:r>
            <a:endParaRPr lang="en-US" dirty="0"/>
          </a:p>
          <a:p>
            <a:pPr>
              <a:buFont typeface="Tahoma" pitchFamily="34" charset="0"/>
              <a:buNone/>
            </a:pPr>
            <a:endParaRPr lang="en-US" sz="2200" dirty="0"/>
          </a:p>
        </p:txBody>
      </p:sp>
      <p:sp>
        <p:nvSpPr>
          <p:cNvPr id="2" name="Slide Number Placeholder 1"/>
          <p:cNvSpPr>
            <a:spLocks noGrp="1"/>
          </p:cNvSpPr>
          <p:nvPr>
            <p:ph type="sldNum" sz="quarter" idx="10"/>
          </p:nvPr>
        </p:nvSpPr>
        <p:spPr/>
        <p:txBody>
          <a:bodyPr/>
          <a:lstStyle/>
          <a:p>
            <a:pPr>
              <a:defRPr/>
            </a:pPr>
            <a:fld id="{F2DF5F09-D78D-44DB-A338-E90D23C46220}" type="slidenum">
              <a:rPr lang="en-US" smtClean="0"/>
              <a:pPr>
                <a:defRPr/>
              </a:pPr>
              <a:t>31</a:t>
            </a:fld>
            <a:endParaRPr lang="en-US"/>
          </a:p>
        </p:txBody>
      </p:sp>
    </p:spTree>
    <p:extLst>
      <p:ext uri="{BB962C8B-B14F-4D97-AF65-F5344CB8AC3E}">
        <p14:creationId xmlns:p14="http://schemas.microsoft.com/office/powerpoint/2010/main" val="42323632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458200" cy="792162"/>
          </a:xfrm>
        </p:spPr>
        <p:txBody>
          <a:bodyPr/>
          <a:lstStyle/>
          <a:p>
            <a:r>
              <a:rPr lang="en-US" dirty="0" smtClean="0">
                <a:effectLst/>
              </a:rPr>
              <a:t>Why Centers Began to Work on Outcomes</a:t>
            </a:r>
            <a:endParaRPr lang="en-US" dirty="0">
              <a:effectLst/>
            </a:endParaRPr>
          </a:p>
        </p:txBody>
      </p:sp>
      <p:sp>
        <p:nvSpPr>
          <p:cNvPr id="3" name="Content Placeholder 2"/>
          <p:cNvSpPr>
            <a:spLocks noGrp="1"/>
          </p:cNvSpPr>
          <p:nvPr>
            <p:ph idx="1"/>
          </p:nvPr>
        </p:nvSpPr>
        <p:spPr>
          <a:xfrm>
            <a:off x="381000" y="1066800"/>
            <a:ext cx="8534400" cy="5105400"/>
          </a:xfrm>
        </p:spPr>
        <p:txBody>
          <a:bodyPr/>
          <a:lstStyle/>
          <a:p>
            <a:pPr lvl="0">
              <a:buClr>
                <a:schemeClr val="tx1"/>
              </a:buClr>
            </a:pPr>
            <a:r>
              <a:rPr lang="en-US" dirty="0"/>
              <a:t>Centers </a:t>
            </a:r>
            <a:r>
              <a:rPr lang="en-US" dirty="0" smtClean="0"/>
              <a:t>were calling </a:t>
            </a:r>
            <a:r>
              <a:rPr lang="en-US" dirty="0"/>
              <a:t>for a better way to capture their </a:t>
            </a:r>
            <a:r>
              <a:rPr lang="en-US" dirty="0" smtClean="0"/>
              <a:t>accomplishments—to tell our own story—in a consistent manner.</a:t>
            </a:r>
            <a:endParaRPr lang="en-US" dirty="0"/>
          </a:p>
          <a:p>
            <a:pPr lvl="0">
              <a:buClr>
                <a:schemeClr val="tx1"/>
              </a:buClr>
            </a:pPr>
            <a:r>
              <a:rPr lang="en-US" dirty="0"/>
              <a:t>The Rehabilitation Services Administration had begun an increased focus on </a:t>
            </a:r>
            <a:r>
              <a:rPr lang="en-US" dirty="0" smtClean="0"/>
              <a:t>outcomes. </a:t>
            </a:r>
          </a:p>
          <a:p>
            <a:pPr lvl="0">
              <a:buClr>
                <a:schemeClr val="tx1"/>
              </a:buClr>
            </a:pPr>
            <a:r>
              <a:rPr lang="en-US" dirty="0" smtClean="0"/>
              <a:t>2003—PART concluded “Results Not Demonstrated.”</a:t>
            </a:r>
            <a:endParaRPr lang="en-US" b="1" dirty="0" smtClean="0"/>
          </a:p>
          <a:p>
            <a:pPr lvl="0">
              <a:buClr>
                <a:schemeClr val="tx1"/>
              </a:buClr>
            </a:pPr>
            <a:r>
              <a:rPr lang="en-US" dirty="0" smtClean="0"/>
              <a:t>Funders increased emphasis on outcomes and accountability.</a:t>
            </a:r>
          </a:p>
        </p:txBody>
      </p:sp>
      <p:sp>
        <p:nvSpPr>
          <p:cNvPr id="4" name="Slide Number Placeholder 3"/>
          <p:cNvSpPr>
            <a:spLocks noGrp="1"/>
          </p:cNvSpPr>
          <p:nvPr>
            <p:ph type="sldNum" sz="quarter" idx="10"/>
          </p:nvPr>
        </p:nvSpPr>
        <p:spPr/>
        <p:txBody>
          <a:bodyPr/>
          <a:lstStyle/>
          <a:p>
            <a:fld id="{E845F1E0-072B-4482-A55C-C9459BF73A59}" type="slidenum">
              <a:rPr lang="en-US" smtClean="0"/>
              <a:pPr/>
              <a:t>4</a:t>
            </a:fld>
            <a:endParaRPr lang="en-US"/>
          </a:p>
        </p:txBody>
      </p:sp>
    </p:spTree>
    <p:extLst>
      <p:ext uri="{BB962C8B-B14F-4D97-AF65-F5344CB8AC3E}">
        <p14:creationId xmlns:p14="http://schemas.microsoft.com/office/powerpoint/2010/main" val="7520023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792162"/>
          </a:xfrm>
        </p:spPr>
        <p:txBody>
          <a:bodyPr/>
          <a:lstStyle/>
          <a:p>
            <a:r>
              <a:rPr lang="en-US" dirty="0" smtClean="0">
                <a:effectLst/>
              </a:rPr>
              <a:t>Background</a:t>
            </a:r>
            <a:r>
              <a:rPr lang="en-US" dirty="0" smtClean="0">
                <a:effectLst/>
                <a:latin typeface="Tahoma" panose="020B0604030504040204" pitchFamily="34" charset="0"/>
                <a:ea typeface="Tahoma" panose="020B0604030504040204" pitchFamily="34" charset="0"/>
                <a:cs typeface="Tahoma" panose="020B0604030504040204" pitchFamily="34" charset="0"/>
              </a:rPr>
              <a:t>―</a:t>
            </a:r>
            <a:r>
              <a:rPr lang="en-US" dirty="0" smtClean="0">
                <a:effectLst/>
              </a:rPr>
              <a:t>NCIL </a:t>
            </a:r>
            <a:r>
              <a:rPr lang="en-US" dirty="0">
                <a:effectLst/>
              </a:rPr>
              <a:t>Task Force on Outcome Measures</a:t>
            </a:r>
          </a:p>
        </p:txBody>
      </p:sp>
      <p:sp>
        <p:nvSpPr>
          <p:cNvPr id="3" name="Content Placeholder 2"/>
          <p:cNvSpPr>
            <a:spLocks noGrp="1"/>
          </p:cNvSpPr>
          <p:nvPr>
            <p:ph idx="1"/>
          </p:nvPr>
        </p:nvSpPr>
        <p:spPr>
          <a:xfrm>
            <a:off x="76200" y="1219200"/>
            <a:ext cx="8991600" cy="4648200"/>
          </a:xfrm>
        </p:spPr>
        <p:txBody>
          <a:bodyPr/>
          <a:lstStyle/>
          <a:p>
            <a:pPr lvl="0"/>
            <a:r>
              <a:rPr lang="en-US" sz="2500" dirty="0" smtClean="0"/>
              <a:t>Extensive work between 2006 and 2011</a:t>
            </a:r>
          </a:p>
          <a:p>
            <a:pPr lvl="0"/>
            <a:r>
              <a:rPr lang="en-US" sz="2500" dirty="0" smtClean="0"/>
              <a:t>Bob Michaels Chaired the Task Force</a:t>
            </a:r>
          </a:p>
          <a:p>
            <a:pPr lvl="0"/>
            <a:r>
              <a:rPr lang="en-US" sz="2500" dirty="0" smtClean="0"/>
              <a:t>Joint project of NCIL, ILRU, Univ. Kansas</a:t>
            </a:r>
          </a:p>
          <a:p>
            <a:pPr lvl="0"/>
            <a:r>
              <a:rPr lang="en-US" sz="2500" dirty="0" smtClean="0"/>
              <a:t>Involved over 40 Centers</a:t>
            </a:r>
          </a:p>
          <a:p>
            <a:pPr lvl="0"/>
            <a:r>
              <a:rPr lang="en-US" sz="2500" dirty="0" smtClean="0"/>
              <a:t>Final Report –  </a:t>
            </a:r>
            <a:r>
              <a:rPr lang="en-US" sz="2500" dirty="0"/>
              <a:t>http://www.ilru.org/sites/default/files/resources/outcome_measures/Focusing_on_Outcomes_in_the_CIL_Program.pdf</a:t>
            </a:r>
          </a:p>
        </p:txBody>
      </p:sp>
      <p:sp>
        <p:nvSpPr>
          <p:cNvPr id="4" name="Slide Number Placeholder 3"/>
          <p:cNvSpPr>
            <a:spLocks noGrp="1"/>
          </p:cNvSpPr>
          <p:nvPr>
            <p:ph type="sldNum" sz="quarter" idx="10"/>
          </p:nvPr>
        </p:nvSpPr>
        <p:spPr/>
        <p:txBody>
          <a:bodyPr/>
          <a:lstStyle/>
          <a:p>
            <a:fld id="{E845F1E0-072B-4482-A55C-C9459BF73A59}" type="slidenum">
              <a:rPr lang="en-US" smtClean="0"/>
              <a:pPr/>
              <a:t>5</a:t>
            </a:fld>
            <a:endParaRPr lang="en-US"/>
          </a:p>
        </p:txBody>
      </p:sp>
    </p:spTree>
    <p:extLst>
      <p:ext uri="{BB962C8B-B14F-4D97-AF65-F5344CB8AC3E}">
        <p14:creationId xmlns:p14="http://schemas.microsoft.com/office/powerpoint/2010/main" val="2995139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458200" cy="792162"/>
          </a:xfrm>
        </p:spPr>
        <p:txBody>
          <a:bodyPr/>
          <a:lstStyle/>
          <a:p>
            <a:r>
              <a:rPr lang="en-US" dirty="0">
                <a:effectLst/>
              </a:rPr>
              <a:t>What Centers Learned</a:t>
            </a:r>
          </a:p>
        </p:txBody>
      </p:sp>
      <p:sp>
        <p:nvSpPr>
          <p:cNvPr id="3" name="Content Placeholder 2"/>
          <p:cNvSpPr>
            <a:spLocks noGrp="1"/>
          </p:cNvSpPr>
          <p:nvPr>
            <p:ph idx="1"/>
          </p:nvPr>
        </p:nvSpPr>
        <p:spPr>
          <a:xfrm>
            <a:off x="152400" y="914400"/>
            <a:ext cx="8839200" cy="5486400"/>
          </a:xfrm>
        </p:spPr>
        <p:txBody>
          <a:bodyPr/>
          <a:lstStyle/>
          <a:p>
            <a:pPr lvl="0"/>
            <a:r>
              <a:rPr lang="en-US" dirty="0" smtClean="0"/>
              <a:t>First</a:t>
            </a:r>
            <a:r>
              <a:rPr lang="en-US" dirty="0"/>
              <a:t>, </a:t>
            </a:r>
            <a:r>
              <a:rPr lang="en-US" dirty="0" smtClean="0"/>
              <a:t>and </a:t>
            </a:r>
            <a:r>
              <a:rPr lang="en-US" dirty="0"/>
              <a:t>very importantly, </a:t>
            </a:r>
            <a:r>
              <a:rPr lang="en-US" b="1" dirty="0"/>
              <a:t>it is possible to measure the outcomes of Center programs</a:t>
            </a:r>
            <a:r>
              <a:rPr lang="en-US" dirty="0"/>
              <a:t>, </a:t>
            </a:r>
            <a:r>
              <a:rPr lang="en-US" dirty="0" smtClean="0"/>
              <a:t>and </a:t>
            </a:r>
            <a:r>
              <a:rPr lang="en-US" dirty="0"/>
              <a:t>the benefits are worth the effort. </a:t>
            </a:r>
            <a:endParaRPr lang="en-US" dirty="0" smtClean="0"/>
          </a:p>
          <a:p>
            <a:pPr lvl="0"/>
            <a:r>
              <a:rPr lang="en-US" dirty="0" smtClean="0"/>
              <a:t>The </a:t>
            </a:r>
            <a:r>
              <a:rPr lang="en-US" dirty="0"/>
              <a:t>Centers’ second message, however, was that </a:t>
            </a:r>
            <a:r>
              <a:rPr lang="en-US" b="1" dirty="0"/>
              <a:t>focusing on Center outcomes is not simple</a:t>
            </a:r>
            <a:r>
              <a:rPr lang="en-US" dirty="0"/>
              <a:t>. </a:t>
            </a:r>
            <a:r>
              <a:rPr lang="en-US" dirty="0" smtClean="0"/>
              <a:t>Not </a:t>
            </a:r>
            <a:r>
              <a:rPr lang="en-US" dirty="0"/>
              <a:t>all Centers were </a:t>
            </a:r>
            <a:r>
              <a:rPr lang="en-US" dirty="0" smtClean="0"/>
              <a:t>ready</a:t>
            </a:r>
            <a:r>
              <a:rPr lang="en-US" dirty="0" smtClean="0">
                <a:latin typeface="Arial" panose="020B0604020202020204" pitchFamily="34" charset="0"/>
                <a:cs typeface="Arial" panose="020B0604020202020204" pitchFamily="34" charset="0"/>
              </a:rPr>
              <a:t>.</a:t>
            </a:r>
          </a:p>
        </p:txBody>
      </p:sp>
      <p:sp>
        <p:nvSpPr>
          <p:cNvPr id="4" name="Slide Number Placeholder 3"/>
          <p:cNvSpPr>
            <a:spLocks noGrp="1"/>
          </p:cNvSpPr>
          <p:nvPr>
            <p:ph type="sldNum" sz="quarter" idx="10"/>
          </p:nvPr>
        </p:nvSpPr>
        <p:spPr/>
        <p:txBody>
          <a:bodyPr/>
          <a:lstStyle/>
          <a:p>
            <a:fld id="{E845F1E0-072B-4482-A55C-C9459BF73A59}" type="slidenum">
              <a:rPr lang="en-US" smtClean="0"/>
              <a:pPr/>
              <a:t>6</a:t>
            </a:fld>
            <a:endParaRPr lang="en-US"/>
          </a:p>
        </p:txBody>
      </p:sp>
    </p:spTree>
    <p:extLst>
      <p:ext uri="{BB962C8B-B14F-4D97-AF65-F5344CB8AC3E}">
        <p14:creationId xmlns:p14="http://schemas.microsoft.com/office/powerpoint/2010/main" val="12285983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Seventy-eight percent (78%) of CILs needed </a:t>
            </a:r>
            <a:r>
              <a:rPr lang="en-US" b="1" dirty="0" smtClean="0"/>
              <a:t>10 or fewer hours</a:t>
            </a:r>
            <a:r>
              <a:rPr lang="en-US" dirty="0" smtClean="0"/>
              <a:t> to gather information about their own CIL’s outcomes</a:t>
            </a:r>
          </a:p>
          <a:p>
            <a:pPr lvl="0"/>
            <a:r>
              <a:rPr lang="en-US" dirty="0" smtClean="0"/>
              <a:t>93% needed </a:t>
            </a:r>
            <a:r>
              <a:rPr lang="en-US" b="1" dirty="0" smtClean="0"/>
              <a:t>10 or fewer hours </a:t>
            </a:r>
            <a:r>
              <a:rPr lang="en-US" dirty="0" smtClean="0"/>
              <a:t>to enter all the outcome information into Survey Monkey. </a:t>
            </a:r>
          </a:p>
          <a:p>
            <a:pPr lvl="0"/>
            <a:r>
              <a:rPr lang="en-US" dirty="0" smtClean="0"/>
              <a:t>Sixty-seven percent (67%) of CILs thought it was easy or </a:t>
            </a:r>
            <a:r>
              <a:rPr lang="en-US" b="1" dirty="0" smtClean="0"/>
              <a:t>very easy to ask questions of consumers</a:t>
            </a:r>
            <a:r>
              <a:rPr lang="en-US" dirty="0" smtClean="0"/>
              <a:t>.</a:t>
            </a:r>
          </a:p>
          <a:p>
            <a:pPr lvl="0"/>
            <a:r>
              <a:rPr lang="en-US" dirty="0" smtClean="0"/>
              <a:t>70% thought it was easy or </a:t>
            </a:r>
            <a:r>
              <a:rPr lang="en-US" b="1" dirty="0" smtClean="0"/>
              <a:t>very easy to ask questions of I&amp;R callers. </a:t>
            </a:r>
          </a:p>
          <a:p>
            <a:pPr lvl="0">
              <a:buNone/>
            </a:pPr>
            <a:endParaRPr lang="en-US"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7</a:t>
            </a:fld>
            <a:endParaRPr lang="en-US"/>
          </a:p>
        </p:txBody>
      </p:sp>
      <p:sp>
        <p:nvSpPr>
          <p:cNvPr id="2" name="Title 1"/>
          <p:cNvSpPr>
            <a:spLocks noGrp="1"/>
          </p:cNvSpPr>
          <p:nvPr>
            <p:ph type="title"/>
          </p:nvPr>
        </p:nvSpPr>
        <p:spPr/>
        <p:txBody>
          <a:bodyPr/>
          <a:lstStyle/>
          <a:p>
            <a:r>
              <a:rPr lang="en-US" dirty="0" smtClean="0"/>
              <a:t>What Centers Learned, </a:t>
            </a:r>
            <a:r>
              <a:rPr lang="en-US" sz="2400" dirty="0" smtClean="0"/>
              <a:t>cont’d. 2</a:t>
            </a:r>
            <a:endParaRPr lang="en-US" sz="2400" dirty="0"/>
          </a:p>
        </p:txBody>
      </p:sp>
    </p:spTree>
    <p:extLst>
      <p:ext uri="{BB962C8B-B14F-4D97-AF65-F5344CB8AC3E}">
        <p14:creationId xmlns:p14="http://schemas.microsoft.com/office/powerpoint/2010/main" val="3707950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Indicators Define What We Mean by Outcomes</a:t>
            </a:r>
            <a:endParaRPr lang="en-US" dirty="0">
              <a:effectLst/>
            </a:endParaRPr>
          </a:p>
        </p:txBody>
      </p:sp>
      <p:sp>
        <p:nvSpPr>
          <p:cNvPr id="3" name="Content Placeholder 2"/>
          <p:cNvSpPr>
            <a:spLocks noGrp="1"/>
          </p:cNvSpPr>
          <p:nvPr>
            <p:ph idx="1"/>
          </p:nvPr>
        </p:nvSpPr>
        <p:spPr>
          <a:xfrm>
            <a:off x="304800" y="1295400"/>
            <a:ext cx="8610600" cy="5029200"/>
          </a:xfrm>
        </p:spPr>
        <p:txBody>
          <a:bodyPr/>
          <a:lstStyle/>
          <a:p>
            <a:r>
              <a:rPr lang="en-US" dirty="0" smtClean="0"/>
              <a:t>An indicator is a specific item of information that </a:t>
            </a:r>
            <a:r>
              <a:rPr lang="en-US" b="1" dirty="0" smtClean="0"/>
              <a:t>defines</a:t>
            </a:r>
            <a:r>
              <a:rPr lang="en-US" dirty="0" smtClean="0"/>
              <a:t> what we mean by the outcome</a:t>
            </a:r>
          </a:p>
          <a:p>
            <a:pPr>
              <a:buNone/>
            </a:pPr>
            <a:endParaRPr lang="en-US" sz="1200" dirty="0" smtClean="0"/>
          </a:p>
          <a:p>
            <a:r>
              <a:rPr lang="en-US" dirty="0" smtClean="0"/>
              <a:t>Sometimes we want to achieve things</a:t>
            </a:r>
          </a:p>
          <a:p>
            <a:pPr marL="0" indent="0">
              <a:buNone/>
            </a:pPr>
            <a:endParaRPr lang="en-US" sz="1200" dirty="0" smtClean="0"/>
          </a:p>
          <a:p>
            <a:r>
              <a:rPr lang="en-US" dirty="0" smtClean="0"/>
              <a:t>Sometimes we want to prevent things</a:t>
            </a:r>
          </a:p>
          <a:p>
            <a:pPr>
              <a:buNone/>
            </a:pPr>
            <a:endParaRPr lang="en-US" sz="1200" dirty="0" smtClean="0"/>
          </a:p>
        </p:txBody>
      </p:sp>
      <p:sp>
        <p:nvSpPr>
          <p:cNvPr id="4" name="Slide Number Placeholder 3"/>
          <p:cNvSpPr>
            <a:spLocks noGrp="1"/>
          </p:cNvSpPr>
          <p:nvPr>
            <p:ph type="sldNum" sz="quarter" idx="10"/>
          </p:nvPr>
        </p:nvSpPr>
        <p:spPr/>
        <p:txBody>
          <a:bodyPr/>
          <a:lstStyle/>
          <a:p>
            <a:fld id="{E845F1E0-072B-4482-A55C-C9459BF73A59}" type="slidenum">
              <a:rPr lang="en-US" smtClean="0"/>
              <a:pPr/>
              <a:t>8</a:t>
            </a:fld>
            <a:endParaRPr lang="en-US"/>
          </a:p>
        </p:txBody>
      </p:sp>
    </p:spTree>
    <p:extLst>
      <p:ext uri="{BB962C8B-B14F-4D97-AF65-F5344CB8AC3E}">
        <p14:creationId xmlns:p14="http://schemas.microsoft.com/office/powerpoint/2010/main" val="3896345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6"/>
          <p:cNvSpPr>
            <a:spLocks noGrp="1" noChangeArrowheads="1"/>
          </p:cNvSpPr>
          <p:nvPr>
            <p:ph type="title"/>
          </p:nvPr>
        </p:nvSpPr>
        <p:spPr/>
        <p:txBody>
          <a:bodyPr/>
          <a:lstStyle/>
          <a:p>
            <a:r>
              <a:rPr lang="en-US" dirty="0" smtClean="0"/>
              <a:t>Questions &amp; Answers</a:t>
            </a:r>
          </a:p>
        </p:txBody>
      </p:sp>
      <p:sp>
        <p:nvSpPr>
          <p:cNvPr id="4" name="Slide Number Placeholder 3"/>
          <p:cNvSpPr>
            <a:spLocks noGrp="1"/>
          </p:cNvSpPr>
          <p:nvPr>
            <p:ph type="sldNum" sz="quarter" idx="10"/>
          </p:nvPr>
        </p:nvSpPr>
        <p:spPr>
          <a:xfrm>
            <a:off x="6400800" y="6308725"/>
            <a:ext cx="2362200" cy="244475"/>
          </a:xfrm>
        </p:spPr>
        <p:txBody>
          <a:bodyPr/>
          <a:lstStyle/>
          <a:p>
            <a:pPr>
              <a:defRPr/>
            </a:pPr>
            <a:fld id="{F2DF5F09-D78D-44DB-A338-E90D23C46220}" type="slidenum">
              <a:rPr lang="en-US" sz="1000" smtClean="0"/>
              <a:pPr>
                <a:defRPr/>
              </a:pPr>
              <a:t>9</a:t>
            </a:fld>
            <a:endParaRPr lang="en-US" sz="1000"/>
          </a:p>
        </p:txBody>
      </p:sp>
    </p:spTree>
    <p:extLst>
      <p:ext uri="{BB962C8B-B14F-4D97-AF65-F5344CB8AC3E}">
        <p14:creationId xmlns:p14="http://schemas.microsoft.com/office/powerpoint/2010/main" val="111383962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4430</TotalTime>
  <Words>1476</Words>
  <Application>Microsoft Office PowerPoint</Application>
  <PresentationFormat>On-screen Show (4:3)</PresentationFormat>
  <Paragraphs>241</Paragraphs>
  <Slides>31</Slides>
  <Notes>28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ＭＳ Ｐゴシック</vt:lpstr>
      <vt:lpstr>Arial</vt:lpstr>
      <vt:lpstr>Arial Rounded MT Bold</vt:lpstr>
      <vt:lpstr>Tahoma</vt:lpstr>
      <vt:lpstr>Times New Roman</vt:lpstr>
      <vt:lpstr>Default Design</vt:lpstr>
      <vt:lpstr>Practical Measures: Telling Your Story through Outcome Measures</vt:lpstr>
      <vt:lpstr>Objectives</vt:lpstr>
      <vt:lpstr>Why Might Your CIL be Interested in Outcome Measures?</vt:lpstr>
      <vt:lpstr>Why Centers Began to Work on Outcomes</vt:lpstr>
      <vt:lpstr>Background―NCIL Task Force on Outcome Measures</vt:lpstr>
      <vt:lpstr>What Centers Learned</vt:lpstr>
      <vt:lpstr>What Centers Learned, cont’d. 2</vt:lpstr>
      <vt:lpstr>Indicators Define What We Mean by Outcomes</vt:lpstr>
      <vt:lpstr>Questions &amp; Answers</vt:lpstr>
      <vt:lpstr>Logic Model for the CIL Program</vt:lpstr>
      <vt:lpstr>Desired Outcomes </vt:lpstr>
      <vt:lpstr>Information and Referral Stream</vt:lpstr>
      <vt:lpstr>IL Services Stream</vt:lpstr>
      <vt:lpstr>Systems Advocacy Stream</vt:lpstr>
      <vt:lpstr>Systems Advocacy Stream, cont’d. </vt:lpstr>
      <vt:lpstr>Systems Advocacy Stream, cont’d. 2</vt:lpstr>
      <vt:lpstr>Systems Advocacy Stream, cont’d. 3</vt:lpstr>
      <vt:lpstr>Resources</vt:lpstr>
      <vt:lpstr>Questions &amp; Answers</vt:lpstr>
      <vt:lpstr>The Process</vt:lpstr>
      <vt:lpstr>I &amp; R Questionnaire</vt:lpstr>
      <vt:lpstr>I&amp;R Questionnaire, cont’d.</vt:lpstr>
      <vt:lpstr>I &amp; R Questionnaire, cont’d. 2</vt:lpstr>
      <vt:lpstr>Examples from Report from the Outcomes Task Force</vt:lpstr>
      <vt:lpstr>Two Ways to Use Outcome Information</vt:lpstr>
      <vt:lpstr>Two Ways to Use Outcome Information, cont’d.</vt:lpstr>
      <vt:lpstr>Possible Next Steps</vt:lpstr>
      <vt:lpstr>Questions &amp; Answers</vt:lpstr>
      <vt:lpstr>Contact Information</vt:lpstr>
      <vt:lpstr>Wrap Up and Evaluation</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Resource Development with the Scope of SILC Duties</dc:title>
  <dc:creator>eubanks</dc:creator>
  <cp:lastModifiedBy>Eubanks, Carol</cp:lastModifiedBy>
  <cp:revision>243</cp:revision>
  <cp:lastPrinted>2011-11-29T13:33:09Z</cp:lastPrinted>
  <dcterms:created xsi:type="dcterms:W3CDTF">2011-01-05T14:17:40Z</dcterms:created>
  <dcterms:modified xsi:type="dcterms:W3CDTF">2014-10-31T11:27:30Z</dcterms:modified>
</cp:coreProperties>
</file>