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895" r:id="rId2"/>
    <p:sldId id="281" r:id="rId3"/>
    <p:sldId id="894" r:id="rId4"/>
    <p:sldId id="885" r:id="rId5"/>
    <p:sldId id="856" r:id="rId6"/>
    <p:sldId id="900" r:id="rId7"/>
    <p:sldId id="897" r:id="rId8"/>
    <p:sldId id="892" r:id="rId9"/>
    <p:sldId id="863" r:id="rId10"/>
    <p:sldId id="882" r:id="rId11"/>
    <p:sldId id="902" r:id="rId12"/>
    <p:sldId id="901" r:id="rId13"/>
    <p:sldId id="905" r:id="rId14"/>
    <p:sldId id="868" r:id="rId15"/>
    <p:sldId id="847" r:id="rId16"/>
    <p:sldId id="903" r:id="rId17"/>
    <p:sldId id="854" r:id="rId18"/>
    <p:sldId id="837" r:id="rId19"/>
    <p:sldId id="904" r:id="rId20"/>
    <p:sldId id="848" r:id="rId21"/>
    <p:sldId id="891" r:id="rId22"/>
    <p:sldId id="843" r:id="rId23"/>
    <p:sldId id="906" r:id="rId24"/>
    <p:sldId id="884" r:id="rId25"/>
  </p:sldIdLst>
  <p:sldSz cx="9144000" cy="6858000" type="screen4x3"/>
  <p:notesSz cx="7010400" cy="9223375"/>
  <p:defaultTextStyle>
    <a:defPPr>
      <a:defRPr lang="en-US"/>
    </a:defPPr>
    <a:lvl1pPr algn="l" rtl="0" fontAlgn="base">
      <a:spcBef>
        <a:spcPct val="0"/>
      </a:spcBef>
      <a:spcAft>
        <a:spcPct val="0"/>
      </a:spcAft>
      <a:defRPr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1" charset="-128"/>
        <a:cs typeface="+mn-cs"/>
      </a:defRPr>
    </a:lvl5pPr>
    <a:lvl6pPr marL="2286000" algn="l" defTabSz="914400" rtl="0" eaLnBrk="1" latinLnBrk="0" hangingPunct="1">
      <a:defRPr kern="1200">
        <a:solidFill>
          <a:schemeClr val="tx1"/>
        </a:solidFill>
        <a:latin typeface="Arial" charset="0"/>
        <a:ea typeface="ＭＳ Ｐゴシック" pitchFamily="-1" charset="-128"/>
        <a:cs typeface="+mn-cs"/>
      </a:defRPr>
    </a:lvl6pPr>
    <a:lvl7pPr marL="2743200" algn="l" defTabSz="914400" rtl="0" eaLnBrk="1" latinLnBrk="0" hangingPunct="1">
      <a:defRPr kern="1200">
        <a:solidFill>
          <a:schemeClr val="tx1"/>
        </a:solidFill>
        <a:latin typeface="Arial" charset="0"/>
        <a:ea typeface="ＭＳ Ｐゴシック" pitchFamily="-1" charset="-128"/>
        <a:cs typeface="+mn-cs"/>
      </a:defRPr>
    </a:lvl7pPr>
    <a:lvl8pPr marL="3200400" algn="l" defTabSz="914400" rtl="0" eaLnBrk="1" latinLnBrk="0" hangingPunct="1">
      <a:defRPr kern="1200">
        <a:solidFill>
          <a:schemeClr val="tx1"/>
        </a:solidFill>
        <a:latin typeface="Arial" charset="0"/>
        <a:ea typeface="ＭＳ Ｐゴシック" pitchFamily="-1" charset="-128"/>
        <a:cs typeface="+mn-cs"/>
      </a:defRPr>
    </a:lvl8pPr>
    <a:lvl9pPr marL="3657600" algn="l" defTabSz="914400" rtl="0" eaLnBrk="1" latinLnBrk="0" hangingPunct="1">
      <a:defRPr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1" userDrawn="1">
          <p15:clr>
            <a:srgbClr val="A4A3A4"/>
          </p15:clr>
        </p15:guide>
        <p15:guide id="2" pos="2208" userDrawn="1">
          <p15:clr>
            <a:srgbClr val="A4A3A4"/>
          </p15:clr>
        </p15:guide>
        <p15:guide id="3" orient="horz" pos="2928" userDrawn="1">
          <p15:clr>
            <a:srgbClr val="A4A3A4"/>
          </p15:clr>
        </p15:guide>
        <p15:guide id="4" orient="horz" pos="290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a McElwee" initials="plm"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35" autoAdjust="0"/>
    <p:restoredTop sz="90502" autoAdjust="0"/>
  </p:normalViewPr>
  <p:slideViewPr>
    <p:cSldViewPr>
      <p:cViewPr varScale="1">
        <p:scale>
          <a:sx n="112" d="100"/>
          <a:sy n="112" d="100"/>
        </p:scale>
        <p:origin x="154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p:cViewPr>
        <p:scale>
          <a:sx n="66" d="100"/>
          <a:sy n="66" d="100"/>
        </p:scale>
        <p:origin x="2328" y="82"/>
      </p:cViewPr>
      <p:guideLst>
        <p:guide orient="horz" pos="2951"/>
        <p:guide pos="2208"/>
        <p:guide orient="horz" pos="2928"/>
        <p:guide orient="horz" pos="29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3"/>
            <a:ext cx="3038475" cy="46305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2" y="3"/>
            <a:ext cx="3038475" cy="463059"/>
          </a:xfrm>
          <a:prstGeom prst="rect">
            <a:avLst/>
          </a:prstGeom>
        </p:spPr>
        <p:txBody>
          <a:bodyPr vert="horz" lIns="91440" tIns="45720" rIns="91440" bIns="45720" rtlCol="0"/>
          <a:lstStyle>
            <a:lvl1pPr algn="r">
              <a:defRPr sz="1200"/>
            </a:lvl1pPr>
          </a:lstStyle>
          <a:p>
            <a:fld id="{1DD8F1B7-1FB3-4801-866B-9E82EE10AC96}" type="datetimeFigureOut">
              <a:rPr lang="en-US" smtClean="0"/>
              <a:pPr/>
              <a:t>3/23/2017</a:t>
            </a:fld>
            <a:endParaRPr lang="en-US"/>
          </a:p>
        </p:txBody>
      </p:sp>
      <p:sp>
        <p:nvSpPr>
          <p:cNvPr id="4" name="Footer Placeholder 3"/>
          <p:cNvSpPr>
            <a:spLocks noGrp="1"/>
          </p:cNvSpPr>
          <p:nvPr>
            <p:ph type="ftr" sz="quarter" idx="2"/>
          </p:nvPr>
        </p:nvSpPr>
        <p:spPr>
          <a:xfrm>
            <a:off x="4" y="8760320"/>
            <a:ext cx="3038475" cy="46305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2" y="8760320"/>
            <a:ext cx="3038475" cy="463059"/>
          </a:xfrm>
          <a:prstGeom prst="rect">
            <a:avLst/>
          </a:prstGeom>
        </p:spPr>
        <p:txBody>
          <a:bodyPr vert="horz" lIns="91440" tIns="45720" rIns="91440" bIns="45720" rtlCol="0" anchor="b"/>
          <a:lstStyle>
            <a:lvl1pPr algn="r">
              <a:defRPr sz="1200"/>
            </a:lvl1pPr>
          </a:lstStyle>
          <a:p>
            <a:fld id="{1904BABD-37F6-4DF3-908A-13C694E142AB}" type="slidenum">
              <a:rPr lang="en-US" smtClean="0"/>
              <a:pPr/>
              <a:t>‹#›</a:t>
            </a:fld>
            <a:endParaRPr lang="en-US"/>
          </a:p>
        </p:txBody>
      </p:sp>
    </p:spTree>
    <p:extLst>
      <p:ext uri="{BB962C8B-B14F-4D97-AF65-F5344CB8AC3E}">
        <p14:creationId xmlns:p14="http://schemas.microsoft.com/office/powerpoint/2010/main" val="32840897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4" y="0"/>
            <a:ext cx="3038475" cy="461484"/>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26627" name="Rectangle 3"/>
          <p:cNvSpPr>
            <a:spLocks noGrp="1" noChangeArrowheads="1"/>
          </p:cNvSpPr>
          <p:nvPr>
            <p:ph type="dt" idx="1"/>
          </p:nvPr>
        </p:nvSpPr>
        <p:spPr bwMode="auto">
          <a:xfrm>
            <a:off x="3970342" y="0"/>
            <a:ext cx="3038475" cy="461484"/>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179204" name="Rectangle 4"/>
          <p:cNvSpPr>
            <a:spLocks noGrp="1" noRot="1" noChangeAspect="1" noChangeArrowheads="1" noTextEdit="1"/>
          </p:cNvSpPr>
          <p:nvPr>
            <p:ph type="sldImg" idx="2"/>
          </p:nvPr>
        </p:nvSpPr>
        <p:spPr bwMode="auto">
          <a:xfrm>
            <a:off x="1200150" y="692150"/>
            <a:ext cx="4610100" cy="3457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701675" y="4381737"/>
            <a:ext cx="5607050" cy="4150204"/>
          </a:xfrm>
          <a:prstGeom prst="rect">
            <a:avLst/>
          </a:prstGeom>
          <a:noFill/>
          <a:ln>
            <a:noFill/>
          </a:ln>
          <a:effectLs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4" y="8760316"/>
            <a:ext cx="3038475" cy="461484"/>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26631" name="Rectangle 7"/>
          <p:cNvSpPr>
            <a:spLocks noGrp="1" noChangeArrowheads="1"/>
          </p:cNvSpPr>
          <p:nvPr>
            <p:ph type="sldNum" sz="quarter" idx="5"/>
          </p:nvPr>
        </p:nvSpPr>
        <p:spPr bwMode="auto">
          <a:xfrm>
            <a:off x="3970342" y="8760316"/>
            <a:ext cx="3038475" cy="461484"/>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a:defRPr sz="1200" smtClean="0"/>
            </a:lvl1pPr>
          </a:lstStyle>
          <a:p>
            <a:pPr>
              <a:defRPr/>
            </a:pPr>
            <a:fld id="{272C85DA-A647-4E10-A536-6062E9453501}" type="slidenum">
              <a:rPr lang="en-US"/>
              <a:pPr>
                <a:defRPr/>
              </a:pPr>
              <a:t>‹#›</a:t>
            </a:fld>
            <a:endParaRPr lang="en-US"/>
          </a:p>
        </p:txBody>
      </p:sp>
    </p:spTree>
    <p:extLst>
      <p:ext uri="{BB962C8B-B14F-4D97-AF65-F5344CB8AC3E}">
        <p14:creationId xmlns:p14="http://schemas.microsoft.com/office/powerpoint/2010/main" val="2964122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2</a:t>
            </a:fld>
            <a:endParaRPr lang="en-US"/>
          </a:p>
        </p:txBody>
      </p:sp>
    </p:spTree>
    <p:extLst>
      <p:ext uri="{BB962C8B-B14F-4D97-AF65-F5344CB8AC3E}">
        <p14:creationId xmlns:p14="http://schemas.microsoft.com/office/powerpoint/2010/main" val="1090730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23</a:t>
            </a:fld>
            <a:endParaRPr lang="en-US"/>
          </a:p>
        </p:txBody>
      </p:sp>
    </p:spTree>
    <p:extLst>
      <p:ext uri="{BB962C8B-B14F-4D97-AF65-F5344CB8AC3E}">
        <p14:creationId xmlns:p14="http://schemas.microsoft.com/office/powerpoint/2010/main" val="3466526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7F1A3-7A5F-4753-8F3C-7ED12965CE88}" type="slidenum">
              <a:rPr lang="en-US" smtClean="0"/>
              <a:pPr/>
              <a:t>3</a:t>
            </a:fld>
            <a:endParaRPr lang="en-US" dirty="0"/>
          </a:p>
        </p:txBody>
      </p:sp>
    </p:spTree>
    <p:extLst>
      <p:ext uri="{BB962C8B-B14F-4D97-AF65-F5344CB8AC3E}">
        <p14:creationId xmlns:p14="http://schemas.microsoft.com/office/powerpoint/2010/main" val="3588950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5</a:t>
            </a:fld>
            <a:endParaRPr lang="en-US"/>
          </a:p>
        </p:txBody>
      </p:sp>
    </p:spTree>
    <p:extLst>
      <p:ext uri="{BB962C8B-B14F-4D97-AF65-F5344CB8AC3E}">
        <p14:creationId xmlns:p14="http://schemas.microsoft.com/office/powerpoint/2010/main" val="290044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7</a:t>
            </a:fld>
            <a:endParaRPr lang="en-US"/>
          </a:p>
        </p:txBody>
      </p:sp>
    </p:spTree>
    <p:extLst>
      <p:ext uri="{BB962C8B-B14F-4D97-AF65-F5344CB8AC3E}">
        <p14:creationId xmlns:p14="http://schemas.microsoft.com/office/powerpoint/2010/main" val="723278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15</a:t>
            </a:fld>
            <a:endParaRPr lang="en-US"/>
          </a:p>
        </p:txBody>
      </p:sp>
    </p:spTree>
    <p:extLst>
      <p:ext uri="{BB962C8B-B14F-4D97-AF65-F5344CB8AC3E}">
        <p14:creationId xmlns:p14="http://schemas.microsoft.com/office/powerpoint/2010/main" val="755974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17</a:t>
            </a:fld>
            <a:endParaRPr lang="en-US"/>
          </a:p>
        </p:txBody>
      </p:sp>
    </p:spTree>
    <p:extLst>
      <p:ext uri="{BB962C8B-B14F-4D97-AF65-F5344CB8AC3E}">
        <p14:creationId xmlns:p14="http://schemas.microsoft.com/office/powerpoint/2010/main" val="545676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18</a:t>
            </a:fld>
            <a:endParaRPr lang="en-US"/>
          </a:p>
        </p:txBody>
      </p:sp>
    </p:spTree>
    <p:extLst>
      <p:ext uri="{BB962C8B-B14F-4D97-AF65-F5344CB8AC3E}">
        <p14:creationId xmlns:p14="http://schemas.microsoft.com/office/powerpoint/2010/main" val="2217599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20</a:t>
            </a:fld>
            <a:endParaRPr lang="en-US"/>
          </a:p>
        </p:txBody>
      </p:sp>
    </p:spTree>
    <p:extLst>
      <p:ext uri="{BB962C8B-B14F-4D97-AF65-F5344CB8AC3E}">
        <p14:creationId xmlns:p14="http://schemas.microsoft.com/office/powerpoint/2010/main" val="2244798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2C85DA-A647-4E10-A536-6062E9453501}" type="slidenum">
              <a:rPr lang="en-US" smtClean="0"/>
              <a:pPr>
                <a:defRPr/>
              </a:pPr>
              <a:t>22</a:t>
            </a:fld>
            <a:endParaRPr lang="en-US"/>
          </a:p>
        </p:txBody>
      </p:sp>
    </p:spTree>
    <p:extLst>
      <p:ext uri="{BB962C8B-B14F-4D97-AF65-F5344CB8AC3E}">
        <p14:creationId xmlns:p14="http://schemas.microsoft.com/office/powerpoint/2010/main" val="268214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998FB04D-D30C-4C45-A6DE-946FAEC5AD09}" type="slidenum">
              <a:rPr lang="en-US"/>
              <a:pPr>
                <a:defRPr/>
              </a:pPr>
              <a:t>‹#›</a:t>
            </a:fld>
            <a:endParaRPr lang="en-US"/>
          </a:p>
        </p:txBody>
      </p:sp>
    </p:spTree>
    <p:extLst>
      <p:ext uri="{BB962C8B-B14F-4D97-AF65-F5344CB8AC3E}">
        <p14:creationId xmlns:p14="http://schemas.microsoft.com/office/powerpoint/2010/main" val="957760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76C63EE2-E2EC-48DE-95F3-01DF20B19F8D}" type="slidenum">
              <a:rPr lang="en-US"/>
              <a:pPr>
                <a:defRPr/>
              </a:pPr>
              <a:t>‹#›</a:t>
            </a:fld>
            <a:endParaRPr lang="en-US"/>
          </a:p>
        </p:txBody>
      </p:sp>
    </p:spTree>
    <p:extLst>
      <p:ext uri="{BB962C8B-B14F-4D97-AF65-F5344CB8AC3E}">
        <p14:creationId xmlns:p14="http://schemas.microsoft.com/office/powerpoint/2010/main" val="381975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274638"/>
            <a:ext cx="2152650" cy="5592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74638"/>
            <a:ext cx="6305550" cy="5592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CF483A5F-DF67-4E36-8905-9B5554078D51}" type="slidenum">
              <a:rPr lang="en-US"/>
              <a:pPr>
                <a:defRPr/>
              </a:pPr>
              <a:t>‹#›</a:t>
            </a:fld>
            <a:endParaRPr lang="en-US"/>
          </a:p>
        </p:txBody>
      </p:sp>
    </p:spTree>
    <p:extLst>
      <p:ext uri="{BB962C8B-B14F-4D97-AF65-F5344CB8AC3E}">
        <p14:creationId xmlns:p14="http://schemas.microsoft.com/office/powerpoint/2010/main" val="859029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574672" y="304796"/>
            <a:ext cx="8001000" cy="1216023"/>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566735" y="1752603"/>
            <a:ext cx="3924303" cy="426720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643442" y="1752603"/>
            <a:ext cx="3924303" cy="205740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txBox="1">
            <a:spLocks noGrp="1"/>
          </p:cNvSpPr>
          <p:nvPr>
            <p:ph idx="3"/>
          </p:nvPr>
        </p:nvSpPr>
        <p:spPr>
          <a:xfrm>
            <a:off x="4643442" y="3962396"/>
            <a:ext cx="3924303" cy="205740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9"/>
          <p:cNvSpPr txBox="1">
            <a:spLocks noGrp="1"/>
          </p:cNvSpPr>
          <p:nvPr>
            <p:ph type="dt" sz="half" idx="10"/>
          </p:nvPr>
        </p:nvSpPr>
        <p:spPr>
          <a:xfrm>
            <a:off x="457200" y="6356350"/>
            <a:ext cx="2133600" cy="365125"/>
          </a:xfrm>
          <a:prstGeom prst="rect">
            <a:avLst/>
          </a:prstGeom>
        </p:spPr>
        <p:txBody>
          <a:bodyPr/>
          <a:lstStyle>
            <a:lvl1pPr>
              <a:defRPr/>
            </a:lvl1pPr>
          </a:lstStyle>
          <a:p>
            <a:pPr>
              <a:defRPr/>
            </a:pPr>
            <a:endParaRPr dirty="0"/>
          </a:p>
        </p:txBody>
      </p:sp>
      <p:sp>
        <p:nvSpPr>
          <p:cNvPr id="7" name="Footer Placeholder 21"/>
          <p:cNvSpPr txBox="1">
            <a:spLocks noGrp="1"/>
          </p:cNvSpPr>
          <p:nvPr>
            <p:ph type="ftr" sz="quarter" idx="11"/>
          </p:nvPr>
        </p:nvSpPr>
        <p:spPr>
          <a:xfrm>
            <a:off x="3124200" y="6356350"/>
            <a:ext cx="2895600" cy="365125"/>
          </a:xfrm>
          <a:prstGeom prst="rect">
            <a:avLst/>
          </a:prstGeom>
        </p:spPr>
        <p:txBody>
          <a:bodyPr/>
          <a:lstStyle>
            <a:lvl1pPr>
              <a:defRPr/>
            </a:lvl1pPr>
          </a:lstStyle>
          <a:p>
            <a:pPr>
              <a:defRPr/>
            </a:pPr>
            <a:r>
              <a:rPr lang="fi-FI" smtClean="0"/>
              <a:t>Brustein &amp; Manasevit, PLLC</a:t>
            </a:r>
            <a:endParaRPr dirty="0"/>
          </a:p>
        </p:txBody>
      </p:sp>
      <p:sp>
        <p:nvSpPr>
          <p:cNvPr id="8" name="Slide Number Placeholder 17"/>
          <p:cNvSpPr txBox="1">
            <a:spLocks noGrp="1"/>
          </p:cNvSpPr>
          <p:nvPr>
            <p:ph type="sldNum" sz="quarter" idx="12"/>
          </p:nvPr>
        </p:nvSpPr>
        <p:spPr>
          <a:xfrm>
            <a:off x="8305800" y="6858000"/>
            <a:ext cx="2362200" cy="244475"/>
          </a:xfrm>
          <a:prstGeom prst="rect">
            <a:avLst/>
          </a:prstGeom>
        </p:spPr>
        <p:txBody>
          <a:bodyPr/>
          <a:lstStyle>
            <a:lvl1pPr>
              <a:defRPr/>
            </a:lvl1pPr>
          </a:lstStyle>
          <a:p>
            <a:pPr>
              <a:defRPr/>
            </a:pPr>
            <a:fld id="{5D1477E3-162D-4645-9E96-7D0AD33578EF}" type="slidenum">
              <a:rPr/>
              <a:pPr>
                <a:defRPr/>
              </a:pPr>
              <a:t>‹#›</a:t>
            </a:fld>
            <a:endParaRPr dirty="0"/>
          </a:p>
        </p:txBody>
      </p:sp>
    </p:spTree>
    <p:extLst>
      <p:ext uri="{BB962C8B-B14F-4D97-AF65-F5344CB8AC3E}">
        <p14:creationId xmlns:p14="http://schemas.microsoft.com/office/powerpoint/2010/main" val="230947330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2800">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 y="1143000"/>
            <a:ext cx="8610600" cy="4876800"/>
          </a:xfrm>
        </p:spPr>
        <p:txBody>
          <a:bodyPr/>
          <a:lstStyle>
            <a:lvl1pPr marL="342900" indent="-342900">
              <a:buFont typeface="Arial" pitchFamily="34" charset="0"/>
              <a:buChar char="•"/>
              <a:defRPr sz="2600"/>
            </a:lvl1pPr>
            <a:lvl2pPr marL="742950" indent="-285750">
              <a:buFont typeface="Arial" pitchFamily="34" charset="0"/>
              <a:buChar char="•"/>
              <a:defRPr sz="2000"/>
            </a:lvl2pPr>
            <a:lvl3pPr marL="1143000" indent="-228600">
              <a:buFont typeface="Arial" pitchFamily="34" charset="0"/>
              <a:buChar char="•"/>
              <a:defRPr sz="2000"/>
            </a:lvl3pPr>
            <a:lvl4pPr marL="1600200" indent="-228600">
              <a:buFont typeface="Arial" pitchFamily="34" charset="0"/>
              <a:buChar char="•"/>
              <a:defRPr sz="1800"/>
            </a:lvl4pPr>
            <a:lvl5pPr marL="2057400" indent="-228600">
              <a:buFont typeface="Arial" pitchFamily="34" charset="0"/>
              <a:buChar cha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4" name="Picture 7" descr="ilru_new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152400"/>
            <a:ext cx="9906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49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2E0088FE-FB46-4D1A-866C-E9C678CC61AC}" type="slidenum">
              <a:rPr lang="en-US"/>
              <a:pPr>
                <a:defRPr/>
              </a:pPr>
              <a:t>‹#›</a:t>
            </a:fld>
            <a:endParaRPr lang="en-US"/>
          </a:p>
        </p:txBody>
      </p:sp>
    </p:spTree>
    <p:extLst>
      <p:ext uri="{BB962C8B-B14F-4D97-AF65-F5344CB8AC3E}">
        <p14:creationId xmlns:p14="http://schemas.microsoft.com/office/powerpoint/2010/main" val="24847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838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81500" y="838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A9E9E9D3-2FDF-4DBA-840E-46EAFE32698B}" type="slidenum">
              <a:rPr lang="en-US"/>
              <a:pPr>
                <a:defRPr/>
              </a:pPr>
              <a:t>‹#›</a:t>
            </a:fld>
            <a:endParaRPr lang="en-US"/>
          </a:p>
        </p:txBody>
      </p:sp>
    </p:spTree>
    <p:extLst>
      <p:ext uri="{BB962C8B-B14F-4D97-AF65-F5344CB8AC3E}">
        <p14:creationId xmlns:p14="http://schemas.microsoft.com/office/powerpoint/2010/main" val="4091338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A7E9D206-2623-4073-AE2D-D4511D80D2C8}" type="slidenum">
              <a:rPr lang="en-US"/>
              <a:pPr>
                <a:defRPr/>
              </a:pPr>
              <a:t>‹#›</a:t>
            </a:fld>
            <a:endParaRPr lang="en-US"/>
          </a:p>
        </p:txBody>
      </p:sp>
      <p:pic>
        <p:nvPicPr>
          <p:cNvPr id="8" name="Picture 7" descr="ilru_new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152400"/>
            <a:ext cx="9906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302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0C7593C0-382F-4566-B1E0-66E16A0C8445}" type="slidenum">
              <a:rPr lang="en-US"/>
              <a:pPr>
                <a:defRPr/>
              </a:pPr>
              <a:t>‹#›</a:t>
            </a:fld>
            <a:endParaRPr lang="en-US"/>
          </a:p>
        </p:txBody>
      </p:sp>
    </p:spTree>
    <p:extLst>
      <p:ext uri="{BB962C8B-B14F-4D97-AF65-F5344CB8AC3E}">
        <p14:creationId xmlns:p14="http://schemas.microsoft.com/office/powerpoint/2010/main" val="1820817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148BEDC0-9539-4489-A63D-019C5996C127}" type="slidenum">
              <a:rPr lang="en-US"/>
              <a:pPr>
                <a:defRPr/>
              </a:pPr>
              <a:t>‹#›</a:t>
            </a:fld>
            <a:endParaRPr lang="en-US"/>
          </a:p>
        </p:txBody>
      </p:sp>
    </p:spTree>
    <p:extLst>
      <p:ext uri="{BB962C8B-B14F-4D97-AF65-F5344CB8AC3E}">
        <p14:creationId xmlns:p14="http://schemas.microsoft.com/office/powerpoint/2010/main" val="213344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D6402DD9-5C19-42C0-B565-9EE7C5EE9654}" type="slidenum">
              <a:rPr lang="en-US"/>
              <a:pPr>
                <a:defRPr/>
              </a:pPr>
              <a:t>‹#›</a:t>
            </a:fld>
            <a:endParaRPr lang="en-US"/>
          </a:p>
        </p:txBody>
      </p:sp>
    </p:spTree>
    <p:extLst>
      <p:ext uri="{BB962C8B-B14F-4D97-AF65-F5344CB8AC3E}">
        <p14:creationId xmlns:p14="http://schemas.microsoft.com/office/powerpoint/2010/main" val="3747068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xfrm>
            <a:off x="8305800" y="6858000"/>
            <a:ext cx="2362200" cy="244475"/>
          </a:xfrm>
          <a:prstGeom prst="rect">
            <a:avLst/>
          </a:prstGeom>
          <a:ln/>
        </p:spPr>
        <p:txBody>
          <a:bodyPr/>
          <a:lstStyle>
            <a:lvl1pPr>
              <a:defRPr/>
            </a:lvl1pPr>
          </a:lstStyle>
          <a:p>
            <a:pPr>
              <a:defRPr/>
            </a:pPr>
            <a:fld id="{76ACB00B-5A0A-439B-8125-B5DF33B525B2}" type="slidenum">
              <a:rPr lang="en-US"/>
              <a:pPr>
                <a:defRPr/>
              </a:pPr>
              <a:t>‹#›</a:t>
            </a:fld>
            <a:endParaRPr lang="en-US"/>
          </a:p>
        </p:txBody>
      </p:sp>
    </p:spTree>
    <p:extLst>
      <p:ext uri="{BB962C8B-B14F-4D97-AF65-F5344CB8AC3E}">
        <p14:creationId xmlns:p14="http://schemas.microsoft.com/office/powerpoint/2010/main" val="383807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350838"/>
            <a:ext cx="7696200" cy="792162"/>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304800" y="1447800"/>
            <a:ext cx="8610600" cy="46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6"/>
          <p:cNvSpPr>
            <a:spLocks noChangeArrowheads="1"/>
          </p:cNvSpPr>
          <p:nvPr/>
        </p:nvSpPr>
        <p:spPr bwMode="auto">
          <a:xfrm>
            <a:off x="8229600" y="6477000"/>
            <a:ext cx="6858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D706735D-18BF-437F-AFA1-F1906D00FFB5}" type="slidenum">
              <a:rPr lang="en-US" sz="900" b="1" smtClean="0"/>
              <a:pPr algn="r"/>
              <a:t>‹#›</a:t>
            </a:fld>
            <a:endParaRPr lang="en-US" sz="900" b="1" dirty="0"/>
          </a:p>
        </p:txBody>
      </p:sp>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200" y="6248400"/>
            <a:ext cx="2833816" cy="524256"/>
          </a:xfrm>
          <a:prstGeom prst="rect">
            <a:avLst/>
          </a:prstGeom>
        </p:spPr>
      </p:pic>
      <p:pic>
        <p:nvPicPr>
          <p:cNvPr id="6" name="Picture 5" descr="ilru_new_logo"/>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924800" y="152400"/>
            <a:ext cx="9906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55" r:id="rId1"/>
    <p:sldLayoutId id="2147484265" r:id="rId2"/>
    <p:sldLayoutId id="2147484256" r:id="rId3"/>
    <p:sldLayoutId id="2147484257" r:id="rId4"/>
    <p:sldLayoutId id="2147484258" r:id="rId5"/>
    <p:sldLayoutId id="2147484259" r:id="rId6"/>
    <p:sldLayoutId id="2147484260" r:id="rId7"/>
    <p:sldLayoutId id="2147484261" r:id="rId8"/>
    <p:sldLayoutId id="2147484262" r:id="rId9"/>
    <p:sldLayoutId id="2147484263" r:id="rId10"/>
    <p:sldLayoutId id="2147484264" r:id="rId11"/>
    <p:sldLayoutId id="2147484266" r:id="rId12"/>
  </p:sldLayoutIdLst>
  <p:hf sldNum="0" hdr="0" ftr="0" dt="0"/>
  <p:txStyles>
    <p:titleStyle>
      <a:lvl1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ea typeface="ＭＳ Ｐゴシック" pitchFamily="-65" charset="-128"/>
          <a:cs typeface="ＭＳ Ｐゴシック" pitchFamily="-65" charset="-128"/>
        </a:defRPr>
      </a:lvl2pPr>
      <a:lvl3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ea typeface="ＭＳ Ｐゴシック" pitchFamily="-65" charset="-128"/>
          <a:cs typeface="ＭＳ Ｐゴシック" pitchFamily="-65" charset="-128"/>
        </a:defRPr>
      </a:lvl3pPr>
      <a:lvl4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ea typeface="ＭＳ Ｐゴシック" pitchFamily="-65" charset="-128"/>
          <a:cs typeface="ＭＳ Ｐゴシック" pitchFamily="-65" charset="-128"/>
        </a:defRPr>
      </a:lvl4pPr>
      <a:lvl5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ea typeface="ＭＳ Ｐゴシック" pitchFamily="-65" charset="-128"/>
          <a:cs typeface="ＭＳ Ｐゴシック" pitchFamily="-65" charset="-128"/>
        </a:defRPr>
      </a:lvl5pPr>
      <a:lvl6pPr marL="4572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6pPr>
      <a:lvl7pPr marL="9144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7pPr>
      <a:lvl8pPr marL="13716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8pPr>
      <a:lvl9pPr marL="18288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65"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urveygizmo.com/s3/3402799/CIL-NET-Webinar-Applying-your-Indirect-Cost-Rate-March-22-2017"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43793" y="85942"/>
            <a:ext cx="8855064" cy="367396"/>
          </a:xfrm>
        </p:spPr>
        <p:txBody>
          <a:bodyPr>
            <a:noAutofit/>
          </a:bodyPr>
          <a:lstStyle/>
          <a:p>
            <a:pPr algn="ctr"/>
            <a:r>
              <a:rPr lang="en-US" sz="1600" dirty="0" smtClean="0"/>
              <a:t>Independent Living Research Utilization</a:t>
            </a:r>
            <a:endParaRPr lang="en-US" sz="1600" dirty="0"/>
          </a:p>
        </p:txBody>
      </p:sp>
      <p:pic>
        <p:nvPicPr>
          <p:cNvPr id="6" name="Picture 5" descr="We create opportunities for independence for people with disabilities through research, education, and consultation.  ilru logo in block red letters with blue eyebrow swoosh above and below Independent Living Research utilization. www.ilru.org.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793" y="859730"/>
            <a:ext cx="7352413" cy="5486876"/>
          </a:xfrm>
          <a:prstGeom prst="rect">
            <a:avLst/>
          </a:prstGeom>
        </p:spPr>
      </p:pic>
    </p:spTree>
    <p:extLst>
      <p:ext uri="{BB962C8B-B14F-4D97-AF65-F5344CB8AC3E}">
        <p14:creationId xmlns:p14="http://schemas.microsoft.com/office/powerpoint/2010/main" val="16968495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229600" cy="792162"/>
          </a:xfrm>
        </p:spPr>
        <p:txBody>
          <a:bodyPr/>
          <a:lstStyle/>
          <a:p>
            <a:r>
              <a:rPr lang="en-US" sz="3200" dirty="0" smtClean="0"/>
              <a:t/>
            </a:r>
            <a:br>
              <a:rPr lang="en-US" sz="3200" dirty="0" smtClean="0"/>
            </a:br>
            <a:r>
              <a:rPr lang="en-US" dirty="0" smtClean="0"/>
              <a:t>What </a:t>
            </a:r>
            <a:r>
              <a:rPr lang="en-US" dirty="0"/>
              <a:t>to Do If Your Accounting System and Your Indirect Cost Rate Spreadsheet Aren't Compatible</a:t>
            </a:r>
          </a:p>
        </p:txBody>
      </p:sp>
      <p:sp>
        <p:nvSpPr>
          <p:cNvPr id="3" name="Content Placeholder 2"/>
          <p:cNvSpPr>
            <a:spLocks noGrp="1"/>
          </p:cNvSpPr>
          <p:nvPr>
            <p:ph idx="1"/>
          </p:nvPr>
        </p:nvSpPr>
        <p:spPr>
          <a:xfrm>
            <a:off x="304800" y="1447800"/>
            <a:ext cx="8458200" cy="4800600"/>
          </a:xfrm>
        </p:spPr>
        <p:txBody>
          <a:bodyPr/>
          <a:lstStyle/>
          <a:p>
            <a:pPr marL="0" indent="0">
              <a:buNone/>
            </a:pPr>
            <a:r>
              <a:rPr lang="en-US" sz="2600" dirty="0" smtClean="0"/>
              <a:t>Consider modifying your general ledger by:</a:t>
            </a:r>
          </a:p>
          <a:p>
            <a:r>
              <a:rPr lang="en-US" dirty="0" smtClean="0"/>
              <a:t>Reducing the number of accounts.</a:t>
            </a:r>
          </a:p>
          <a:p>
            <a:r>
              <a:rPr lang="en-US" sz="2600" dirty="0" smtClean="0"/>
              <a:t>Group or combine accounts that don’t have a lot of transactions or a high dollar value – most general ledgers allow you to get details with a mouse click.</a:t>
            </a:r>
          </a:p>
          <a:p>
            <a:pPr lvl="0"/>
            <a:r>
              <a:rPr lang="en-US" dirty="0" smtClean="0"/>
              <a:t>Minor </a:t>
            </a:r>
            <a:r>
              <a:rPr lang="en-US" dirty="0"/>
              <a:t>items of cost might technically be direct but it will be more efficient to treat them as indirect and pool them with other indirect </a:t>
            </a:r>
            <a:r>
              <a:rPr lang="en-US" dirty="0" smtClean="0"/>
              <a:t>costs.</a:t>
            </a:r>
          </a:p>
          <a:p>
            <a:pPr lvl="0"/>
            <a:r>
              <a:rPr lang="en-US" dirty="0" smtClean="0"/>
              <a:t>Whenever you add expense categories to your general ledger determine whether they are direct or indirect and put them into the proper grouping.</a:t>
            </a:r>
            <a:endParaRPr lang="en-US" dirty="0"/>
          </a:p>
          <a:p>
            <a:endParaRPr lang="en-US" sz="2600" dirty="0" smtClean="0"/>
          </a:p>
          <a:p>
            <a:pPr marL="0" indent="0">
              <a:buNone/>
            </a:pPr>
            <a:endParaRPr lang="en-US" sz="2600" dirty="0"/>
          </a:p>
        </p:txBody>
      </p:sp>
    </p:spTree>
    <p:extLst>
      <p:ext uri="{BB962C8B-B14F-4D97-AF65-F5344CB8AC3E}">
        <p14:creationId xmlns:p14="http://schemas.microsoft.com/office/powerpoint/2010/main" val="28265519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696200" cy="792162"/>
          </a:xfrm>
        </p:spPr>
        <p:txBody>
          <a:bodyPr/>
          <a:lstStyle/>
          <a:p>
            <a:r>
              <a:rPr lang="en-US" dirty="0" smtClean="0"/>
              <a:t>Subaccounts and Groupings Can Help</a:t>
            </a:r>
            <a:endParaRPr lang="en-US" dirty="0"/>
          </a:p>
        </p:txBody>
      </p:sp>
      <p:sp>
        <p:nvSpPr>
          <p:cNvPr id="3" name="Content Placeholder 2"/>
          <p:cNvSpPr>
            <a:spLocks noGrp="1"/>
          </p:cNvSpPr>
          <p:nvPr>
            <p:ph idx="1"/>
          </p:nvPr>
        </p:nvSpPr>
        <p:spPr>
          <a:xfrm>
            <a:off x="381000" y="838200"/>
            <a:ext cx="8382000" cy="5181600"/>
          </a:xfrm>
        </p:spPr>
        <p:txBody>
          <a:bodyPr/>
          <a:lstStyle/>
          <a:p>
            <a:r>
              <a:rPr lang="en-US" dirty="0" smtClean="0"/>
              <a:t>If you haven’t already set up subaccounts, classes, or groupings in your general ledger consider doing that.</a:t>
            </a:r>
          </a:p>
          <a:p>
            <a:r>
              <a:rPr lang="en-US" dirty="0" smtClean="0"/>
              <a:t>One of your groupings should be for all of your indirect cost categories.</a:t>
            </a:r>
          </a:p>
          <a:p>
            <a:r>
              <a:rPr lang="en-US" dirty="0" smtClean="0"/>
              <a:t>With QuickBooks, you have to:</a:t>
            </a:r>
          </a:p>
          <a:p>
            <a:pPr marL="914400" lvl="1" indent="-514350">
              <a:buFont typeface="+mj-lt"/>
              <a:buAutoNum type="arabicPeriod"/>
            </a:pPr>
            <a:r>
              <a:rPr lang="en-US" sz="2400" dirty="0" smtClean="0"/>
              <a:t>Select “lists”(on the top of the screen),</a:t>
            </a:r>
          </a:p>
          <a:p>
            <a:pPr marL="914400" lvl="1" indent="-514350">
              <a:buFont typeface="+mj-lt"/>
              <a:buAutoNum type="arabicPeriod"/>
            </a:pPr>
            <a:r>
              <a:rPr lang="en-US" sz="2400" dirty="0" smtClean="0"/>
              <a:t>Chart of accounts,</a:t>
            </a:r>
          </a:p>
          <a:p>
            <a:pPr marL="914400" lvl="1" indent="-514350">
              <a:buFont typeface="+mj-lt"/>
              <a:buAutoNum type="arabicPeriod"/>
            </a:pPr>
            <a:r>
              <a:rPr lang="en-US" sz="2400" dirty="0" smtClean="0"/>
              <a:t>Account (on the bottom left of the screen),</a:t>
            </a:r>
          </a:p>
          <a:p>
            <a:pPr marL="914400" lvl="1" indent="-514350">
              <a:buFont typeface="+mj-lt"/>
              <a:buAutoNum type="arabicPeriod"/>
            </a:pPr>
            <a:r>
              <a:rPr lang="en-US" sz="2400" dirty="0" smtClean="0"/>
              <a:t>Highlight an account and select New or Edit,</a:t>
            </a:r>
          </a:p>
          <a:p>
            <a:pPr marL="914400" lvl="1" indent="-514350">
              <a:buFont typeface="+mj-lt"/>
              <a:buAutoNum type="arabicPeriod"/>
            </a:pPr>
            <a:r>
              <a:rPr lang="en-US" sz="2400" dirty="0" smtClean="0"/>
              <a:t>Right click (e.g. insurance), click “edit,” checkmark it to make it a subaccount and choose indirect.</a:t>
            </a:r>
            <a:endParaRPr lang="en-US" sz="2400" dirty="0"/>
          </a:p>
        </p:txBody>
      </p:sp>
    </p:spTree>
    <p:extLst>
      <p:ext uri="{BB962C8B-B14F-4D97-AF65-F5344CB8AC3E}">
        <p14:creationId xmlns:p14="http://schemas.microsoft.com/office/powerpoint/2010/main" val="3195930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a:t>
            </a:r>
            <a:r>
              <a:rPr lang="en-US" smtClean="0"/>
              <a:t>Cost Objective - Multiple </a:t>
            </a:r>
            <a:r>
              <a:rPr lang="en-US" dirty="0" smtClean="0"/>
              <a:t>Funders</a:t>
            </a:r>
            <a:endParaRPr lang="en-US" dirty="0"/>
          </a:p>
        </p:txBody>
      </p:sp>
      <p:sp>
        <p:nvSpPr>
          <p:cNvPr id="3" name="Content Placeholder 2"/>
          <p:cNvSpPr>
            <a:spLocks noGrp="1"/>
          </p:cNvSpPr>
          <p:nvPr>
            <p:ph idx="1"/>
          </p:nvPr>
        </p:nvSpPr>
        <p:spPr>
          <a:xfrm>
            <a:off x="381000" y="1143000"/>
            <a:ext cx="8382000" cy="4876800"/>
          </a:xfrm>
        </p:spPr>
        <p:txBody>
          <a:bodyPr/>
          <a:lstStyle/>
          <a:p>
            <a:r>
              <a:rPr lang="en-US" dirty="0"/>
              <a:t>If you have a single cost objective but multiple </a:t>
            </a:r>
            <a:r>
              <a:rPr lang="en-US" dirty="0" smtClean="0"/>
              <a:t>funders for that cost objective*, you may not want to break those costs out by funder. Leave them combined. </a:t>
            </a:r>
          </a:p>
          <a:p>
            <a:r>
              <a:rPr lang="en-US" dirty="0" smtClean="0"/>
              <a:t>When it is </a:t>
            </a:r>
            <a:r>
              <a:rPr lang="en-US" dirty="0"/>
              <a:t>time to voucher or drawdown, </a:t>
            </a:r>
            <a:r>
              <a:rPr lang="en-US" dirty="0" smtClean="0"/>
              <a:t>send(export) the expense accounts you will be vouchering from </a:t>
            </a:r>
            <a:r>
              <a:rPr lang="en-US" dirty="0"/>
              <a:t>to an Excel spreadsheet and then calculate each funder's share of those costs.</a:t>
            </a:r>
          </a:p>
          <a:p>
            <a:endParaRPr lang="en-US" dirty="0" smtClean="0"/>
          </a:p>
          <a:p>
            <a:pPr marL="0" indent="0">
              <a:buNone/>
            </a:pPr>
            <a:r>
              <a:rPr lang="en-US" sz="1800" dirty="0" smtClean="0"/>
              <a:t>*For example, if your center receives both Part B and Part C funding for the same set of services, same population, and same geographic service area.</a:t>
            </a:r>
            <a:endParaRPr lang="en-US" sz="1800" dirty="0"/>
          </a:p>
        </p:txBody>
      </p:sp>
    </p:spTree>
    <p:extLst>
      <p:ext uri="{BB962C8B-B14F-4D97-AF65-F5344CB8AC3E}">
        <p14:creationId xmlns:p14="http://schemas.microsoft.com/office/powerpoint/2010/main" val="1938609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Pass-through Funds</a:t>
            </a:r>
            <a:endParaRPr lang="en-US" dirty="0"/>
          </a:p>
        </p:txBody>
      </p:sp>
      <p:sp>
        <p:nvSpPr>
          <p:cNvPr id="3" name="Content Placeholder 2"/>
          <p:cNvSpPr>
            <a:spLocks noGrp="1"/>
          </p:cNvSpPr>
          <p:nvPr>
            <p:ph idx="1"/>
          </p:nvPr>
        </p:nvSpPr>
        <p:spPr>
          <a:xfrm>
            <a:off x="304800" y="1143000"/>
            <a:ext cx="8458200" cy="4876800"/>
          </a:xfrm>
        </p:spPr>
        <p:txBody>
          <a:bodyPr/>
          <a:lstStyle/>
          <a:p>
            <a:r>
              <a:rPr lang="en-US" dirty="0" smtClean="0"/>
              <a:t>Community Development Block Grant funding for home accessibility, equipment loan libraries, transportation passes, and similar pass-through costs require very little administration.</a:t>
            </a:r>
          </a:p>
          <a:p>
            <a:r>
              <a:rPr lang="en-US" dirty="0" smtClean="0"/>
              <a:t>If your indirect cost rate proposal proposed to treat these costs differently by allocating less indirect cost to them, follow your indirect cost rate proposal.</a:t>
            </a:r>
          </a:p>
          <a:p>
            <a:r>
              <a:rPr lang="en-US" dirty="0" smtClean="0"/>
              <a:t>If your indirect cost rate proposal used total direct costs as a base without any special treatment for these types of expenses, follow your indirect cost rate proposal.</a:t>
            </a:r>
            <a:endParaRPr lang="en-US" dirty="0"/>
          </a:p>
        </p:txBody>
      </p:sp>
    </p:spTree>
    <p:extLst>
      <p:ext uri="{BB962C8B-B14F-4D97-AF65-F5344CB8AC3E}">
        <p14:creationId xmlns:p14="http://schemas.microsoft.com/office/powerpoint/2010/main" val="90852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8438"/>
            <a:ext cx="7696200" cy="792162"/>
          </a:xfrm>
        </p:spPr>
        <p:txBody>
          <a:bodyPr/>
          <a:lstStyle/>
          <a:p>
            <a:r>
              <a:rPr lang="en-US" dirty="0" smtClean="0"/>
              <a:t>Keep an Electronic File of Documentation for Drawdowns and Vouchers</a:t>
            </a:r>
            <a:endParaRPr lang="en-US" dirty="0"/>
          </a:p>
        </p:txBody>
      </p:sp>
      <p:sp>
        <p:nvSpPr>
          <p:cNvPr id="3" name="Content Placeholder 2"/>
          <p:cNvSpPr>
            <a:spLocks noGrp="1"/>
          </p:cNvSpPr>
          <p:nvPr>
            <p:ph idx="1"/>
          </p:nvPr>
        </p:nvSpPr>
        <p:spPr>
          <a:xfrm>
            <a:off x="381000" y="1219200"/>
            <a:ext cx="8305800" cy="4876800"/>
          </a:xfrm>
        </p:spPr>
        <p:txBody>
          <a:bodyPr/>
          <a:lstStyle/>
          <a:p>
            <a:r>
              <a:rPr lang="en-US" dirty="0" smtClean="0">
                <a:solidFill>
                  <a:srgbClr val="000000"/>
                </a:solidFill>
              </a:rPr>
              <a:t>You may not need to submit this documentation but you need to have it.</a:t>
            </a:r>
          </a:p>
          <a:p>
            <a:r>
              <a:rPr lang="en-US" dirty="0" smtClean="0">
                <a:solidFill>
                  <a:srgbClr val="000000"/>
                </a:solidFill>
              </a:rPr>
              <a:t>Some funders may require this documentation.</a:t>
            </a:r>
          </a:p>
          <a:p>
            <a:r>
              <a:rPr lang="en-US" dirty="0" smtClean="0">
                <a:solidFill>
                  <a:srgbClr val="000000"/>
                </a:solidFill>
              </a:rPr>
              <a:t>Some funders might also require details for indirect.</a:t>
            </a:r>
          </a:p>
          <a:p>
            <a:r>
              <a:rPr lang="en-US" dirty="0" smtClean="0">
                <a:solidFill>
                  <a:srgbClr val="000000"/>
                </a:solidFill>
              </a:rPr>
              <a:t>Your documentation should come right from your general ledger whenever possible.</a:t>
            </a:r>
          </a:p>
          <a:p>
            <a:r>
              <a:rPr lang="en-US" dirty="0" smtClean="0">
                <a:solidFill>
                  <a:srgbClr val="000000"/>
                </a:solidFill>
              </a:rPr>
              <a:t>It should include details of payroll, payroll taxes (based on your payroll tax rate), supplies and other direct costs.</a:t>
            </a:r>
          </a:p>
        </p:txBody>
      </p:sp>
    </p:spTree>
    <p:extLst>
      <p:ext uri="{BB962C8B-B14F-4D97-AF65-F5344CB8AC3E}">
        <p14:creationId xmlns:p14="http://schemas.microsoft.com/office/powerpoint/2010/main" val="1153505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696200" cy="792162"/>
          </a:xfrm>
        </p:spPr>
        <p:txBody>
          <a:bodyPr/>
          <a:lstStyle/>
          <a:p>
            <a:r>
              <a:rPr lang="en-US" dirty="0"/>
              <a:t>Keep an Electronic File of Documentation for Drawdowns and </a:t>
            </a:r>
            <a:r>
              <a:rPr lang="en-US" dirty="0" smtClean="0"/>
              <a:t>Vouchers, </a:t>
            </a:r>
            <a:r>
              <a:rPr lang="en-US" sz="2400" dirty="0" smtClean="0"/>
              <a:t>cont’d.</a:t>
            </a:r>
            <a:endParaRPr lang="en-US" dirty="0">
              <a:effectLst/>
            </a:endParaRPr>
          </a:p>
        </p:txBody>
      </p:sp>
      <p:sp>
        <p:nvSpPr>
          <p:cNvPr id="3" name="Content Placeholder 2"/>
          <p:cNvSpPr>
            <a:spLocks noGrp="1"/>
          </p:cNvSpPr>
          <p:nvPr>
            <p:ph idx="1"/>
          </p:nvPr>
        </p:nvSpPr>
        <p:spPr>
          <a:xfrm>
            <a:off x="381000" y="1295400"/>
            <a:ext cx="8382000" cy="4724400"/>
          </a:xfrm>
        </p:spPr>
        <p:txBody>
          <a:bodyPr/>
          <a:lstStyle/>
          <a:p>
            <a:r>
              <a:rPr lang="en-US" dirty="0">
                <a:solidFill>
                  <a:srgbClr val="000000"/>
                </a:solidFill>
              </a:rPr>
              <a:t>It should also include your indirect costs, calculated by multiplying your indirect cost rate by your total direct </a:t>
            </a:r>
            <a:r>
              <a:rPr lang="en-US" dirty="0" smtClean="0">
                <a:solidFill>
                  <a:srgbClr val="000000"/>
                </a:solidFill>
              </a:rPr>
              <a:t>costs (</a:t>
            </a:r>
            <a:r>
              <a:rPr lang="en-US" dirty="0">
                <a:solidFill>
                  <a:srgbClr val="000000"/>
                </a:solidFill>
              </a:rPr>
              <a:t>or by payroll if payroll was your base</a:t>
            </a:r>
            <a:r>
              <a:rPr lang="en-US" dirty="0" smtClean="0">
                <a:solidFill>
                  <a:srgbClr val="000000"/>
                </a:solidFill>
              </a:rPr>
              <a:t>).</a:t>
            </a:r>
            <a:endParaRPr lang="en-US" dirty="0">
              <a:solidFill>
                <a:srgbClr val="000000"/>
              </a:solidFill>
            </a:endParaRPr>
          </a:p>
          <a:p>
            <a:r>
              <a:rPr lang="en-US" dirty="0" smtClean="0">
                <a:solidFill>
                  <a:srgbClr val="000000"/>
                </a:solidFill>
              </a:rPr>
              <a:t>If </a:t>
            </a:r>
            <a:r>
              <a:rPr lang="en-US" dirty="0">
                <a:solidFill>
                  <a:srgbClr val="000000"/>
                </a:solidFill>
              </a:rPr>
              <a:t>you don’t have proper </a:t>
            </a:r>
            <a:r>
              <a:rPr lang="en-US" dirty="0" smtClean="0">
                <a:solidFill>
                  <a:srgbClr val="000000"/>
                </a:solidFill>
              </a:rPr>
              <a:t>documentation, </a:t>
            </a:r>
            <a:r>
              <a:rPr lang="en-US" dirty="0">
                <a:solidFill>
                  <a:srgbClr val="000000"/>
                </a:solidFill>
              </a:rPr>
              <a:t>you risk being required to submit copies of all of your expenses for each </a:t>
            </a:r>
            <a:r>
              <a:rPr lang="en-US" dirty="0" smtClean="0">
                <a:solidFill>
                  <a:srgbClr val="000000"/>
                </a:solidFill>
              </a:rPr>
              <a:t>drawdown.</a:t>
            </a:r>
            <a:endParaRPr lang="en-US" dirty="0">
              <a:solidFill>
                <a:srgbClr val="000000"/>
              </a:solidFill>
            </a:endParaRPr>
          </a:p>
          <a:p>
            <a:r>
              <a:rPr lang="en-US" dirty="0" smtClean="0">
                <a:solidFill>
                  <a:srgbClr val="000000"/>
                </a:solidFill>
              </a:rPr>
              <a:t>You may also be prohibited from taking any advances.</a:t>
            </a:r>
            <a:endParaRPr lang="en-US" dirty="0">
              <a:solidFill>
                <a:srgbClr val="000000"/>
              </a:solidFill>
            </a:endParaRPr>
          </a:p>
          <a:p>
            <a:endParaRPr lang="en-US" dirty="0" smtClean="0"/>
          </a:p>
        </p:txBody>
      </p:sp>
    </p:spTree>
    <p:extLst>
      <p:ext uri="{BB962C8B-B14F-4D97-AF65-F5344CB8AC3E}">
        <p14:creationId xmlns:p14="http://schemas.microsoft.com/office/powerpoint/2010/main" val="22660836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effectLst/>
              </a:rPr>
              <a:t>Questions and Answers</a:t>
            </a:r>
            <a:endParaRPr lang="en-US" sz="2800" dirty="0">
              <a:effectLst/>
            </a:endParaRPr>
          </a:p>
        </p:txBody>
      </p:sp>
    </p:spTree>
    <p:extLst>
      <p:ext uri="{BB962C8B-B14F-4D97-AF65-F5344CB8AC3E}">
        <p14:creationId xmlns:p14="http://schemas.microsoft.com/office/powerpoint/2010/main" val="3057290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Payroll Allocation</a:t>
            </a:r>
            <a:endParaRPr lang="en-US" dirty="0">
              <a:effectLst/>
            </a:endParaRPr>
          </a:p>
        </p:txBody>
      </p:sp>
      <p:sp>
        <p:nvSpPr>
          <p:cNvPr id="3" name="Content Placeholder 2"/>
          <p:cNvSpPr>
            <a:spLocks noGrp="1"/>
          </p:cNvSpPr>
          <p:nvPr>
            <p:ph idx="1"/>
          </p:nvPr>
        </p:nvSpPr>
        <p:spPr/>
        <p:txBody>
          <a:bodyPr/>
          <a:lstStyle/>
          <a:p>
            <a:r>
              <a:rPr lang="en-US" dirty="0" smtClean="0"/>
              <a:t>We previously provided training on payroll allocation and won’t go into it here.</a:t>
            </a:r>
          </a:p>
          <a:p>
            <a:r>
              <a:rPr lang="en-US" dirty="0" smtClean="0"/>
              <a:t>We do want to remind you that you need after-the-fact documentation for payroll.</a:t>
            </a:r>
          </a:p>
          <a:p>
            <a:r>
              <a:rPr lang="en-US" dirty="0"/>
              <a:t>Either use </a:t>
            </a:r>
            <a:r>
              <a:rPr lang="en-US" dirty="0" smtClean="0"/>
              <a:t>Personnel Activity Reports (PARs) </a:t>
            </a:r>
            <a:r>
              <a:rPr lang="en-US" dirty="0"/>
              <a:t>to allocate your payroll, or periodically check whether the preliminary allocations you set up are accurate, and document this</a:t>
            </a:r>
            <a:r>
              <a:rPr lang="en-US" dirty="0" smtClean="0"/>
              <a:t>.</a:t>
            </a:r>
          </a:p>
          <a:p>
            <a:r>
              <a:rPr lang="en-US" u="sng" dirty="0"/>
              <a:t>http://www.ilru.org/training/how-prepare-indirect-cost-rate-proposal</a:t>
            </a:r>
            <a:endParaRPr lang="en-US" dirty="0"/>
          </a:p>
          <a:p>
            <a:pPr marL="0" indent="0">
              <a:buNone/>
            </a:pPr>
            <a:endParaRPr lang="en-US" dirty="0"/>
          </a:p>
        </p:txBody>
      </p:sp>
    </p:spTree>
    <p:extLst>
      <p:ext uri="{BB962C8B-B14F-4D97-AF65-F5344CB8AC3E}">
        <p14:creationId xmlns:p14="http://schemas.microsoft.com/office/powerpoint/2010/main" val="32040057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10% De </a:t>
            </a:r>
            <a:r>
              <a:rPr lang="en-US" dirty="0" err="1" smtClean="0"/>
              <a:t>minimis</a:t>
            </a:r>
            <a:r>
              <a:rPr lang="en-US" dirty="0" smtClean="0"/>
              <a:t> Indirect Rate Election</a:t>
            </a:r>
            <a:endParaRPr lang="en-US" sz="2400" dirty="0">
              <a:effectLst/>
            </a:endParaRPr>
          </a:p>
        </p:txBody>
      </p:sp>
      <p:sp>
        <p:nvSpPr>
          <p:cNvPr id="3" name="Content Placeholder 2"/>
          <p:cNvSpPr>
            <a:spLocks noGrp="1"/>
          </p:cNvSpPr>
          <p:nvPr>
            <p:ph idx="1"/>
          </p:nvPr>
        </p:nvSpPr>
        <p:spPr>
          <a:xfrm>
            <a:off x="381000" y="914400"/>
            <a:ext cx="8534400" cy="5334000"/>
          </a:xfrm>
        </p:spPr>
        <p:txBody>
          <a:bodyPr/>
          <a:lstStyle/>
          <a:p>
            <a:r>
              <a:rPr lang="en-US" dirty="0" smtClean="0"/>
              <a:t>We aren’t going to go into detail on this option but do want to remind you that you only need to put the 10% into your budget to elect this option.</a:t>
            </a:r>
          </a:p>
          <a:p>
            <a:r>
              <a:rPr lang="en-US" dirty="0" smtClean="0"/>
              <a:t>Very few agencies will be able to operate with a 10% indirect allocation.</a:t>
            </a:r>
          </a:p>
          <a:p>
            <a:r>
              <a:rPr lang="en-US" dirty="0" smtClean="0"/>
              <a:t>The </a:t>
            </a:r>
            <a:r>
              <a:rPr lang="en-US" dirty="0"/>
              <a:t>10% only applies to certain costs called your Modified Total Direct Costs. They include payroll and </a:t>
            </a:r>
            <a:r>
              <a:rPr lang="en-US" dirty="0" smtClean="0"/>
              <a:t>taxes, materials </a:t>
            </a:r>
            <a:r>
              <a:rPr lang="en-US" dirty="0"/>
              <a:t>and supplies, direct services and </a:t>
            </a:r>
            <a:r>
              <a:rPr lang="en-US" dirty="0" smtClean="0"/>
              <a:t>travel, </a:t>
            </a:r>
            <a:r>
              <a:rPr lang="en-US" dirty="0"/>
              <a:t>but not equipment, rent, facilities </a:t>
            </a:r>
            <a:r>
              <a:rPr lang="en-US" dirty="0" smtClean="0"/>
              <a:t>maintenance </a:t>
            </a:r>
            <a:r>
              <a:rPr lang="en-US" dirty="0"/>
              <a:t>or </a:t>
            </a:r>
            <a:r>
              <a:rPr lang="en-US" dirty="0" smtClean="0"/>
              <a:t>upgrades, </a:t>
            </a:r>
            <a:r>
              <a:rPr lang="en-US" dirty="0"/>
              <a:t>or participant support costs</a:t>
            </a:r>
            <a:r>
              <a:rPr lang="en-US" dirty="0" smtClean="0"/>
              <a:t>.</a:t>
            </a:r>
          </a:p>
          <a:p>
            <a:r>
              <a:rPr lang="en-US" dirty="0" smtClean="0"/>
              <a:t>If you find that your de minimis rate is too low, you can apply for an indirect rate at any time.</a:t>
            </a:r>
            <a:endParaRPr lang="en-US" dirty="0"/>
          </a:p>
        </p:txBody>
      </p:sp>
    </p:spTree>
    <p:extLst>
      <p:ext uri="{BB962C8B-B14F-4D97-AF65-F5344CB8AC3E}">
        <p14:creationId xmlns:p14="http://schemas.microsoft.com/office/powerpoint/2010/main" val="1143187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a:t>
            </a:r>
          </a:p>
        </p:txBody>
      </p:sp>
      <p:sp>
        <p:nvSpPr>
          <p:cNvPr id="3" name="Content Placeholder 2"/>
          <p:cNvSpPr>
            <a:spLocks noGrp="1"/>
          </p:cNvSpPr>
          <p:nvPr>
            <p:ph idx="1"/>
          </p:nvPr>
        </p:nvSpPr>
        <p:spPr>
          <a:xfrm>
            <a:off x="381000" y="1143000"/>
            <a:ext cx="8382000" cy="4876800"/>
          </a:xfrm>
        </p:spPr>
        <p:txBody>
          <a:bodyPr/>
          <a:lstStyle/>
          <a:p>
            <a:r>
              <a:rPr lang="en-US" dirty="0" smtClean="0"/>
              <a:t>Your indirect cost rate is a formula. Apply the formula as it was described in your proposal.</a:t>
            </a:r>
          </a:p>
          <a:p>
            <a:r>
              <a:rPr lang="en-US" dirty="0" smtClean="0"/>
              <a:t>Measure your performance related to your indirect costs as part of your monthly reconciliation of costs.</a:t>
            </a:r>
          </a:p>
          <a:p>
            <a:r>
              <a:rPr lang="en-US" dirty="0" smtClean="0"/>
              <a:t>Keep records and measure your actual cost against your prediction to determine if any adjustments are needed.</a:t>
            </a:r>
            <a:endParaRPr lang="en-US" dirty="0"/>
          </a:p>
        </p:txBody>
      </p:sp>
    </p:spTree>
    <p:extLst>
      <p:ext uri="{BB962C8B-B14F-4D97-AF65-F5344CB8AC3E}">
        <p14:creationId xmlns:p14="http://schemas.microsoft.com/office/powerpoint/2010/main" val="2524393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00400"/>
            <a:ext cx="9144000" cy="792162"/>
          </a:xfrm>
        </p:spPr>
        <p:txBody>
          <a:bodyPr/>
          <a:lstStyle/>
          <a:p>
            <a:pPr marL="0" indent="0" algn="ctr"/>
            <a:r>
              <a:rPr lang="en-US" sz="2800" dirty="0" smtClean="0">
                <a:effectLst/>
              </a:rPr>
              <a:t>Applying Your Indirect Cost Rate</a:t>
            </a:r>
            <a:r>
              <a:rPr lang="en-US" dirty="0" smtClean="0">
                <a:effectLst/>
                <a:ea typeface="ＭＳ Ｐゴシック" pitchFamily="-1" charset="-128"/>
              </a:rPr>
              <a:t/>
            </a:r>
            <a:br>
              <a:rPr lang="en-US" dirty="0" smtClean="0">
                <a:effectLst/>
                <a:ea typeface="ＭＳ Ｐゴシック" pitchFamily="-1" charset="-128"/>
              </a:rPr>
            </a:br>
            <a:r>
              <a:rPr lang="en-US" sz="1050" dirty="0" smtClean="0">
                <a:solidFill>
                  <a:srgbClr val="000099"/>
                </a:solidFill>
                <a:effectLst/>
                <a:latin typeface="Arial Rounded MT Bold" pitchFamily="-1" charset="0"/>
                <a:ea typeface="ＭＳ Ｐゴシック" pitchFamily="-1" charset="-128"/>
              </a:rPr>
              <a:t/>
            </a:r>
            <a:br>
              <a:rPr lang="en-US" sz="1050" dirty="0" smtClean="0">
                <a:solidFill>
                  <a:srgbClr val="000099"/>
                </a:solidFill>
                <a:effectLst/>
                <a:latin typeface="Arial Rounded MT Bold" pitchFamily="-1" charset="0"/>
                <a:ea typeface="ＭＳ Ｐゴシック" pitchFamily="-1" charset="-128"/>
              </a:rPr>
            </a:br>
            <a:r>
              <a:rPr lang="en-US" sz="2400" b="0" dirty="0" smtClean="0">
                <a:solidFill>
                  <a:srgbClr val="000099"/>
                </a:solidFill>
                <a:effectLst/>
                <a:latin typeface="Arial Rounded MT Bold" pitchFamily="-1" charset="0"/>
                <a:ea typeface="ＭＳ Ｐゴシック" pitchFamily="-1" charset="-128"/>
              </a:rPr>
              <a:t>March 22, 2017</a:t>
            </a:r>
            <a:br>
              <a:rPr lang="en-US" sz="2400" b="0" dirty="0" smtClean="0">
                <a:solidFill>
                  <a:srgbClr val="000099"/>
                </a:solidFill>
                <a:effectLst/>
                <a:latin typeface="Arial Rounded MT Bold" pitchFamily="-1" charset="0"/>
                <a:ea typeface="ＭＳ Ｐゴシック" pitchFamily="-1" charset="-128"/>
              </a:rPr>
            </a:br>
            <a:r>
              <a:rPr lang="en-US" sz="2400" b="0" dirty="0" smtClean="0">
                <a:solidFill>
                  <a:srgbClr val="333399"/>
                </a:solidFill>
                <a:effectLst/>
                <a:latin typeface="Arial Rounded MT Bold" pitchFamily="-1" charset="0"/>
                <a:ea typeface="ＭＳ Ｐゴシック" pitchFamily="-1" charset="-128"/>
              </a:rPr>
              <a:t/>
            </a:r>
            <a:br>
              <a:rPr lang="en-US" sz="2400" b="0" dirty="0" smtClean="0">
                <a:solidFill>
                  <a:srgbClr val="333399"/>
                </a:solidFill>
                <a:effectLst/>
                <a:latin typeface="Arial Rounded MT Bold" pitchFamily="-1" charset="0"/>
                <a:ea typeface="ＭＳ Ｐゴシック" pitchFamily="-1" charset="-128"/>
              </a:rPr>
            </a:br>
            <a:r>
              <a:rPr lang="en-US" sz="2400" b="0" dirty="0" smtClean="0">
                <a:solidFill>
                  <a:srgbClr val="333399"/>
                </a:solidFill>
                <a:effectLst/>
                <a:latin typeface="Arial Rounded MT Bold" pitchFamily="-1" charset="0"/>
                <a:ea typeface="ＭＳ Ｐゴシック" pitchFamily="-1" charset="-128"/>
              </a:rPr>
              <a:t>Presenters:</a:t>
            </a:r>
            <a:br>
              <a:rPr lang="en-US" sz="2400" b="0" dirty="0" smtClean="0">
                <a:solidFill>
                  <a:srgbClr val="333399"/>
                </a:solidFill>
                <a:effectLst/>
                <a:latin typeface="Arial Rounded MT Bold" pitchFamily="-1" charset="0"/>
                <a:ea typeface="ＭＳ Ｐゴシック" pitchFamily="-1" charset="-128"/>
              </a:rPr>
            </a:br>
            <a:r>
              <a:rPr lang="en-US" sz="2400" b="0" dirty="0">
                <a:effectLst/>
                <a:latin typeface="Arial Rounded MT Bold" pitchFamily="34" charset="0"/>
              </a:rPr>
              <a:t>John Heveron, Jr. CPA</a:t>
            </a:r>
            <a:r>
              <a:rPr lang="en-US" sz="2400" b="0" dirty="0">
                <a:solidFill>
                  <a:srgbClr val="333399"/>
                </a:solidFill>
                <a:effectLst/>
                <a:latin typeface="Arial Rounded MT Bold" pitchFamily="-1" charset="0"/>
                <a:ea typeface="ＭＳ Ｐゴシック" pitchFamily="-1" charset="-128"/>
              </a:rPr>
              <a:t/>
            </a:r>
            <a:br>
              <a:rPr lang="en-US" sz="2400" b="0" dirty="0">
                <a:solidFill>
                  <a:srgbClr val="333399"/>
                </a:solidFill>
                <a:effectLst/>
                <a:latin typeface="Arial Rounded MT Bold" pitchFamily="-1" charset="0"/>
                <a:ea typeface="ＭＳ Ｐゴシック" pitchFamily="-1" charset="-128"/>
              </a:rPr>
            </a:br>
            <a:r>
              <a:rPr lang="en-US" sz="2400" b="0" dirty="0" smtClean="0">
                <a:solidFill>
                  <a:srgbClr val="333399"/>
                </a:solidFill>
                <a:effectLst/>
                <a:latin typeface="Arial Rounded MT Bold" pitchFamily="-1" charset="0"/>
                <a:ea typeface="ＭＳ Ｐゴシック" pitchFamily="-1" charset="-128"/>
              </a:rPr>
              <a:t>Paula </a:t>
            </a:r>
            <a:r>
              <a:rPr lang="en-US" sz="2400" b="0" dirty="0">
                <a:solidFill>
                  <a:srgbClr val="333399"/>
                </a:solidFill>
                <a:effectLst/>
                <a:latin typeface="Arial Rounded MT Bold" pitchFamily="-1" charset="0"/>
                <a:ea typeface="ＭＳ Ｐゴシック" pitchFamily="-1" charset="-128"/>
              </a:rPr>
              <a:t>L. </a:t>
            </a:r>
            <a:r>
              <a:rPr lang="en-US" sz="2400" b="0" dirty="0" err="1">
                <a:solidFill>
                  <a:srgbClr val="333399"/>
                </a:solidFill>
                <a:effectLst/>
                <a:latin typeface="Arial Rounded MT Bold" pitchFamily="-1" charset="0"/>
                <a:ea typeface="ＭＳ Ｐゴシック" pitchFamily="-1" charset="-128"/>
              </a:rPr>
              <a:t>McElwee</a:t>
            </a:r>
            <a:r>
              <a:rPr lang="en-US" sz="2400" b="0" dirty="0" smtClean="0">
                <a:effectLst/>
                <a:latin typeface="Arial Rounded MT Bold" pitchFamily="34" charset="0"/>
              </a:rPr>
              <a:t/>
            </a:r>
            <a:br>
              <a:rPr lang="en-US" sz="2400" b="0" dirty="0" smtClean="0">
                <a:effectLst/>
                <a:latin typeface="Arial Rounded MT Bold" pitchFamily="34" charset="0"/>
              </a:rPr>
            </a:br>
            <a:r>
              <a:rPr lang="en-US" sz="2400" b="0" dirty="0" smtClean="0">
                <a:solidFill>
                  <a:srgbClr val="333399"/>
                </a:solidFill>
                <a:effectLst/>
                <a:latin typeface="Arial Rounded MT Bold" pitchFamily="-1" charset="0"/>
                <a:ea typeface="ＭＳ Ｐゴシック" pitchFamily="-1" charset="-128"/>
              </a:rPr>
              <a:t/>
            </a:r>
            <a:br>
              <a:rPr lang="en-US" sz="2400" b="0" dirty="0" smtClean="0">
                <a:solidFill>
                  <a:srgbClr val="333399"/>
                </a:solidFill>
                <a:effectLst/>
                <a:latin typeface="Arial Rounded MT Bold" pitchFamily="-1" charset="0"/>
                <a:ea typeface="ＭＳ Ｐゴシック" pitchFamily="-1" charset="-128"/>
              </a:rPr>
            </a:br>
            <a:endParaRPr lang="en-US" b="0" dirty="0">
              <a:effectLst/>
            </a:endParaRPr>
          </a:p>
        </p:txBody>
      </p:sp>
      <p:pic>
        <p:nvPicPr>
          <p:cNvPr id="4" name="Picture 2" descr="IL-NET Logo in blue block letters, with CIL-NET SILC-NET underneath in smaller red letter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52246" y="392024"/>
            <a:ext cx="1581754" cy="8621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normAutofit/>
          </a:bodyPr>
          <a:lstStyle/>
          <a:p>
            <a:pPr eaLnBrk="1" fontAlgn="auto" hangingPunct="1">
              <a:spcAft>
                <a:spcPts val="0"/>
              </a:spcAft>
              <a:defRPr/>
            </a:pPr>
            <a:r>
              <a:rPr lang="en-US" sz="2800" dirty="0" smtClean="0">
                <a:effectLst/>
              </a:rPr>
              <a:t>Questions and Answers</a:t>
            </a:r>
          </a:p>
        </p:txBody>
      </p:sp>
    </p:spTree>
    <p:extLst>
      <p:ext uri="{BB962C8B-B14F-4D97-AF65-F5344CB8AC3E}">
        <p14:creationId xmlns:p14="http://schemas.microsoft.com/office/powerpoint/2010/main" val="41853961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696200" cy="792162"/>
          </a:xfrm>
        </p:spPr>
        <p:txBody>
          <a:bodyPr/>
          <a:lstStyle/>
          <a:p>
            <a:r>
              <a:rPr lang="en-US" dirty="0" smtClean="0"/>
              <a:t>Federal Resources </a:t>
            </a:r>
            <a:endParaRPr lang="en-US" dirty="0"/>
          </a:p>
        </p:txBody>
      </p:sp>
      <p:sp>
        <p:nvSpPr>
          <p:cNvPr id="3" name="Content Placeholder 2"/>
          <p:cNvSpPr>
            <a:spLocks noGrp="1"/>
          </p:cNvSpPr>
          <p:nvPr>
            <p:ph idx="1"/>
          </p:nvPr>
        </p:nvSpPr>
        <p:spPr>
          <a:xfrm>
            <a:off x="381000" y="1143000"/>
            <a:ext cx="8458200" cy="4953000"/>
          </a:xfrm>
        </p:spPr>
        <p:txBody>
          <a:bodyPr/>
          <a:lstStyle/>
          <a:p>
            <a:r>
              <a:rPr lang="en-US" dirty="0" smtClean="0"/>
              <a:t>Here </a:t>
            </a:r>
            <a:r>
              <a:rPr lang="en-US" dirty="0"/>
              <a:t>are links to HHS guidance for CILs, </a:t>
            </a:r>
            <a:r>
              <a:rPr lang="en-US" dirty="0" smtClean="0"/>
              <a:t>their </a:t>
            </a:r>
            <a:r>
              <a:rPr lang="en-US" dirty="0"/>
              <a:t>sample indirect cost rate </a:t>
            </a:r>
            <a:r>
              <a:rPr lang="en-US" dirty="0" smtClean="0"/>
              <a:t>proposal, and an indirect cost rate proposal checklist.</a:t>
            </a:r>
            <a:endParaRPr lang="en-US" dirty="0"/>
          </a:p>
          <a:p>
            <a:pPr lvl="1"/>
            <a:r>
              <a:rPr lang="en-US" sz="2600" dirty="0"/>
              <a:t>https://</a:t>
            </a:r>
            <a:r>
              <a:rPr lang="en-US" sz="2600" dirty="0" smtClean="0"/>
              <a:t>rates.psc.gov/fms/dca/CIL%20guidance.pdf </a:t>
            </a:r>
            <a:endParaRPr lang="en-US" sz="2600" dirty="0"/>
          </a:p>
          <a:p>
            <a:pPr lvl="1"/>
            <a:r>
              <a:rPr lang="en-US" sz="2600" dirty="0"/>
              <a:t>https://</a:t>
            </a:r>
            <a:r>
              <a:rPr lang="en-US" sz="2600" dirty="0" smtClean="0"/>
              <a:t>rates.psc.gov/fms/dca/np_exall2.html </a:t>
            </a:r>
          </a:p>
          <a:p>
            <a:pPr lvl="1"/>
            <a:r>
              <a:rPr lang="en-US" sz="2600" dirty="0" smtClean="0"/>
              <a:t>https://rates.psc.gov/fms/dca/icpchecklist.pdf </a:t>
            </a:r>
            <a:endParaRPr lang="en-US" sz="2600" dirty="0"/>
          </a:p>
          <a:p>
            <a:pPr marL="0" indent="0">
              <a:buNone/>
            </a:pPr>
            <a:endParaRPr lang="en-US" dirty="0"/>
          </a:p>
        </p:txBody>
      </p:sp>
    </p:spTree>
    <p:extLst>
      <p:ext uri="{BB962C8B-B14F-4D97-AF65-F5344CB8AC3E}">
        <p14:creationId xmlns:p14="http://schemas.microsoft.com/office/powerpoint/2010/main" val="1832639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
            </a:r>
            <a:r>
              <a:rPr lang="en-US" dirty="0" smtClean="0">
                <a:effectLst/>
              </a:rPr>
              <a:t>IL Financial Management Resources</a:t>
            </a:r>
            <a:endParaRPr lang="en-US" dirty="0">
              <a:effectLst/>
            </a:endParaRPr>
          </a:p>
        </p:txBody>
      </p:sp>
      <p:sp>
        <p:nvSpPr>
          <p:cNvPr id="3" name="Content Placeholder 2"/>
          <p:cNvSpPr>
            <a:spLocks noGrp="1"/>
          </p:cNvSpPr>
          <p:nvPr>
            <p:ph idx="1"/>
          </p:nvPr>
        </p:nvSpPr>
        <p:spPr>
          <a:xfrm>
            <a:off x="381000" y="1219200"/>
            <a:ext cx="8382000" cy="4876800"/>
          </a:xfrm>
        </p:spPr>
        <p:txBody>
          <a:bodyPr/>
          <a:lstStyle/>
          <a:p>
            <a:endParaRPr lang="en-US" dirty="0" smtClean="0"/>
          </a:p>
          <a:p>
            <a:r>
              <a:rPr lang="en-US" dirty="0" smtClean="0"/>
              <a:t>Contact Paula McElwee, IL-NET Technical Assistance Coordinator, for individualized assistance.</a:t>
            </a:r>
          </a:p>
          <a:p>
            <a:r>
              <a:rPr lang="en-US" dirty="0" smtClean="0"/>
              <a:t>Check out the materials on IL-NET Financial Management for CILs </a:t>
            </a:r>
          </a:p>
          <a:p>
            <a:pPr lvl="1"/>
            <a:r>
              <a:rPr lang="en-US" sz="2400" dirty="0" smtClean="0"/>
              <a:t>http</a:t>
            </a:r>
            <a:r>
              <a:rPr lang="en-US" sz="2400" dirty="0"/>
              <a:t>://</a:t>
            </a:r>
            <a:r>
              <a:rPr lang="en-US" sz="2400" dirty="0" smtClean="0"/>
              <a:t>www.ilru.org/topics/cil-financial-management.</a:t>
            </a:r>
          </a:p>
          <a:p>
            <a:r>
              <a:rPr lang="en-US" dirty="0"/>
              <a:t>Y</a:t>
            </a:r>
            <a:r>
              <a:rPr lang="en-US" dirty="0" smtClean="0"/>
              <a:t>ou can also locate documents on ILRU.org by using the link “CIL Financial Management” on the Browse by Topic navigation bar or by searching for “financial management.”</a:t>
            </a:r>
            <a:endParaRPr lang="en-US" dirty="0"/>
          </a:p>
        </p:txBody>
      </p:sp>
    </p:spTree>
    <p:extLst>
      <p:ext uri="{BB962C8B-B14F-4D97-AF65-F5344CB8AC3E}">
        <p14:creationId xmlns:p14="http://schemas.microsoft.com/office/powerpoint/2010/main" val="7732944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Questions &amp; Answers and Evaluation</a:t>
            </a:r>
          </a:p>
        </p:txBody>
      </p:sp>
      <p:sp>
        <p:nvSpPr>
          <p:cNvPr id="3" name="Content Placeholder 2"/>
          <p:cNvSpPr>
            <a:spLocks noGrp="1"/>
          </p:cNvSpPr>
          <p:nvPr>
            <p:ph idx="1"/>
          </p:nvPr>
        </p:nvSpPr>
        <p:spPr>
          <a:xfrm>
            <a:off x="381000" y="1143000"/>
            <a:ext cx="8382000" cy="4876800"/>
          </a:xfrm>
        </p:spPr>
        <p:txBody>
          <a:bodyPr/>
          <a:lstStyle/>
          <a:p>
            <a:pPr eaLnBrk="1" hangingPunct="1">
              <a:spcBef>
                <a:spcPct val="0"/>
              </a:spcBef>
              <a:spcAft>
                <a:spcPct val="35000"/>
              </a:spcAft>
              <a:buNone/>
            </a:pPr>
            <a:r>
              <a:rPr lang="en-US" sz="2800" dirty="0"/>
              <a:t>Your feedback is important to us! Please </a:t>
            </a:r>
            <a:r>
              <a:rPr lang="en-US" sz="2800" b="1" i="1" dirty="0"/>
              <a:t>click the link below  </a:t>
            </a:r>
            <a:r>
              <a:rPr lang="en-US" sz="2800" dirty="0"/>
              <a:t>to complete your evaluation of this webinar:</a:t>
            </a:r>
          </a:p>
          <a:p>
            <a:pPr algn="ctr" eaLnBrk="1" hangingPunct="1">
              <a:spcBef>
                <a:spcPct val="0"/>
              </a:spcBef>
              <a:spcAft>
                <a:spcPct val="35000"/>
              </a:spcAft>
              <a:buNone/>
            </a:pPr>
            <a:r>
              <a:rPr lang="en-US" sz="2800" u="sng" dirty="0">
                <a:hlinkClick r:id="rId3"/>
              </a:rPr>
              <a:t>http://</a:t>
            </a:r>
            <a:r>
              <a:rPr lang="en-US" sz="2800" u="sng" dirty="0" smtClean="0">
                <a:hlinkClick r:id="rId3"/>
              </a:rPr>
              <a:t>www.surveygizmo.com/s3/3402799/CIL-NET-Webinar-Applying-your-Indirect-Cost-Rate-March-22-2017</a:t>
            </a:r>
            <a:endParaRPr lang="en-US" sz="2800" u="sng" dirty="0" smtClean="0"/>
          </a:p>
          <a:p>
            <a:pPr algn="ctr" eaLnBrk="1" hangingPunct="1">
              <a:spcBef>
                <a:spcPct val="0"/>
              </a:spcBef>
              <a:spcAft>
                <a:spcPct val="35000"/>
              </a:spcAft>
              <a:buNone/>
            </a:pPr>
            <a:endParaRPr lang="en-US" dirty="0"/>
          </a:p>
        </p:txBody>
      </p:sp>
    </p:spTree>
    <p:extLst>
      <p:ext uri="{BB962C8B-B14F-4D97-AF65-F5344CB8AC3E}">
        <p14:creationId xmlns:p14="http://schemas.microsoft.com/office/powerpoint/2010/main" val="5460361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2"/>
          <p:cNvSpPr>
            <a:spLocks noGrp="1" noChangeArrowheads="1"/>
          </p:cNvSpPr>
          <p:nvPr>
            <p:ph type="title"/>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sz="2800" dirty="0" smtClean="0">
                <a:effectLst/>
              </a:rPr>
              <a:t>CIL-NET </a:t>
            </a:r>
            <a:r>
              <a:rPr lang="en-US" sz="2800" dirty="0">
                <a:effectLst/>
              </a:rPr>
              <a:t>Attribution</a:t>
            </a:r>
          </a:p>
        </p:txBody>
      </p:sp>
      <p:sp>
        <p:nvSpPr>
          <p:cNvPr id="124933" name="Rectangle 3"/>
          <p:cNvSpPr>
            <a:spLocks noGrp="1" noChangeArrowheads="1"/>
          </p:cNvSpPr>
          <p:nvPr>
            <p:ph type="body" idx="1"/>
          </p:nvPr>
        </p:nvSpPr>
        <p:spPr>
          <a:xfrm>
            <a:off x="381000" y="1143000"/>
            <a:ext cx="8382000" cy="4876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buNone/>
            </a:pPr>
            <a:r>
              <a:rPr lang="en-US" sz="2000" dirty="0"/>
              <a:t>	</a:t>
            </a:r>
            <a:r>
              <a:rPr lang="en-US" sz="2400" dirty="0"/>
              <a:t>Support for development of this training was provided by the Department of Health and Human Services, Administration for Community Living</a:t>
            </a:r>
            <a:r>
              <a:rPr lang="en-US" sz="2400" dirty="0" smtClean="0"/>
              <a:t> </a:t>
            </a:r>
            <a:r>
              <a:rPr lang="en-US" sz="2400" dirty="0"/>
              <a:t>under grant number </a:t>
            </a:r>
            <a:r>
              <a:rPr lang="en-US" sz="2400" dirty="0" smtClean="0"/>
              <a:t>90TT0001. </a:t>
            </a:r>
            <a:r>
              <a:rPr lang="en-US" sz="2400" dirty="0"/>
              <a:t>No official endorsement of the </a:t>
            </a:r>
            <a:r>
              <a:rPr lang="en-US" sz="2400" dirty="0" smtClean="0"/>
              <a:t>Department of Health and Human Services should </a:t>
            </a:r>
            <a:r>
              <a:rPr lang="en-US" sz="2400" dirty="0"/>
              <a:t>be inferred. Permission is granted for duplication of any portion of this PowerPoint presentation, providing that the following credit is given to the project: </a:t>
            </a:r>
            <a:r>
              <a:rPr lang="en-US" sz="2400" b="1" dirty="0"/>
              <a:t>Developed as part of the </a:t>
            </a:r>
            <a:r>
              <a:rPr lang="en-US" sz="2400" b="1" dirty="0" smtClean="0"/>
              <a:t>CIL-NET</a:t>
            </a:r>
            <a:r>
              <a:rPr lang="en-US" sz="2400" b="1" dirty="0"/>
              <a:t>, a project of the </a:t>
            </a:r>
            <a:r>
              <a:rPr lang="en-US" sz="2400" b="1" dirty="0" smtClean="0"/>
              <a:t>IL-NET</a:t>
            </a:r>
            <a:r>
              <a:rPr lang="en-US" sz="2400" b="1" dirty="0"/>
              <a:t>, an ILRU/NCIL/APRIL National Training and Technical Assistance </a:t>
            </a:r>
            <a:r>
              <a:rPr lang="en-US" sz="2400" b="1" dirty="0" smtClean="0"/>
              <a:t>cost objective.</a:t>
            </a:r>
            <a:endParaRPr lang="en-US" sz="2400" dirty="0"/>
          </a:p>
          <a:p>
            <a:pPr>
              <a:buFont typeface="Tahoma" pitchFamily="34" charset="0"/>
              <a:buNone/>
            </a:pPr>
            <a:endParaRPr lang="en-US" sz="2000" dirty="0"/>
          </a:p>
        </p:txBody>
      </p:sp>
    </p:spTree>
    <p:extLst>
      <p:ext uri="{BB962C8B-B14F-4D97-AF65-F5344CB8AC3E}">
        <p14:creationId xmlns:p14="http://schemas.microsoft.com/office/powerpoint/2010/main" val="37369237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Evaluation Survey &amp; Contact Information</a:t>
            </a:r>
            <a:endParaRPr lang="en-US" dirty="0"/>
          </a:p>
        </p:txBody>
      </p:sp>
      <p:sp>
        <p:nvSpPr>
          <p:cNvPr id="3" name="Content Placeholder 2"/>
          <p:cNvSpPr>
            <a:spLocks noGrp="1"/>
          </p:cNvSpPr>
          <p:nvPr>
            <p:ph idx="1"/>
          </p:nvPr>
        </p:nvSpPr>
        <p:spPr>
          <a:xfrm>
            <a:off x="381000" y="1066800"/>
            <a:ext cx="8382000" cy="4999038"/>
          </a:xfrm>
        </p:spPr>
        <p:txBody>
          <a:bodyPr/>
          <a:lstStyle/>
          <a:p>
            <a:pPr>
              <a:buNone/>
            </a:pPr>
            <a:r>
              <a:rPr lang="en-US" sz="2400" dirty="0" smtClean="0"/>
              <a:t>Your </a:t>
            </a:r>
            <a:r>
              <a:rPr lang="en-US" sz="2400" dirty="0"/>
              <a:t>feedback on this webinar is important to us. At the end </a:t>
            </a:r>
            <a:r>
              <a:rPr lang="en-US" sz="2400" dirty="0" smtClean="0"/>
              <a:t>of the </a:t>
            </a:r>
            <a:r>
              <a:rPr lang="en-US" sz="2400" dirty="0"/>
              <a:t>presentation you will be asked to complete an evaluation</a:t>
            </a:r>
            <a:r>
              <a:rPr lang="en-US" sz="2400" dirty="0" smtClean="0"/>
              <a:t>.</a:t>
            </a:r>
          </a:p>
          <a:p>
            <a:pPr>
              <a:buNone/>
            </a:pPr>
            <a:r>
              <a:rPr lang="en-US" sz="2400" dirty="0" smtClean="0"/>
              <a:t>Please </a:t>
            </a:r>
            <a:r>
              <a:rPr lang="en-US" sz="2400" dirty="0"/>
              <a:t>click </a:t>
            </a:r>
            <a:r>
              <a:rPr lang="en-US" sz="2400" dirty="0" smtClean="0"/>
              <a:t>the </a:t>
            </a:r>
            <a:r>
              <a:rPr lang="en-US" sz="2400" dirty="0"/>
              <a:t>link provided at that time and fill out </a:t>
            </a:r>
            <a:r>
              <a:rPr lang="en-US" sz="2400" dirty="0" smtClean="0"/>
              <a:t>the brief survey.</a:t>
            </a:r>
            <a:endParaRPr lang="en-US" sz="1600" b="1" dirty="0" smtClean="0">
              <a:solidFill>
                <a:schemeClr val="tx2"/>
              </a:solidFill>
            </a:endParaRPr>
          </a:p>
          <a:p>
            <a:pPr marL="0" indent="0">
              <a:buFontTx/>
              <a:buNone/>
            </a:pPr>
            <a:endParaRPr lang="en-US" sz="1800" b="1" dirty="0" smtClean="0">
              <a:solidFill>
                <a:schemeClr val="tx2"/>
              </a:solidFill>
            </a:endParaRPr>
          </a:p>
          <a:p>
            <a:pPr marL="0" indent="0">
              <a:buNone/>
            </a:pPr>
            <a:r>
              <a:rPr lang="en-US" sz="2400" b="1" dirty="0">
                <a:cs typeface="Tahoma" panose="020B0604030504040204" pitchFamily="34" charset="0"/>
              </a:rPr>
              <a:t>Paula </a:t>
            </a:r>
            <a:r>
              <a:rPr lang="en-US" sz="2400" b="1" dirty="0" err="1">
                <a:cs typeface="Tahoma" panose="020B0604030504040204" pitchFamily="34" charset="0"/>
              </a:rPr>
              <a:t>McElwee</a:t>
            </a:r>
            <a:endParaRPr lang="en-US" sz="2400" b="1" dirty="0">
              <a:solidFill>
                <a:schemeClr val="tx2"/>
              </a:solidFill>
              <a:ea typeface="Tahoma" panose="020B0604030504040204" pitchFamily="34" charset="0"/>
              <a:cs typeface="Tahoma" panose="020B0604030504040204" pitchFamily="34" charset="0"/>
            </a:endParaRPr>
          </a:p>
          <a:p>
            <a:r>
              <a:rPr lang="en-US" sz="2400" dirty="0"/>
              <a:t>Paula L. McElwee – </a:t>
            </a:r>
            <a:r>
              <a:rPr lang="en-US" sz="2400" dirty="0" smtClean="0"/>
              <a:t>paulamcelwee.ilru@gmail.com</a:t>
            </a:r>
            <a:endParaRPr lang="en-US" sz="2400" dirty="0"/>
          </a:p>
          <a:p>
            <a:pPr marL="0" indent="0">
              <a:buFontTx/>
              <a:buNone/>
            </a:pPr>
            <a:r>
              <a:rPr lang="en-US" sz="2400" b="1" dirty="0" smtClean="0">
                <a:solidFill>
                  <a:schemeClr val="tx2"/>
                </a:solidFill>
              </a:rPr>
              <a:t>John Heveron</a:t>
            </a:r>
            <a:r>
              <a:rPr lang="en-US" sz="2400" dirty="0" smtClean="0"/>
              <a:t> </a:t>
            </a:r>
            <a:endParaRPr lang="en-US" sz="2400" b="1" dirty="0" smtClean="0">
              <a:solidFill>
                <a:schemeClr val="tx2"/>
              </a:solidFill>
              <a:ea typeface="Tahoma" panose="020B0604030504040204" pitchFamily="34" charset="0"/>
              <a:cs typeface="Tahoma" panose="020B0604030504040204" pitchFamily="34" charset="0"/>
            </a:endParaRPr>
          </a:p>
          <a:p>
            <a:pPr marL="342900" lvl="1" indent="-342900"/>
            <a:r>
              <a:rPr lang="en-US" sz="2600" dirty="0"/>
              <a:t>John Heveron</a:t>
            </a:r>
            <a:r>
              <a:rPr lang="en-US" sz="2600" dirty="0" smtClean="0"/>
              <a:t>, Jr</a:t>
            </a:r>
            <a:r>
              <a:rPr lang="en-US" sz="2600" dirty="0"/>
              <a:t>. – </a:t>
            </a:r>
            <a:r>
              <a:rPr lang="en-US" sz="2600" dirty="0" smtClean="0"/>
              <a:t>john@heveroncpa.com</a:t>
            </a:r>
            <a:endParaRPr lang="en-US" dirty="0"/>
          </a:p>
          <a:p>
            <a:pPr marL="0" indent="0">
              <a:buFontTx/>
              <a:buNone/>
            </a:pPr>
            <a:endParaRPr lang="en-US" sz="1100" b="1" dirty="0"/>
          </a:p>
          <a:p>
            <a:pPr>
              <a:buNone/>
            </a:pPr>
            <a:endParaRPr lang="en-US" sz="2400" dirty="0" smtClean="0">
              <a:solidFill>
                <a:srgbClr val="FF0000"/>
              </a:solidFill>
            </a:endParaRPr>
          </a:p>
          <a:p>
            <a:pPr algn="ctr">
              <a:buNone/>
            </a:pPr>
            <a:endParaRPr lang="en-US" sz="2400" i="1" dirty="0" smtClean="0">
              <a:solidFill>
                <a:srgbClr val="C00000"/>
              </a:solidFill>
            </a:endParaRPr>
          </a:p>
        </p:txBody>
      </p:sp>
    </p:spTree>
    <p:extLst>
      <p:ext uri="{BB962C8B-B14F-4D97-AF65-F5344CB8AC3E}">
        <p14:creationId xmlns:p14="http://schemas.microsoft.com/office/powerpoint/2010/main" val="914980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 will learn. . .</a:t>
            </a:r>
            <a:endParaRPr lang="en-US" dirty="0"/>
          </a:p>
        </p:txBody>
      </p:sp>
      <p:sp>
        <p:nvSpPr>
          <p:cNvPr id="3" name="Content Placeholder 2"/>
          <p:cNvSpPr>
            <a:spLocks noGrp="1"/>
          </p:cNvSpPr>
          <p:nvPr>
            <p:ph idx="1"/>
          </p:nvPr>
        </p:nvSpPr>
        <p:spPr>
          <a:xfrm>
            <a:off x="304800" y="1143000"/>
            <a:ext cx="8458200" cy="4876800"/>
          </a:xfrm>
        </p:spPr>
        <p:txBody>
          <a:bodyPr/>
          <a:lstStyle/>
          <a:p>
            <a:pPr lvl="0"/>
            <a:r>
              <a:rPr lang="en-US" dirty="0" smtClean="0"/>
              <a:t>How to prepare drawdowns and vouchers using your indirect cost rate.</a:t>
            </a:r>
          </a:p>
          <a:p>
            <a:pPr lvl="0"/>
            <a:r>
              <a:rPr lang="en-US" dirty="0" smtClean="0"/>
              <a:t>What documentation you should have </a:t>
            </a:r>
            <a:r>
              <a:rPr lang="en-US" smtClean="0"/>
              <a:t>and keep for </a:t>
            </a:r>
            <a:r>
              <a:rPr lang="en-US" dirty="0" smtClean="0"/>
              <a:t>drawdowns and vouchers.</a:t>
            </a:r>
            <a:endParaRPr lang="en-US" dirty="0"/>
          </a:p>
          <a:p>
            <a:pPr lvl="0"/>
            <a:r>
              <a:rPr lang="en-US" dirty="0" smtClean="0"/>
              <a:t>How to determine whether you are on target with your indirect cost rate and what to do if you are not.</a:t>
            </a:r>
          </a:p>
          <a:p>
            <a:pPr lvl="0"/>
            <a:r>
              <a:rPr lang="en-US" dirty="0" smtClean="0"/>
              <a:t>What will happen if your provisional indirect rate is too low or too high.</a:t>
            </a:r>
          </a:p>
          <a:p>
            <a:pPr lvl="0"/>
            <a:r>
              <a:rPr lang="en-US" dirty="0" smtClean="0"/>
              <a:t>How to simplify annual indirect cost rate reporting.</a:t>
            </a:r>
            <a:endParaRPr lang="en-US" dirty="0"/>
          </a:p>
          <a:p>
            <a:r>
              <a:rPr lang="en-US" dirty="0" smtClean="0"/>
              <a:t>If you elected the 10% de </a:t>
            </a:r>
            <a:r>
              <a:rPr lang="en-US" dirty="0" err="1" smtClean="0"/>
              <a:t>minimis</a:t>
            </a:r>
            <a:r>
              <a:rPr lang="en-US" dirty="0" smtClean="0"/>
              <a:t> rate, how that will affect you.</a:t>
            </a:r>
            <a:endParaRPr lang="en-US" dirty="0"/>
          </a:p>
        </p:txBody>
      </p:sp>
    </p:spTree>
    <p:extLst>
      <p:ext uri="{BB962C8B-B14F-4D97-AF65-F5344CB8AC3E}">
        <p14:creationId xmlns:p14="http://schemas.microsoft.com/office/powerpoint/2010/main" val="1430128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50838"/>
            <a:ext cx="8229600" cy="792162"/>
          </a:xfrm>
        </p:spPr>
        <p:txBody>
          <a:bodyPr/>
          <a:lstStyle/>
          <a:p>
            <a:pPr lvl="0"/>
            <a:r>
              <a:rPr lang="en-US" dirty="0"/>
              <a:t>Your Indirect Cost Rate Is Wrong, </a:t>
            </a:r>
            <a:r>
              <a:rPr lang="en-US" dirty="0" smtClean="0"/>
              <a:t>But </a:t>
            </a:r>
            <a:r>
              <a:rPr lang="en-US" dirty="0"/>
              <a:t>That </a:t>
            </a:r>
            <a:r>
              <a:rPr lang="en-US" dirty="0" smtClean="0"/>
              <a:t/>
            </a:r>
            <a:br>
              <a:rPr lang="en-US" dirty="0" smtClean="0"/>
            </a:br>
            <a:r>
              <a:rPr lang="en-US" dirty="0" smtClean="0"/>
              <a:t>Is </a:t>
            </a:r>
            <a:r>
              <a:rPr lang="en-US" dirty="0"/>
              <a:t>All Right</a:t>
            </a:r>
          </a:p>
        </p:txBody>
      </p:sp>
      <p:sp>
        <p:nvSpPr>
          <p:cNvPr id="4" name="Content Placeholder 3"/>
          <p:cNvSpPr>
            <a:spLocks noGrp="1"/>
          </p:cNvSpPr>
          <p:nvPr>
            <p:ph idx="1"/>
          </p:nvPr>
        </p:nvSpPr>
        <p:spPr>
          <a:xfrm>
            <a:off x="381000" y="1371600"/>
            <a:ext cx="8382000" cy="4724400"/>
          </a:xfrm>
        </p:spPr>
        <p:txBody>
          <a:bodyPr/>
          <a:lstStyle/>
          <a:p>
            <a:r>
              <a:rPr lang="en-US" sz="2400" dirty="0" smtClean="0"/>
              <a:t>Your final rate will be different because </a:t>
            </a:r>
            <a:r>
              <a:rPr lang="en-US" sz="2400" dirty="0"/>
              <a:t>you got approval for a </a:t>
            </a:r>
            <a:r>
              <a:rPr lang="en-US" sz="2400" dirty="0" smtClean="0"/>
              <a:t>formula and for a provisional, not a final rate.</a:t>
            </a:r>
          </a:p>
          <a:p>
            <a:r>
              <a:rPr lang="en-US" sz="2400" dirty="0"/>
              <a:t>I</a:t>
            </a:r>
            <a:r>
              <a:rPr lang="en-US" sz="2400" dirty="0" smtClean="0"/>
              <a:t>f </a:t>
            </a:r>
            <a:r>
              <a:rPr lang="en-US" sz="2400" dirty="0"/>
              <a:t>you </a:t>
            </a:r>
            <a:r>
              <a:rPr lang="en-US" sz="2400" dirty="0" smtClean="0"/>
              <a:t>check your rate during </a:t>
            </a:r>
            <a:r>
              <a:rPr lang="en-US" sz="2400" dirty="0"/>
              <a:t>the year it can also be wrong because some costs aren't incurred uniformly like insurance, vacations, and your annual audit or 990 </a:t>
            </a:r>
            <a:r>
              <a:rPr lang="en-US" sz="2400" dirty="0" smtClean="0"/>
              <a:t>preparation.</a:t>
            </a:r>
          </a:p>
          <a:p>
            <a:r>
              <a:rPr lang="en-US" sz="2400" dirty="0" smtClean="0"/>
              <a:t>After year-end you will need to put actual numbers into a spreadsheet and recalculate your rate. HHS will review your updated spreadsheet and approve a final rate for prior years and a provisional rate for future years.</a:t>
            </a:r>
          </a:p>
          <a:p>
            <a:r>
              <a:rPr lang="en-US" sz="2400" dirty="0" smtClean="0"/>
              <a:t>The final rate will be used to determine whether you over-billed or under-billed.</a:t>
            </a:r>
            <a:endParaRPr lang="en-US" sz="2400" dirty="0"/>
          </a:p>
          <a:p>
            <a:pPr marL="0" indent="0">
              <a:buNone/>
            </a:pPr>
            <a:endParaRPr lang="en-US" sz="2500" dirty="0" smtClean="0">
              <a:solidFill>
                <a:srgbClr val="FF0000"/>
              </a:solidFill>
            </a:endParaRPr>
          </a:p>
        </p:txBody>
      </p:sp>
    </p:spTree>
    <p:extLst>
      <p:ext uri="{BB962C8B-B14F-4D97-AF65-F5344CB8AC3E}">
        <p14:creationId xmlns:p14="http://schemas.microsoft.com/office/powerpoint/2010/main" val="42107998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305800" cy="792162"/>
          </a:xfrm>
        </p:spPr>
        <p:txBody>
          <a:bodyPr/>
          <a:lstStyle/>
          <a:p>
            <a:r>
              <a:rPr lang="en-US" dirty="0" smtClean="0"/>
              <a:t>Using Your Indirect Cost Rate for Drawdowns and Vouchers</a:t>
            </a:r>
            <a:endParaRPr lang="en-US" dirty="0"/>
          </a:p>
        </p:txBody>
      </p:sp>
      <p:sp>
        <p:nvSpPr>
          <p:cNvPr id="3" name="Content Placeholder 2"/>
          <p:cNvSpPr>
            <a:spLocks noGrp="1"/>
          </p:cNvSpPr>
          <p:nvPr>
            <p:ph idx="1"/>
          </p:nvPr>
        </p:nvSpPr>
        <p:spPr>
          <a:xfrm>
            <a:off x="152400" y="1143000"/>
            <a:ext cx="8763000" cy="5105400"/>
          </a:xfrm>
        </p:spPr>
        <p:txBody>
          <a:bodyPr/>
          <a:lstStyle/>
          <a:p>
            <a:pPr lvl="0"/>
            <a:r>
              <a:rPr lang="en-US" dirty="0" smtClean="0"/>
              <a:t>You </a:t>
            </a:r>
            <a:r>
              <a:rPr lang="en-US" dirty="0"/>
              <a:t>can't bill more than your approved rate and you shouldn't bill less unless there have been significant changes which you know will ultimately reduce your </a:t>
            </a:r>
            <a:r>
              <a:rPr lang="en-US" dirty="0" smtClean="0"/>
              <a:t>actual overhead rate.</a:t>
            </a:r>
          </a:p>
          <a:p>
            <a:pPr lvl="0"/>
            <a:r>
              <a:rPr lang="en-US" dirty="0" smtClean="0"/>
              <a:t>If it turns out that you over-billed, you may be required to repay that, or your future rate may be reduced.</a:t>
            </a:r>
          </a:p>
          <a:p>
            <a:pPr lvl="0"/>
            <a:r>
              <a:rPr lang="en-US" dirty="0" smtClean="0"/>
              <a:t>If it turns out that you under-billed, you may be able to adjust your future rate to “catch up.”</a:t>
            </a:r>
          </a:p>
          <a:p>
            <a:pPr lvl="0"/>
            <a:r>
              <a:rPr lang="en-US" dirty="0" smtClean="0"/>
              <a:t>You can only ask one time for a specific cost to be paid with your grant. You must be able to show what costs are included in your indirect and to confirm that you did not ask for direct reimbursement for the same costs.</a:t>
            </a:r>
            <a:endParaRPr lang="en-US" dirty="0"/>
          </a:p>
        </p:txBody>
      </p:sp>
    </p:spTree>
    <p:extLst>
      <p:ext uri="{BB962C8B-B14F-4D97-AF65-F5344CB8AC3E}">
        <p14:creationId xmlns:p14="http://schemas.microsoft.com/office/powerpoint/2010/main" val="2904122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normAutofit/>
          </a:bodyPr>
          <a:lstStyle/>
          <a:p>
            <a:pPr eaLnBrk="1" fontAlgn="auto" hangingPunct="1">
              <a:spcAft>
                <a:spcPts val="0"/>
              </a:spcAft>
              <a:defRPr/>
            </a:pPr>
            <a:r>
              <a:rPr lang="en-US" sz="2800" dirty="0" smtClean="0">
                <a:effectLst/>
              </a:rPr>
              <a:t>Questions and Answers </a:t>
            </a:r>
          </a:p>
        </p:txBody>
      </p:sp>
    </p:spTree>
    <p:extLst>
      <p:ext uri="{BB962C8B-B14F-4D97-AF65-F5344CB8AC3E}">
        <p14:creationId xmlns:p14="http://schemas.microsoft.com/office/powerpoint/2010/main" val="85040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Have An Electronic File Where You Keep Your Indirect Cost Rate </a:t>
            </a:r>
          </a:p>
        </p:txBody>
      </p:sp>
      <p:sp>
        <p:nvSpPr>
          <p:cNvPr id="3" name="Content Placeholder 2"/>
          <p:cNvSpPr>
            <a:spLocks noGrp="1"/>
          </p:cNvSpPr>
          <p:nvPr>
            <p:ph idx="1"/>
          </p:nvPr>
        </p:nvSpPr>
        <p:spPr>
          <a:xfrm>
            <a:off x="457200" y="1295400"/>
            <a:ext cx="8382000" cy="4876800"/>
          </a:xfrm>
        </p:spPr>
        <p:txBody>
          <a:bodyPr/>
          <a:lstStyle/>
          <a:p>
            <a:pPr marL="0" indent="0">
              <a:buNone/>
            </a:pPr>
            <a:r>
              <a:rPr lang="en-US" dirty="0" smtClean="0"/>
              <a:t>Keep a folder that contains:</a:t>
            </a:r>
          </a:p>
          <a:p>
            <a:r>
              <a:rPr lang="en-US" dirty="0" smtClean="0"/>
              <a:t>Your indirect cost rate proposal and the key documents it was based on.</a:t>
            </a:r>
          </a:p>
          <a:p>
            <a:r>
              <a:rPr lang="en-US" dirty="0" smtClean="0"/>
              <a:t>Follow-up submissions of your year-end actual rate.</a:t>
            </a:r>
          </a:p>
          <a:p>
            <a:r>
              <a:rPr lang="en-US" dirty="0" smtClean="0"/>
              <a:t>Approval from HHS for your provisional rate.</a:t>
            </a:r>
          </a:p>
          <a:p>
            <a:r>
              <a:rPr lang="en-US" dirty="0" smtClean="0"/>
              <a:t>Approval from HHS for final rates.</a:t>
            </a:r>
          </a:p>
          <a:p>
            <a:r>
              <a:rPr lang="en-US" dirty="0" smtClean="0"/>
              <a:t>The spreadsheet you used to calculate your initial rate.</a:t>
            </a:r>
          </a:p>
          <a:p>
            <a:pPr marL="0" indent="0">
              <a:buNone/>
            </a:pPr>
            <a:r>
              <a:rPr lang="en-US" dirty="0" smtClean="0"/>
              <a:t>These will be necessary for funder audits, useful for billing other funders, and helpful for future calculations.</a:t>
            </a:r>
            <a:endParaRPr lang="en-US" dirty="0"/>
          </a:p>
          <a:p>
            <a:endParaRPr lang="en-US" dirty="0" smtClean="0"/>
          </a:p>
          <a:p>
            <a:endParaRPr lang="en-US" dirty="0"/>
          </a:p>
        </p:txBody>
      </p:sp>
    </p:spTree>
    <p:extLst>
      <p:ext uri="{BB962C8B-B14F-4D97-AF65-F5344CB8AC3E}">
        <p14:creationId xmlns:p14="http://schemas.microsoft.com/office/powerpoint/2010/main" val="1053226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0838"/>
            <a:ext cx="7696200" cy="1020762"/>
          </a:xfrm>
        </p:spPr>
        <p:txBody>
          <a:bodyPr/>
          <a:lstStyle/>
          <a:p>
            <a:r>
              <a:rPr lang="en-US" dirty="0" smtClean="0"/>
              <a:t/>
            </a:r>
            <a:br>
              <a:rPr lang="en-US" dirty="0" smtClean="0"/>
            </a:br>
            <a:r>
              <a:rPr lang="en-US" dirty="0" smtClean="0"/>
              <a:t>Check </a:t>
            </a:r>
            <a:r>
              <a:rPr lang="en-US" dirty="0"/>
              <a:t>How Difficult It Is To Enter Information From Your General Ledger Into Your Indirect Cost Rate Spreadsheet</a:t>
            </a:r>
          </a:p>
        </p:txBody>
      </p:sp>
      <p:sp>
        <p:nvSpPr>
          <p:cNvPr id="3" name="Content Placeholder 2"/>
          <p:cNvSpPr>
            <a:spLocks noGrp="1"/>
          </p:cNvSpPr>
          <p:nvPr>
            <p:ph idx="1"/>
          </p:nvPr>
        </p:nvSpPr>
        <p:spPr>
          <a:xfrm>
            <a:off x="304800" y="1828800"/>
            <a:ext cx="8610600" cy="4343400"/>
          </a:xfrm>
        </p:spPr>
        <p:txBody>
          <a:bodyPr/>
          <a:lstStyle/>
          <a:p>
            <a:r>
              <a:rPr lang="en-US" sz="2500" dirty="0" smtClean="0"/>
              <a:t>Don’t wait until after year-end to find out that changes may be necessary.</a:t>
            </a:r>
          </a:p>
          <a:p>
            <a:r>
              <a:rPr lang="en-US" sz="2500" dirty="0" smtClean="0"/>
              <a:t>If you used your financial statements or your 990 for your initial rate, find out from your accounting firm what accounts from your general ledger go into what financial statement (or 990) lines. This is called “mapping.”</a:t>
            </a:r>
          </a:p>
          <a:p>
            <a:r>
              <a:rPr lang="en-US" sz="2500" dirty="0" smtClean="0"/>
              <a:t>If you can, do the calculation of how your current rate compares to your approved rate.</a:t>
            </a:r>
          </a:p>
          <a:p>
            <a:r>
              <a:rPr lang="en-US" sz="2500" dirty="0" smtClean="0"/>
              <a:t>If the rate is high or low, find out why. Is it just timing? Were there errors in your proposal, or did things change?</a:t>
            </a:r>
            <a:endParaRPr lang="en-US" sz="2500" dirty="0"/>
          </a:p>
        </p:txBody>
      </p:sp>
    </p:spTree>
    <p:extLst>
      <p:ext uri="{BB962C8B-B14F-4D97-AF65-F5344CB8AC3E}">
        <p14:creationId xmlns:p14="http://schemas.microsoft.com/office/powerpoint/2010/main" val="2723131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Rounded MT Bold"/>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19811</TotalTime>
  <Words>1523</Words>
  <Application>Microsoft Office PowerPoint</Application>
  <PresentationFormat>On-screen Show (4:3)</PresentationFormat>
  <Paragraphs>118</Paragraphs>
  <Slides>24</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Arial Rounded MT Bold</vt:lpstr>
      <vt:lpstr>Tahoma</vt:lpstr>
      <vt:lpstr>Default Design</vt:lpstr>
      <vt:lpstr>Independent Living Research Utilization</vt:lpstr>
      <vt:lpstr>Applying Your Indirect Cost Rate  March 22, 2017  Presenters: John Heveron, Jr. CPA Paula L. McElwee  </vt:lpstr>
      <vt:lpstr>Evaluation Survey &amp; Contact Information</vt:lpstr>
      <vt:lpstr>What you will learn. . .</vt:lpstr>
      <vt:lpstr>Your Indirect Cost Rate Is Wrong, But That  Is All Right</vt:lpstr>
      <vt:lpstr>Using Your Indirect Cost Rate for Drawdowns and Vouchers</vt:lpstr>
      <vt:lpstr>Questions and Answers </vt:lpstr>
      <vt:lpstr>Have An Electronic File Where You Keep Your Indirect Cost Rate </vt:lpstr>
      <vt:lpstr> Check How Difficult It Is To Enter Information From Your General Ledger Into Your Indirect Cost Rate Spreadsheet</vt:lpstr>
      <vt:lpstr> What to Do If Your Accounting System and Your Indirect Cost Rate Spreadsheet Aren't Compatible</vt:lpstr>
      <vt:lpstr>Subaccounts and Groupings Can Help</vt:lpstr>
      <vt:lpstr>One Cost Objective - Multiple Funders</vt:lpstr>
      <vt:lpstr>Pass-through Funds</vt:lpstr>
      <vt:lpstr>Keep an Electronic File of Documentation for Drawdowns and Vouchers</vt:lpstr>
      <vt:lpstr>Keep an Electronic File of Documentation for Drawdowns and Vouchers, cont’d.</vt:lpstr>
      <vt:lpstr>Questions and Answers</vt:lpstr>
      <vt:lpstr>Payroll Allocation</vt:lpstr>
      <vt:lpstr>10% De minimis Indirect Rate Election</vt:lpstr>
      <vt:lpstr>Final Thoughts</vt:lpstr>
      <vt:lpstr>Questions and Answers</vt:lpstr>
      <vt:lpstr>Federal Resources </vt:lpstr>
      <vt:lpstr>CIL Financial Management Resources</vt:lpstr>
      <vt:lpstr>Final Questions &amp; Answers and Evaluation</vt:lpstr>
      <vt:lpstr>CIL-NET Attribution</vt:lpstr>
    </vt:vector>
  </TitlesOfParts>
  <Company>Tirr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eubanks</dc:creator>
  <cp:lastModifiedBy>Finney, Sharon</cp:lastModifiedBy>
  <cp:revision>515</cp:revision>
  <cp:lastPrinted>2017-01-20T13:58:01Z</cp:lastPrinted>
  <dcterms:created xsi:type="dcterms:W3CDTF">2012-08-02T01:10:30Z</dcterms:created>
  <dcterms:modified xsi:type="dcterms:W3CDTF">2017-03-23T13:56:04Z</dcterms:modified>
</cp:coreProperties>
</file>