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44"/>
  </p:notesMasterIdLst>
  <p:handoutMasterIdLst>
    <p:handoutMasterId r:id="rId45"/>
  </p:handoutMasterIdLst>
  <p:sldIdLst>
    <p:sldId id="326" r:id="rId3"/>
    <p:sldId id="335" r:id="rId4"/>
    <p:sldId id="320" r:id="rId5"/>
    <p:sldId id="316" r:id="rId6"/>
    <p:sldId id="317" r:id="rId7"/>
    <p:sldId id="336" r:id="rId8"/>
    <p:sldId id="350" r:id="rId9"/>
    <p:sldId id="341" r:id="rId10"/>
    <p:sldId id="342" r:id="rId11"/>
    <p:sldId id="343" r:id="rId12"/>
    <p:sldId id="344" r:id="rId13"/>
    <p:sldId id="345" r:id="rId14"/>
    <p:sldId id="346" r:id="rId15"/>
    <p:sldId id="351" r:id="rId16"/>
    <p:sldId id="347" r:id="rId17"/>
    <p:sldId id="352" r:id="rId18"/>
    <p:sldId id="348" r:id="rId19"/>
    <p:sldId id="349" r:id="rId20"/>
    <p:sldId id="372" r:id="rId21"/>
    <p:sldId id="339" r:id="rId22"/>
    <p:sldId id="353" r:id="rId23"/>
    <p:sldId id="371" r:id="rId24"/>
    <p:sldId id="355" r:id="rId25"/>
    <p:sldId id="356" r:id="rId26"/>
    <p:sldId id="357" r:id="rId27"/>
    <p:sldId id="358" r:id="rId28"/>
    <p:sldId id="359" r:id="rId29"/>
    <p:sldId id="360" r:id="rId30"/>
    <p:sldId id="361" r:id="rId31"/>
    <p:sldId id="362" r:id="rId32"/>
    <p:sldId id="363" r:id="rId33"/>
    <p:sldId id="364" r:id="rId34"/>
    <p:sldId id="365" r:id="rId35"/>
    <p:sldId id="366" r:id="rId36"/>
    <p:sldId id="367" r:id="rId37"/>
    <p:sldId id="368" r:id="rId38"/>
    <p:sldId id="369" r:id="rId39"/>
    <p:sldId id="370" r:id="rId40"/>
    <p:sldId id="340" r:id="rId41"/>
    <p:sldId id="279" r:id="rId42"/>
    <p:sldId id="319" r:id="rId4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77" autoAdjust="0"/>
    <p:restoredTop sz="94660"/>
  </p:normalViewPr>
  <p:slideViewPr>
    <p:cSldViewPr>
      <p:cViewPr varScale="1">
        <p:scale>
          <a:sx n="64" d="100"/>
          <a:sy n="64" d="100"/>
        </p:scale>
        <p:origin x="102" y="204"/>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sorterViewPr>
    <p:cViewPr>
      <p:scale>
        <a:sx n="100" d="100"/>
        <a:sy n="100" d="100"/>
      </p:scale>
      <p:origin x="0" y="-5568"/>
    </p:cViewPr>
  </p:sorterViewPr>
  <p:notesViewPr>
    <p:cSldViewPr>
      <p:cViewPr varScale="1">
        <p:scale>
          <a:sx n="67" d="100"/>
          <a:sy n="67" d="100"/>
        </p:scale>
        <p:origin x="1565"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4A8D02-4E65-4CCD-8312-4AB164C6C77D}" type="datetimeFigureOut">
              <a:rPr lang="en-US"/>
              <a:t>12/11/2017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119DBA-4540-49B3-8FA9-6259387ECF9E}" type="slidenum">
              <a:r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755D9-D361-47B8-9652-3B4EA9776CE5}" type="datetimeFigureOut">
              <a:rPr lang="en-US"/>
              <a:t>12/11/2017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B36274-F2B9-4C45-BBB4-0EDF4CD651A7}" type="slidenum">
              <a:r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10</a:t>
            </a:fld>
            <a:endParaRPr lang="en-US"/>
          </a:p>
        </p:txBody>
      </p:sp>
    </p:spTree>
    <p:extLst>
      <p:ext uri="{BB962C8B-B14F-4D97-AF65-F5344CB8AC3E}">
        <p14:creationId xmlns:p14="http://schemas.microsoft.com/office/powerpoint/2010/main" val="2577224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24</a:t>
            </a:fld>
            <a:endParaRPr lang="en-US"/>
          </a:p>
        </p:txBody>
      </p:sp>
    </p:spTree>
    <p:extLst>
      <p:ext uri="{BB962C8B-B14F-4D97-AF65-F5344CB8AC3E}">
        <p14:creationId xmlns:p14="http://schemas.microsoft.com/office/powerpoint/2010/main" val="485348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28</a:t>
            </a:fld>
            <a:endParaRPr lang="en-US"/>
          </a:p>
        </p:txBody>
      </p:sp>
    </p:spTree>
    <p:extLst>
      <p:ext uri="{BB962C8B-B14F-4D97-AF65-F5344CB8AC3E}">
        <p14:creationId xmlns:p14="http://schemas.microsoft.com/office/powerpoint/2010/main" val="3773868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33</a:t>
            </a:fld>
            <a:endParaRPr lang="en-US"/>
          </a:p>
        </p:txBody>
      </p:sp>
    </p:spTree>
    <p:extLst>
      <p:ext uri="{BB962C8B-B14F-4D97-AF65-F5344CB8AC3E}">
        <p14:creationId xmlns:p14="http://schemas.microsoft.com/office/powerpoint/2010/main" val="2874724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txBox="1">
            <a:spLocks noGrp="1"/>
          </p:cNvSpPr>
          <p:nvPr>
            <p:ph type="body" idx="1"/>
          </p:nvPr>
        </p:nvSpPr>
        <p:spPr>
          <a:xfrm>
            <a:off x="701675" y="4416425"/>
            <a:ext cx="5607049" cy="4183063"/>
          </a:xfrm>
          <a:prstGeom prst="rect">
            <a:avLst/>
          </a:prstGeom>
        </p:spPr>
        <p:txBody>
          <a:bodyPr lIns="91425" tIns="91425" rIns="91425" bIns="91425" anchor="t" anchorCtr="0">
            <a:noAutofit/>
          </a:bodyPr>
          <a:lstStyle/>
          <a:p>
            <a:pPr lvl="0">
              <a:spcBef>
                <a:spcPts val="0"/>
              </a:spcBef>
              <a:buNone/>
            </a:pPr>
            <a:endParaRPr/>
          </a:p>
        </p:txBody>
      </p:sp>
      <p:sp>
        <p:nvSpPr>
          <p:cNvPr id="223" name="Shape 223"/>
          <p:cNvSpPr>
            <a:spLocks noGrp="1" noRot="1" noChangeAspect="1"/>
          </p:cNvSpPr>
          <p:nvPr>
            <p:ph type="sldImg" idx="2"/>
          </p:nvPr>
        </p:nvSpPr>
        <p:spPr>
          <a:xfrm>
            <a:off x="407988" y="696913"/>
            <a:ext cx="6194425"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248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41</a:t>
            </a:fld>
            <a:endParaRPr lang="en-US"/>
          </a:p>
        </p:txBody>
      </p:sp>
    </p:spTree>
    <p:extLst>
      <p:ext uri="{BB962C8B-B14F-4D97-AF65-F5344CB8AC3E}">
        <p14:creationId xmlns:p14="http://schemas.microsoft.com/office/powerpoint/2010/main" val="3850071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836612" y="6203951"/>
            <a:ext cx="6862462" cy="273049"/>
          </a:xfrm>
        </p:spPr>
        <p:txBody>
          <a:bodyPr/>
          <a:lstStyle/>
          <a:p>
            <a:r>
              <a:rPr lang="en-US" dirty="0"/>
              <a:t>CHRIL-Collaborative on Health Reform and Independent Living</a:t>
            </a:r>
          </a:p>
        </p:txBody>
      </p:sp>
      <p:sp>
        <p:nvSpPr>
          <p:cNvPr id="6" name="Slide Number Placeholder 5"/>
          <p:cNvSpPr>
            <a:spLocks noGrp="1"/>
          </p:cNvSpPr>
          <p:nvPr>
            <p:ph type="sldNum" sz="quarter" idx="12"/>
          </p:nvPr>
        </p:nvSpPr>
        <p:spPr>
          <a:xfrm>
            <a:off x="10133012" y="6280151"/>
            <a:ext cx="990601" cy="273049"/>
          </a:xfrm>
        </p:spPr>
        <p:txBody>
          <a:bodyPr/>
          <a:lstStyle/>
          <a:p>
            <a:fld id="{E5137D0E-4A4F-4307-8994-C1891D747D59}" type="slidenum">
              <a:rPr lang="en-US" smtClean="0"/>
              <a:t>‹#›</a:t>
            </a:fld>
            <a:endParaRPr lang="en-US"/>
          </a:p>
        </p:txBody>
      </p:sp>
      <p:sp>
        <p:nvSpPr>
          <p:cNvPr id="3" name="Subtitle 2"/>
          <p:cNvSpPr>
            <a:spLocks noGrp="1"/>
          </p:cNvSpPr>
          <p:nvPr>
            <p:ph type="subTitle" idx="1"/>
          </p:nvPr>
        </p:nvSpPr>
        <p:spPr>
          <a:xfrm>
            <a:off x="1979612" y="3581400"/>
            <a:ext cx="8229600" cy="1066800"/>
          </a:xfrm>
        </p:spPr>
        <p:txBody>
          <a:bodyPr>
            <a:normAutofit/>
          </a:bodyPr>
          <a:lstStyle>
            <a:lvl1pPr marL="0" indent="0" algn="ctr">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598612" y="2209800"/>
            <a:ext cx="9144000" cy="990600"/>
          </a:xfrm>
        </p:spPr>
        <p:txBody>
          <a:bodyPr>
            <a:noAutofit/>
          </a:bodyPr>
          <a:lstStyle>
            <a:lvl1pPr algn="ctr">
              <a:defRPr sz="4800" b="1"/>
            </a:lvl1pPr>
          </a:lstStyle>
          <a:p>
            <a:r>
              <a:rPr lang="en-US"/>
              <a:t>Click to edit Master title style</a:t>
            </a:r>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6412" y="503027"/>
            <a:ext cx="914400" cy="411373"/>
          </a:xfrm>
          <a:prstGeom prst="rect">
            <a:avLst/>
          </a:prstGeom>
        </p:spPr>
      </p:pic>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912812" y="6172200"/>
            <a:ext cx="3276600" cy="350627"/>
          </a:xfrm>
        </p:spPr>
        <p:txBody>
          <a:bodyPr/>
          <a:lstStyle>
            <a:lvl1pPr>
              <a:defRPr sz="800"/>
            </a:lvl1pPr>
          </a:lstStyle>
          <a:p>
            <a:r>
              <a:rPr lang="en-US"/>
              <a:t>CHRIL-Collaborative on Health Reform and Independent Living</a:t>
            </a:r>
            <a:endParaRPr lang="en-US" dirty="0"/>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Content Placeholder 2"/>
          <p:cNvSpPr>
            <a:spLocks noGrp="1"/>
          </p:cNvSpPr>
          <p:nvPr>
            <p:ph idx="1"/>
          </p:nvPr>
        </p:nvSpPr>
        <p:spPr>
          <a:xfrm>
            <a:off x="912812" y="1371600"/>
            <a:ext cx="10515600" cy="4648200"/>
          </a:xfrm>
        </p:spPr>
        <p:txBody>
          <a:bodyPr>
            <a:normAutofit/>
          </a:bodyPr>
          <a:lstStyle>
            <a:lvl1pPr>
              <a:defRPr sz="2600"/>
            </a:lvl1pPr>
            <a:lvl2pPr>
              <a:buClr>
                <a:schemeClr val="accent2"/>
              </a:buClr>
              <a:defRPr sz="2600"/>
            </a:lvl2pPr>
            <a:lvl3pPr>
              <a:defRPr sz="2600"/>
            </a:lvl3pPr>
            <a:lvl4pPr>
              <a:defRPr sz="2600"/>
            </a:lvl4pPr>
            <a:lvl5pPr>
              <a:defRPr sz="2600"/>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1293812" y="457200"/>
            <a:ext cx="9296400" cy="685800"/>
          </a:xfrm>
        </p:spPr>
        <p:txBody>
          <a:bodyPr/>
          <a:lstStyle>
            <a:lvl1pPr>
              <a:defRPr b="1"/>
            </a:lvl1pPr>
          </a:lstStyle>
          <a:p>
            <a:r>
              <a:rPr lang="en-US" dirty="0"/>
              <a:t>Click to edit Master title style</a:t>
            </a:r>
            <a:endParaRP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6412" y="503027"/>
            <a:ext cx="914400" cy="411373"/>
          </a:xfrm>
          <a:prstGeom prst="rect">
            <a:avLst/>
          </a:prstGeom>
        </p:spPr>
      </p:pic>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832150" y="6280151"/>
            <a:ext cx="6862462" cy="273049"/>
          </a:xfrm>
        </p:spPr>
        <p:txBody>
          <a:bodyPr/>
          <a:lstStyle/>
          <a:p>
            <a:r>
              <a:rPr lang="en-US"/>
              <a:t>CHRIL-Collaborative on Health Reform and Independent Living</a:t>
            </a:r>
            <a:endParaRPr lang="en-US" dirty="0"/>
          </a:p>
        </p:txBody>
      </p:sp>
      <p:sp>
        <p:nvSpPr>
          <p:cNvPr id="7" name="Slide Number Placeholder 6"/>
          <p:cNvSpPr>
            <a:spLocks noGrp="1"/>
          </p:cNvSpPr>
          <p:nvPr>
            <p:ph type="sldNum" sz="quarter" idx="12"/>
          </p:nvPr>
        </p:nvSpPr>
        <p:spPr>
          <a:xfrm>
            <a:off x="10133012" y="6280151"/>
            <a:ext cx="990601" cy="273049"/>
          </a:xfrm>
        </p:spPr>
        <p:txBody>
          <a:bodyPr/>
          <a:lstStyle/>
          <a:p>
            <a:fld id="{E5137D0E-4A4F-4307-8994-C1891D747D59}" type="slidenum">
              <a:rPr lang="en-US" smtClean="0"/>
              <a:t>‹#›</a:t>
            </a:fld>
            <a:endParaRPr lang="en-US"/>
          </a:p>
        </p:txBody>
      </p:sp>
      <p:sp>
        <p:nvSpPr>
          <p:cNvPr id="4" name="Content Placeholder 3"/>
          <p:cNvSpPr>
            <a:spLocks noGrp="1"/>
          </p:cNvSpPr>
          <p:nvPr>
            <p:ph sz="half" idx="2"/>
          </p:nvPr>
        </p:nvSpPr>
        <p:spPr>
          <a:xfrm>
            <a:off x="6475412" y="1327151"/>
            <a:ext cx="4648201" cy="469264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Content Placeholder 2"/>
          <p:cNvSpPr>
            <a:spLocks noGrp="1"/>
          </p:cNvSpPr>
          <p:nvPr>
            <p:ph sz="half" idx="1"/>
          </p:nvPr>
        </p:nvSpPr>
        <p:spPr>
          <a:xfrm>
            <a:off x="1370012" y="1327151"/>
            <a:ext cx="4645152" cy="469264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2" name="Title 1"/>
          <p:cNvSpPr>
            <a:spLocks noGrp="1"/>
          </p:cNvSpPr>
          <p:nvPr>
            <p:ph type="title"/>
          </p:nvPr>
        </p:nvSpPr>
        <p:spPr>
          <a:xfrm>
            <a:off x="1370012" y="381000"/>
            <a:ext cx="9601200" cy="685800"/>
          </a:xfrm>
        </p:spPr>
        <p:txBody>
          <a:bodyPr/>
          <a:lstStyle>
            <a:lvl1pPr>
              <a:defRPr b="1"/>
            </a:lvl1pPr>
          </a:lstStyle>
          <a:p>
            <a:r>
              <a:rPr lang="en-US" dirty="0"/>
              <a:t>Click to edit Master title style</a:t>
            </a:r>
            <a:endParaRPr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0212" y="457200"/>
            <a:ext cx="914400" cy="411373"/>
          </a:xfrm>
          <a:prstGeom prst="rect">
            <a:avLst/>
          </a:prstGeom>
        </p:spPr>
      </p:pic>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CHRIL-Collaborative on Health Reform and Independent Living</a:t>
            </a:r>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a:t>Click to edit Master title style</a:t>
            </a: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0212" y="457200"/>
            <a:ext cx="914400" cy="411373"/>
          </a:xfrm>
          <a:prstGeom prst="rect">
            <a:avLst/>
          </a:prstGeom>
        </p:spPr>
      </p:pic>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CHRIL-Collaborative on Health Reform and Independent Living</a:t>
            </a:r>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a:p>
        </p:txBody>
      </p:sp>
      <p:sp>
        <p:nvSpPr>
          <p:cNvPr id="2" name="Title 1"/>
          <p:cNvSpPr>
            <a:spLocks noGrp="1"/>
          </p:cNvSpPr>
          <p:nvPr>
            <p:ph type="title"/>
          </p:nvPr>
        </p:nvSpPr>
        <p:spPr>
          <a:xfrm>
            <a:off x="1370012" y="457200"/>
            <a:ext cx="9601200" cy="807827"/>
          </a:xfrm>
        </p:spPr>
        <p:txBody>
          <a:bodyPr/>
          <a:lstStyle>
            <a:lvl1pPr>
              <a:defRPr b="1"/>
            </a:lvl1pPr>
          </a:lstStyle>
          <a:p>
            <a:r>
              <a:rPr lang="en-US" dirty="0"/>
              <a:t>Click to edit Master title style</a:t>
            </a:r>
            <a:endParaRPr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66412" y="503027"/>
            <a:ext cx="914400" cy="411373"/>
          </a:xfrm>
          <a:prstGeom prst="rect">
            <a:avLst/>
          </a:prstGeom>
        </p:spPr>
      </p:pic>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CHRIL-Collaborative on Health Reform and Independent Living</a:t>
            </a:r>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0212" y="457200"/>
            <a:ext cx="914400" cy="411373"/>
          </a:xfrm>
          <a:prstGeom prst="rect">
            <a:avLst/>
          </a:prstGeom>
        </p:spPr>
      </p:pic>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able of Contents">
    <p:spTree>
      <p:nvGrpSpPr>
        <p:cNvPr id="1" name=""/>
        <p:cNvGrpSpPr/>
        <p:nvPr/>
      </p:nvGrpSpPr>
      <p:grpSpPr>
        <a:xfrm>
          <a:off x="0" y="0"/>
          <a:ext cx="0" cy="0"/>
          <a:chOff x="0" y="0"/>
          <a:chExt cx="0" cy="0"/>
        </a:xfrm>
      </p:grpSpPr>
      <p:sp>
        <p:nvSpPr>
          <p:cNvPr id="6" name="Rectangle 17"/>
          <p:cNvSpPr>
            <a:spLocks noGrp="1" noChangeArrowheads="1"/>
          </p:cNvSpPr>
          <p:nvPr>
            <p:ph type="sldNum" sz="quarter" idx="4"/>
          </p:nvPr>
        </p:nvSpPr>
        <p:spPr>
          <a:xfrm>
            <a:off x="11376237" y="6294454"/>
            <a:ext cx="487553" cy="263525"/>
          </a:xfrm>
          <a:prstGeom prst="rect">
            <a:avLst/>
          </a:prstGeom>
        </p:spPr>
        <p:txBody>
          <a:bodyPr/>
          <a:lstStyle>
            <a:lvl1pPr>
              <a:defRPr sz="900">
                <a:solidFill>
                  <a:schemeClr val="tx1"/>
                </a:solidFill>
                <a:latin typeface="Calibri" panose="020F0502020204030204" pitchFamily="34" charset="0"/>
              </a:defRPr>
            </a:lvl1pPr>
          </a:lstStyle>
          <a:p>
            <a:fld id="{93A9B39D-3DEF-40E7-A246-C90190CC689D}" type="slidenum">
              <a:rPr lang="en-US" smtClean="0"/>
              <a:t>‹#›</a:t>
            </a:fld>
            <a:endParaRPr lang="en-US"/>
          </a:p>
        </p:txBody>
      </p:sp>
      <p:sp>
        <p:nvSpPr>
          <p:cNvPr id="7" name="Title 14"/>
          <p:cNvSpPr>
            <a:spLocks noGrp="1"/>
          </p:cNvSpPr>
          <p:nvPr>
            <p:ph type="title"/>
          </p:nvPr>
        </p:nvSpPr>
        <p:spPr>
          <a:xfrm>
            <a:off x="609444" y="457200"/>
            <a:ext cx="11071515" cy="508000"/>
          </a:xfrm>
          <a:prstGeom prst="rect">
            <a:avLst/>
          </a:prstGeom>
        </p:spPr>
        <p:txBody>
          <a:bodyPr lIns="0" tIns="0" rIns="0" bIns="0"/>
          <a:lstStyle>
            <a:lvl1pPr algn="l">
              <a:defRPr sz="2799" b="1">
                <a:solidFill>
                  <a:schemeClr val="tx1"/>
                </a:solidFill>
                <a:latin typeface="Calibri" panose="020F0502020204030204" pitchFamily="34" charset="0"/>
              </a:defRPr>
            </a:lvl1pPr>
          </a:lstStyle>
          <a:p>
            <a:r>
              <a:rPr lang="en-US"/>
              <a:t>Click to edit Master title style</a:t>
            </a:r>
          </a:p>
        </p:txBody>
      </p:sp>
      <p:sp>
        <p:nvSpPr>
          <p:cNvPr id="8" name="Text Placeholder 8"/>
          <p:cNvSpPr>
            <a:spLocks noGrp="1"/>
          </p:cNvSpPr>
          <p:nvPr>
            <p:ph type="body" sz="quarter" idx="11"/>
          </p:nvPr>
        </p:nvSpPr>
        <p:spPr>
          <a:xfrm>
            <a:off x="609442" y="1380464"/>
            <a:ext cx="10993220" cy="4495800"/>
          </a:xfrm>
          <a:prstGeom prst="rect">
            <a:avLst/>
          </a:prstGeom>
        </p:spPr>
        <p:txBody>
          <a:bodyPr lIns="0" tIns="0" rIns="0" bIns="0"/>
          <a:lstStyle>
            <a:lvl1pPr marL="182825" indent="-182825">
              <a:lnSpc>
                <a:spcPct val="100000"/>
              </a:lnSpc>
              <a:spcBef>
                <a:spcPct val="0"/>
              </a:spcBef>
              <a:spcAft>
                <a:spcPts val="600"/>
              </a:spcAft>
              <a:buClr>
                <a:schemeClr val="accent1">
                  <a:lumMod val="75000"/>
                </a:schemeClr>
              </a:buClr>
              <a:buSzPct val="115000"/>
              <a:buFont typeface="Arial" panose="020B0604020202020204" pitchFamily="34" charset="0"/>
              <a:buChar char="•"/>
              <a:defRPr sz="1799">
                <a:latin typeface="Calibri" panose="020F0502020204030204" pitchFamily="34" charset="0"/>
              </a:defRPr>
            </a:lvl1pPr>
            <a:lvl2pPr marL="457063" indent="-274238">
              <a:lnSpc>
                <a:spcPct val="100000"/>
              </a:lnSpc>
              <a:spcBef>
                <a:spcPct val="0"/>
              </a:spcBef>
              <a:spcAft>
                <a:spcPts val="600"/>
              </a:spcAft>
              <a:buClr>
                <a:schemeClr val="accent1">
                  <a:lumMod val="75000"/>
                </a:schemeClr>
              </a:buClr>
              <a:defRPr sz="1600">
                <a:latin typeface="Calibri" panose="020F0502020204030204" pitchFamily="34" charset="0"/>
              </a:defRPr>
            </a:lvl2pPr>
            <a:lvl3pPr marL="731301" indent="-274238">
              <a:lnSpc>
                <a:spcPct val="100000"/>
              </a:lnSpc>
              <a:spcBef>
                <a:spcPct val="0"/>
              </a:spcBef>
              <a:spcAft>
                <a:spcPts val="600"/>
              </a:spcAft>
              <a:buClr>
                <a:schemeClr val="accent1">
                  <a:lumMod val="75000"/>
                </a:schemeClr>
              </a:buClr>
              <a:buSzPct val="65000"/>
              <a:buFont typeface="Courier New" panose="02070309020205020404" pitchFamily="49" charset="0"/>
              <a:buChar char="o"/>
              <a:defRPr sz="1600">
                <a:latin typeface="Calibri" panose="020F0502020204030204" pitchFamily="34" charset="0"/>
              </a:defRPr>
            </a:lvl3pPr>
            <a:lvl4pPr marL="1005538" indent="-274238">
              <a:lnSpc>
                <a:spcPct val="100000"/>
              </a:lnSpc>
              <a:spcBef>
                <a:spcPct val="0"/>
              </a:spcBef>
              <a:spcAft>
                <a:spcPts val="600"/>
              </a:spcAft>
              <a:buClr>
                <a:schemeClr val="accent1">
                  <a:lumMod val="75000"/>
                </a:schemeClr>
              </a:buClr>
              <a:defRPr sz="1400">
                <a:latin typeface="Calibri" panose="020F0502020204030204" pitchFamily="34" charset="0"/>
              </a:defRPr>
            </a:lvl4pPr>
            <a:lvl5pPr marL="1279776" indent="-274238">
              <a:lnSpc>
                <a:spcPct val="100000"/>
              </a:lnSpc>
              <a:spcBef>
                <a:spcPct val="0"/>
              </a:spcBef>
              <a:spcAft>
                <a:spcPts val="600"/>
              </a:spcAft>
              <a:buClr>
                <a:schemeClr val="accent1">
                  <a:lumMod val="75000"/>
                </a:schemeClr>
              </a:buClr>
              <a:defRPr sz="1400">
                <a:latin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6260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ntent Heavy">
    <p:spTree>
      <p:nvGrpSpPr>
        <p:cNvPr id="1" name=""/>
        <p:cNvGrpSpPr/>
        <p:nvPr/>
      </p:nvGrpSpPr>
      <p:grpSpPr>
        <a:xfrm>
          <a:off x="0" y="0"/>
          <a:ext cx="0" cy="0"/>
          <a:chOff x="0" y="0"/>
          <a:chExt cx="0" cy="0"/>
        </a:xfrm>
      </p:grpSpPr>
      <p:sp>
        <p:nvSpPr>
          <p:cNvPr id="5" name="Rectangle 17"/>
          <p:cNvSpPr>
            <a:spLocks noGrp="1" noChangeArrowheads="1"/>
          </p:cNvSpPr>
          <p:nvPr>
            <p:ph type="sldNum" sz="quarter" idx="4"/>
          </p:nvPr>
        </p:nvSpPr>
        <p:spPr>
          <a:xfrm>
            <a:off x="11376237" y="6294454"/>
            <a:ext cx="487553" cy="263525"/>
          </a:xfrm>
          <a:prstGeom prst="rect">
            <a:avLst/>
          </a:prstGeom>
        </p:spPr>
        <p:txBody>
          <a:bodyPr/>
          <a:lstStyle>
            <a:lvl1pPr>
              <a:defRPr sz="900">
                <a:solidFill>
                  <a:schemeClr val="tx1"/>
                </a:solidFill>
                <a:latin typeface="Calibri" panose="020F0502020204030204" pitchFamily="34" charset="0"/>
              </a:defRPr>
            </a:lvl1pPr>
          </a:lstStyle>
          <a:p>
            <a:fld id="{93A9B39D-3DEF-40E7-A246-C90190CC689D}" type="slidenum">
              <a:rPr lang="en-US" smtClean="0"/>
              <a:t>‹#›</a:t>
            </a:fld>
            <a:endParaRPr lang="en-US"/>
          </a:p>
        </p:txBody>
      </p:sp>
      <p:sp>
        <p:nvSpPr>
          <p:cNvPr id="7" name="Title 14"/>
          <p:cNvSpPr>
            <a:spLocks noGrp="1"/>
          </p:cNvSpPr>
          <p:nvPr>
            <p:ph type="title"/>
          </p:nvPr>
        </p:nvSpPr>
        <p:spPr>
          <a:xfrm>
            <a:off x="609444" y="457200"/>
            <a:ext cx="11071515" cy="508000"/>
          </a:xfrm>
          <a:prstGeom prst="rect">
            <a:avLst/>
          </a:prstGeom>
        </p:spPr>
        <p:txBody>
          <a:bodyPr lIns="0" tIns="0" rIns="0" bIns="0"/>
          <a:lstStyle>
            <a:lvl1pPr algn="l">
              <a:defRPr sz="2799" b="1">
                <a:solidFill>
                  <a:schemeClr val="tx1"/>
                </a:solidFill>
                <a:latin typeface="Calibri" panose="020F0502020204030204" pitchFamily="34" charset="0"/>
              </a:defRPr>
            </a:lvl1pPr>
          </a:lstStyle>
          <a:p>
            <a:r>
              <a:rPr lang="en-US"/>
              <a:t>Click to edit Master title style</a:t>
            </a:r>
          </a:p>
        </p:txBody>
      </p:sp>
      <p:sp>
        <p:nvSpPr>
          <p:cNvPr id="6" name="Text Placeholder 8"/>
          <p:cNvSpPr>
            <a:spLocks noGrp="1"/>
          </p:cNvSpPr>
          <p:nvPr>
            <p:ph type="body" sz="quarter" idx="11"/>
          </p:nvPr>
        </p:nvSpPr>
        <p:spPr>
          <a:xfrm>
            <a:off x="609442" y="1380464"/>
            <a:ext cx="10993220" cy="4495800"/>
          </a:xfrm>
          <a:prstGeom prst="rect">
            <a:avLst/>
          </a:prstGeom>
        </p:spPr>
        <p:txBody>
          <a:bodyPr lIns="0" tIns="0" rIns="0" bIns="0"/>
          <a:lstStyle>
            <a:lvl1pPr marL="182825" indent="-182825">
              <a:lnSpc>
                <a:spcPct val="100000"/>
              </a:lnSpc>
              <a:spcBef>
                <a:spcPct val="0"/>
              </a:spcBef>
              <a:spcAft>
                <a:spcPts val="600"/>
              </a:spcAft>
              <a:buClr>
                <a:schemeClr val="accent1">
                  <a:lumMod val="75000"/>
                </a:schemeClr>
              </a:buClr>
              <a:buSzPct val="115000"/>
              <a:buFont typeface="Arial" panose="020B0604020202020204" pitchFamily="34" charset="0"/>
              <a:buChar char="•"/>
              <a:defRPr sz="1799">
                <a:latin typeface="Calibri" panose="020F0502020204030204" pitchFamily="34" charset="0"/>
              </a:defRPr>
            </a:lvl1pPr>
            <a:lvl2pPr marL="457063" indent="-274238">
              <a:lnSpc>
                <a:spcPct val="100000"/>
              </a:lnSpc>
              <a:spcBef>
                <a:spcPct val="0"/>
              </a:spcBef>
              <a:spcAft>
                <a:spcPts val="600"/>
              </a:spcAft>
              <a:buClr>
                <a:schemeClr val="accent1">
                  <a:lumMod val="75000"/>
                </a:schemeClr>
              </a:buClr>
              <a:defRPr sz="1600">
                <a:latin typeface="Calibri" panose="020F0502020204030204" pitchFamily="34" charset="0"/>
              </a:defRPr>
            </a:lvl2pPr>
            <a:lvl3pPr marL="731301" indent="-274238">
              <a:lnSpc>
                <a:spcPct val="100000"/>
              </a:lnSpc>
              <a:spcBef>
                <a:spcPct val="0"/>
              </a:spcBef>
              <a:spcAft>
                <a:spcPts val="600"/>
              </a:spcAft>
              <a:buClr>
                <a:schemeClr val="accent1">
                  <a:lumMod val="75000"/>
                </a:schemeClr>
              </a:buClr>
              <a:buSzPct val="65000"/>
              <a:buFont typeface="Courier New" panose="02070309020205020404" pitchFamily="49" charset="0"/>
              <a:buChar char="o"/>
              <a:defRPr sz="1600">
                <a:latin typeface="Calibri" panose="020F0502020204030204" pitchFamily="34" charset="0"/>
              </a:defRPr>
            </a:lvl3pPr>
            <a:lvl4pPr marL="1005538" indent="-274238">
              <a:lnSpc>
                <a:spcPct val="100000"/>
              </a:lnSpc>
              <a:spcBef>
                <a:spcPct val="0"/>
              </a:spcBef>
              <a:spcAft>
                <a:spcPts val="600"/>
              </a:spcAft>
              <a:buClr>
                <a:schemeClr val="accent1">
                  <a:lumMod val="75000"/>
                </a:schemeClr>
              </a:buClr>
              <a:defRPr sz="1400">
                <a:latin typeface="Calibri" panose="020F0502020204030204" pitchFamily="34" charset="0"/>
              </a:defRPr>
            </a:lvl4pPr>
            <a:lvl5pPr marL="1279776" indent="-274238">
              <a:lnSpc>
                <a:spcPct val="100000"/>
              </a:lnSpc>
              <a:spcBef>
                <a:spcPct val="0"/>
              </a:spcBef>
              <a:spcAft>
                <a:spcPts val="600"/>
              </a:spcAft>
              <a:buClr>
                <a:schemeClr val="accent1">
                  <a:lumMod val="75000"/>
                </a:schemeClr>
              </a:buClr>
              <a:defRPr sz="1400">
                <a:latin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3821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endParaRPr lang="en-US"/>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r>
              <a:rPr lang="en-US"/>
              <a:t>CHRIL-Collaborative on Health Reform and Independent Living</a:t>
            </a:r>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surveygizmo.com/s3/3985341/Webinar-Evaluation-December-13-2017-Future-of-Medicai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jhall@ku.edu" TargetMode="External"/><Relationship Id="rId5" Type="http://schemas.openxmlformats.org/officeDocument/2006/relationships/hyperlink" Target="mailto:cmgarner@mlstrategies.com" TargetMode="External"/><Relationship Id="rId4" Type="http://schemas.openxmlformats.org/officeDocument/2006/relationships/hyperlink" Target="mailto:lfrieden@bcm.edu"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5137D0E-4A4F-4307-8994-C1891D747D59}" type="slidenum">
              <a:rPr lang="en-US" smtClean="0"/>
              <a:t>1</a:t>
            </a:fld>
            <a:endParaRPr lang="en-US"/>
          </a:p>
        </p:txBody>
      </p:sp>
      <p:sp>
        <p:nvSpPr>
          <p:cNvPr id="4" name="Subtitle 3"/>
          <p:cNvSpPr>
            <a:spLocks noGrp="1"/>
          </p:cNvSpPr>
          <p:nvPr>
            <p:ph type="subTitle" idx="1"/>
          </p:nvPr>
        </p:nvSpPr>
        <p:spPr>
          <a:xfrm>
            <a:off x="2055812" y="2362200"/>
            <a:ext cx="8229600" cy="2286000"/>
          </a:xfrm>
        </p:spPr>
        <p:txBody>
          <a:bodyPr>
            <a:noAutofit/>
          </a:bodyPr>
          <a:lstStyle/>
          <a:p>
            <a:pPr>
              <a:lnSpc>
                <a:spcPct val="100000"/>
              </a:lnSpc>
            </a:pPr>
            <a:r>
              <a:rPr lang="en-US" sz="2800" b="1" dirty="0">
                <a:solidFill>
                  <a:schemeClr val="tx2"/>
                </a:solidFill>
              </a:rPr>
              <a:t>Presenters:</a:t>
            </a:r>
          </a:p>
          <a:p>
            <a:pPr>
              <a:lnSpc>
                <a:spcPct val="100000"/>
              </a:lnSpc>
            </a:pPr>
            <a:br>
              <a:rPr lang="en-US" sz="2800" b="1" dirty="0">
                <a:solidFill>
                  <a:schemeClr val="tx2"/>
                </a:solidFill>
              </a:rPr>
            </a:br>
            <a:r>
              <a:rPr lang="en-US" sz="2800" b="1" dirty="0">
                <a:solidFill>
                  <a:schemeClr val="tx2"/>
                </a:solidFill>
              </a:rPr>
              <a:t>Lex Frieden</a:t>
            </a:r>
            <a:br>
              <a:rPr lang="en-US" sz="2800" b="1" dirty="0">
                <a:solidFill>
                  <a:schemeClr val="tx2"/>
                </a:solidFill>
              </a:rPr>
            </a:br>
            <a:r>
              <a:rPr lang="en-US" sz="2800" b="1" dirty="0">
                <a:solidFill>
                  <a:schemeClr val="tx2"/>
                </a:solidFill>
              </a:rPr>
              <a:t>Connie Garner</a:t>
            </a:r>
            <a:br>
              <a:rPr lang="en-US" sz="2800" b="1" dirty="0">
                <a:solidFill>
                  <a:schemeClr val="tx2"/>
                </a:solidFill>
              </a:rPr>
            </a:br>
            <a:r>
              <a:rPr lang="en-US" sz="2800" b="1" dirty="0">
                <a:solidFill>
                  <a:schemeClr val="tx2"/>
                </a:solidFill>
              </a:rPr>
              <a:t>Jean Hall</a:t>
            </a:r>
          </a:p>
          <a:p>
            <a:pPr>
              <a:lnSpc>
                <a:spcPct val="100000"/>
              </a:lnSpc>
            </a:pPr>
            <a:endParaRPr lang="en-US" sz="2800" b="1" dirty="0">
              <a:solidFill>
                <a:schemeClr val="tx2"/>
              </a:solidFill>
            </a:endParaRPr>
          </a:p>
          <a:p>
            <a:pPr>
              <a:lnSpc>
                <a:spcPct val="100000"/>
              </a:lnSpc>
            </a:pPr>
            <a:r>
              <a:rPr lang="en-US" sz="2800" b="1" dirty="0">
                <a:solidFill>
                  <a:schemeClr val="tx2"/>
                </a:solidFill>
              </a:rPr>
              <a:t>December 13, 2017</a:t>
            </a:r>
            <a:br>
              <a:rPr lang="en-US" sz="2800" b="1" dirty="0">
                <a:solidFill>
                  <a:schemeClr val="tx2"/>
                </a:solidFill>
              </a:rPr>
            </a:br>
            <a:endParaRPr lang="en-US" sz="2800" b="1" dirty="0">
              <a:solidFill>
                <a:schemeClr val="tx2"/>
              </a:solidFill>
            </a:endParaRPr>
          </a:p>
        </p:txBody>
      </p:sp>
      <p:sp>
        <p:nvSpPr>
          <p:cNvPr id="5" name="Title 4"/>
          <p:cNvSpPr>
            <a:spLocks noGrp="1"/>
          </p:cNvSpPr>
          <p:nvPr>
            <p:ph type="ctrTitle"/>
          </p:nvPr>
        </p:nvSpPr>
        <p:spPr>
          <a:xfrm>
            <a:off x="1598612" y="1036487"/>
            <a:ext cx="9144000" cy="990600"/>
          </a:xfrm>
        </p:spPr>
        <p:txBody>
          <a:bodyPr/>
          <a:lstStyle/>
          <a:p>
            <a:r>
              <a:rPr lang="en-US" sz="4000" dirty="0"/>
              <a:t>Future of Medicaid </a:t>
            </a:r>
          </a:p>
        </p:txBody>
      </p:sp>
    </p:spTree>
    <p:extLst>
      <p:ext uri="{BB962C8B-B14F-4D97-AF65-F5344CB8AC3E}">
        <p14:creationId xmlns:p14="http://schemas.microsoft.com/office/powerpoint/2010/main" val="20813004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2" y="152400"/>
            <a:ext cx="8294529" cy="878055"/>
          </a:xfrm>
        </p:spPr>
        <p:txBody>
          <a:bodyPr/>
          <a:lstStyle/>
          <a:p>
            <a:r>
              <a:rPr lang="en-US" dirty="0"/>
              <a:t>Where are the services provided?</a:t>
            </a:r>
          </a:p>
        </p:txBody>
      </p:sp>
      <p:pic>
        <p:nvPicPr>
          <p:cNvPr id="5" name="Picture 4" descr="This graphic is titled Predominant Care Setting for Medicaid Beneficiaries Using Long-Term Care Services, FY 2011. 3 bar graphs:&#10;1) Children with Disabilities .2million - Community 88%; Institutions 12%&#10;2) Nonelderly Adults with Disabilities - 1.5 million; Community 79%; Institutions 21%&#10;3) Seniors - 1.9 million - Community 50%; Institutions 50%&#10;Note: Individuals who used both institutional and community-based services in the same year are classified as using institutional services. SOURCE: KFF and Urban Institute estimates based on MSIS and CMS 64 FY 2011 data."/>
          <p:cNvPicPr>
            <a:picLocks noChangeAspect="1"/>
          </p:cNvPicPr>
          <p:nvPr/>
        </p:nvPicPr>
        <p:blipFill>
          <a:blip r:embed="rId3"/>
          <a:stretch>
            <a:fillRect/>
          </a:stretch>
        </p:blipFill>
        <p:spPr>
          <a:xfrm>
            <a:off x="1827212" y="1143000"/>
            <a:ext cx="7803590" cy="5521567"/>
          </a:xfrm>
          <a:prstGeom prst="rect">
            <a:avLst/>
          </a:prstGeom>
        </p:spPr>
      </p:pic>
      <p:sp>
        <p:nvSpPr>
          <p:cNvPr id="3" name="Slide Number Placeholder 2"/>
          <p:cNvSpPr>
            <a:spLocks noGrp="1"/>
          </p:cNvSpPr>
          <p:nvPr>
            <p:ph type="sldNum" sz="quarter" idx="12"/>
          </p:nvPr>
        </p:nvSpPr>
        <p:spPr/>
        <p:txBody>
          <a:bodyPr/>
          <a:lstStyle/>
          <a:p>
            <a:fld id="{8AEFCAB1-7A42-4F52-9807-71F87FC5B28A}" type="slidenum">
              <a:rPr lang="en-US" smtClean="0"/>
              <a:t>10</a:t>
            </a:fld>
            <a:endParaRPr lang="en-US"/>
          </a:p>
        </p:txBody>
      </p:sp>
    </p:spTree>
    <p:extLst>
      <p:ext uri="{BB962C8B-B14F-4D97-AF65-F5344CB8AC3E}">
        <p14:creationId xmlns:p14="http://schemas.microsoft.com/office/powerpoint/2010/main" val="1755448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995" y="457200"/>
            <a:ext cx="9296400" cy="685800"/>
          </a:xfrm>
        </p:spPr>
        <p:txBody>
          <a:bodyPr vert="horz" lIns="639913" tIns="45708" rIns="91416" bIns="45708" rtlCol="0" anchor="t">
            <a:noAutofit/>
          </a:bodyPr>
          <a:lstStyle/>
          <a:p>
            <a:r>
              <a:rPr lang="en-US" dirty="0"/>
              <a:t>Surveys of Kansas Medicaid Enrollees with Disabilities</a:t>
            </a:r>
          </a:p>
        </p:txBody>
      </p:sp>
      <p:sp>
        <p:nvSpPr>
          <p:cNvPr id="3" name="Content Placeholder 2"/>
          <p:cNvSpPr>
            <a:spLocks noGrp="1"/>
          </p:cNvSpPr>
          <p:nvPr>
            <p:ph idx="1"/>
          </p:nvPr>
        </p:nvSpPr>
        <p:spPr>
          <a:xfrm>
            <a:off x="912812" y="1447800"/>
            <a:ext cx="10515600" cy="4648200"/>
          </a:xfrm>
        </p:spPr>
        <p:txBody>
          <a:bodyPr>
            <a:normAutofit/>
          </a:bodyPr>
          <a:lstStyle/>
          <a:p>
            <a:pPr>
              <a:lnSpc>
                <a:spcPct val="100000"/>
              </a:lnSpc>
            </a:pPr>
            <a:r>
              <a:rPr lang="en-US" sz="2599" dirty="0"/>
              <a:t>First study administered via telephone and in-person 4-8 months after transition to KanCare, April-August 2013, n=105</a:t>
            </a:r>
          </a:p>
          <a:p>
            <a:pPr lvl="1">
              <a:lnSpc>
                <a:spcPct val="100000"/>
              </a:lnSpc>
            </a:pPr>
            <a:r>
              <a:rPr lang="en-US" sz="2399" dirty="0"/>
              <a:t>Adult Medicaid beneficiaries (18+) in physical disability, traumatic brain injury or intellectual disability home and community based services (HCBS) waiver or enrolled in the Kansas Medicaid Buy-In</a:t>
            </a:r>
          </a:p>
          <a:p>
            <a:pPr>
              <a:lnSpc>
                <a:spcPct val="100000"/>
              </a:lnSpc>
            </a:pPr>
            <a:r>
              <a:rPr lang="en-US" sz="2599" dirty="0"/>
              <a:t>Second study administered via telephone and in-person October 2016-February 2017, n=189</a:t>
            </a:r>
          </a:p>
          <a:p>
            <a:pPr lvl="1">
              <a:lnSpc>
                <a:spcPct val="100000"/>
              </a:lnSpc>
            </a:pPr>
            <a:r>
              <a:rPr lang="en-US" sz="2399" dirty="0"/>
              <a:t>Adult Medicaid beneficiaries (18+) with serious mental illnesses (SMI) using services at one of six Community Mental Health Centers across the state</a:t>
            </a:r>
          </a:p>
          <a:p>
            <a:pPr>
              <a:lnSpc>
                <a:spcPct val="100000"/>
              </a:lnSpc>
            </a:pPr>
            <a:endParaRPr lang="en-US" sz="2799" dirty="0"/>
          </a:p>
          <a:p>
            <a:pPr lvl="1">
              <a:lnSpc>
                <a:spcPct val="100000"/>
              </a:lnSpc>
            </a:pPr>
            <a:endParaRPr lang="en-US" sz="1799" dirty="0"/>
          </a:p>
          <a:p>
            <a:pPr lvl="1">
              <a:lnSpc>
                <a:spcPct val="100000"/>
              </a:lnSpc>
            </a:pPr>
            <a:endParaRPr lang="en-US" sz="1799" dirty="0"/>
          </a:p>
          <a:p>
            <a:pPr lvl="1">
              <a:lnSpc>
                <a:spcPct val="100000"/>
              </a:lnSpc>
            </a:pPr>
            <a:endParaRPr lang="en-US" sz="1999" dirty="0"/>
          </a:p>
          <a:p>
            <a:pPr>
              <a:lnSpc>
                <a:spcPct val="100000"/>
              </a:lnSpc>
            </a:pPr>
            <a:endParaRPr lang="en-US" sz="2599" dirty="0"/>
          </a:p>
          <a:p>
            <a:pPr marL="692045" lvl="1" indent="-342900">
              <a:lnSpc>
                <a:spcPct val="100000"/>
              </a:lnSpc>
              <a:buSzPct val="75000"/>
            </a:pPr>
            <a:endParaRPr lang="en-US" sz="2199" dirty="0"/>
          </a:p>
          <a:p>
            <a:pPr lvl="1">
              <a:lnSpc>
                <a:spcPct val="100000"/>
              </a:lnSpc>
              <a:buSzPct val="75000"/>
            </a:pPr>
            <a:endParaRPr lang="en-US" sz="2199" dirty="0"/>
          </a:p>
          <a:p>
            <a:pPr>
              <a:lnSpc>
                <a:spcPct val="100000"/>
              </a:lnSpc>
            </a:pPr>
            <a:endParaRPr lang="en-US" sz="2399" dirty="0"/>
          </a:p>
        </p:txBody>
      </p:sp>
      <p:sp>
        <p:nvSpPr>
          <p:cNvPr id="4" name="Slide Number Placeholder 3"/>
          <p:cNvSpPr>
            <a:spLocks noGrp="1"/>
          </p:cNvSpPr>
          <p:nvPr>
            <p:ph type="sldNum" sz="quarter" idx="12"/>
          </p:nvPr>
        </p:nvSpPr>
        <p:spPr/>
        <p:txBody>
          <a:bodyPr/>
          <a:lstStyle/>
          <a:p>
            <a:fld id="{8856145A-0F26-7841-B249-5F1F62C3BB6C}" type="slidenum">
              <a:rPr lang="en-US" smtClean="0"/>
              <a:pPr/>
              <a:t>11</a:t>
            </a:fld>
            <a:endParaRPr lang="en-US"/>
          </a:p>
        </p:txBody>
      </p:sp>
    </p:spTree>
    <p:extLst>
      <p:ext uri="{BB962C8B-B14F-4D97-AF65-F5344CB8AC3E}">
        <p14:creationId xmlns:p14="http://schemas.microsoft.com/office/powerpoint/2010/main" val="3754800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012" y="457200"/>
            <a:ext cx="9296400" cy="685800"/>
          </a:xfrm>
        </p:spPr>
        <p:txBody>
          <a:bodyPr vert="horz" lIns="639913" tIns="45708" rIns="91416" bIns="45708" rtlCol="0" anchor="t">
            <a:normAutofit/>
          </a:bodyPr>
          <a:lstStyle/>
          <a:p>
            <a:r>
              <a:rPr lang="en-US" dirty="0"/>
              <a:t>Problem areas</a:t>
            </a:r>
          </a:p>
        </p:txBody>
      </p:sp>
      <p:sp>
        <p:nvSpPr>
          <p:cNvPr id="3" name="Content Placeholder 2"/>
          <p:cNvSpPr>
            <a:spLocks noGrp="1"/>
          </p:cNvSpPr>
          <p:nvPr>
            <p:ph idx="1"/>
          </p:nvPr>
        </p:nvSpPr>
        <p:spPr>
          <a:xfrm>
            <a:off x="760412" y="1143000"/>
            <a:ext cx="10820400" cy="4952999"/>
          </a:xfrm>
        </p:spPr>
        <p:txBody>
          <a:bodyPr>
            <a:noAutofit/>
          </a:bodyPr>
          <a:lstStyle/>
          <a:p>
            <a:pPr>
              <a:buSzPct val="100000"/>
            </a:pPr>
            <a:r>
              <a:rPr lang="en-US" sz="2200" dirty="0"/>
              <a:t>Provider Networks*</a:t>
            </a:r>
          </a:p>
          <a:p>
            <a:pPr lvl="1">
              <a:buClr>
                <a:schemeClr val="tx1"/>
              </a:buClr>
              <a:buSzPct val="100000"/>
              <a:buFont typeface="Arial" panose="020B0604020202020204" pitchFamily="34" charset="0"/>
              <a:buChar char="•"/>
            </a:pPr>
            <a:r>
              <a:rPr lang="en-US" sz="2200" dirty="0"/>
              <a:t>“None of the providers I have seen for years in Jackson County Missouri takes </a:t>
            </a:r>
            <a:r>
              <a:rPr lang="en-US" sz="2200" dirty="0" err="1"/>
              <a:t>KanCare</a:t>
            </a:r>
            <a:r>
              <a:rPr lang="en-US" sz="2200" dirty="0"/>
              <a:t> [KS Medicaid managed care].”</a:t>
            </a:r>
          </a:p>
          <a:p>
            <a:pPr lvl="1">
              <a:buClr>
                <a:schemeClr val="tx1"/>
              </a:buClr>
              <a:buSzPct val="100000"/>
              <a:buFont typeface="Arial" panose="020B0604020202020204" pitchFamily="34" charset="0"/>
              <a:buChar char="•"/>
            </a:pPr>
            <a:r>
              <a:rPr lang="en-US" sz="2200" dirty="0"/>
              <a:t>“Speech therapy is a two and a half month wait because there’s only one provider for my MCO.”</a:t>
            </a:r>
          </a:p>
          <a:p>
            <a:pPr>
              <a:buSzPct val="100000"/>
            </a:pPr>
            <a:r>
              <a:rPr lang="en-US" sz="2200" dirty="0"/>
              <a:t>Benefits/Coverage</a:t>
            </a:r>
          </a:p>
          <a:p>
            <a:pPr lvl="1">
              <a:buSzPct val="100000"/>
              <a:buFont typeface="Arial" panose="020B0604020202020204" pitchFamily="34" charset="0"/>
              <a:buChar char="•"/>
            </a:pPr>
            <a:r>
              <a:rPr lang="en-US" sz="2200" dirty="0"/>
              <a:t>“Can’t get [medication name], so I am just not taking it. I need it though.”</a:t>
            </a:r>
          </a:p>
          <a:p>
            <a:pPr lvl="1">
              <a:buSzPct val="100000"/>
              <a:buFont typeface="Arial" panose="020B0604020202020204" pitchFamily="34" charset="0"/>
              <a:buChar char="•"/>
            </a:pPr>
            <a:r>
              <a:rPr lang="en-US" sz="2200" dirty="0"/>
              <a:t>“I had to pay $700 to get a joystick on my new wheelchair; they [MCO] won’t cover it even though I’m a quad[</a:t>
            </a:r>
            <a:r>
              <a:rPr lang="en-US" sz="2200" dirty="0" err="1"/>
              <a:t>riplegic</a:t>
            </a:r>
            <a:r>
              <a:rPr lang="en-US" sz="2200" dirty="0"/>
              <a:t>].”</a:t>
            </a:r>
          </a:p>
          <a:p>
            <a:pPr lvl="1">
              <a:buSzPct val="100000"/>
              <a:buFont typeface="Arial" panose="020B0604020202020204" pitchFamily="34" charset="0"/>
              <a:buChar char="•"/>
            </a:pPr>
            <a:r>
              <a:rPr lang="en-US" sz="2200" dirty="0"/>
              <a:t>Step Therapy and Preauthorization for prescriptions are especially problematic for people with mental health conditions—32% reported not taking at least one prescribed medication</a:t>
            </a:r>
          </a:p>
          <a:p>
            <a:pPr marL="0" indent="0">
              <a:buNone/>
            </a:pPr>
            <a:r>
              <a:rPr lang="en-US" sz="2200" dirty="0"/>
              <a:t>  *In 2017, CMS noted the state does not provide sufficient data on adequacy    of networks</a:t>
            </a:r>
          </a:p>
        </p:txBody>
      </p:sp>
      <p:sp>
        <p:nvSpPr>
          <p:cNvPr id="5" name="Slide Number Placeholder 4"/>
          <p:cNvSpPr>
            <a:spLocks noGrp="1"/>
          </p:cNvSpPr>
          <p:nvPr>
            <p:ph type="sldNum" sz="quarter" idx="12"/>
          </p:nvPr>
        </p:nvSpPr>
        <p:spPr/>
        <p:txBody>
          <a:bodyPr/>
          <a:lstStyle/>
          <a:p>
            <a:fld id="{8856145A-0F26-7841-B249-5F1F62C3BB6C}" type="slidenum">
              <a:rPr lang="en-US" smtClean="0"/>
              <a:pPr/>
              <a:t>12</a:t>
            </a:fld>
            <a:endParaRPr lang="en-US" dirty="0"/>
          </a:p>
        </p:txBody>
      </p:sp>
    </p:spTree>
    <p:extLst>
      <p:ext uri="{BB962C8B-B14F-4D97-AF65-F5344CB8AC3E}">
        <p14:creationId xmlns:p14="http://schemas.microsoft.com/office/powerpoint/2010/main" val="1257439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Problem areas, continued</a:t>
            </a:r>
          </a:p>
        </p:txBody>
      </p:sp>
      <p:sp>
        <p:nvSpPr>
          <p:cNvPr id="3" name="Content Placeholder 2"/>
          <p:cNvSpPr>
            <a:spLocks noGrp="1"/>
          </p:cNvSpPr>
          <p:nvPr>
            <p:ph idx="1"/>
          </p:nvPr>
        </p:nvSpPr>
        <p:spPr/>
        <p:txBody>
          <a:bodyPr>
            <a:normAutofit/>
          </a:bodyPr>
          <a:lstStyle/>
          <a:p>
            <a:pPr>
              <a:lnSpc>
                <a:spcPct val="100000"/>
              </a:lnSpc>
              <a:buSzPct val="90000"/>
            </a:pPr>
            <a:r>
              <a:rPr lang="en-US" sz="2400" dirty="0"/>
              <a:t>Transportation</a:t>
            </a:r>
          </a:p>
          <a:p>
            <a:pPr lvl="1">
              <a:lnSpc>
                <a:spcPct val="100000"/>
              </a:lnSpc>
              <a:spcBef>
                <a:spcPts val="1200"/>
              </a:spcBef>
            </a:pPr>
            <a:r>
              <a:rPr lang="en-US" sz="2400" dirty="0"/>
              <a:t>“The transportation people don’t transfer me correctly and I’ve gotten hurt.”</a:t>
            </a:r>
          </a:p>
          <a:p>
            <a:pPr lvl="1">
              <a:lnSpc>
                <a:spcPct val="100000"/>
              </a:lnSpc>
              <a:spcBef>
                <a:spcPts val="1200"/>
              </a:spcBef>
            </a:pPr>
            <a:r>
              <a:rPr lang="en-US" sz="2400" dirty="0"/>
              <a:t>“My PCA [personal care attendant] can’t get paid to go along with me.”</a:t>
            </a:r>
          </a:p>
          <a:p>
            <a:pPr lvl="1">
              <a:lnSpc>
                <a:spcPct val="100000"/>
              </a:lnSpc>
              <a:spcBef>
                <a:spcPts val="1200"/>
              </a:spcBef>
            </a:pPr>
            <a:r>
              <a:rPr lang="en-US" sz="2400" dirty="0"/>
              <a:t>“My doctor’s office changed my appointment time, but the MCO won’t change the pickup time because it is not 3 days notice.”</a:t>
            </a:r>
          </a:p>
          <a:p>
            <a:pPr>
              <a:lnSpc>
                <a:spcPct val="100000"/>
              </a:lnSpc>
              <a:buSzPct val="90000"/>
            </a:pPr>
            <a:endParaRPr lang="en-US" sz="2400" dirty="0"/>
          </a:p>
          <a:p>
            <a:pPr>
              <a:lnSpc>
                <a:spcPct val="100000"/>
              </a:lnSpc>
            </a:pPr>
            <a:endParaRPr lang="en-US" sz="2400" dirty="0"/>
          </a:p>
        </p:txBody>
      </p:sp>
      <p:sp>
        <p:nvSpPr>
          <p:cNvPr id="4" name="Slide Number Placeholder 3"/>
          <p:cNvSpPr>
            <a:spLocks noGrp="1"/>
          </p:cNvSpPr>
          <p:nvPr>
            <p:ph type="sldNum" sz="quarter" idx="12"/>
          </p:nvPr>
        </p:nvSpPr>
        <p:spPr/>
        <p:txBody>
          <a:bodyPr/>
          <a:lstStyle/>
          <a:p>
            <a:fld id="{8AEFCAB1-7A42-4F52-9807-71F87FC5B28A}" type="slidenum">
              <a:rPr lang="en-US" smtClean="0"/>
              <a:t>13</a:t>
            </a:fld>
            <a:endParaRPr lang="en-US"/>
          </a:p>
        </p:txBody>
      </p:sp>
    </p:spTree>
    <p:extLst>
      <p:ext uri="{BB962C8B-B14F-4D97-AF65-F5344CB8AC3E}">
        <p14:creationId xmlns:p14="http://schemas.microsoft.com/office/powerpoint/2010/main" val="1283784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Problem areas, continued 2</a:t>
            </a:r>
          </a:p>
        </p:txBody>
      </p:sp>
      <p:sp>
        <p:nvSpPr>
          <p:cNvPr id="4" name="Content Placeholder 3"/>
          <p:cNvSpPr>
            <a:spLocks noGrp="1"/>
          </p:cNvSpPr>
          <p:nvPr>
            <p:ph idx="1"/>
          </p:nvPr>
        </p:nvSpPr>
        <p:spPr>
          <a:xfrm>
            <a:off x="912812" y="1371600"/>
            <a:ext cx="10515600" cy="4800600"/>
          </a:xfrm>
        </p:spPr>
        <p:txBody>
          <a:bodyPr>
            <a:noAutofit/>
          </a:bodyPr>
          <a:lstStyle/>
          <a:p>
            <a:pPr>
              <a:lnSpc>
                <a:spcPct val="100000"/>
              </a:lnSpc>
              <a:buSzPct val="90000"/>
            </a:pPr>
            <a:r>
              <a:rPr lang="en-US" dirty="0"/>
              <a:t>Communication*</a:t>
            </a:r>
          </a:p>
          <a:p>
            <a:pPr lvl="1">
              <a:lnSpc>
                <a:spcPct val="100000"/>
              </a:lnSpc>
              <a:spcBef>
                <a:spcPts val="1400"/>
              </a:spcBef>
            </a:pPr>
            <a:r>
              <a:rPr lang="en-US" dirty="0"/>
              <a:t>“The 800 number tells you to go online, but they don’t realize that </a:t>
            </a:r>
            <a:r>
              <a:rPr lang="en-US" b="1" i="1" dirty="0"/>
              <a:t>not everyone has internet access</a:t>
            </a:r>
            <a:r>
              <a:rPr lang="en-US" dirty="0"/>
              <a:t>.”</a:t>
            </a:r>
          </a:p>
          <a:p>
            <a:pPr lvl="1">
              <a:lnSpc>
                <a:spcPct val="100000"/>
              </a:lnSpc>
              <a:spcBef>
                <a:spcPts val="1400"/>
              </a:spcBef>
            </a:pPr>
            <a:r>
              <a:rPr lang="en-US" dirty="0"/>
              <a:t>“I am completely confused about KanCare, I get things in the mail and I don't understand them.”</a:t>
            </a:r>
          </a:p>
          <a:p>
            <a:pPr lvl="1">
              <a:lnSpc>
                <a:spcPct val="100000"/>
              </a:lnSpc>
              <a:spcBef>
                <a:spcPts val="1400"/>
              </a:spcBef>
            </a:pPr>
            <a:r>
              <a:rPr lang="en-US" dirty="0"/>
              <a:t>“The information book they send is so thick plus I can't read it with my vision issues, even with my glasses and magnifier it is difficult.”</a:t>
            </a:r>
          </a:p>
          <a:p>
            <a:pPr marL="177981" indent="0">
              <a:lnSpc>
                <a:spcPct val="100000"/>
              </a:lnSpc>
              <a:spcBef>
                <a:spcPts val="1400"/>
              </a:spcBef>
              <a:buNone/>
            </a:pPr>
            <a:r>
              <a:rPr lang="en-US" dirty="0"/>
              <a:t>*In 2017, CMS found the state to be out of compliance regarding information for consumers</a:t>
            </a:r>
          </a:p>
          <a:p>
            <a:pPr marL="0" indent="0">
              <a:lnSpc>
                <a:spcPct val="100000"/>
              </a:lnSpc>
              <a:buNone/>
            </a:pPr>
            <a:endParaRPr lang="en-US" dirty="0"/>
          </a:p>
        </p:txBody>
      </p:sp>
      <p:sp>
        <p:nvSpPr>
          <p:cNvPr id="3" name="Slide Number Placeholder 2"/>
          <p:cNvSpPr>
            <a:spLocks noGrp="1"/>
          </p:cNvSpPr>
          <p:nvPr>
            <p:ph type="sldNum" sz="quarter" idx="12"/>
          </p:nvPr>
        </p:nvSpPr>
        <p:spPr/>
        <p:txBody>
          <a:bodyPr/>
          <a:lstStyle/>
          <a:p>
            <a:fld id="{E5137D0E-4A4F-4307-8994-C1891D747D59}" type="slidenum">
              <a:rPr lang="en-US" smtClean="0"/>
              <a:t>14</a:t>
            </a:fld>
            <a:endParaRPr lang="en-US"/>
          </a:p>
        </p:txBody>
      </p:sp>
    </p:spTree>
    <p:extLst>
      <p:ext uri="{BB962C8B-B14F-4D97-AF65-F5344CB8AC3E}">
        <p14:creationId xmlns:p14="http://schemas.microsoft.com/office/powerpoint/2010/main" val="3306337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areas, continued 3</a:t>
            </a:r>
          </a:p>
        </p:txBody>
      </p:sp>
      <p:sp>
        <p:nvSpPr>
          <p:cNvPr id="3" name="Content Placeholder 2"/>
          <p:cNvSpPr>
            <a:spLocks noGrp="1"/>
          </p:cNvSpPr>
          <p:nvPr>
            <p:ph idx="1"/>
          </p:nvPr>
        </p:nvSpPr>
        <p:spPr>
          <a:xfrm>
            <a:off x="1065212" y="1148080"/>
            <a:ext cx="10287000" cy="5586545"/>
          </a:xfrm>
        </p:spPr>
        <p:txBody>
          <a:bodyPr>
            <a:normAutofit/>
          </a:bodyPr>
          <a:lstStyle/>
          <a:p>
            <a:pPr>
              <a:lnSpc>
                <a:spcPct val="100000"/>
              </a:lnSpc>
            </a:pPr>
            <a:r>
              <a:rPr lang="en-US" sz="2800" dirty="0"/>
              <a:t>Care Coordination</a:t>
            </a:r>
          </a:p>
          <a:p>
            <a:pPr lvl="1">
              <a:lnSpc>
                <a:spcPct val="100000"/>
              </a:lnSpc>
            </a:pPr>
            <a:r>
              <a:rPr lang="en-US" sz="2800" dirty="0"/>
              <a:t>All HCBS waiver participants are assigned a Care Manager/Coordinator with their MCO; 50% of survey respondents did not know who their coordinator was.</a:t>
            </a:r>
          </a:p>
          <a:p>
            <a:pPr lvl="1">
              <a:lnSpc>
                <a:spcPct val="100000"/>
              </a:lnSpc>
            </a:pPr>
            <a:r>
              <a:rPr lang="en-US" sz="2800" dirty="0"/>
              <a:t>“I had more direct contact with my case manager before [managed care]. Now, I have to call a number, leave a message – which doesn’t always get to the care coordinator – and then wait. There is no way to directly contact them.”</a:t>
            </a:r>
          </a:p>
          <a:p>
            <a:pPr lvl="1">
              <a:lnSpc>
                <a:spcPct val="100000"/>
              </a:lnSpc>
            </a:pPr>
            <a:endParaRPr lang="en-US" sz="2800" dirty="0"/>
          </a:p>
          <a:p>
            <a:pPr>
              <a:lnSpc>
                <a:spcPct val="100000"/>
              </a:lnSpc>
            </a:pPr>
            <a:endParaRPr lang="en-US" sz="2800" dirty="0"/>
          </a:p>
        </p:txBody>
      </p:sp>
      <p:sp>
        <p:nvSpPr>
          <p:cNvPr id="4" name="Slide Number Placeholder 3"/>
          <p:cNvSpPr>
            <a:spLocks noGrp="1"/>
          </p:cNvSpPr>
          <p:nvPr>
            <p:ph type="sldNum" sz="quarter" idx="12"/>
          </p:nvPr>
        </p:nvSpPr>
        <p:spPr/>
        <p:txBody>
          <a:bodyPr/>
          <a:lstStyle/>
          <a:p>
            <a:fld id="{8AEFCAB1-7A42-4F52-9807-71F87FC5B28A}" type="slidenum">
              <a:rPr lang="en-US" smtClean="0"/>
              <a:t>15</a:t>
            </a:fld>
            <a:endParaRPr lang="en-US"/>
          </a:p>
        </p:txBody>
      </p:sp>
    </p:spTree>
    <p:extLst>
      <p:ext uri="{BB962C8B-B14F-4D97-AF65-F5344CB8AC3E}">
        <p14:creationId xmlns:p14="http://schemas.microsoft.com/office/powerpoint/2010/main" val="2716071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Problem areas, continued 4</a:t>
            </a:r>
          </a:p>
        </p:txBody>
      </p:sp>
      <p:sp>
        <p:nvSpPr>
          <p:cNvPr id="4" name="Content Placeholder 3"/>
          <p:cNvSpPr>
            <a:spLocks noGrp="1"/>
          </p:cNvSpPr>
          <p:nvPr>
            <p:ph idx="1"/>
          </p:nvPr>
        </p:nvSpPr>
        <p:spPr/>
        <p:txBody>
          <a:bodyPr>
            <a:normAutofit/>
          </a:bodyPr>
          <a:lstStyle/>
          <a:p>
            <a:pPr lvl="1">
              <a:lnSpc>
                <a:spcPct val="100000"/>
              </a:lnSpc>
            </a:pPr>
            <a:r>
              <a:rPr lang="en-US" sz="2800" dirty="0"/>
              <a:t>“You have one [coordinator] for medical, but I don’t have someone for everything else, like problems with my wheelchair or housing.”</a:t>
            </a:r>
          </a:p>
          <a:p>
            <a:pPr lvl="1">
              <a:lnSpc>
                <a:spcPct val="100000"/>
              </a:lnSpc>
            </a:pPr>
            <a:r>
              <a:rPr lang="en-US" sz="2800" dirty="0"/>
              <a:t>Less than 20% of respondents with SMI reported working with a care coordinator, despite the fact that 73% had co-occurring physical illnesses or conditions, including diabetes and heart disease.</a:t>
            </a:r>
          </a:p>
          <a:p>
            <a:pPr>
              <a:lnSpc>
                <a:spcPct val="100000"/>
              </a:lnSpc>
            </a:pPr>
            <a:endParaRPr lang="en-US" sz="3200" dirty="0"/>
          </a:p>
        </p:txBody>
      </p:sp>
      <p:sp>
        <p:nvSpPr>
          <p:cNvPr id="3" name="Slide Number Placeholder 2"/>
          <p:cNvSpPr>
            <a:spLocks noGrp="1"/>
          </p:cNvSpPr>
          <p:nvPr>
            <p:ph type="sldNum" sz="quarter" idx="12"/>
          </p:nvPr>
        </p:nvSpPr>
        <p:spPr/>
        <p:txBody>
          <a:bodyPr/>
          <a:lstStyle/>
          <a:p>
            <a:fld id="{E5137D0E-4A4F-4307-8994-C1891D747D59}" type="slidenum">
              <a:rPr lang="en-US" smtClean="0"/>
              <a:t>16</a:t>
            </a:fld>
            <a:endParaRPr lang="en-US"/>
          </a:p>
        </p:txBody>
      </p:sp>
    </p:spTree>
    <p:extLst>
      <p:ext uri="{BB962C8B-B14F-4D97-AF65-F5344CB8AC3E}">
        <p14:creationId xmlns:p14="http://schemas.microsoft.com/office/powerpoint/2010/main" val="35420191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457200"/>
            <a:ext cx="9296400" cy="685800"/>
          </a:xfrm>
        </p:spPr>
        <p:txBody>
          <a:bodyPr vert="horz" lIns="639913" tIns="45708" rIns="91416" bIns="45708" rtlCol="0" anchor="t">
            <a:normAutofit/>
          </a:bodyPr>
          <a:lstStyle/>
          <a:p>
            <a:r>
              <a:rPr lang="en-US" dirty="0"/>
              <a:t>Conclusions</a:t>
            </a:r>
          </a:p>
        </p:txBody>
      </p:sp>
      <p:sp>
        <p:nvSpPr>
          <p:cNvPr id="3" name="Content Placeholder 2"/>
          <p:cNvSpPr>
            <a:spLocks noGrp="1"/>
          </p:cNvSpPr>
          <p:nvPr>
            <p:ph idx="1"/>
          </p:nvPr>
        </p:nvSpPr>
        <p:spPr>
          <a:xfrm>
            <a:off x="912812" y="1333500"/>
            <a:ext cx="10515600" cy="4648200"/>
          </a:xfrm>
        </p:spPr>
        <p:txBody>
          <a:bodyPr>
            <a:normAutofit fontScale="92500"/>
          </a:bodyPr>
          <a:lstStyle/>
          <a:p>
            <a:pPr>
              <a:lnSpc>
                <a:spcPct val="100000"/>
              </a:lnSpc>
              <a:spcBef>
                <a:spcPts val="1200"/>
              </a:spcBef>
            </a:pPr>
            <a:r>
              <a:rPr lang="en-US" sz="1799" dirty="0"/>
              <a:t> </a:t>
            </a:r>
            <a:r>
              <a:rPr lang="en-US" sz="2699" dirty="0"/>
              <a:t>Medicaid managed care organizations (MCOs) may not be fully prepared to meet the unique needs of people with significant disabilities</a:t>
            </a:r>
          </a:p>
          <a:p>
            <a:pPr>
              <a:lnSpc>
                <a:spcPct val="100000"/>
              </a:lnSpc>
              <a:spcBef>
                <a:spcPts val="1200"/>
              </a:spcBef>
            </a:pPr>
            <a:r>
              <a:rPr lang="en-US" sz="2699" dirty="0"/>
              <a:t>Medical issues include lack of broad provider networks, coverage limits</a:t>
            </a:r>
          </a:p>
          <a:p>
            <a:pPr>
              <a:lnSpc>
                <a:spcPct val="100000"/>
              </a:lnSpc>
              <a:spcBef>
                <a:spcPts val="1200"/>
              </a:spcBef>
            </a:pPr>
            <a:r>
              <a:rPr lang="en-US" sz="2699" dirty="0"/>
              <a:t>Non-medical issues include transportation and communication</a:t>
            </a:r>
          </a:p>
          <a:p>
            <a:pPr>
              <a:lnSpc>
                <a:spcPct val="100000"/>
              </a:lnSpc>
              <a:spcBef>
                <a:spcPts val="1200"/>
              </a:spcBef>
            </a:pPr>
            <a:r>
              <a:rPr lang="en-US" sz="2699" dirty="0"/>
              <a:t>LTSS, including care coordination, are essential to maintaining the health and function of people with disabilities</a:t>
            </a:r>
          </a:p>
          <a:p>
            <a:pPr>
              <a:lnSpc>
                <a:spcPct val="100000"/>
              </a:lnSpc>
              <a:spcBef>
                <a:spcPts val="1200"/>
              </a:spcBef>
            </a:pPr>
            <a:r>
              <a:rPr lang="en-US" sz="2699" dirty="0"/>
              <a:t>General lack of disability cultural competence and awareness of accessibility issues </a:t>
            </a:r>
          </a:p>
          <a:p>
            <a:pPr lvl="1">
              <a:lnSpc>
                <a:spcPct val="100000"/>
              </a:lnSpc>
            </a:pPr>
            <a:endParaRPr lang="en-US" sz="1799" dirty="0"/>
          </a:p>
          <a:p>
            <a:pPr lvl="1">
              <a:lnSpc>
                <a:spcPct val="100000"/>
              </a:lnSpc>
            </a:pPr>
            <a:endParaRPr lang="en-US" sz="1799" dirty="0"/>
          </a:p>
          <a:p>
            <a:pPr lvl="1">
              <a:lnSpc>
                <a:spcPct val="100000"/>
              </a:lnSpc>
            </a:pPr>
            <a:endParaRPr lang="en-US" sz="1999" dirty="0"/>
          </a:p>
          <a:p>
            <a:pPr>
              <a:lnSpc>
                <a:spcPct val="100000"/>
              </a:lnSpc>
            </a:pPr>
            <a:endParaRPr lang="en-US" sz="2599" dirty="0"/>
          </a:p>
          <a:p>
            <a:pPr marL="692045" lvl="1" indent="-342900">
              <a:lnSpc>
                <a:spcPct val="100000"/>
              </a:lnSpc>
              <a:buSzPct val="75000"/>
            </a:pPr>
            <a:endParaRPr lang="en-US" sz="2199" dirty="0"/>
          </a:p>
          <a:p>
            <a:pPr lvl="1">
              <a:lnSpc>
                <a:spcPct val="100000"/>
              </a:lnSpc>
              <a:buSzPct val="75000"/>
            </a:pPr>
            <a:endParaRPr lang="en-US" sz="2199" dirty="0"/>
          </a:p>
          <a:p>
            <a:pPr>
              <a:lnSpc>
                <a:spcPct val="100000"/>
              </a:lnSpc>
            </a:pPr>
            <a:endParaRPr lang="en-US" sz="2399" dirty="0"/>
          </a:p>
        </p:txBody>
      </p:sp>
      <p:sp>
        <p:nvSpPr>
          <p:cNvPr id="5" name="Slide Number Placeholder 4"/>
          <p:cNvSpPr>
            <a:spLocks noGrp="1"/>
          </p:cNvSpPr>
          <p:nvPr>
            <p:ph type="sldNum" sz="quarter" idx="12"/>
          </p:nvPr>
        </p:nvSpPr>
        <p:spPr/>
        <p:txBody>
          <a:bodyPr/>
          <a:lstStyle/>
          <a:p>
            <a:fld id="{8856145A-0F26-7841-B249-5F1F62C3BB6C}" type="slidenum">
              <a:rPr lang="en-US" smtClean="0"/>
              <a:pPr/>
              <a:t>17</a:t>
            </a:fld>
            <a:endParaRPr lang="en-US"/>
          </a:p>
        </p:txBody>
      </p:sp>
    </p:spTree>
    <p:extLst>
      <p:ext uri="{BB962C8B-B14F-4D97-AF65-F5344CB8AC3E}">
        <p14:creationId xmlns:p14="http://schemas.microsoft.com/office/powerpoint/2010/main" val="33615528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720" y="465026"/>
            <a:ext cx="8911492" cy="677974"/>
          </a:xfrm>
        </p:spPr>
        <p:txBody>
          <a:bodyPr vert="horz" lIns="639913" tIns="45708" rIns="91416" bIns="45708" rtlCol="0" anchor="t">
            <a:noAutofit/>
          </a:bodyPr>
          <a:lstStyle/>
          <a:p>
            <a:r>
              <a:rPr lang="en-US" dirty="0"/>
              <a:t>Implications for Policy &amp; Practice</a:t>
            </a:r>
          </a:p>
        </p:txBody>
      </p:sp>
      <p:sp>
        <p:nvSpPr>
          <p:cNvPr id="4" name="Content Placeholder 2"/>
          <p:cNvSpPr txBox="1">
            <a:spLocks/>
          </p:cNvSpPr>
          <p:nvPr/>
        </p:nvSpPr>
        <p:spPr>
          <a:xfrm>
            <a:off x="588725" y="1143000"/>
            <a:ext cx="10534888" cy="5186799"/>
          </a:xfrm>
          <a:prstGeom prst="rect">
            <a:avLst/>
          </a:prstGeom>
        </p:spPr>
        <p:txBody>
          <a:bodyPr vert="horz" lIns="91416" tIns="45708" rIns="91416" bIns="45708" rtlCol="0">
            <a:norm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pPr>
              <a:buFont typeface="Arial" panose="020B0604020202020204" pitchFamily="34" charset="0"/>
              <a:buChar char="•"/>
            </a:pPr>
            <a:r>
              <a:rPr lang="en-US" sz="2599" dirty="0">
                <a:solidFill>
                  <a:schemeClr val="tx1"/>
                </a:solidFill>
              </a:rPr>
              <a:t>Gaps in care due to difficulties obtaining services and supports can quickly lead to adverse outcomes for people with disabilities and increased costs for Medicaid programs</a:t>
            </a:r>
          </a:p>
          <a:p>
            <a:pPr>
              <a:buFont typeface="Arial" panose="020B0604020202020204" pitchFamily="34" charset="0"/>
              <a:buChar char="•"/>
            </a:pPr>
            <a:r>
              <a:rPr lang="en-US" sz="2599" dirty="0">
                <a:solidFill>
                  <a:schemeClr val="tx1"/>
                </a:solidFill>
              </a:rPr>
              <a:t>With the nationwide trend in moving people with disabilities to managed care, MCOs must have the capacity to best serve these individuals </a:t>
            </a:r>
          </a:p>
          <a:p>
            <a:pPr>
              <a:buFont typeface="Arial" panose="020B0604020202020204" pitchFamily="34" charset="0"/>
              <a:buChar char="•"/>
            </a:pPr>
            <a:r>
              <a:rPr lang="en-US" sz="2599" dirty="0">
                <a:solidFill>
                  <a:schemeClr val="tx1"/>
                </a:solidFill>
              </a:rPr>
              <a:t>Utilization of disability-related measures of access and quality of care are needed</a:t>
            </a:r>
          </a:p>
          <a:p>
            <a:pPr>
              <a:buFont typeface="Arial" panose="020B0604020202020204" pitchFamily="34" charset="0"/>
              <a:buChar char="•"/>
            </a:pPr>
            <a:r>
              <a:rPr lang="en-US" sz="2599" dirty="0">
                <a:solidFill>
                  <a:schemeClr val="tx1"/>
                </a:solidFill>
              </a:rPr>
              <a:t>Outcomes for Medicaid beneficiaries with disabilities must be monitored closely and separately</a:t>
            </a:r>
            <a:endParaRPr lang="en-US" sz="2199" dirty="0">
              <a:solidFill>
                <a:schemeClr val="tx1"/>
              </a:solidFill>
            </a:endParaRPr>
          </a:p>
          <a:p>
            <a:pPr>
              <a:buFont typeface="Arial" panose="020B0604020202020204" pitchFamily="34" charset="0"/>
              <a:buChar char="•"/>
            </a:pPr>
            <a:endParaRPr lang="en-US" sz="2399" dirty="0"/>
          </a:p>
        </p:txBody>
      </p:sp>
      <p:sp>
        <p:nvSpPr>
          <p:cNvPr id="5" name="Slide Number Placeholder 4"/>
          <p:cNvSpPr>
            <a:spLocks noGrp="1"/>
          </p:cNvSpPr>
          <p:nvPr>
            <p:ph type="sldNum" sz="quarter" idx="12"/>
          </p:nvPr>
        </p:nvSpPr>
        <p:spPr/>
        <p:txBody>
          <a:bodyPr/>
          <a:lstStyle/>
          <a:p>
            <a:fld id="{8856145A-0F26-7841-B249-5F1F62C3BB6C}" type="slidenum">
              <a:rPr lang="en-US" smtClean="0"/>
              <a:pPr/>
              <a:t>18</a:t>
            </a:fld>
            <a:endParaRPr lang="en-US"/>
          </a:p>
        </p:txBody>
      </p:sp>
    </p:spTree>
    <p:extLst>
      <p:ext uri="{BB962C8B-B14F-4D97-AF65-F5344CB8AC3E}">
        <p14:creationId xmlns:p14="http://schemas.microsoft.com/office/powerpoint/2010/main" val="3618051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0012" y="1828800"/>
            <a:ext cx="9601200" cy="2103227"/>
          </a:xfrm>
        </p:spPr>
        <p:txBody>
          <a:bodyPr>
            <a:noAutofit/>
          </a:bodyPr>
          <a:lstStyle/>
          <a:p>
            <a:pPr algn="ctr"/>
            <a:r>
              <a:rPr lang="en-US" sz="3600" dirty="0"/>
              <a:t>Questions </a:t>
            </a:r>
            <a:br>
              <a:rPr lang="en-US" sz="3600" dirty="0"/>
            </a:br>
            <a:r>
              <a:rPr lang="en-US" sz="3600" dirty="0"/>
              <a:t>and</a:t>
            </a:r>
            <a:br>
              <a:rPr lang="en-US" sz="3600" dirty="0"/>
            </a:br>
            <a:r>
              <a:rPr lang="en-US" sz="3600" dirty="0"/>
              <a:t>Discussion</a:t>
            </a:r>
          </a:p>
        </p:txBody>
      </p:sp>
      <p:sp>
        <p:nvSpPr>
          <p:cNvPr id="3" name="Slide Number Placeholder 2"/>
          <p:cNvSpPr>
            <a:spLocks noGrp="1"/>
          </p:cNvSpPr>
          <p:nvPr>
            <p:ph type="sldNum" sz="quarter" idx="12"/>
          </p:nvPr>
        </p:nvSpPr>
        <p:spPr/>
        <p:txBody>
          <a:bodyPr/>
          <a:lstStyle/>
          <a:p>
            <a:fld id="{E5137D0E-4A4F-4307-8994-C1891D747D59}" type="slidenum">
              <a:rPr lang="en-US" smtClean="0"/>
              <a:t>19</a:t>
            </a:fld>
            <a:endParaRPr lang="en-US"/>
          </a:p>
        </p:txBody>
      </p:sp>
    </p:spTree>
    <p:extLst>
      <p:ext uri="{BB962C8B-B14F-4D97-AF65-F5344CB8AC3E}">
        <p14:creationId xmlns:p14="http://schemas.microsoft.com/office/powerpoint/2010/main" val="3937647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5137D0E-4A4F-4307-8994-C1891D747D59}" type="slidenum">
              <a:rPr lang="en-US" smtClean="0"/>
              <a:t>2</a:t>
            </a:fld>
            <a:endParaRPr lang="en-US"/>
          </a:p>
        </p:txBody>
      </p:sp>
      <p:sp>
        <p:nvSpPr>
          <p:cNvPr id="6" name="Title 5"/>
          <p:cNvSpPr>
            <a:spLocks noGrp="1"/>
          </p:cNvSpPr>
          <p:nvPr>
            <p:ph type="title"/>
          </p:nvPr>
        </p:nvSpPr>
        <p:spPr>
          <a:xfrm>
            <a:off x="1293812" y="3459373"/>
            <a:ext cx="9601200" cy="807827"/>
          </a:xfrm>
        </p:spPr>
        <p:txBody>
          <a:bodyPr>
            <a:normAutofit fontScale="90000"/>
          </a:bodyPr>
          <a:lstStyle/>
          <a:p>
            <a:pPr algn="ctr"/>
            <a:r>
              <a:rPr lang="en-US" dirty="0"/>
              <a:t>Lex Frieden</a:t>
            </a:r>
            <a:br>
              <a:rPr lang="en-US" dirty="0"/>
            </a:br>
            <a:br>
              <a:rPr lang="en-US" dirty="0"/>
            </a:br>
            <a:r>
              <a:rPr lang="en-US" sz="3100" b="0" dirty="0">
                <a:solidFill>
                  <a:schemeClr val="tx1"/>
                </a:solidFill>
              </a:rPr>
              <a:t>Professor of Biomedical Informatics and Professor of Rehabilitation at the University of Texas Health Science Center at Houston, Director of ILRU at TIRR Memorial Hermann, and Professor of Rehabilitation at Baylor College of Medicine</a:t>
            </a:r>
          </a:p>
        </p:txBody>
      </p:sp>
    </p:spTree>
    <p:extLst>
      <p:ext uri="{BB962C8B-B14F-4D97-AF65-F5344CB8AC3E}">
        <p14:creationId xmlns:p14="http://schemas.microsoft.com/office/powerpoint/2010/main" val="46610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96206" y="3733800"/>
            <a:ext cx="10708406" cy="807827"/>
          </a:xfrm>
        </p:spPr>
        <p:txBody>
          <a:bodyPr>
            <a:noAutofit/>
          </a:bodyPr>
          <a:lstStyle/>
          <a:p>
            <a:pPr algn="ctr"/>
            <a:r>
              <a:rPr lang="en-US" dirty="0"/>
              <a:t>Medicaid Waiver Options in the Context of Health Care Reform: </a:t>
            </a:r>
            <a:br>
              <a:rPr lang="en-US" dirty="0"/>
            </a:br>
            <a:r>
              <a:rPr lang="en-US" dirty="0"/>
              <a:t>Implications for Individuals with Disabilities</a:t>
            </a:r>
            <a:br>
              <a:rPr lang="en-US" dirty="0"/>
            </a:br>
            <a:br>
              <a:rPr lang="en-US" dirty="0"/>
            </a:br>
            <a:r>
              <a:rPr lang="en-US" dirty="0"/>
              <a:t>Connie Garner, M.S.</a:t>
            </a:r>
            <a:br>
              <a:rPr lang="en-US" dirty="0"/>
            </a:br>
            <a:r>
              <a:rPr lang="en-US" b="0" dirty="0">
                <a:solidFill>
                  <a:schemeClr val="tx1"/>
                </a:solidFill>
              </a:rPr>
              <a:t>Vice President for Disability Policy &amp; Education Policy</a:t>
            </a:r>
            <a:br>
              <a:rPr lang="en-US" b="0" dirty="0">
                <a:solidFill>
                  <a:schemeClr val="tx1"/>
                </a:solidFill>
              </a:rPr>
            </a:br>
            <a:r>
              <a:rPr lang="en-US" b="0" dirty="0">
                <a:solidFill>
                  <a:schemeClr val="tx1"/>
                </a:solidFill>
              </a:rPr>
              <a:t>ML Strategies</a:t>
            </a:r>
          </a:p>
        </p:txBody>
      </p:sp>
      <p:sp>
        <p:nvSpPr>
          <p:cNvPr id="3" name="Slide Number Placeholder 2"/>
          <p:cNvSpPr>
            <a:spLocks noGrp="1"/>
          </p:cNvSpPr>
          <p:nvPr>
            <p:ph type="sldNum" sz="quarter" idx="12"/>
          </p:nvPr>
        </p:nvSpPr>
        <p:spPr/>
        <p:txBody>
          <a:bodyPr/>
          <a:lstStyle/>
          <a:p>
            <a:fld id="{E5137D0E-4A4F-4307-8994-C1891D747D59}" type="slidenum">
              <a:rPr lang="en-US" smtClean="0"/>
              <a:t>20</a:t>
            </a:fld>
            <a:endParaRPr lang="en-US"/>
          </a:p>
        </p:txBody>
      </p:sp>
    </p:spTree>
    <p:extLst>
      <p:ext uri="{BB962C8B-B14F-4D97-AF65-F5344CB8AC3E}">
        <p14:creationId xmlns:p14="http://schemas.microsoft.com/office/powerpoint/2010/main" val="3069871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412" y="1237593"/>
            <a:ext cx="9296400" cy="685800"/>
          </a:xfrm>
        </p:spPr>
        <p:txBody>
          <a:bodyPr>
            <a:noAutofit/>
          </a:bodyPr>
          <a:lstStyle/>
          <a:p>
            <a:pPr algn="ctr" fontAlgn="base">
              <a:spcAft>
                <a:spcPct val="0"/>
              </a:spcAft>
            </a:pPr>
            <a:r>
              <a:rPr lang="en-US" sz="3600" kern="0" dirty="0">
                <a:cs typeface="Arial" panose="020B0604020202020204" pitchFamily="34" charset="0"/>
              </a:rPr>
              <a:t>2017: Where are we going … and why are we in this conundrum?</a:t>
            </a:r>
          </a:p>
        </p:txBody>
      </p:sp>
      <p:pic>
        <p:nvPicPr>
          <p:cNvPr id="1026" name="Picture 2" descr="Image result for questioning face"/>
          <p:cNvPicPr>
            <a:picLocks noChangeAspect="1" noChangeArrowheads="1"/>
          </p:cNvPicPr>
          <p:nvPr/>
        </p:nvPicPr>
        <p:blipFill>
          <a:blip r:embed="rId2"/>
          <a:srcRect/>
          <a:stretch>
            <a:fillRect/>
          </a:stretch>
        </p:blipFill>
        <p:spPr>
          <a:xfrm>
            <a:off x="4722812" y="2819400"/>
            <a:ext cx="2669884" cy="283527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B8B5B4C0-8632-4C47-AD0D-3924A9CD1F1A}" type="slidenum">
              <a:rPr lang="en-US" smtClean="0">
                <a:solidFill>
                  <a:srgbClr val="000000"/>
                </a:solidFill>
              </a:rPr>
              <a:t>21</a:t>
            </a:fld>
            <a:endParaRPr lang="en-US">
              <a:solidFill>
                <a:srgbClr val="000000"/>
              </a:solidFill>
            </a:endParaRPr>
          </a:p>
        </p:txBody>
      </p:sp>
    </p:spTree>
    <p:extLst>
      <p:ext uri="{BB962C8B-B14F-4D97-AF65-F5344CB8AC3E}">
        <p14:creationId xmlns:p14="http://schemas.microsoft.com/office/powerpoint/2010/main" val="2240616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08112" y="247935"/>
            <a:ext cx="9296400" cy="685800"/>
          </a:xfrm>
        </p:spPr>
        <p:txBody>
          <a:bodyPr/>
          <a:lstStyle/>
          <a:p>
            <a:r>
              <a:rPr lang="en-US" dirty="0"/>
              <a:t>Significant Consequences</a:t>
            </a:r>
          </a:p>
        </p:txBody>
      </p:sp>
      <p:pic>
        <p:nvPicPr>
          <p:cNvPr id="11" name="Picture 10" descr="At center, Purple arrow pointing to the right with 100 year time span above it. Four phrases in each corner. Top left: &quot;There are no facts, only interpretations.&quot; Top right: &quot;There are no solutions, only trade-offs.&quot; Bottom left: Seven years where nothing that was said truly mattered. Bottom right: Now every decision resuts in significant consequenc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127" y="1447800"/>
            <a:ext cx="10058400" cy="3746356"/>
          </a:xfrm>
          <a:prstGeom prst="rect">
            <a:avLst/>
          </a:prstGeom>
        </p:spPr>
      </p:pic>
      <p:sp>
        <p:nvSpPr>
          <p:cNvPr id="3" name="Slide Number Placeholder 2"/>
          <p:cNvSpPr>
            <a:spLocks noGrp="1"/>
          </p:cNvSpPr>
          <p:nvPr>
            <p:ph type="sldNum" sz="quarter" idx="12"/>
          </p:nvPr>
        </p:nvSpPr>
        <p:spPr/>
        <p:txBody>
          <a:bodyPr/>
          <a:lstStyle/>
          <a:p>
            <a:fld id="{E5137D0E-4A4F-4307-8994-C1891D747D59}" type="slidenum">
              <a:rPr lang="en-US" smtClean="0"/>
              <a:t>22</a:t>
            </a:fld>
            <a:endParaRPr lang="en-US"/>
          </a:p>
        </p:txBody>
      </p:sp>
    </p:spTree>
    <p:extLst>
      <p:ext uri="{BB962C8B-B14F-4D97-AF65-F5344CB8AC3E}">
        <p14:creationId xmlns:p14="http://schemas.microsoft.com/office/powerpoint/2010/main" val="3092009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Health Care Fight in 2017</a:t>
            </a:r>
          </a:p>
        </p:txBody>
      </p:sp>
      <p:sp>
        <p:nvSpPr>
          <p:cNvPr id="3" name="Text Placeholder 2"/>
          <p:cNvSpPr>
            <a:spLocks noGrp="1"/>
          </p:cNvSpPr>
          <p:nvPr>
            <p:ph idx="1"/>
          </p:nvPr>
        </p:nvSpPr>
        <p:spPr/>
        <p:txBody>
          <a:bodyPr/>
          <a:lstStyle/>
          <a:p>
            <a:r>
              <a:rPr lang="en-US" sz="2799" dirty="0"/>
              <a:t>The American Health Care Act v1.0</a:t>
            </a:r>
          </a:p>
          <a:p>
            <a:r>
              <a:rPr lang="en-US" sz="2799" dirty="0"/>
              <a:t>The American Health Care Act v2.0</a:t>
            </a:r>
          </a:p>
          <a:p>
            <a:r>
              <a:rPr lang="en-US" sz="2799" dirty="0"/>
              <a:t>The Better Care Reconciliation Act</a:t>
            </a:r>
          </a:p>
          <a:p>
            <a:r>
              <a:rPr lang="en-US" sz="2799" dirty="0"/>
              <a:t>Skinny Repeal</a:t>
            </a:r>
          </a:p>
          <a:p>
            <a:r>
              <a:rPr lang="en-US" sz="2799" dirty="0"/>
              <a:t>Graham-Cassidy</a:t>
            </a:r>
          </a:p>
        </p:txBody>
      </p:sp>
      <p:pic>
        <p:nvPicPr>
          <p:cNvPr id="5" name="Picture 4" descr="Cartoon of two people looking at a cracked and broken Capitol Building."/>
          <p:cNvPicPr>
            <a:picLocks noChangeAspect="1"/>
          </p:cNvPicPr>
          <p:nvPr/>
        </p:nvPicPr>
        <p:blipFill>
          <a:blip r:embed="rId2"/>
          <a:srcRect/>
          <a:stretch>
            <a:fillRect/>
          </a:stretch>
        </p:blipFill>
        <p:spPr>
          <a:xfrm>
            <a:off x="7466012" y="2875428"/>
            <a:ext cx="3962400" cy="3030071"/>
          </a:xfrm>
          <a:prstGeom prst="rect">
            <a:avLst/>
          </a:prstGeom>
        </p:spPr>
      </p:pic>
      <p:sp>
        <p:nvSpPr>
          <p:cNvPr id="4" name="Slide Number Placeholder 3"/>
          <p:cNvSpPr>
            <a:spLocks noGrp="1"/>
          </p:cNvSpPr>
          <p:nvPr>
            <p:ph type="sldNum" sz="quarter" idx="12"/>
          </p:nvPr>
        </p:nvSpPr>
        <p:spPr/>
        <p:txBody>
          <a:bodyPr/>
          <a:lstStyle/>
          <a:p>
            <a:fld id="{E5137D0E-4A4F-4307-8994-C1891D747D59}" type="slidenum">
              <a:rPr lang="en-US" smtClean="0"/>
              <a:t>23</a:t>
            </a:fld>
            <a:endParaRPr lang="en-US"/>
          </a:p>
        </p:txBody>
      </p:sp>
    </p:spTree>
    <p:extLst>
      <p:ext uri="{BB962C8B-B14F-4D97-AF65-F5344CB8AC3E}">
        <p14:creationId xmlns:p14="http://schemas.microsoft.com/office/powerpoint/2010/main" val="1255605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Calibri" panose="020F0502020204030204" pitchFamily="34" charset="0"/>
              </a:rPr>
              <a:t> Congressional Budget Office Score </a:t>
            </a:r>
          </a:p>
        </p:txBody>
      </p:sp>
      <p:sp>
        <p:nvSpPr>
          <p:cNvPr id="3" name="Content Placeholder 2"/>
          <p:cNvSpPr>
            <a:spLocks noGrp="1"/>
          </p:cNvSpPr>
          <p:nvPr>
            <p:ph idx="1"/>
          </p:nvPr>
        </p:nvSpPr>
        <p:spPr>
          <a:xfrm>
            <a:off x="912812" y="1371600"/>
            <a:ext cx="10591800" cy="4648200"/>
          </a:xfrm>
        </p:spPr>
        <p:txBody>
          <a:bodyPr>
            <a:noAutofit/>
          </a:bodyPr>
          <a:lstStyle/>
          <a:p>
            <a:pPr>
              <a:lnSpc>
                <a:spcPct val="100000"/>
              </a:lnSpc>
            </a:pPr>
            <a:r>
              <a:rPr lang="en-US" sz="2800" dirty="0">
                <a:latin typeface="Calibri" panose="020F0502020204030204" pitchFamily="34" charset="0"/>
                <a:cs typeface="Calibri" panose="020F0502020204030204" pitchFamily="34" charset="0"/>
              </a:rPr>
              <a:t>The CBO score estimated that the AHCA would:</a:t>
            </a:r>
          </a:p>
          <a:p>
            <a:pPr lvl="1">
              <a:lnSpc>
                <a:spcPct val="100000"/>
              </a:lnSpc>
            </a:pPr>
            <a:r>
              <a:rPr lang="en-US" sz="2800" dirty="0">
                <a:latin typeface="Calibri" panose="020F0502020204030204" pitchFamily="34" charset="0"/>
                <a:cs typeface="Calibri" panose="020F0502020204030204" pitchFamily="34" charset="0"/>
              </a:rPr>
              <a:t> Reduce the federal deficit by $150 billion over ten years 2017-2026</a:t>
            </a:r>
          </a:p>
          <a:p>
            <a:pPr marL="279082" lvl="1" indent="0">
              <a:lnSpc>
                <a:spcPct val="100000"/>
              </a:lnSpc>
              <a:buNone/>
            </a:pPr>
            <a:endParaRPr lang="en-US" sz="1100" dirty="0">
              <a:latin typeface="Calibri" panose="020F0502020204030204" pitchFamily="34" charset="0"/>
              <a:cs typeface="Calibri" panose="020F0502020204030204" pitchFamily="34" charset="0"/>
            </a:endParaRPr>
          </a:p>
          <a:p>
            <a:pPr lvl="1">
              <a:lnSpc>
                <a:spcPct val="100000"/>
              </a:lnSpc>
            </a:pPr>
            <a:r>
              <a:rPr lang="en-US" sz="2800" dirty="0">
                <a:latin typeface="Calibri" panose="020F0502020204030204" pitchFamily="34" charset="0"/>
                <a:cs typeface="Calibri" panose="020F0502020204030204" pitchFamily="34" charset="0"/>
              </a:rPr>
              <a:t> Result in 24 million people losing health insurance coverage by 2026</a:t>
            </a:r>
          </a:p>
          <a:p>
            <a:pPr marL="279082" lvl="1" indent="0">
              <a:lnSpc>
                <a:spcPct val="100000"/>
              </a:lnSpc>
              <a:buNone/>
            </a:pPr>
            <a:endParaRPr lang="en-US" sz="1100" dirty="0">
              <a:latin typeface="Calibri" panose="020F0502020204030204" pitchFamily="34" charset="0"/>
              <a:cs typeface="Calibri" panose="020F0502020204030204" pitchFamily="34" charset="0"/>
            </a:endParaRPr>
          </a:p>
          <a:p>
            <a:pPr lvl="1">
              <a:lnSpc>
                <a:spcPct val="100000"/>
              </a:lnSpc>
            </a:pPr>
            <a:r>
              <a:rPr lang="en-US" sz="2800" dirty="0">
                <a:latin typeface="Calibri" panose="020F0502020204030204" pitchFamily="34" charset="0"/>
                <a:cs typeface="Calibri" panose="020F0502020204030204" pitchFamily="34" charset="0"/>
              </a:rPr>
              <a:t> Result in 14 million Medicaid beneficiaries losing Medicaid coverage by 2026</a:t>
            </a:r>
          </a:p>
          <a:p>
            <a:pPr marL="279082" lvl="1" indent="0">
              <a:lnSpc>
                <a:spcPct val="100000"/>
              </a:lnSpc>
              <a:buNone/>
            </a:pPr>
            <a:endParaRPr lang="en-US" sz="1100" dirty="0">
              <a:latin typeface="Calibri" panose="020F0502020204030204" pitchFamily="34" charset="0"/>
              <a:cs typeface="Calibri" panose="020F0502020204030204" pitchFamily="34" charset="0"/>
            </a:endParaRPr>
          </a:p>
          <a:p>
            <a:pPr lvl="1">
              <a:lnSpc>
                <a:spcPct val="100000"/>
              </a:lnSpc>
            </a:pPr>
            <a:r>
              <a:rPr lang="en-US" sz="2800" dirty="0">
                <a:latin typeface="Calibri" panose="020F0502020204030204" pitchFamily="34" charset="0"/>
                <a:cs typeface="Calibri" panose="020F0502020204030204" pitchFamily="34" charset="0"/>
              </a:rPr>
              <a:t> Reduce federal funding to the Medicaid program by $839 billion from 2017-2026</a:t>
            </a:r>
          </a:p>
          <a:p>
            <a:pPr>
              <a:lnSpc>
                <a:spcPct val="100000"/>
              </a:lnSpc>
            </a:pPr>
            <a:endParaRPr lang="en-US" sz="2800" dirty="0"/>
          </a:p>
          <a:p>
            <a:pPr lvl="1">
              <a:lnSpc>
                <a:spcPct val="100000"/>
              </a:lnSpc>
            </a:pPr>
            <a:endParaRPr lang="en-US" sz="2800" dirty="0"/>
          </a:p>
        </p:txBody>
      </p:sp>
      <p:sp>
        <p:nvSpPr>
          <p:cNvPr id="4" name="Slide Number Placeholder 3"/>
          <p:cNvSpPr>
            <a:spLocks noGrp="1"/>
          </p:cNvSpPr>
          <p:nvPr>
            <p:ph type="sldNum" sz="quarter" idx="12"/>
          </p:nvPr>
        </p:nvSpPr>
        <p:spPr/>
        <p:txBody>
          <a:bodyPr/>
          <a:lstStyle/>
          <a:p>
            <a:fld id="{E5137D0E-4A4F-4307-8994-C1891D747D59}" type="slidenum">
              <a:rPr lang="en-US" smtClean="0"/>
              <a:t>24</a:t>
            </a:fld>
            <a:endParaRPr lang="en-US"/>
          </a:p>
        </p:txBody>
      </p:sp>
    </p:spTree>
    <p:extLst>
      <p:ext uri="{BB962C8B-B14F-4D97-AF65-F5344CB8AC3E}">
        <p14:creationId xmlns:p14="http://schemas.microsoft.com/office/powerpoint/2010/main" val="3809579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3812" y="838200"/>
            <a:ext cx="9601200" cy="2560427"/>
          </a:xfrm>
        </p:spPr>
        <p:txBody>
          <a:bodyPr>
            <a:noAutofit/>
          </a:bodyPr>
          <a:lstStyle/>
          <a:p>
            <a:pPr algn="ctr">
              <a:lnSpc>
                <a:spcPct val="100000"/>
              </a:lnSpc>
            </a:pPr>
            <a:r>
              <a:rPr lang="en-US" sz="4000" dirty="0"/>
              <a:t>Where do we go from here, and how will it affect individuals with disabilities and their families?</a:t>
            </a:r>
          </a:p>
        </p:txBody>
      </p:sp>
      <p:sp>
        <p:nvSpPr>
          <p:cNvPr id="2" name="Slide Number Placeholder 1"/>
          <p:cNvSpPr>
            <a:spLocks noGrp="1"/>
          </p:cNvSpPr>
          <p:nvPr>
            <p:ph type="sldNum" sz="quarter" idx="12"/>
          </p:nvPr>
        </p:nvSpPr>
        <p:spPr/>
        <p:txBody>
          <a:bodyPr/>
          <a:lstStyle/>
          <a:p>
            <a:fld id="{B8B5B4C0-8632-4C47-AD0D-3924A9CD1F1A}" type="slidenum">
              <a:rPr lang="en-US" smtClean="0">
                <a:solidFill>
                  <a:srgbClr val="000000"/>
                </a:solidFill>
              </a:rPr>
              <a:t>25</a:t>
            </a:fld>
            <a:endParaRPr lang="en-US">
              <a:solidFill>
                <a:srgbClr val="000000"/>
              </a:solidFill>
            </a:endParaRPr>
          </a:p>
        </p:txBody>
      </p:sp>
    </p:spTree>
    <p:extLst>
      <p:ext uri="{BB962C8B-B14F-4D97-AF65-F5344CB8AC3E}">
        <p14:creationId xmlns:p14="http://schemas.microsoft.com/office/powerpoint/2010/main" val="3594738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Disability Policy</a:t>
            </a:r>
          </a:p>
        </p:txBody>
      </p:sp>
      <p:sp>
        <p:nvSpPr>
          <p:cNvPr id="3" name="Text Placeholder 2"/>
          <p:cNvSpPr>
            <a:spLocks noGrp="1"/>
          </p:cNvSpPr>
          <p:nvPr>
            <p:ph idx="1"/>
          </p:nvPr>
        </p:nvSpPr>
        <p:spPr/>
        <p:txBody>
          <a:bodyPr>
            <a:normAutofit/>
          </a:bodyPr>
          <a:lstStyle/>
          <a:p>
            <a:pPr marL="0" indent="0" algn="ctr">
              <a:buNone/>
            </a:pPr>
            <a:r>
              <a:rPr lang="en-US" sz="2800" b="1" dirty="0">
                <a:latin typeface="Calibri" panose="020F0502020204030204" pitchFamily="34" charset="0"/>
                <a:cs typeface="Calibri" panose="020F0502020204030204" pitchFamily="34" charset="0"/>
              </a:rPr>
              <a:t>Disability policy is not a single issue, but focuses on equity, fairness, and opportunity for our most vulnerable citizens.</a:t>
            </a:r>
          </a:p>
        </p:txBody>
      </p:sp>
      <p:pic>
        <p:nvPicPr>
          <p:cNvPr id="4" name="Picture 2" descr="Cartoon depicting small town square in winter with walking around."/>
          <p:cNvPicPr>
            <a:picLocks noChangeAspect="1" noChangeArrowheads="1"/>
          </p:cNvPicPr>
          <p:nvPr/>
        </p:nvPicPr>
        <p:blipFill>
          <a:blip r:embed="rId2"/>
          <a:srcRect/>
          <a:stretch>
            <a:fillRect/>
          </a:stretch>
        </p:blipFill>
        <p:spPr>
          <a:xfrm>
            <a:off x="2741612" y="2667000"/>
            <a:ext cx="6575062" cy="314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93A9B39D-3DEF-40E7-A246-C90190CC689D}" type="slidenum">
              <a:rPr lang="en-US" smtClean="0"/>
              <a:t>26</a:t>
            </a:fld>
            <a:endParaRPr lang="en-US"/>
          </a:p>
        </p:txBody>
      </p:sp>
    </p:spTree>
    <p:extLst>
      <p:ext uri="{BB962C8B-B14F-4D97-AF65-F5344CB8AC3E}">
        <p14:creationId xmlns:p14="http://schemas.microsoft.com/office/powerpoint/2010/main" val="1458562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293811" y="609600"/>
            <a:ext cx="9829801" cy="685800"/>
          </a:xfrm>
        </p:spPr>
        <p:txBody>
          <a:bodyPr rtlCol="0">
            <a:noAutofit/>
          </a:bodyPr>
          <a:lstStyle/>
          <a:p>
            <a:pPr>
              <a:defRPr/>
            </a:pPr>
            <a:r>
              <a:rPr lang="en-US" altLang="en-US" dirty="0">
                <a:latin typeface="+mn-lt"/>
                <a:cs typeface="Calibri" panose="020F0502020204030204" pitchFamily="34" charset="0"/>
              </a:rPr>
              <a:t>Where Does the Definition of Community Begin?</a:t>
            </a:r>
          </a:p>
        </p:txBody>
      </p:sp>
      <p:sp>
        <p:nvSpPr>
          <p:cNvPr id="9219" name="Content Placeholder 2"/>
          <p:cNvSpPr>
            <a:spLocks noGrp="1"/>
          </p:cNvSpPr>
          <p:nvPr>
            <p:ph idx="1"/>
          </p:nvPr>
        </p:nvSpPr>
        <p:spPr>
          <a:xfrm>
            <a:off x="989012" y="1447800"/>
            <a:ext cx="10515600" cy="4648200"/>
          </a:xfrm>
        </p:spPr>
        <p:txBody>
          <a:bodyPr rtlCol="0">
            <a:noAutofit/>
          </a:bodyPr>
          <a:lstStyle/>
          <a:p>
            <a:pPr>
              <a:defRPr/>
            </a:pPr>
            <a:r>
              <a:rPr lang="en-US" sz="2800" dirty="0">
                <a:latin typeface="Calibri" panose="020F0502020204030204" pitchFamily="34" charset="0"/>
                <a:ea typeface="ＭＳ Ｐゴシック" charset="0"/>
                <a:cs typeface="Calibri" panose="020F0502020204030204" pitchFamily="34" charset="0"/>
              </a:rPr>
              <a:t>Societal expectations</a:t>
            </a:r>
          </a:p>
          <a:p>
            <a:pPr>
              <a:defRPr/>
            </a:pPr>
            <a:r>
              <a:rPr lang="en-US" sz="2800" dirty="0">
                <a:latin typeface="Calibri" panose="020F0502020204030204" pitchFamily="34" charset="0"/>
                <a:ea typeface="ＭＳ Ｐゴシック" charset="0"/>
                <a:cs typeface="Calibri" panose="020F0502020204030204" pitchFamily="34" charset="0"/>
              </a:rPr>
              <a:t>Family values</a:t>
            </a:r>
          </a:p>
          <a:p>
            <a:pPr>
              <a:defRPr/>
            </a:pPr>
            <a:r>
              <a:rPr lang="en-US" sz="2800" dirty="0">
                <a:latin typeface="Calibri" panose="020F0502020204030204" pitchFamily="34" charset="0"/>
                <a:ea typeface="ＭＳ Ｐゴシック" charset="0"/>
                <a:cs typeface="Calibri" panose="020F0502020204030204" pitchFamily="34" charset="0"/>
              </a:rPr>
              <a:t>System infrastructures</a:t>
            </a:r>
          </a:p>
          <a:p>
            <a:pPr lvl="2">
              <a:defRPr/>
            </a:pPr>
            <a:r>
              <a:rPr lang="en-US" sz="2800" dirty="0">
                <a:latin typeface="Calibri" panose="020F0502020204030204" pitchFamily="34" charset="0"/>
                <a:ea typeface="ＭＳ Ｐゴシック" charset="0"/>
                <a:cs typeface="Calibri" panose="020F0502020204030204" pitchFamily="34" charset="0"/>
              </a:rPr>
              <a:t>Laws</a:t>
            </a:r>
          </a:p>
          <a:p>
            <a:pPr lvl="2">
              <a:defRPr/>
            </a:pPr>
            <a:r>
              <a:rPr lang="en-US" sz="2800" dirty="0">
                <a:latin typeface="Calibri" panose="020F0502020204030204" pitchFamily="34" charset="0"/>
                <a:ea typeface="ＭＳ Ｐゴシック" charset="0"/>
                <a:cs typeface="Calibri" panose="020F0502020204030204" pitchFamily="34" charset="0"/>
              </a:rPr>
              <a:t>Schools</a:t>
            </a:r>
          </a:p>
          <a:p>
            <a:pPr lvl="2">
              <a:defRPr/>
            </a:pPr>
            <a:r>
              <a:rPr lang="en-US" sz="2800" dirty="0">
                <a:latin typeface="Calibri" panose="020F0502020204030204" pitchFamily="34" charset="0"/>
                <a:ea typeface="ＭＳ Ｐゴシック" charset="0"/>
                <a:cs typeface="Calibri" panose="020F0502020204030204" pitchFamily="34" charset="0"/>
              </a:rPr>
              <a:t>Neighborhoods</a:t>
            </a:r>
          </a:p>
          <a:p>
            <a:pPr>
              <a:buFont typeface="Wingdings" charset="2"/>
              <a:buChar char="§"/>
              <a:defRPr/>
            </a:pPr>
            <a:endParaRPr lang="en-US" sz="2800" dirty="0">
              <a:latin typeface="Calibri" panose="020F0502020204030204" pitchFamily="34" charset="0"/>
              <a:ea typeface="ＭＳ Ｐゴシック" charset="0"/>
              <a:cs typeface="Calibri" panose="020F0502020204030204" pitchFamily="34" charset="0"/>
            </a:endParaRPr>
          </a:p>
          <a:p>
            <a:pPr>
              <a:buNone/>
              <a:defRPr/>
            </a:pPr>
            <a:endParaRPr lang="en-US" sz="2800" dirty="0">
              <a:latin typeface="Calibri" panose="020F0502020204030204" pitchFamily="34" charset="0"/>
              <a:ea typeface="ＭＳ Ｐゴシック" charset="0"/>
              <a:cs typeface="Calibri" panose="020F0502020204030204" pitchFamily="34" charset="0"/>
            </a:endParaRPr>
          </a:p>
          <a:p>
            <a:pPr>
              <a:buNone/>
              <a:defRPr/>
            </a:pPr>
            <a:endParaRPr lang="en-US" sz="2800" dirty="0">
              <a:latin typeface="Calibri" panose="020F0502020204030204" pitchFamily="34" charset="0"/>
              <a:ea typeface="ＭＳ Ｐゴシック" charset="0"/>
              <a:cs typeface="Calibri" panose="020F0502020204030204" pitchFamily="34" charset="0"/>
            </a:endParaRPr>
          </a:p>
          <a:p>
            <a:pPr>
              <a:buNone/>
              <a:defRPr/>
            </a:pPr>
            <a:endParaRPr lang="en-US" sz="2800" dirty="0">
              <a:latin typeface="Calibri" panose="020F0502020204030204" pitchFamily="34" charset="0"/>
              <a:ea typeface="ＭＳ Ｐゴシック"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E5137D0E-4A4F-4307-8994-C1891D747D59}" type="slidenum">
              <a:rPr lang="en-US" smtClean="0"/>
              <a:t>27</a:t>
            </a:fld>
            <a:endParaRPr lang="en-US"/>
          </a:p>
        </p:txBody>
      </p:sp>
    </p:spTree>
    <p:extLst>
      <p:ext uri="{BB962C8B-B14F-4D97-AF65-F5344CB8AC3E}">
        <p14:creationId xmlns:p14="http://schemas.microsoft.com/office/powerpoint/2010/main" val="35727379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6212" y="457200"/>
            <a:ext cx="9296400" cy="685800"/>
          </a:xfrm>
        </p:spPr>
        <p:txBody>
          <a:bodyPr/>
          <a:lstStyle/>
          <a:p>
            <a:r>
              <a:rPr lang="en-US" dirty="0"/>
              <a:t>Tools of the “Trained”</a:t>
            </a:r>
          </a:p>
        </p:txBody>
      </p:sp>
      <p:pic>
        <p:nvPicPr>
          <p:cNvPr id="5124" name="Picture 691" descr="Cartoon titled THE PARENT SIDE tm&#10;Various things: Spray can of Disability/Invisibility spray; gun with syringe with Dis-Integratiion (Label-Aim-send) written on it; Can with Limited Supply - Select Devices Soup - Can of worms; Quality of Life Blind Folds; Book with How to do what's always been done manual - Warning do not alter may create success; Rx well-meaning pills 2x Day; Fix-It Formula xtra special; Bag 'o Therapy Tricks - caution - Do not apply to real life"/>
          <p:cNvPicPr>
            <a:picLocks noChangeAspect="1" noChangeArrowheads="1"/>
          </p:cNvPicPr>
          <p:nvPr/>
        </p:nvPicPr>
        <p:blipFill>
          <a:blip r:embed="rId3"/>
          <a:srcRect/>
          <a:stretch>
            <a:fillRect/>
          </a:stretch>
        </p:blipFill>
        <p:spPr>
          <a:xfrm>
            <a:off x="1811517" y="1295400"/>
            <a:ext cx="8419495" cy="4742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E5137D0E-4A4F-4307-8994-C1891D747D59}" type="slidenum">
              <a:rPr lang="en-US" smtClean="0"/>
              <a:t>28</a:t>
            </a:fld>
            <a:endParaRPr lang="en-US"/>
          </a:p>
        </p:txBody>
      </p:sp>
    </p:spTree>
    <p:extLst>
      <p:ext uri="{BB962C8B-B14F-4D97-AF65-F5344CB8AC3E}">
        <p14:creationId xmlns:p14="http://schemas.microsoft.com/office/powerpoint/2010/main" val="21238872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defRPr/>
            </a:pPr>
            <a:r>
              <a:rPr lang="en-US" dirty="0">
                <a:cs typeface="Calibri" panose="020F0502020204030204" pitchFamily="34" charset="0"/>
              </a:rPr>
              <a:t>New World of Medicaid HCBS Options</a:t>
            </a:r>
          </a:p>
        </p:txBody>
      </p:sp>
      <p:sp>
        <p:nvSpPr>
          <p:cNvPr id="12291" name="Content Placeholder 2"/>
          <p:cNvSpPr>
            <a:spLocks noGrp="1"/>
          </p:cNvSpPr>
          <p:nvPr>
            <p:ph idx="1"/>
          </p:nvPr>
        </p:nvSpPr>
        <p:spPr/>
        <p:txBody>
          <a:bodyPr rtlCol="0">
            <a:normAutofit/>
          </a:bodyPr>
          <a:lstStyle/>
          <a:p>
            <a:pPr>
              <a:lnSpc>
                <a:spcPct val="100000"/>
              </a:lnSpc>
              <a:defRPr/>
            </a:pPr>
            <a:r>
              <a:rPr lang="en-US" altLang="en-US" dirty="0">
                <a:latin typeface="Calibri" panose="020F0502020204030204" pitchFamily="34" charset="0"/>
                <a:cs typeface="Calibri" panose="020F0502020204030204" pitchFamily="34" charset="0"/>
              </a:rPr>
              <a:t>Started in 1983 under 1915 (c), as a waiver alternative to institutional care</a:t>
            </a:r>
          </a:p>
          <a:p>
            <a:pPr>
              <a:lnSpc>
                <a:spcPct val="100000"/>
              </a:lnSpc>
              <a:defRPr/>
            </a:pPr>
            <a:r>
              <a:rPr lang="en-US" altLang="en-US" dirty="0">
                <a:latin typeface="Calibri" panose="020F0502020204030204" pitchFamily="34" charset="0"/>
                <a:cs typeface="Calibri" panose="020F0502020204030204" pitchFamily="34" charset="0"/>
              </a:rPr>
              <a:t>In 2005, 1915 (i) </a:t>
            </a:r>
            <a:r>
              <a:rPr lang="en-US" altLang="en-US" dirty="0">
                <a:latin typeface="Calibri" panose="020F0502020204030204" pitchFamily="34" charset="0"/>
                <a:cs typeface="Calibri" panose="020F0502020204030204" pitchFamily="34" charset="0"/>
                <a:sym typeface="Wingdings" pitchFamily="2" charset="2"/>
              </a:rPr>
              <a:t>no waiver necessary</a:t>
            </a:r>
          </a:p>
          <a:p>
            <a:pPr>
              <a:lnSpc>
                <a:spcPct val="100000"/>
              </a:lnSpc>
              <a:defRPr/>
            </a:pPr>
            <a:r>
              <a:rPr lang="en-US" altLang="en-US" dirty="0">
                <a:latin typeface="Calibri" panose="020F0502020204030204" pitchFamily="34" charset="0"/>
                <a:cs typeface="Calibri" panose="020F0502020204030204" pitchFamily="34" charset="0"/>
                <a:sym typeface="Wingdings" pitchFamily="2" charset="2"/>
              </a:rPr>
              <a:t>1915 (j) is self-directed care option</a:t>
            </a:r>
          </a:p>
          <a:p>
            <a:pPr>
              <a:lnSpc>
                <a:spcPct val="100000"/>
              </a:lnSpc>
              <a:defRPr/>
            </a:pPr>
            <a:r>
              <a:rPr lang="en-US" altLang="en-US" dirty="0">
                <a:latin typeface="Calibri" panose="020F0502020204030204" pitchFamily="34" charset="0"/>
                <a:cs typeface="Calibri" panose="020F0502020204030204" pitchFamily="34" charset="0"/>
                <a:sym typeface="Wingdings" pitchFamily="2" charset="2"/>
              </a:rPr>
              <a:t>1915 (k) is Community First Choice</a:t>
            </a:r>
          </a:p>
        </p:txBody>
      </p:sp>
      <p:sp>
        <p:nvSpPr>
          <p:cNvPr id="3" name="Slide Number Placeholder 2"/>
          <p:cNvSpPr>
            <a:spLocks noGrp="1"/>
          </p:cNvSpPr>
          <p:nvPr>
            <p:ph type="sldNum" sz="quarter" idx="12"/>
          </p:nvPr>
        </p:nvSpPr>
        <p:spPr/>
        <p:txBody>
          <a:bodyPr/>
          <a:lstStyle/>
          <a:p>
            <a:fld id="{E5137D0E-4A4F-4307-8994-C1891D747D59}" type="slidenum">
              <a:rPr lang="en-US" smtClean="0"/>
              <a:t>29</a:t>
            </a:fld>
            <a:endParaRPr lang="en-US"/>
          </a:p>
        </p:txBody>
      </p:sp>
    </p:spTree>
    <p:extLst>
      <p:ext uri="{BB962C8B-B14F-4D97-AF65-F5344CB8AC3E}">
        <p14:creationId xmlns:p14="http://schemas.microsoft.com/office/powerpoint/2010/main" val="1575192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3812" y="609600"/>
            <a:ext cx="9296400" cy="685800"/>
          </a:xfrm>
        </p:spPr>
        <p:txBody>
          <a:bodyPr>
            <a:normAutofit fontScale="90000"/>
          </a:bodyPr>
          <a:lstStyle/>
          <a:p>
            <a:r>
              <a:rPr lang="en-US" dirty="0"/>
              <a:t>Collaborative on Health Reform and Independent Living (CHRIL) Project Objective and Purpose</a:t>
            </a:r>
          </a:p>
        </p:txBody>
      </p:sp>
      <p:sp>
        <p:nvSpPr>
          <p:cNvPr id="4" name="Content Placeholder 3"/>
          <p:cNvSpPr>
            <a:spLocks noGrp="1"/>
          </p:cNvSpPr>
          <p:nvPr>
            <p:ph idx="1"/>
          </p:nvPr>
        </p:nvSpPr>
        <p:spPr>
          <a:xfrm>
            <a:off x="1065212" y="1558771"/>
            <a:ext cx="10515600" cy="4648200"/>
          </a:xfrm>
        </p:spPr>
        <p:txBody>
          <a:bodyPr>
            <a:noAutofit/>
          </a:bodyPr>
          <a:lstStyle/>
          <a:p>
            <a:pPr>
              <a:lnSpc>
                <a:spcPct val="100000"/>
              </a:lnSpc>
            </a:pPr>
            <a:r>
              <a:rPr lang="en-US" sz="2800" dirty="0"/>
              <a:t>To provide disability stakeholders with accurate, current and actionable information on how recent changes in health policy directly or indirectly impact the community living and participation of working-age adults with disabilities.</a:t>
            </a:r>
          </a:p>
          <a:p>
            <a:pPr>
              <a:lnSpc>
                <a:spcPct val="100000"/>
              </a:lnSpc>
            </a:pPr>
            <a:r>
              <a:rPr lang="en-US" sz="2800" dirty="0"/>
              <a:t>Systematically investigate and disseminate essential findings about how health reforms affect working-age adults with disabilities.</a:t>
            </a:r>
          </a:p>
          <a:p>
            <a:pPr>
              <a:lnSpc>
                <a:spcPct val="100000"/>
              </a:lnSpc>
            </a:pPr>
            <a:endParaRPr lang="en-US" sz="2800" dirty="0"/>
          </a:p>
        </p:txBody>
      </p:sp>
      <p:sp>
        <p:nvSpPr>
          <p:cNvPr id="3" name="Slide Number Placeholder 2"/>
          <p:cNvSpPr>
            <a:spLocks noGrp="1"/>
          </p:cNvSpPr>
          <p:nvPr>
            <p:ph type="sldNum" sz="quarter" idx="12"/>
          </p:nvPr>
        </p:nvSpPr>
        <p:spPr/>
        <p:txBody>
          <a:bodyPr/>
          <a:lstStyle/>
          <a:p>
            <a:fld id="{E5137D0E-4A4F-4307-8994-C1891D747D59}" type="slidenum">
              <a:rPr lang="en-US" smtClean="0"/>
              <a:t>3</a:t>
            </a:fld>
            <a:endParaRPr lang="en-US"/>
          </a:p>
        </p:txBody>
      </p:sp>
    </p:spTree>
    <p:extLst>
      <p:ext uri="{BB962C8B-B14F-4D97-AF65-F5344CB8AC3E}">
        <p14:creationId xmlns:p14="http://schemas.microsoft.com/office/powerpoint/2010/main" val="2610463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Common Elements of Interest</a:t>
            </a:r>
            <a:endParaRPr lang="en-US" dirty="0"/>
          </a:p>
        </p:txBody>
      </p:sp>
      <p:sp>
        <p:nvSpPr>
          <p:cNvPr id="3" name="Text Placeholder 2"/>
          <p:cNvSpPr>
            <a:spLocks noGrp="1"/>
          </p:cNvSpPr>
          <p:nvPr>
            <p:ph idx="1"/>
          </p:nvPr>
        </p:nvSpPr>
        <p:spPr/>
        <p:txBody>
          <a:bodyPr>
            <a:normAutofit/>
          </a:bodyPr>
          <a:lstStyle/>
          <a:p>
            <a:pPr marL="0" indent="0">
              <a:lnSpc>
                <a:spcPct val="100000"/>
              </a:lnSpc>
              <a:buNone/>
            </a:pPr>
            <a:r>
              <a:rPr lang="en-US" altLang="en-US" sz="2800" b="1" u="sng" dirty="0">
                <a:latin typeface="Calibri" panose="020F0502020204030204" pitchFamily="34" charset="0"/>
                <a:cs typeface="Calibri" panose="020F0502020204030204" pitchFamily="34" charset="0"/>
              </a:rPr>
              <a:t>Home and Community Based Services</a:t>
            </a:r>
          </a:p>
          <a:p>
            <a:pPr>
              <a:lnSpc>
                <a:spcPct val="100000"/>
              </a:lnSpc>
              <a:buFont typeface="Calibri" panose="020F0502020204030204" pitchFamily="34" charset="0"/>
              <a:buAutoNum type="arabicPeriod"/>
            </a:pPr>
            <a:r>
              <a:rPr lang="en-US" altLang="en-US" sz="2800" dirty="0">
                <a:latin typeface="Calibri" panose="020F0502020204030204" pitchFamily="34" charset="0"/>
                <a:cs typeface="Calibri" panose="020F0502020204030204" pitchFamily="34" charset="0"/>
              </a:rPr>
              <a:t> Defined as the nature and quality of participant experiences</a:t>
            </a:r>
          </a:p>
          <a:p>
            <a:pPr>
              <a:lnSpc>
                <a:spcPct val="100000"/>
              </a:lnSpc>
              <a:buFont typeface="Calibri" panose="020F0502020204030204" pitchFamily="34" charset="0"/>
              <a:buAutoNum type="arabicPeriod"/>
            </a:pPr>
            <a:r>
              <a:rPr lang="en-US" altLang="en-US" sz="2800" dirty="0">
                <a:latin typeface="Calibri" panose="020F0502020204030204" pitchFamily="34" charset="0"/>
                <a:cs typeface="Calibri" panose="020F0502020204030204" pitchFamily="34" charset="0"/>
              </a:rPr>
              <a:t> Not “what they are not”</a:t>
            </a:r>
          </a:p>
          <a:p>
            <a:pPr>
              <a:lnSpc>
                <a:spcPct val="100000"/>
              </a:lnSpc>
              <a:buFont typeface="Calibri" panose="020F0502020204030204" pitchFamily="34" charset="0"/>
              <a:buAutoNum type="arabicPeriod"/>
            </a:pPr>
            <a:r>
              <a:rPr lang="en-US" altLang="en-US" sz="2800" dirty="0">
                <a:latin typeface="Calibri" panose="020F0502020204030204" pitchFamily="34" charset="0"/>
                <a:cs typeface="Calibri" panose="020F0502020204030204" pitchFamily="34" charset="0"/>
              </a:rPr>
              <a:t> Based on outcomes, </a:t>
            </a:r>
            <a:r>
              <a:rPr lang="en-US" altLang="en-US" sz="2800" b="1" u="sng" dirty="0">
                <a:latin typeface="Calibri" panose="020F0502020204030204" pitchFamily="34" charset="0"/>
                <a:cs typeface="Calibri" panose="020F0502020204030204" pitchFamily="34" charset="0"/>
              </a:rPr>
              <a:t>NOT</a:t>
            </a:r>
            <a:r>
              <a:rPr lang="en-US" altLang="en-US" sz="2800" b="1" dirty="0">
                <a:latin typeface="Calibri" panose="020F0502020204030204" pitchFamily="34" charset="0"/>
                <a:cs typeface="Calibri" panose="020F0502020204030204" pitchFamily="34" charset="0"/>
              </a:rPr>
              <a:t> </a:t>
            </a:r>
            <a:r>
              <a:rPr lang="en-US" altLang="en-US" sz="2800" dirty="0">
                <a:latin typeface="Calibri" panose="020F0502020204030204" pitchFamily="34" charset="0"/>
                <a:cs typeface="Calibri" panose="020F0502020204030204" pitchFamily="34" charset="0"/>
              </a:rPr>
              <a:t>places</a:t>
            </a:r>
          </a:p>
          <a:p>
            <a:pPr>
              <a:lnSpc>
                <a:spcPct val="100000"/>
              </a:lnSpc>
            </a:pPr>
            <a:endParaRPr lang="en-US" sz="2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93A9B39D-3DEF-40E7-A246-C90190CC689D}" type="slidenum">
              <a:rPr lang="en-US" smtClean="0"/>
              <a:t>30</a:t>
            </a:fld>
            <a:endParaRPr lang="en-US"/>
          </a:p>
        </p:txBody>
      </p:sp>
    </p:spTree>
    <p:extLst>
      <p:ext uri="{BB962C8B-B14F-4D97-AF65-F5344CB8AC3E}">
        <p14:creationId xmlns:p14="http://schemas.microsoft.com/office/powerpoint/2010/main" val="937673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599" dirty="0">
                <a:cs typeface="Calibri" panose="020F0502020204030204" pitchFamily="34" charset="0"/>
              </a:rPr>
              <a:t>Common Elements of Interest, continued</a:t>
            </a:r>
            <a:endParaRPr lang="en-US" sz="3599" dirty="0">
              <a:cs typeface="Calibri" panose="020F0502020204030204" pitchFamily="34" charset="0"/>
            </a:endParaRPr>
          </a:p>
        </p:txBody>
      </p:sp>
      <p:sp>
        <p:nvSpPr>
          <p:cNvPr id="5" name="Content Placeholder 4"/>
          <p:cNvSpPr>
            <a:spLocks noGrp="1"/>
          </p:cNvSpPr>
          <p:nvPr>
            <p:ph idx="1"/>
          </p:nvPr>
        </p:nvSpPr>
        <p:spPr>
          <a:xfrm>
            <a:off x="912812" y="1371600"/>
            <a:ext cx="10515600" cy="4648200"/>
          </a:xfrm>
        </p:spPr>
        <p:txBody>
          <a:bodyPr>
            <a:normAutofit/>
          </a:bodyPr>
          <a:lstStyle/>
          <a:p>
            <a:pPr marL="0" indent="0" fontAlgn="auto">
              <a:lnSpc>
                <a:spcPct val="100000"/>
              </a:lnSpc>
              <a:spcAft>
                <a:spcPct val="0"/>
              </a:spcAft>
              <a:buNone/>
              <a:defRPr/>
            </a:pPr>
            <a:r>
              <a:rPr lang="en-US" altLang="en-US" sz="2800" b="1" u="sng" kern="0" dirty="0">
                <a:latin typeface="Calibri" panose="020F0502020204030204" pitchFamily="34" charset="0"/>
                <a:cs typeface="Calibri" panose="020F0502020204030204" pitchFamily="34" charset="0"/>
              </a:rPr>
              <a:t>Person-Centered Planning</a:t>
            </a:r>
          </a:p>
          <a:p>
            <a:pPr marL="514196" indent="-514196" fontAlgn="auto">
              <a:lnSpc>
                <a:spcPct val="100000"/>
              </a:lnSpc>
              <a:spcAft>
                <a:spcPct val="0"/>
              </a:spcAft>
              <a:buFont typeface="+mj-lt"/>
              <a:buAutoNum type="arabicPeriod"/>
              <a:defRPr/>
            </a:pPr>
            <a:r>
              <a:rPr lang="en-US" altLang="en-US" sz="2800" kern="0" dirty="0">
                <a:latin typeface="Calibri" panose="020F0502020204030204" pitchFamily="34" charset="0"/>
                <a:cs typeface="Calibri" panose="020F0502020204030204" pitchFamily="34" charset="0"/>
              </a:rPr>
              <a:t>A planning process that addresses health and LTSS reflecting individual preferences/goals</a:t>
            </a:r>
          </a:p>
          <a:p>
            <a:pPr marL="514196" indent="-514196" fontAlgn="auto">
              <a:lnSpc>
                <a:spcPct val="100000"/>
              </a:lnSpc>
              <a:spcAft>
                <a:spcPct val="0"/>
              </a:spcAft>
              <a:buFont typeface="+mj-lt"/>
              <a:buAutoNum type="arabicPeriod"/>
              <a:defRPr/>
            </a:pPr>
            <a:r>
              <a:rPr lang="en-US" altLang="en-US" sz="2800" kern="0" dirty="0">
                <a:latin typeface="Calibri" panose="020F0502020204030204" pitchFamily="34" charset="0"/>
                <a:cs typeface="Calibri" panose="020F0502020204030204" pitchFamily="34" charset="0"/>
              </a:rPr>
              <a:t>Includes chosen representatives</a:t>
            </a:r>
          </a:p>
          <a:p>
            <a:pPr marL="514196" indent="-514196" fontAlgn="auto">
              <a:lnSpc>
                <a:spcPct val="100000"/>
              </a:lnSpc>
              <a:spcAft>
                <a:spcPct val="0"/>
              </a:spcAft>
              <a:buFont typeface="+mj-lt"/>
              <a:buAutoNum type="arabicPeriod"/>
              <a:defRPr/>
            </a:pPr>
            <a:r>
              <a:rPr lang="en-US" altLang="en-US" sz="2800" kern="0" dirty="0">
                <a:latin typeface="Calibri" panose="020F0502020204030204" pitchFamily="34" charset="0"/>
                <a:cs typeface="Calibri" panose="020F0502020204030204" pitchFamily="34" charset="0"/>
              </a:rPr>
              <a:t>Includes paid and unpaid services related to: community participation, employment, income/savings, and healthcare/wellness</a:t>
            </a:r>
          </a:p>
          <a:p>
            <a:pPr>
              <a:lnSpc>
                <a:spcPct val="100000"/>
              </a:lnSpc>
            </a:pPr>
            <a:endParaRPr lang="en-US" dirty="0"/>
          </a:p>
        </p:txBody>
      </p:sp>
      <p:sp>
        <p:nvSpPr>
          <p:cNvPr id="3" name="Slide Number Placeholder 2"/>
          <p:cNvSpPr>
            <a:spLocks noGrp="1"/>
          </p:cNvSpPr>
          <p:nvPr>
            <p:ph type="sldNum" sz="quarter" idx="12"/>
          </p:nvPr>
        </p:nvSpPr>
        <p:spPr/>
        <p:txBody>
          <a:bodyPr/>
          <a:lstStyle/>
          <a:p>
            <a:fld id="{93A9B39D-3DEF-40E7-A246-C90190CC689D}" type="slidenum">
              <a:rPr lang="en-US" smtClean="0"/>
              <a:t>31</a:t>
            </a:fld>
            <a:endParaRPr lang="en-US"/>
          </a:p>
        </p:txBody>
      </p:sp>
    </p:spTree>
    <p:extLst>
      <p:ext uri="{BB962C8B-B14F-4D97-AF65-F5344CB8AC3E}">
        <p14:creationId xmlns:p14="http://schemas.microsoft.com/office/powerpoint/2010/main" val="26894534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2" y="905252"/>
            <a:ext cx="9296400" cy="685800"/>
          </a:xfrm>
        </p:spPr>
        <p:txBody>
          <a:bodyPr>
            <a:normAutofit fontScale="90000"/>
          </a:bodyPr>
          <a:lstStyle/>
          <a:p>
            <a:r>
              <a:rPr lang="en-US" sz="3599" dirty="0"/>
              <a:t>If families and advocates don’t act, what will happen?</a:t>
            </a:r>
          </a:p>
        </p:txBody>
      </p:sp>
      <p:sp>
        <p:nvSpPr>
          <p:cNvPr id="6" name="Title 1"/>
          <p:cNvSpPr txBox="1"/>
          <p:nvPr/>
        </p:nvSpPr>
        <p:spPr>
          <a:xfrm>
            <a:off x="684212" y="5105400"/>
            <a:ext cx="10972800" cy="507868"/>
          </a:xfrm>
          <a:prstGeom prst="rect">
            <a:avLst/>
          </a:prstGeom>
        </p:spPr>
        <p:txBody>
          <a:bodyPr lIns="0" tIns="0" rIns="0" bIns="0"/>
          <a:lstStyle>
            <a:lvl1pPr algn="l" rtl="0" eaLnBrk="1" fontAlgn="base" hangingPunct="1">
              <a:spcBef>
                <a:spcPct val="0"/>
              </a:spcBef>
              <a:spcAft>
                <a:spcPct val="0"/>
              </a:spcAft>
              <a:defRPr sz="2800" b="1">
                <a:solidFill>
                  <a:schemeClr val="tx1"/>
                </a:solidFill>
                <a:latin typeface="Calibri" panose="020F0502020204030204" pitchFamily="34" charset="0"/>
                <a:ea typeface="MS PGothic" pitchFamily="34" charset="-128"/>
                <a:cs typeface="+mj-cs"/>
              </a:defRPr>
            </a:lvl1pPr>
            <a:lvl2pPr algn="l" rtl="0" eaLnBrk="1" fontAlgn="base" hangingPunct="1">
              <a:spcBef>
                <a:spcPct val="0"/>
              </a:spcBef>
              <a:spcAft>
                <a:spcPct val="0"/>
              </a:spcAft>
              <a:defRPr sz="2800">
                <a:solidFill>
                  <a:schemeClr val="tx1"/>
                </a:solidFill>
                <a:latin typeface="Century Gothic" charset="0"/>
                <a:ea typeface="MS PGothic" pitchFamily="34" charset="-128"/>
              </a:defRPr>
            </a:lvl2pPr>
            <a:lvl3pPr algn="l" rtl="0" eaLnBrk="1" fontAlgn="base" hangingPunct="1">
              <a:spcBef>
                <a:spcPct val="0"/>
              </a:spcBef>
              <a:spcAft>
                <a:spcPct val="0"/>
              </a:spcAft>
              <a:defRPr sz="2800">
                <a:solidFill>
                  <a:schemeClr val="tx1"/>
                </a:solidFill>
                <a:latin typeface="Century Gothic" charset="0"/>
                <a:ea typeface="MS PGothic" pitchFamily="34" charset="-128"/>
              </a:defRPr>
            </a:lvl3pPr>
            <a:lvl4pPr algn="l" rtl="0" eaLnBrk="1" fontAlgn="base" hangingPunct="1">
              <a:spcBef>
                <a:spcPct val="0"/>
              </a:spcBef>
              <a:spcAft>
                <a:spcPct val="0"/>
              </a:spcAft>
              <a:defRPr sz="2800">
                <a:solidFill>
                  <a:schemeClr val="tx1"/>
                </a:solidFill>
                <a:latin typeface="Century Gothic" charset="0"/>
                <a:ea typeface="MS PGothic" pitchFamily="34" charset="-128"/>
              </a:defRPr>
            </a:lvl4pPr>
            <a:lvl5pPr algn="l" rtl="0" eaLnBrk="1" fontAlgn="base" hangingPunct="1">
              <a:spcBef>
                <a:spcPct val="0"/>
              </a:spcBef>
              <a:spcAft>
                <a:spcPct val="0"/>
              </a:spcAft>
              <a:defRPr sz="2800">
                <a:solidFill>
                  <a:schemeClr val="tx1"/>
                </a:solidFill>
                <a:latin typeface="Century Gothic" charset="0"/>
                <a:ea typeface="MS PGothic" pitchFamily="34" charset="-128"/>
              </a:defRPr>
            </a:lvl5pPr>
            <a:lvl6pPr marL="457200" algn="l" rtl="0" eaLnBrk="1" fontAlgn="base" hangingPunct="1">
              <a:spcBef>
                <a:spcPct val="0"/>
              </a:spcBef>
              <a:spcAft>
                <a:spcPct val="0"/>
              </a:spcAft>
              <a:defRPr sz="2000">
                <a:solidFill>
                  <a:schemeClr val="tx1"/>
                </a:solidFill>
                <a:latin typeface="Arial" charset="0"/>
              </a:defRPr>
            </a:lvl6pPr>
            <a:lvl7pPr marL="914400" algn="l" rtl="0" eaLnBrk="1" fontAlgn="base" hangingPunct="1">
              <a:spcBef>
                <a:spcPct val="0"/>
              </a:spcBef>
              <a:spcAft>
                <a:spcPct val="0"/>
              </a:spcAft>
              <a:defRPr sz="2000">
                <a:solidFill>
                  <a:schemeClr val="tx1"/>
                </a:solidFill>
                <a:latin typeface="Arial" charset="0"/>
              </a:defRPr>
            </a:lvl7pPr>
            <a:lvl8pPr marL="1371600" algn="l" rtl="0" eaLnBrk="1" fontAlgn="base" hangingPunct="1">
              <a:spcBef>
                <a:spcPct val="0"/>
              </a:spcBef>
              <a:spcAft>
                <a:spcPct val="0"/>
              </a:spcAft>
              <a:defRPr sz="2000">
                <a:solidFill>
                  <a:schemeClr val="tx1"/>
                </a:solidFill>
                <a:latin typeface="Arial" charset="0"/>
              </a:defRPr>
            </a:lvl8pPr>
            <a:lvl9pPr marL="1828800" algn="l" rtl="0" eaLnBrk="1" fontAlgn="base" hangingPunct="1">
              <a:spcBef>
                <a:spcPct val="0"/>
              </a:spcBef>
              <a:spcAft>
                <a:spcPct val="0"/>
              </a:spcAft>
              <a:defRPr sz="2000">
                <a:solidFill>
                  <a:schemeClr val="tx1"/>
                </a:solidFill>
                <a:latin typeface="Arial" charset="0"/>
              </a:defRPr>
            </a:lvl9pPr>
          </a:lstStyle>
          <a:p>
            <a:pPr algn="ctr"/>
            <a:r>
              <a:rPr lang="en-US" sz="3599" kern="0" dirty="0"/>
              <a:t>????? 1115 Waivers ?????</a:t>
            </a:r>
          </a:p>
        </p:txBody>
      </p:sp>
      <p:pic>
        <p:nvPicPr>
          <p:cNvPr id="4" name="Picture 3" descr="Graphic of paper with word WAIVER on it"/>
          <p:cNvPicPr>
            <a:picLocks noChangeAspect="1"/>
          </p:cNvPicPr>
          <p:nvPr/>
        </p:nvPicPr>
        <p:blipFill>
          <a:blip r:embed="rId2"/>
          <a:srcRect/>
          <a:stretch>
            <a:fillRect/>
          </a:stretch>
        </p:blipFill>
        <p:spPr>
          <a:xfrm>
            <a:off x="4418012" y="1752600"/>
            <a:ext cx="3188454" cy="2848352"/>
          </a:xfrm>
          <a:prstGeom prst="rect">
            <a:avLst/>
          </a:prstGeom>
        </p:spPr>
      </p:pic>
      <p:sp>
        <p:nvSpPr>
          <p:cNvPr id="3" name="Slide Number Placeholder 2"/>
          <p:cNvSpPr>
            <a:spLocks noGrp="1"/>
          </p:cNvSpPr>
          <p:nvPr>
            <p:ph type="sldNum" sz="quarter" idx="12"/>
          </p:nvPr>
        </p:nvSpPr>
        <p:spPr/>
        <p:txBody>
          <a:bodyPr/>
          <a:lstStyle/>
          <a:p>
            <a:fld id="{93A9B39D-3DEF-40E7-A246-C90190CC689D}" type="slidenum">
              <a:rPr lang="en-US" smtClean="0"/>
              <a:t>32</a:t>
            </a:fld>
            <a:endParaRPr lang="en-US" dirty="0"/>
          </a:p>
        </p:txBody>
      </p:sp>
    </p:spTree>
    <p:extLst>
      <p:ext uri="{BB962C8B-B14F-4D97-AF65-F5344CB8AC3E}">
        <p14:creationId xmlns:p14="http://schemas.microsoft.com/office/powerpoint/2010/main" val="2638141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762000"/>
            <a:ext cx="9296400" cy="685800"/>
          </a:xfrm>
        </p:spPr>
        <p:txBody>
          <a:bodyPr>
            <a:noAutofit/>
          </a:bodyPr>
          <a:lstStyle/>
          <a:p>
            <a:r>
              <a:rPr lang="en-US" dirty="0"/>
              <a:t>What is the Intended Purpose of These Waiver Demos?</a:t>
            </a:r>
          </a:p>
        </p:txBody>
      </p:sp>
      <p:sp>
        <p:nvSpPr>
          <p:cNvPr id="4" name="Content Placeholder 2"/>
          <p:cNvSpPr>
            <a:spLocks noGrp="1"/>
          </p:cNvSpPr>
          <p:nvPr>
            <p:ph idx="1"/>
          </p:nvPr>
        </p:nvSpPr>
        <p:spPr>
          <a:xfrm>
            <a:off x="912812" y="1524000"/>
            <a:ext cx="10515600" cy="4648200"/>
          </a:xfrm>
        </p:spPr>
        <p:txBody>
          <a:bodyPr>
            <a:normAutofit lnSpcReduction="10000"/>
          </a:bodyPr>
          <a:lstStyle/>
          <a:p>
            <a:pPr fontAlgn="base">
              <a:lnSpc>
                <a:spcPct val="100000"/>
              </a:lnSpc>
            </a:pPr>
            <a:r>
              <a:rPr lang="en-US" sz="2800" dirty="0">
                <a:latin typeface="Calibri" panose="020F0502020204030204" pitchFamily="34" charset="0"/>
                <a:cs typeface="Calibri" panose="020F0502020204030204" pitchFamily="34" charset="0"/>
              </a:rPr>
              <a:t>Provide flexibility to states to implement projects that “are likely to assist in promoting the objectives of Medicaid.”</a:t>
            </a:r>
          </a:p>
          <a:p>
            <a:pPr fontAlgn="base">
              <a:lnSpc>
                <a:spcPct val="100000"/>
              </a:lnSpc>
            </a:pPr>
            <a:r>
              <a:rPr lang="en-US" sz="2800" dirty="0">
                <a:latin typeface="Calibri" panose="020F0502020204030204" pitchFamily="34" charset="0"/>
                <a:cs typeface="Calibri" panose="020F0502020204030204" pitchFamily="34" charset="0"/>
              </a:rPr>
              <a:t>Allow “waiving” of certain current Medicaid requirements in order to implement the demo/test ideas.</a:t>
            </a:r>
          </a:p>
          <a:p>
            <a:pPr marL="0" indent="0" fontAlgn="base">
              <a:lnSpc>
                <a:spcPct val="100000"/>
              </a:lnSpc>
              <a:buNone/>
            </a:pPr>
            <a:r>
              <a:rPr lang="en-US" sz="2800" u="sng" dirty="0">
                <a:latin typeface="Calibri" panose="020F0502020204030204" pitchFamily="34" charset="0"/>
                <a:cs typeface="Calibri" panose="020F0502020204030204" pitchFamily="34" charset="0"/>
              </a:rPr>
              <a:t>Goals:</a:t>
            </a:r>
            <a:r>
              <a:rPr lang="en-US" sz="2800" dirty="0">
                <a:latin typeface="Calibri" panose="020F0502020204030204" pitchFamily="34" charset="0"/>
                <a:cs typeface="Calibri" panose="020F0502020204030204" pitchFamily="34" charset="0"/>
              </a:rPr>
              <a:t> </a:t>
            </a:r>
          </a:p>
          <a:p>
            <a:pPr marL="749583" lvl="1" indent="-457063" fontAlgn="base">
              <a:lnSpc>
                <a:spcPct val="100000"/>
              </a:lnSpc>
              <a:buFont typeface="+mj-lt"/>
              <a:buAutoNum type="arabicPeriod"/>
            </a:pPr>
            <a:r>
              <a:rPr lang="en-US" sz="2800" dirty="0">
                <a:latin typeface="Calibri" panose="020F0502020204030204" pitchFamily="34" charset="0"/>
                <a:cs typeface="Calibri" panose="020F0502020204030204" pitchFamily="34" charset="0"/>
              </a:rPr>
              <a:t>↑ coverage</a:t>
            </a:r>
          </a:p>
          <a:p>
            <a:pPr marL="749583" lvl="1" indent="-457063">
              <a:lnSpc>
                <a:spcPct val="100000"/>
              </a:lnSpc>
              <a:buFont typeface="+mj-lt"/>
              <a:buAutoNum type="arabicPeriod"/>
            </a:pPr>
            <a:r>
              <a:rPr lang="en-US" sz="2800" dirty="0">
                <a:latin typeface="Calibri" panose="020F0502020204030204" pitchFamily="34" charset="0"/>
                <a:cs typeface="Calibri" panose="020F0502020204030204" pitchFamily="34" charset="0"/>
              </a:rPr>
              <a:t>↑ access</a:t>
            </a:r>
          </a:p>
          <a:p>
            <a:pPr marL="749583" lvl="1" indent="-457063">
              <a:lnSpc>
                <a:spcPct val="100000"/>
              </a:lnSpc>
              <a:buFont typeface="+mj-lt"/>
              <a:buAutoNum type="arabicPeriod"/>
            </a:pPr>
            <a:r>
              <a:rPr lang="en-US" sz="2800" dirty="0">
                <a:latin typeface="Calibri" panose="020F0502020204030204" pitchFamily="34" charset="0"/>
                <a:cs typeface="Calibri" panose="020F0502020204030204" pitchFamily="34" charset="0"/>
              </a:rPr>
              <a:t>↑ health outcomes</a:t>
            </a:r>
          </a:p>
          <a:p>
            <a:pPr marL="749583" lvl="1" indent="-457063">
              <a:lnSpc>
                <a:spcPct val="100000"/>
              </a:lnSpc>
              <a:buFont typeface="+mj-lt"/>
              <a:buAutoNum type="arabicPeriod"/>
            </a:pPr>
            <a:r>
              <a:rPr lang="en-US" sz="2800" dirty="0">
                <a:latin typeface="Calibri" panose="020F0502020204030204" pitchFamily="34" charset="0"/>
                <a:cs typeface="Calibri" panose="020F0502020204030204" pitchFamily="34" charset="0"/>
              </a:rPr>
              <a:t>↑ efficiency and quality of care</a:t>
            </a:r>
          </a:p>
          <a:p>
            <a:pPr>
              <a:lnSpc>
                <a:spcPct val="100000"/>
              </a:lnSpc>
            </a:pPr>
            <a:endParaRPr lang="en-US" sz="2800"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2"/>
          </p:nvPr>
        </p:nvSpPr>
        <p:spPr/>
        <p:txBody>
          <a:bodyPr/>
          <a:lstStyle/>
          <a:p>
            <a:fld id="{93A9B39D-3DEF-40E7-A246-C90190CC689D}" type="slidenum">
              <a:rPr lang="en-US" smtClean="0"/>
              <a:t>33</a:t>
            </a:fld>
            <a:endParaRPr lang="en-US" dirty="0"/>
          </a:p>
        </p:txBody>
      </p:sp>
    </p:spTree>
    <p:extLst>
      <p:ext uri="{BB962C8B-B14F-4D97-AF65-F5344CB8AC3E}">
        <p14:creationId xmlns:p14="http://schemas.microsoft.com/office/powerpoint/2010/main" val="26087473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599" dirty="0"/>
              <a:t>What is the Unintended Use of These Waivers?</a:t>
            </a:r>
          </a:p>
        </p:txBody>
      </p:sp>
      <p:sp>
        <p:nvSpPr>
          <p:cNvPr id="4" name="Content Placeholder 2"/>
          <p:cNvSpPr>
            <a:spLocks noGrp="1"/>
          </p:cNvSpPr>
          <p:nvPr>
            <p:ph idx="1"/>
          </p:nvPr>
        </p:nvSpPr>
        <p:spPr/>
        <p:txBody>
          <a:bodyPr>
            <a:normAutofit/>
          </a:bodyPr>
          <a:lstStyle/>
          <a:p>
            <a:pPr>
              <a:lnSpc>
                <a:spcPct val="100000"/>
              </a:lnSpc>
            </a:pPr>
            <a:r>
              <a:rPr lang="en-US" sz="2800" dirty="0">
                <a:latin typeface="Calibri" panose="020F0502020204030204" pitchFamily="34" charset="0"/>
                <a:cs typeface="Calibri" panose="020F0502020204030204" pitchFamily="34" charset="0"/>
              </a:rPr>
              <a:t>Imposed work requirements</a:t>
            </a:r>
          </a:p>
          <a:p>
            <a:pPr>
              <a:lnSpc>
                <a:spcPct val="100000"/>
              </a:lnSpc>
            </a:pPr>
            <a:r>
              <a:rPr lang="en-US" sz="2800" dirty="0">
                <a:latin typeface="Calibri" panose="020F0502020204030204" pitchFamily="34" charset="0"/>
                <a:cs typeface="Calibri" panose="020F0502020204030204" pitchFamily="34" charset="0"/>
              </a:rPr>
              <a:t>↑ premiums on low income people</a:t>
            </a:r>
          </a:p>
          <a:p>
            <a:pPr>
              <a:lnSpc>
                <a:spcPct val="100000"/>
              </a:lnSpc>
            </a:pPr>
            <a:r>
              <a:rPr lang="en-US" sz="2800" dirty="0">
                <a:latin typeface="Calibri" panose="020F0502020204030204" pitchFamily="34" charset="0"/>
                <a:cs typeface="Calibri" panose="020F0502020204030204" pitchFamily="34" charset="0"/>
              </a:rPr>
              <a:t>↑ limit on enrollment</a:t>
            </a:r>
          </a:p>
          <a:p>
            <a:pPr>
              <a:lnSpc>
                <a:spcPct val="100000"/>
              </a:lnSpc>
            </a:pPr>
            <a:r>
              <a:rPr lang="en-US" sz="2800" dirty="0">
                <a:latin typeface="Calibri" panose="020F0502020204030204" pitchFamily="34" charset="0"/>
                <a:cs typeface="Calibri" panose="020F0502020204030204" pitchFamily="34" charset="0"/>
              </a:rPr>
              <a:t>Coverage lockout</a:t>
            </a:r>
          </a:p>
          <a:p>
            <a:pPr>
              <a:lnSpc>
                <a:spcPct val="100000"/>
              </a:lnSpc>
            </a:pPr>
            <a:endParaRPr lang="en-US" sz="2800" dirty="0">
              <a:latin typeface="Calibri" panose="020F0502020204030204" pitchFamily="34" charset="0"/>
              <a:cs typeface="Calibri" panose="020F0502020204030204" pitchFamily="34" charset="0"/>
            </a:endParaRPr>
          </a:p>
          <a:p>
            <a:pPr marL="0" indent="0">
              <a:lnSpc>
                <a:spcPct val="100000"/>
              </a:lnSpc>
              <a:buNone/>
            </a:pPr>
            <a:endParaRPr lang="en-US" sz="2800" dirty="0">
              <a:latin typeface="Calibri" panose="020F0502020204030204" pitchFamily="34" charset="0"/>
              <a:cs typeface="Calibri" panose="020F0502020204030204" pitchFamily="34" charset="0"/>
            </a:endParaRPr>
          </a:p>
          <a:p>
            <a:pPr>
              <a:lnSpc>
                <a:spcPct val="100000"/>
              </a:lnSpc>
            </a:pPr>
            <a:endParaRPr lang="en-US" sz="2800" dirty="0">
              <a:latin typeface="Calibri" panose="020F0502020204030204" pitchFamily="34" charset="0"/>
              <a:cs typeface="Calibri" panose="020F0502020204030204" pitchFamily="34" charset="0"/>
            </a:endParaRPr>
          </a:p>
          <a:p>
            <a:pPr>
              <a:lnSpc>
                <a:spcPct val="100000"/>
              </a:lnSpc>
            </a:pPr>
            <a:endParaRPr lang="en-US" sz="28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93A9B39D-3DEF-40E7-A246-C90190CC689D}" type="slidenum">
              <a:rPr lang="en-US" sz="1000" smtClean="0">
                <a:latin typeface="+mj-lt"/>
              </a:rPr>
              <a:t>34</a:t>
            </a:fld>
            <a:endParaRPr lang="en-US" sz="1000" dirty="0">
              <a:latin typeface="+mj-lt"/>
            </a:endParaRPr>
          </a:p>
        </p:txBody>
      </p:sp>
    </p:spTree>
    <p:extLst>
      <p:ext uri="{BB962C8B-B14F-4D97-AF65-F5344CB8AC3E}">
        <p14:creationId xmlns:p14="http://schemas.microsoft.com/office/powerpoint/2010/main" val="2866931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Dueling Agendas at Play</a:t>
            </a:r>
          </a:p>
        </p:txBody>
      </p:sp>
      <p:sp>
        <p:nvSpPr>
          <p:cNvPr id="4" name="Content Placeholder 2"/>
          <p:cNvSpPr>
            <a:spLocks noGrp="1"/>
          </p:cNvSpPr>
          <p:nvPr>
            <p:ph idx="1"/>
          </p:nvPr>
        </p:nvSpPr>
        <p:spPr>
          <a:xfrm>
            <a:off x="760412" y="1524000"/>
            <a:ext cx="10515600" cy="2584231"/>
          </a:xfrm>
        </p:spPr>
        <p:txBody>
          <a:bodyPr>
            <a:noAutofit/>
          </a:bodyPr>
          <a:lstStyle/>
          <a:p>
            <a:pPr marL="0" indent="0" algn="ctr">
              <a:buNone/>
            </a:pPr>
            <a:r>
              <a:rPr lang="en-US" sz="2800" b="1" u="sng" dirty="0">
                <a:latin typeface="Calibri" panose="020F0502020204030204" pitchFamily="34" charset="0"/>
                <a:cs typeface="Calibri" panose="020F0502020204030204" pitchFamily="34" charset="0"/>
              </a:rPr>
              <a:t>Political</a:t>
            </a:r>
            <a:r>
              <a:rPr lang="en-US" sz="2800" b="1" dirty="0">
                <a:latin typeface="Calibri" panose="020F0502020204030204" pitchFamily="34" charset="0"/>
                <a:cs typeface="Calibri" panose="020F0502020204030204" pitchFamily="34" charset="0"/>
              </a:rPr>
              <a:t>  </a:t>
            </a:r>
          </a:p>
          <a:p>
            <a:pPr algn="ctr"/>
            <a:r>
              <a:rPr lang="en-US" sz="2800" dirty="0">
                <a:latin typeface="Calibri" panose="020F0502020204030204" pitchFamily="34" charset="0"/>
                <a:cs typeface="Calibri" panose="020F0502020204030204" pitchFamily="34" charset="0"/>
              </a:rPr>
              <a:t>Issues around expanded government role in healthcare.</a:t>
            </a:r>
          </a:p>
          <a:p>
            <a:pPr algn="ctr"/>
            <a:endParaRPr lang="en-US" sz="2800" dirty="0">
              <a:latin typeface="Calibri" panose="020F0502020204030204" pitchFamily="34" charset="0"/>
              <a:cs typeface="Calibri" panose="020F0502020204030204" pitchFamily="34" charset="0"/>
            </a:endParaRPr>
          </a:p>
          <a:p>
            <a:pPr algn="ctr"/>
            <a:r>
              <a:rPr lang="en-US" sz="2800" b="1" u="sng" dirty="0">
                <a:latin typeface="Calibri" panose="020F0502020204030204" pitchFamily="34" charset="0"/>
                <a:cs typeface="Calibri" panose="020F0502020204030204" pitchFamily="34" charset="0"/>
              </a:rPr>
              <a:t>Financial</a:t>
            </a:r>
            <a:r>
              <a:rPr lang="en-US" sz="2800" dirty="0">
                <a:latin typeface="Calibri" panose="020F0502020204030204" pitchFamily="34" charset="0"/>
                <a:cs typeface="Calibri" panose="020F0502020204030204" pitchFamily="34" charset="0"/>
              </a:rPr>
              <a:t> </a:t>
            </a:r>
          </a:p>
          <a:p>
            <a:pPr marL="342797" indent="-342797" algn="ctr"/>
            <a:r>
              <a:rPr lang="en-US" sz="2800" dirty="0">
                <a:latin typeface="Calibri" panose="020F0502020204030204" pitchFamily="34" charset="0"/>
                <a:cs typeface="Calibri" panose="020F0502020204030204" pitchFamily="34" charset="0"/>
              </a:rPr>
              <a:t>↓ Medicaid enrollment, but ↑ Medicaid spending.</a:t>
            </a:r>
          </a:p>
          <a:p>
            <a:pPr algn="ctr"/>
            <a:endParaRPr lang="en-US" sz="2800" dirty="0">
              <a:latin typeface="Calibri" panose="020F0502020204030204" pitchFamily="34" charset="0"/>
              <a:cs typeface="Calibri" panose="020F0502020204030204" pitchFamily="34" charset="0"/>
            </a:endParaRPr>
          </a:p>
          <a:p>
            <a:pPr algn="ctr"/>
            <a:endParaRPr lang="en-US" sz="2800" dirty="0">
              <a:latin typeface="Calibri" panose="020F0502020204030204" pitchFamily="34" charset="0"/>
              <a:cs typeface="Calibri" panose="020F0502020204030204" pitchFamily="34" charset="0"/>
            </a:endParaRPr>
          </a:p>
          <a:p>
            <a:pPr algn="ctr"/>
            <a:endParaRPr lang="en-US" sz="2800"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93A9B39D-3DEF-40E7-A246-C90190CC689D}" type="slidenum">
              <a:rPr lang="en-US" smtClean="0"/>
              <a:t>35</a:t>
            </a:fld>
            <a:endParaRPr lang="en-US"/>
          </a:p>
        </p:txBody>
      </p:sp>
    </p:spTree>
    <p:extLst>
      <p:ext uri="{BB962C8B-B14F-4D97-AF65-F5344CB8AC3E}">
        <p14:creationId xmlns:p14="http://schemas.microsoft.com/office/powerpoint/2010/main" val="436259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Non-Approved Requested Restrictions</a:t>
            </a:r>
          </a:p>
        </p:txBody>
      </p:sp>
      <p:sp>
        <p:nvSpPr>
          <p:cNvPr id="3" name="Text Placeholder 2"/>
          <p:cNvSpPr>
            <a:spLocks noGrp="1"/>
          </p:cNvSpPr>
          <p:nvPr>
            <p:ph idx="1"/>
          </p:nvPr>
        </p:nvSpPr>
        <p:spPr/>
        <p:txBody>
          <a:bodyPr>
            <a:noAutofit/>
          </a:bodyPr>
          <a:lstStyle/>
          <a:p>
            <a:pPr>
              <a:lnSpc>
                <a:spcPct val="100000"/>
              </a:lnSpc>
            </a:pPr>
            <a:r>
              <a:rPr lang="en-US" sz="2800" dirty="0">
                <a:latin typeface="Calibri" panose="020F0502020204030204" pitchFamily="34" charset="0"/>
                <a:cs typeface="Calibri" panose="020F0502020204030204" pitchFamily="34" charset="0"/>
              </a:rPr>
              <a:t>Eligibility to 100% of FPL</a:t>
            </a:r>
          </a:p>
          <a:p>
            <a:pPr>
              <a:lnSpc>
                <a:spcPct val="100000"/>
              </a:lnSpc>
            </a:pPr>
            <a:r>
              <a:rPr lang="en-US" sz="2800" dirty="0">
                <a:latin typeface="Calibri" panose="020F0502020204030204" pitchFamily="34" charset="0"/>
                <a:cs typeface="Calibri" panose="020F0502020204030204" pitchFamily="34" charset="0"/>
              </a:rPr>
              <a:t>≠ presumptive eligibility</a:t>
            </a:r>
          </a:p>
          <a:p>
            <a:pPr>
              <a:lnSpc>
                <a:spcPct val="100000"/>
              </a:lnSpc>
            </a:pPr>
            <a:r>
              <a:rPr lang="en-US" sz="2800" dirty="0">
                <a:latin typeface="Calibri" panose="020F0502020204030204" pitchFamily="34" charset="0"/>
                <a:cs typeface="Calibri" panose="020F0502020204030204" pitchFamily="34" charset="0"/>
              </a:rPr>
              <a:t>Drug screening and testing</a:t>
            </a:r>
          </a:p>
          <a:p>
            <a:pPr>
              <a:lnSpc>
                <a:spcPct val="100000"/>
              </a:lnSpc>
            </a:pPr>
            <a:r>
              <a:rPr lang="en-US" sz="2800" dirty="0">
                <a:latin typeface="Calibri" panose="020F0502020204030204" pitchFamily="34" charset="0"/>
                <a:cs typeface="Calibri" panose="020F0502020204030204" pitchFamily="34" charset="0"/>
              </a:rPr>
              <a:t>Time limits on coverage</a:t>
            </a:r>
          </a:p>
          <a:p>
            <a:pPr>
              <a:lnSpc>
                <a:spcPct val="100000"/>
              </a:lnSpc>
            </a:pPr>
            <a:r>
              <a:rPr lang="en-US" sz="2800" dirty="0">
                <a:latin typeface="Calibri" panose="020F0502020204030204" pitchFamily="34" charset="0"/>
                <a:cs typeface="Calibri" panose="020F0502020204030204" pitchFamily="34" charset="0"/>
              </a:rPr>
              <a:t>Non-payment lockout</a:t>
            </a:r>
          </a:p>
          <a:p>
            <a:pPr marL="0" indent="0">
              <a:lnSpc>
                <a:spcPct val="100000"/>
              </a:lnSpc>
              <a:buNone/>
            </a:pPr>
            <a:endParaRPr lang="en-US" sz="2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93A9B39D-3DEF-40E7-A246-C90190CC689D}" type="slidenum">
              <a:rPr lang="en-US" smtClean="0"/>
              <a:t>36</a:t>
            </a:fld>
            <a:endParaRPr lang="en-US"/>
          </a:p>
        </p:txBody>
      </p:sp>
    </p:spTree>
    <p:extLst>
      <p:ext uri="{BB962C8B-B14F-4D97-AF65-F5344CB8AC3E}">
        <p14:creationId xmlns:p14="http://schemas.microsoft.com/office/powerpoint/2010/main" val="259369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2" y="381000"/>
            <a:ext cx="9296400" cy="685800"/>
          </a:xfrm>
        </p:spPr>
        <p:txBody>
          <a:bodyPr>
            <a:normAutofit/>
          </a:bodyPr>
          <a:lstStyle/>
          <a:p>
            <a:r>
              <a:rPr lang="en-US" dirty="0"/>
              <a:t>New CMS Guidance on 1115 Waivers</a:t>
            </a:r>
          </a:p>
        </p:txBody>
      </p:sp>
      <p:sp>
        <p:nvSpPr>
          <p:cNvPr id="5" name="Content Placeholder 2"/>
          <p:cNvSpPr>
            <a:spLocks noGrp="1"/>
          </p:cNvSpPr>
          <p:nvPr>
            <p:ph idx="1"/>
          </p:nvPr>
        </p:nvSpPr>
        <p:spPr>
          <a:xfrm>
            <a:off x="760412" y="1143000"/>
            <a:ext cx="10896600" cy="4648200"/>
          </a:xfrm>
        </p:spPr>
        <p:txBody>
          <a:bodyPr>
            <a:noAutofit/>
          </a:bodyPr>
          <a:lstStyle/>
          <a:p>
            <a:pPr>
              <a:lnSpc>
                <a:spcPct val="100000"/>
              </a:lnSpc>
            </a:pPr>
            <a:r>
              <a:rPr lang="en-US" sz="2800" dirty="0">
                <a:latin typeface="Calibri" panose="020F0502020204030204" pitchFamily="34" charset="0"/>
                <a:cs typeface="Calibri" panose="020F0502020204030204" pitchFamily="34" charset="0"/>
              </a:rPr>
              <a:t>CMS released new guidance on 1115 Waivers.</a:t>
            </a:r>
          </a:p>
          <a:p>
            <a:pPr>
              <a:lnSpc>
                <a:spcPct val="100000"/>
              </a:lnSpc>
            </a:pPr>
            <a:r>
              <a:rPr lang="en-US" sz="2800" dirty="0">
                <a:latin typeface="Calibri" panose="020F0502020204030204" pitchFamily="34" charset="0"/>
                <a:cs typeface="Calibri" panose="020F0502020204030204" pitchFamily="34" charset="0"/>
              </a:rPr>
              <a:t>CMS’ goal is to reduce burden for states throughout the approval process. </a:t>
            </a:r>
          </a:p>
          <a:p>
            <a:pPr>
              <a:lnSpc>
                <a:spcPct val="100000"/>
              </a:lnSpc>
            </a:pPr>
            <a:r>
              <a:rPr lang="en-US" sz="2800" dirty="0">
                <a:latin typeface="Calibri" panose="020F0502020204030204" pitchFamily="34" charset="0"/>
                <a:cs typeface="Calibri" panose="020F0502020204030204" pitchFamily="34" charset="0"/>
              </a:rPr>
              <a:t>CMS will also work with each state to develop a timeline for the approval process.</a:t>
            </a:r>
          </a:p>
          <a:p>
            <a:pPr>
              <a:lnSpc>
                <a:spcPct val="100000"/>
              </a:lnSpc>
            </a:pPr>
            <a:r>
              <a:rPr lang="en-US" sz="2800" dirty="0">
                <a:latin typeface="Calibri" panose="020F0502020204030204" pitchFamily="34" charset="0"/>
                <a:cs typeface="Calibri" panose="020F0502020204030204" pitchFamily="34" charset="0"/>
              </a:rPr>
              <a:t>CMS will work to expedite the approval process of 1115 Waivers by developing parameters for expedited approval of certain waiver authorities. </a:t>
            </a:r>
          </a:p>
          <a:p>
            <a:pPr>
              <a:lnSpc>
                <a:spcPct val="100000"/>
              </a:lnSpc>
            </a:pPr>
            <a:r>
              <a:rPr lang="en-US" sz="2800" dirty="0">
                <a:latin typeface="Calibri" panose="020F0502020204030204" pitchFamily="34" charset="0"/>
                <a:cs typeface="Calibri" panose="020F0502020204030204" pitchFamily="34" charset="0"/>
              </a:rPr>
              <a:t>CMS may also approve the extension of successful waivers in a state for a period up to 10 years.</a:t>
            </a:r>
          </a:p>
        </p:txBody>
      </p:sp>
      <p:sp>
        <p:nvSpPr>
          <p:cNvPr id="3" name="Slide Number Placeholder 2"/>
          <p:cNvSpPr>
            <a:spLocks noGrp="1"/>
          </p:cNvSpPr>
          <p:nvPr>
            <p:ph type="sldNum" sz="quarter" idx="12"/>
          </p:nvPr>
        </p:nvSpPr>
        <p:spPr/>
        <p:txBody>
          <a:bodyPr/>
          <a:lstStyle/>
          <a:p>
            <a:fld id="{93A9B39D-3DEF-40E7-A246-C90190CC689D}" type="slidenum">
              <a:rPr lang="en-US" smtClean="0"/>
              <a:t>37</a:t>
            </a:fld>
            <a:endParaRPr lang="en-US"/>
          </a:p>
        </p:txBody>
      </p:sp>
    </p:spTree>
    <p:extLst>
      <p:ext uri="{BB962C8B-B14F-4D97-AF65-F5344CB8AC3E}">
        <p14:creationId xmlns:p14="http://schemas.microsoft.com/office/powerpoint/2010/main" val="24685774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99"/>
              <a:t>Change for the Future</a:t>
            </a:r>
          </a:p>
        </p:txBody>
      </p:sp>
      <p:sp>
        <p:nvSpPr>
          <p:cNvPr id="4" name="Content Placeholder 3"/>
          <p:cNvSpPr>
            <a:spLocks noGrp="1"/>
          </p:cNvSpPr>
          <p:nvPr>
            <p:ph idx="1"/>
          </p:nvPr>
        </p:nvSpPr>
        <p:spPr>
          <a:xfrm>
            <a:off x="989012" y="1333500"/>
            <a:ext cx="10515600" cy="4648200"/>
          </a:xfrm>
        </p:spPr>
        <p:txBody>
          <a:bodyPr/>
          <a:lstStyle/>
          <a:p>
            <a:pPr marL="0" indent="0" algn="ctr" fontAlgn="auto">
              <a:spcAft>
                <a:spcPct val="0"/>
              </a:spcAft>
              <a:buNone/>
              <a:defRPr/>
            </a:pPr>
            <a:r>
              <a:rPr lang="en-US" sz="2800" i="1" kern="0" dirty="0">
                <a:latin typeface="Arial" charset="0"/>
                <a:cs typeface="Arial" charset="0"/>
              </a:rPr>
              <a:t>“If you don't like something change it; if you can't change it, change the way you think about it.”</a:t>
            </a:r>
          </a:p>
          <a:p>
            <a:pPr>
              <a:spcAft>
                <a:spcPct val="0"/>
              </a:spcAft>
              <a:buFont typeface="Arial"/>
              <a:buChar char="•"/>
              <a:defRPr/>
            </a:pPr>
            <a:endParaRPr lang="en-US" sz="2800" kern="0" dirty="0">
              <a:latin typeface="Arial" charset="0"/>
              <a:cs typeface="Arial" charset="0"/>
            </a:endParaRPr>
          </a:p>
          <a:p>
            <a:endParaRPr lang="en-US" dirty="0"/>
          </a:p>
        </p:txBody>
      </p:sp>
      <p:pic>
        <p:nvPicPr>
          <p:cNvPr id="7" name="Picture 5" descr="Cartoon of person in wheelchair on sidewalk pointing to stairs to get on a city bus"/>
          <p:cNvPicPr>
            <a:picLocks noChangeAspect="1" noChangeArrowheads="1"/>
          </p:cNvPicPr>
          <p:nvPr/>
        </p:nvPicPr>
        <p:blipFill>
          <a:blip r:embed="rId2"/>
          <a:srcRect/>
          <a:stretch>
            <a:fillRect/>
          </a:stretch>
        </p:blipFill>
        <p:spPr>
          <a:xfrm>
            <a:off x="4391093" y="2602595"/>
            <a:ext cx="3193878" cy="3236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93A9B39D-3DEF-40E7-A246-C90190CC689D}" type="slidenum">
              <a:rPr lang="en-US" smtClean="0"/>
              <a:t>38</a:t>
            </a:fld>
            <a:endParaRPr lang="en-US"/>
          </a:p>
        </p:txBody>
      </p:sp>
    </p:spTree>
    <p:extLst>
      <p:ext uri="{BB962C8B-B14F-4D97-AF65-F5344CB8AC3E}">
        <p14:creationId xmlns:p14="http://schemas.microsoft.com/office/powerpoint/2010/main" val="3288495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0012" y="1828800"/>
            <a:ext cx="9601200" cy="2103227"/>
          </a:xfrm>
        </p:spPr>
        <p:txBody>
          <a:bodyPr>
            <a:noAutofit/>
          </a:bodyPr>
          <a:lstStyle/>
          <a:p>
            <a:pPr algn="ctr"/>
            <a:r>
              <a:rPr lang="en-US" sz="3600" dirty="0"/>
              <a:t>Questions </a:t>
            </a:r>
            <a:br>
              <a:rPr lang="en-US" sz="3600" dirty="0"/>
            </a:br>
            <a:r>
              <a:rPr lang="en-US" sz="3600" dirty="0"/>
              <a:t>and</a:t>
            </a:r>
            <a:br>
              <a:rPr lang="en-US" sz="3600" dirty="0"/>
            </a:br>
            <a:r>
              <a:rPr lang="en-US" sz="3600" dirty="0"/>
              <a:t>Discussion</a:t>
            </a:r>
          </a:p>
        </p:txBody>
      </p:sp>
      <p:sp>
        <p:nvSpPr>
          <p:cNvPr id="3" name="Slide Number Placeholder 2"/>
          <p:cNvSpPr>
            <a:spLocks noGrp="1"/>
          </p:cNvSpPr>
          <p:nvPr>
            <p:ph type="sldNum" sz="quarter" idx="12"/>
          </p:nvPr>
        </p:nvSpPr>
        <p:spPr/>
        <p:txBody>
          <a:bodyPr/>
          <a:lstStyle/>
          <a:p>
            <a:fld id="{E5137D0E-4A4F-4307-8994-C1891D747D59}" type="slidenum">
              <a:rPr lang="en-US" smtClean="0"/>
              <a:t>39</a:t>
            </a:fld>
            <a:endParaRPr lang="en-US"/>
          </a:p>
        </p:txBody>
      </p:sp>
    </p:spTree>
    <p:extLst>
      <p:ext uri="{BB962C8B-B14F-4D97-AF65-F5344CB8AC3E}">
        <p14:creationId xmlns:p14="http://schemas.microsoft.com/office/powerpoint/2010/main" val="2429280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3812" y="609600"/>
            <a:ext cx="9296400" cy="685800"/>
          </a:xfrm>
        </p:spPr>
        <p:txBody>
          <a:bodyPr>
            <a:normAutofit/>
          </a:bodyPr>
          <a:lstStyle/>
          <a:p>
            <a:r>
              <a:rPr lang="en-US" dirty="0"/>
              <a:t>CHRIL Institutional Members</a:t>
            </a:r>
          </a:p>
        </p:txBody>
      </p:sp>
      <p:sp>
        <p:nvSpPr>
          <p:cNvPr id="4" name="Content Placeholder 3"/>
          <p:cNvSpPr>
            <a:spLocks noGrp="1"/>
          </p:cNvSpPr>
          <p:nvPr>
            <p:ph idx="1"/>
          </p:nvPr>
        </p:nvSpPr>
        <p:spPr>
          <a:xfrm>
            <a:off x="1065212" y="1558771"/>
            <a:ext cx="10515600" cy="4648200"/>
          </a:xfrm>
        </p:spPr>
        <p:txBody>
          <a:bodyPr>
            <a:noAutofit/>
          </a:bodyPr>
          <a:lstStyle/>
          <a:p>
            <a:r>
              <a:rPr lang="en-US" sz="2800" dirty="0"/>
              <a:t>Washington State University (WSU)  </a:t>
            </a:r>
          </a:p>
          <a:p>
            <a:r>
              <a:rPr lang="en-US" sz="2800" dirty="0"/>
              <a:t>University of Kansas (KU) </a:t>
            </a:r>
          </a:p>
          <a:p>
            <a:r>
              <a:rPr lang="en-US" sz="2800" dirty="0"/>
              <a:t>George Mason University (GMU) </a:t>
            </a:r>
          </a:p>
          <a:p>
            <a:r>
              <a:rPr lang="en-US" sz="2800" dirty="0"/>
              <a:t>Independent Living Research Utilization (ILRU) at TIRR Memorial Hermann</a:t>
            </a:r>
          </a:p>
        </p:txBody>
      </p:sp>
      <p:sp>
        <p:nvSpPr>
          <p:cNvPr id="3" name="Slide Number Placeholder 2"/>
          <p:cNvSpPr>
            <a:spLocks noGrp="1"/>
          </p:cNvSpPr>
          <p:nvPr>
            <p:ph type="sldNum" sz="quarter" idx="12"/>
          </p:nvPr>
        </p:nvSpPr>
        <p:spPr/>
        <p:txBody>
          <a:bodyPr/>
          <a:lstStyle/>
          <a:p>
            <a:fld id="{E5137D0E-4A4F-4307-8994-C1891D747D59}" type="slidenum">
              <a:rPr lang="en-US" smtClean="0"/>
              <a:t>4</a:t>
            </a:fld>
            <a:endParaRPr lang="en-US"/>
          </a:p>
        </p:txBody>
      </p:sp>
    </p:spTree>
    <p:extLst>
      <p:ext uri="{BB962C8B-B14F-4D97-AF65-F5344CB8AC3E}">
        <p14:creationId xmlns:p14="http://schemas.microsoft.com/office/powerpoint/2010/main" val="150757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Shape 226"/>
          <p:cNvSpPr txBox="1">
            <a:spLocks noGrp="1"/>
          </p:cNvSpPr>
          <p:nvPr>
            <p:ph type="sldNum" sz="quarter" idx="12"/>
          </p:nvPr>
        </p:nvSpPr>
        <p:spPr>
          <a:prstGeom prst="rect">
            <a:avLst/>
          </a:prstGeom>
          <a:noFill/>
          <a:ln>
            <a:noFill/>
          </a:ln>
        </p:spPr>
        <p:txBody>
          <a:bodyPr vert="horz" lIns="91425" tIns="45700" rIns="91425" bIns="45700" rtlCol="0" anchor="t" anchorCtr="0">
            <a:noAutofit/>
          </a:bodyPr>
          <a:lstStyle/>
          <a:p>
            <a:pPr>
              <a:buSzPct val="25000"/>
            </a:pPr>
            <a:fld id="{00000000-1234-1234-1234-123412341234}" type="slidenum">
              <a:rPr lang="en-US" sz="1200" b="1">
                <a:solidFill>
                  <a:schemeClr val="dk1"/>
                </a:solidFill>
                <a:latin typeface="Arial"/>
                <a:ea typeface="Arial"/>
                <a:cs typeface="Arial"/>
                <a:sym typeface="Arial"/>
              </a:rPr>
              <a:pPr>
                <a:buSzPct val="25000"/>
              </a:pPr>
              <a:t>40</a:t>
            </a:fld>
            <a:endParaRPr lang="en-US" sz="1200" b="1">
              <a:solidFill>
                <a:schemeClr val="dk1"/>
              </a:solidFill>
              <a:latin typeface="Arial"/>
              <a:ea typeface="Arial"/>
              <a:cs typeface="Arial"/>
              <a:sym typeface="Arial"/>
            </a:endParaRPr>
          </a:p>
        </p:txBody>
      </p:sp>
      <p:sp>
        <p:nvSpPr>
          <p:cNvPr id="225" name="Shape 225"/>
          <p:cNvSpPr txBox="1">
            <a:spLocks noGrp="1"/>
          </p:cNvSpPr>
          <p:nvPr>
            <p:ph idx="1"/>
          </p:nvPr>
        </p:nvSpPr>
        <p:spPr>
          <a:prstGeom prst="rect">
            <a:avLst/>
          </a:prstGeom>
          <a:noFill/>
          <a:ln>
            <a:noFill/>
          </a:ln>
        </p:spPr>
        <p:txBody>
          <a:bodyPr vert="horz" lIns="91425" tIns="45700" rIns="91425" bIns="45700" rtlCol="0" anchor="t" anchorCtr="0">
            <a:noAutofit/>
          </a:bodyPr>
          <a:lstStyle/>
          <a:p>
            <a:pPr marL="342900" indent="-342900">
              <a:lnSpc>
                <a:spcPct val="100000"/>
              </a:lnSpc>
              <a:spcBef>
                <a:spcPts val="560"/>
              </a:spcBef>
              <a:buClr>
                <a:schemeClr val="dk1"/>
              </a:buClr>
              <a:buSzPct val="25000"/>
              <a:buNone/>
            </a:pPr>
            <a:r>
              <a:rPr lang="en-US" sz="2800" dirty="0">
                <a:solidFill>
                  <a:schemeClr val="dk1"/>
                </a:solidFill>
                <a:ea typeface="Tahoma"/>
                <a:cs typeface="Tahoma"/>
                <a:sym typeface="Tahoma"/>
              </a:rPr>
              <a:t>Directly following the webinar, you will see an evaluation survey to complete on your screen. We appreciate your feedback!</a:t>
            </a:r>
          </a:p>
          <a:p>
            <a:pPr marL="342900" indent="-342900">
              <a:lnSpc>
                <a:spcPct val="100000"/>
              </a:lnSpc>
              <a:spcBef>
                <a:spcPts val="560"/>
              </a:spcBef>
              <a:buClr>
                <a:schemeClr val="dk1"/>
              </a:buClr>
              <a:buSzPct val="25000"/>
              <a:buNone/>
            </a:pPr>
            <a:endParaRPr lang="en-US" sz="1400" dirty="0">
              <a:solidFill>
                <a:schemeClr val="dk1"/>
              </a:solidFill>
              <a:ea typeface="Tahoma"/>
              <a:cs typeface="Tahoma"/>
              <a:sym typeface="Tahoma"/>
              <a:hlinkClick r:id="rId3"/>
            </a:endParaRPr>
          </a:p>
          <a:p>
            <a:pPr marL="342900" indent="-342900" algn="ctr">
              <a:lnSpc>
                <a:spcPct val="100000"/>
              </a:lnSpc>
              <a:spcBef>
                <a:spcPts val="560"/>
              </a:spcBef>
              <a:buClr>
                <a:schemeClr val="dk1"/>
              </a:buClr>
              <a:buSzPct val="25000"/>
              <a:buNone/>
            </a:pPr>
            <a:r>
              <a:rPr lang="en-US" sz="2400" dirty="0">
                <a:solidFill>
                  <a:schemeClr val="dk1"/>
                </a:solidFill>
                <a:ea typeface="Tahoma"/>
                <a:cs typeface="Tahoma"/>
                <a:sym typeface="Tahoma"/>
                <a:hlinkClick r:id="rId3"/>
              </a:rPr>
              <a:t>http://www.surveygizmo.com/s3/3985341/Webinar-Evaluation-December-13-2017-Future-of-Medicaid</a:t>
            </a:r>
            <a:endParaRPr lang="en-US" sz="2400" dirty="0">
              <a:solidFill>
                <a:schemeClr val="dk1"/>
              </a:solidFill>
              <a:ea typeface="Tahoma"/>
              <a:cs typeface="Tahoma"/>
              <a:sym typeface="Tahoma"/>
            </a:endParaRPr>
          </a:p>
          <a:p>
            <a:pPr marL="342900" indent="-342900">
              <a:lnSpc>
                <a:spcPct val="100000"/>
              </a:lnSpc>
              <a:spcBef>
                <a:spcPts val="0"/>
              </a:spcBef>
              <a:buClr>
                <a:schemeClr val="dk1"/>
              </a:buClr>
              <a:buSzPct val="25000"/>
              <a:buNone/>
            </a:pPr>
            <a:endParaRPr lang="en-US" sz="2800" dirty="0">
              <a:solidFill>
                <a:schemeClr val="dk1"/>
              </a:solidFill>
              <a:ea typeface="Tahoma"/>
              <a:cs typeface="Tahoma"/>
              <a:sym typeface="Tahoma"/>
            </a:endParaRPr>
          </a:p>
          <a:p>
            <a:pPr marL="342900" indent="-342900">
              <a:lnSpc>
                <a:spcPct val="100000"/>
              </a:lnSpc>
              <a:spcBef>
                <a:spcPts val="0"/>
              </a:spcBef>
              <a:buClr>
                <a:schemeClr val="dk1"/>
              </a:buClr>
              <a:buSzPct val="25000"/>
              <a:buNone/>
            </a:pPr>
            <a:r>
              <a:rPr lang="en-US" sz="2800" dirty="0">
                <a:solidFill>
                  <a:schemeClr val="dk1"/>
                </a:solidFill>
                <a:ea typeface="Tahoma"/>
                <a:cs typeface="Tahoma"/>
                <a:sym typeface="Tahoma"/>
              </a:rPr>
              <a:t>Lex Frieden – </a:t>
            </a:r>
            <a:r>
              <a:rPr lang="en-US" sz="2800" dirty="0">
                <a:solidFill>
                  <a:schemeClr val="dk1"/>
                </a:solidFill>
                <a:ea typeface="Tahoma"/>
                <a:cs typeface="Tahoma"/>
                <a:sym typeface="Tahoma"/>
                <a:hlinkClick r:id="rId4"/>
              </a:rPr>
              <a:t>lfrieden@bcm.edu</a:t>
            </a:r>
            <a:endParaRPr lang="en-US" sz="2800" dirty="0">
              <a:solidFill>
                <a:schemeClr val="dk1"/>
              </a:solidFill>
              <a:ea typeface="Tahoma"/>
              <a:cs typeface="Tahoma"/>
              <a:sym typeface="Tahoma"/>
            </a:endParaRPr>
          </a:p>
          <a:p>
            <a:pPr marL="342900" indent="-342900">
              <a:lnSpc>
                <a:spcPct val="100000"/>
              </a:lnSpc>
              <a:spcBef>
                <a:spcPts val="0"/>
              </a:spcBef>
              <a:buClr>
                <a:schemeClr val="dk1"/>
              </a:buClr>
              <a:buSzPct val="25000"/>
              <a:buNone/>
            </a:pPr>
            <a:r>
              <a:rPr lang="en-US" sz="2800" dirty="0">
                <a:solidFill>
                  <a:schemeClr val="dk1"/>
                </a:solidFill>
                <a:ea typeface="Tahoma"/>
                <a:cs typeface="Tahoma"/>
                <a:sym typeface="Tahoma"/>
              </a:rPr>
              <a:t>Connie Garner - </a:t>
            </a:r>
            <a:r>
              <a:rPr lang="en-US" sz="2800" dirty="0">
                <a:solidFill>
                  <a:schemeClr val="dk1"/>
                </a:solidFill>
                <a:ea typeface="Tahoma"/>
                <a:cs typeface="Tahoma"/>
                <a:sym typeface="Tahoma"/>
                <a:hlinkClick r:id="rId5"/>
              </a:rPr>
              <a:t>cmgarner@mlstrategies.com</a:t>
            </a:r>
            <a:endParaRPr lang="en-US" sz="2800" dirty="0">
              <a:solidFill>
                <a:schemeClr val="dk1"/>
              </a:solidFill>
              <a:ea typeface="Tahoma"/>
              <a:cs typeface="Tahoma"/>
              <a:sym typeface="Tahoma"/>
            </a:endParaRPr>
          </a:p>
          <a:p>
            <a:pPr marL="342900" indent="-342900">
              <a:lnSpc>
                <a:spcPct val="100000"/>
              </a:lnSpc>
              <a:spcBef>
                <a:spcPts val="0"/>
              </a:spcBef>
              <a:buClr>
                <a:schemeClr val="dk1"/>
              </a:buClr>
              <a:buSzPct val="25000"/>
              <a:buNone/>
            </a:pPr>
            <a:r>
              <a:rPr lang="en-US" sz="2800" dirty="0">
                <a:solidFill>
                  <a:schemeClr val="dk1"/>
                </a:solidFill>
                <a:ea typeface="Tahoma"/>
                <a:cs typeface="Tahoma"/>
                <a:sym typeface="Tahoma"/>
              </a:rPr>
              <a:t>Jean Hall – </a:t>
            </a:r>
            <a:r>
              <a:rPr lang="en-US" sz="2800" dirty="0">
                <a:solidFill>
                  <a:schemeClr val="dk1"/>
                </a:solidFill>
                <a:ea typeface="Tahoma"/>
                <a:cs typeface="Tahoma"/>
                <a:sym typeface="Tahoma"/>
                <a:hlinkClick r:id="rId6"/>
              </a:rPr>
              <a:t>jhall@ku.edu</a:t>
            </a:r>
            <a:endParaRPr lang="en-US" sz="2800" dirty="0">
              <a:solidFill>
                <a:schemeClr val="dk1"/>
              </a:solidFill>
              <a:ea typeface="Tahoma"/>
              <a:cs typeface="Tahoma"/>
              <a:sym typeface="Tahoma"/>
            </a:endParaRPr>
          </a:p>
          <a:p>
            <a:pPr marL="342900" indent="-342900">
              <a:lnSpc>
                <a:spcPct val="100000"/>
              </a:lnSpc>
              <a:spcBef>
                <a:spcPts val="0"/>
              </a:spcBef>
              <a:buClr>
                <a:schemeClr val="dk1"/>
              </a:buClr>
              <a:buSzPct val="25000"/>
              <a:buNone/>
            </a:pPr>
            <a:endParaRPr lang="en-US" sz="2800" dirty="0">
              <a:solidFill>
                <a:schemeClr val="dk1"/>
              </a:solidFill>
              <a:ea typeface="Tahoma"/>
              <a:cs typeface="Tahoma"/>
              <a:sym typeface="Tahoma"/>
            </a:endParaRPr>
          </a:p>
          <a:p>
            <a:pPr marL="342900" indent="-342900">
              <a:lnSpc>
                <a:spcPct val="100000"/>
              </a:lnSpc>
              <a:spcBef>
                <a:spcPts val="560"/>
              </a:spcBef>
              <a:buClr>
                <a:schemeClr val="dk1"/>
              </a:buClr>
              <a:buSzPct val="25000"/>
              <a:buNone/>
            </a:pPr>
            <a:endParaRPr sz="2800" dirty="0">
              <a:solidFill>
                <a:schemeClr val="dk1"/>
              </a:solidFill>
              <a:ea typeface="Tahoma"/>
              <a:cs typeface="Tahoma"/>
              <a:sym typeface="Tahoma"/>
            </a:endParaRPr>
          </a:p>
          <a:p>
            <a:pPr marL="342900" indent="-342900">
              <a:lnSpc>
                <a:spcPct val="100000"/>
              </a:lnSpc>
              <a:spcBef>
                <a:spcPts val="560"/>
              </a:spcBef>
              <a:buClr>
                <a:schemeClr val="dk1"/>
              </a:buClr>
              <a:buSzPct val="25000"/>
              <a:buNone/>
            </a:pPr>
            <a:endParaRPr lang="en-US" sz="2800" dirty="0">
              <a:solidFill>
                <a:schemeClr val="dk1"/>
              </a:solidFill>
              <a:ea typeface="Tahoma"/>
              <a:cs typeface="Tahoma"/>
              <a:sym typeface="Tahoma"/>
            </a:endParaRPr>
          </a:p>
          <a:p>
            <a:pPr indent="-342900" algn="ctr">
              <a:lnSpc>
                <a:spcPct val="100000"/>
              </a:lnSpc>
              <a:spcBef>
                <a:spcPts val="480"/>
              </a:spcBef>
              <a:buSzPct val="25000"/>
              <a:buNone/>
            </a:pPr>
            <a:endParaRPr sz="2800" b="1" i="1" dirty="0">
              <a:solidFill>
                <a:srgbClr val="FF0000"/>
              </a:solidFill>
              <a:ea typeface="Tahoma" panose="020B0604030504040204" pitchFamily="34" charset="0"/>
              <a:cs typeface="Tahoma" panose="020B0604030504040204" pitchFamily="34" charset="0"/>
              <a:sym typeface="Tahoma"/>
            </a:endParaRPr>
          </a:p>
        </p:txBody>
      </p:sp>
      <p:sp>
        <p:nvSpPr>
          <p:cNvPr id="227" name="Shape 227"/>
          <p:cNvSpPr txBox="1">
            <a:spLocks noGrp="1"/>
          </p:cNvSpPr>
          <p:nvPr>
            <p:ph type="title"/>
          </p:nvPr>
        </p:nvSpPr>
        <p:spPr>
          <a:prstGeom prst="rect">
            <a:avLst/>
          </a:prstGeom>
          <a:noFill/>
          <a:ln>
            <a:noFill/>
          </a:ln>
        </p:spPr>
        <p:txBody>
          <a:bodyPr vert="horz" lIns="91425" tIns="45700" rIns="91425" bIns="45700" rtlCol="0" anchor="ctr" anchorCtr="0">
            <a:noAutofit/>
          </a:bodyPr>
          <a:lstStyle/>
          <a:p>
            <a:pPr>
              <a:spcBef>
                <a:spcPts val="0"/>
              </a:spcBef>
              <a:buSzPct val="25000"/>
            </a:pPr>
            <a:r>
              <a:rPr lang="en-US" dirty="0"/>
              <a:t>Evaluation Survey and Contact Information </a:t>
            </a:r>
            <a:endParaRPr lang="en-US" dirty="0">
              <a:solidFill>
                <a:schemeClr val="accent2"/>
              </a:solidFill>
              <a:ea typeface="Nunito"/>
              <a:cs typeface="Nunito"/>
              <a:sym typeface="Nunito"/>
            </a:endParaRPr>
          </a:p>
        </p:txBody>
      </p:sp>
    </p:spTree>
    <p:extLst>
      <p:ext uri="{BB962C8B-B14F-4D97-AF65-F5344CB8AC3E}">
        <p14:creationId xmlns:p14="http://schemas.microsoft.com/office/powerpoint/2010/main" val="3525309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912812" y="1371600"/>
            <a:ext cx="10591800" cy="4648200"/>
          </a:xfrm>
        </p:spPr>
        <p:txBody>
          <a:bodyPr>
            <a:normAutofit/>
          </a:bodyPr>
          <a:lstStyle/>
          <a:p>
            <a:pPr marL="0" indent="0">
              <a:lnSpc>
                <a:spcPct val="100000"/>
              </a:lnSpc>
              <a:buNone/>
            </a:pPr>
            <a:r>
              <a:rPr lang="en-US" dirty="0"/>
              <a:t>The CHRIL is funded by a 5-year Disability and Rehabilitation Research Program (DRRP) grant from the National Institute on Disability, Independent Living, and Rehabilitation Research (NIDILRR grant number 90DP0075-01-00). The CHRIL brings together disability advocates and researchers from 4 institutions (Washington State University, the University of Kansas, George Mason University, and Independent Living Research Utilization (ILRU) at TIRR Memorial Hermann) to systematically investigate and disseminate essential findings about how the Affordable Care Act's implementation affects working age adults with disabilities. The CHRIL website is at CHRIL.ORG.</a:t>
            </a:r>
          </a:p>
        </p:txBody>
      </p:sp>
      <p:sp>
        <p:nvSpPr>
          <p:cNvPr id="6" name="Title 5"/>
          <p:cNvSpPr>
            <a:spLocks noGrp="1"/>
          </p:cNvSpPr>
          <p:nvPr>
            <p:ph type="title"/>
          </p:nvPr>
        </p:nvSpPr>
        <p:spPr/>
        <p:txBody>
          <a:bodyPr/>
          <a:lstStyle/>
          <a:p>
            <a:r>
              <a:rPr lang="en-US" dirty="0"/>
              <a:t>CHRIL Attribution</a:t>
            </a:r>
          </a:p>
        </p:txBody>
      </p:sp>
      <p:sp>
        <p:nvSpPr>
          <p:cNvPr id="3" name="Slide Number Placeholder 2"/>
          <p:cNvSpPr>
            <a:spLocks noGrp="1"/>
          </p:cNvSpPr>
          <p:nvPr>
            <p:ph type="sldNum" sz="quarter" idx="12"/>
          </p:nvPr>
        </p:nvSpPr>
        <p:spPr/>
        <p:txBody>
          <a:bodyPr/>
          <a:lstStyle/>
          <a:p>
            <a:fld id="{E5137D0E-4A4F-4307-8994-C1891D747D59}" type="slidenum">
              <a:rPr lang="en-US" smtClean="0"/>
              <a:t>41</a:t>
            </a:fld>
            <a:endParaRPr lang="en-US"/>
          </a:p>
        </p:txBody>
      </p:sp>
    </p:spTree>
    <p:extLst>
      <p:ext uri="{BB962C8B-B14F-4D97-AF65-F5344CB8AC3E}">
        <p14:creationId xmlns:p14="http://schemas.microsoft.com/office/powerpoint/2010/main" val="41884889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3812" y="609600"/>
            <a:ext cx="9296400" cy="685800"/>
          </a:xfrm>
        </p:spPr>
        <p:txBody>
          <a:bodyPr>
            <a:normAutofit/>
          </a:bodyPr>
          <a:lstStyle/>
          <a:p>
            <a:r>
              <a:rPr lang="en-US" dirty="0"/>
              <a:t>CHRIL Strategic Partners</a:t>
            </a:r>
          </a:p>
        </p:txBody>
      </p:sp>
      <p:sp>
        <p:nvSpPr>
          <p:cNvPr id="4" name="Content Placeholder 3"/>
          <p:cNvSpPr>
            <a:spLocks noGrp="1"/>
          </p:cNvSpPr>
          <p:nvPr>
            <p:ph idx="1"/>
          </p:nvPr>
        </p:nvSpPr>
        <p:spPr>
          <a:xfrm>
            <a:off x="1065212" y="1558771"/>
            <a:ext cx="10515600" cy="4648200"/>
          </a:xfrm>
        </p:spPr>
        <p:txBody>
          <a:bodyPr>
            <a:noAutofit/>
          </a:bodyPr>
          <a:lstStyle/>
          <a:p>
            <a:r>
              <a:rPr lang="en-US" sz="2800" dirty="0"/>
              <a:t>National Council on Independent Living (NCIL) </a:t>
            </a:r>
          </a:p>
          <a:p>
            <a:r>
              <a:rPr lang="en-US" sz="2800" dirty="0"/>
              <a:t> American Association on Health and Disability (AAHD) </a:t>
            </a:r>
          </a:p>
          <a:p>
            <a:r>
              <a:rPr lang="en-US" sz="2800" dirty="0"/>
              <a:t> Association of Programs for Rural Independent Living (APRIL) </a:t>
            </a:r>
          </a:p>
          <a:p>
            <a:r>
              <a:rPr lang="en-US" sz="2800" dirty="0"/>
              <a:t> Disability Research Interest Group (DRIG) of AcademyHealth </a:t>
            </a:r>
          </a:p>
          <a:p>
            <a:r>
              <a:rPr lang="en-US" sz="2800" dirty="0"/>
              <a:t> Urban Institute</a:t>
            </a:r>
          </a:p>
        </p:txBody>
      </p:sp>
      <p:sp>
        <p:nvSpPr>
          <p:cNvPr id="3" name="Slide Number Placeholder 2"/>
          <p:cNvSpPr>
            <a:spLocks noGrp="1"/>
          </p:cNvSpPr>
          <p:nvPr>
            <p:ph type="sldNum" sz="quarter" idx="12"/>
          </p:nvPr>
        </p:nvSpPr>
        <p:spPr/>
        <p:txBody>
          <a:bodyPr/>
          <a:lstStyle/>
          <a:p>
            <a:fld id="{E5137D0E-4A4F-4307-8994-C1891D747D59}" type="slidenum">
              <a:rPr lang="en-US" smtClean="0"/>
              <a:t>5</a:t>
            </a:fld>
            <a:endParaRPr lang="en-US"/>
          </a:p>
        </p:txBody>
      </p:sp>
    </p:spTree>
    <p:extLst>
      <p:ext uri="{BB962C8B-B14F-4D97-AF65-F5344CB8AC3E}">
        <p14:creationId xmlns:p14="http://schemas.microsoft.com/office/powerpoint/2010/main" val="17224869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17612" y="2895600"/>
            <a:ext cx="9601200" cy="1676400"/>
          </a:xfrm>
        </p:spPr>
        <p:txBody>
          <a:bodyPr>
            <a:noAutofit/>
          </a:bodyPr>
          <a:lstStyle/>
          <a:p>
            <a:pPr algn="ctr"/>
            <a:r>
              <a:rPr lang="en-US" dirty="0"/>
              <a:t>Medicaid Managed Care</a:t>
            </a:r>
            <a:br>
              <a:rPr lang="en-US" dirty="0"/>
            </a:br>
            <a:br>
              <a:rPr lang="en-US" dirty="0"/>
            </a:br>
            <a:r>
              <a:rPr lang="en-US" dirty="0"/>
              <a:t>Jean Hall, PhD</a:t>
            </a:r>
            <a:br>
              <a:rPr lang="en-US" dirty="0"/>
            </a:br>
            <a:r>
              <a:rPr lang="en-US" sz="2800" b="0" dirty="0">
                <a:solidFill>
                  <a:schemeClr val="tx1"/>
                </a:solidFill>
              </a:rPr>
              <a:t>Director, Institute for Health and Disability Policy Studies at the University of Kansas and Professor, University of Kansas Medical Center, Department of Health Policy and Management</a:t>
            </a:r>
          </a:p>
        </p:txBody>
      </p:sp>
      <p:sp>
        <p:nvSpPr>
          <p:cNvPr id="3" name="Slide Number Placeholder 2"/>
          <p:cNvSpPr>
            <a:spLocks noGrp="1"/>
          </p:cNvSpPr>
          <p:nvPr>
            <p:ph type="sldNum" sz="quarter" idx="12"/>
          </p:nvPr>
        </p:nvSpPr>
        <p:spPr/>
        <p:txBody>
          <a:bodyPr/>
          <a:lstStyle/>
          <a:p>
            <a:fld id="{E5137D0E-4A4F-4307-8994-C1891D747D59}" type="slidenum">
              <a:rPr lang="en-US" smtClean="0"/>
              <a:t>6</a:t>
            </a:fld>
            <a:endParaRPr lang="en-US"/>
          </a:p>
        </p:txBody>
      </p:sp>
    </p:spTree>
    <p:extLst>
      <p:ext uri="{BB962C8B-B14F-4D97-AF65-F5344CB8AC3E}">
        <p14:creationId xmlns:p14="http://schemas.microsoft.com/office/powerpoint/2010/main" val="13467966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Medicaid Managed Care is Growing</a:t>
            </a:r>
          </a:p>
        </p:txBody>
      </p:sp>
      <p:sp>
        <p:nvSpPr>
          <p:cNvPr id="4" name="Content Placeholder 3"/>
          <p:cNvSpPr>
            <a:spLocks noGrp="1"/>
          </p:cNvSpPr>
          <p:nvPr>
            <p:ph idx="1"/>
          </p:nvPr>
        </p:nvSpPr>
        <p:spPr/>
        <p:txBody>
          <a:bodyPr/>
          <a:lstStyle/>
          <a:p>
            <a:r>
              <a:rPr lang="en-US" dirty="0"/>
              <a:t>Currently, 39 states have at least some Medicaid enrollees in managed care programs </a:t>
            </a:r>
          </a:p>
          <a:p>
            <a:r>
              <a:rPr lang="en-US" dirty="0"/>
              <a:t>The majority of Medicaid enrollees nationally receive all or part of their Medicaid services through a managed care program</a:t>
            </a:r>
          </a:p>
          <a:p>
            <a:r>
              <a:rPr lang="en-US" dirty="0"/>
              <a:t>Use of managed care continues to grow and states are increasingly moving people with disabilities into managed care arrangements</a:t>
            </a:r>
          </a:p>
          <a:p>
            <a:r>
              <a:rPr lang="en-US" dirty="0"/>
              <a:t>States use managed care to decrease costs and also to add more predictability to costs</a:t>
            </a:r>
          </a:p>
        </p:txBody>
      </p:sp>
      <p:sp>
        <p:nvSpPr>
          <p:cNvPr id="3" name="Slide Number Placeholder 2"/>
          <p:cNvSpPr>
            <a:spLocks noGrp="1"/>
          </p:cNvSpPr>
          <p:nvPr>
            <p:ph type="sldNum" sz="quarter" idx="12"/>
          </p:nvPr>
        </p:nvSpPr>
        <p:spPr/>
        <p:txBody>
          <a:bodyPr/>
          <a:lstStyle/>
          <a:p>
            <a:fld id="{E5137D0E-4A4F-4307-8994-C1891D747D59}" type="slidenum">
              <a:rPr lang="en-US" smtClean="0"/>
              <a:t>7</a:t>
            </a:fld>
            <a:endParaRPr lang="en-US"/>
          </a:p>
        </p:txBody>
      </p:sp>
    </p:spTree>
    <p:extLst>
      <p:ext uri="{BB962C8B-B14F-4D97-AF65-F5344CB8AC3E}">
        <p14:creationId xmlns:p14="http://schemas.microsoft.com/office/powerpoint/2010/main" val="13661178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457200"/>
            <a:ext cx="9974522" cy="700242"/>
          </a:xfrm>
        </p:spPr>
        <p:txBody>
          <a:bodyPr>
            <a:normAutofit/>
          </a:bodyPr>
          <a:lstStyle/>
          <a:p>
            <a:r>
              <a:rPr lang="en-US" sz="3100" dirty="0"/>
              <a:t>Which Medicaid enrollees are most expensive?</a:t>
            </a:r>
          </a:p>
        </p:txBody>
      </p:sp>
      <p:pic>
        <p:nvPicPr>
          <p:cNvPr id="3" name="Picture 2" descr="This graphic shows the proportion of different groups enrolled in Medicaid and their proportion of costs:&#10;Other Children: 48 percent of enrollees, 21 percent of costs&#10;Other Adults: 27 percent of enrollees, 15 percent of costs&#10;Seniors: 9 percent of enrollees, 21 percent of costs&#10;Children with disabilities: 2 percent of enrollees, 7 percent of costs&#10;Nonelderly adults with disabilities: 12 percent of enrollees, 36 percent of costs&#10;From the Kaiser Family Foundation"/>
          <p:cNvPicPr>
            <a:picLocks noChangeAspect="1"/>
          </p:cNvPicPr>
          <p:nvPr/>
        </p:nvPicPr>
        <p:blipFill>
          <a:blip r:embed="rId2"/>
          <a:stretch>
            <a:fillRect/>
          </a:stretch>
        </p:blipFill>
        <p:spPr>
          <a:xfrm>
            <a:off x="1840298" y="1157443"/>
            <a:ext cx="7759314" cy="5473215"/>
          </a:xfrm>
          <a:prstGeom prst="rect">
            <a:avLst/>
          </a:prstGeom>
        </p:spPr>
      </p:pic>
      <p:sp>
        <p:nvSpPr>
          <p:cNvPr id="4" name="Slide Number Placeholder 3"/>
          <p:cNvSpPr>
            <a:spLocks noGrp="1"/>
          </p:cNvSpPr>
          <p:nvPr>
            <p:ph type="sldNum" sz="quarter" idx="12"/>
          </p:nvPr>
        </p:nvSpPr>
        <p:spPr>
          <a:xfrm>
            <a:off x="10195310" y="6172200"/>
            <a:ext cx="990601" cy="273049"/>
          </a:xfrm>
        </p:spPr>
        <p:txBody>
          <a:bodyPr/>
          <a:lstStyle/>
          <a:p>
            <a:fld id="{8AEFCAB1-7A42-4F52-9807-71F87FC5B28A}" type="slidenum">
              <a:rPr lang="en-US" smtClean="0"/>
              <a:t>8</a:t>
            </a:fld>
            <a:endParaRPr lang="en-US"/>
          </a:p>
        </p:txBody>
      </p:sp>
    </p:spTree>
    <p:extLst>
      <p:ext uri="{BB962C8B-B14F-4D97-AF65-F5344CB8AC3E}">
        <p14:creationId xmlns:p14="http://schemas.microsoft.com/office/powerpoint/2010/main" val="1539075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212" y="20320"/>
            <a:ext cx="8594429" cy="923744"/>
          </a:xfrm>
        </p:spPr>
        <p:txBody>
          <a:bodyPr/>
          <a:lstStyle/>
          <a:p>
            <a:r>
              <a:rPr lang="en-US" dirty="0"/>
              <a:t>Where is the money spent?</a:t>
            </a:r>
          </a:p>
        </p:txBody>
      </p:sp>
      <p:pic>
        <p:nvPicPr>
          <p:cNvPr id="3" name="Picture 2" descr="This graphic shows the annual spending on acute care versus long-term care for different types of Medicaid enrollees:&#10;Other Children: $2399 on acute care, $13 on long-term care&#10;Other Adults: $3234 on acute care, $64 on long-term care&#10;Children with disabilities: $13591 on acute care, $3211 on long-term care&#10;Nonelderly adults with disabilities: $9922 on acute care, $6690 on long-term care&#10;Seniors: $4091 on acute care, $9158 on long-term care&#10;From the Kaiser Family Foundation"/>
          <p:cNvPicPr>
            <a:picLocks noChangeAspect="1"/>
          </p:cNvPicPr>
          <p:nvPr/>
        </p:nvPicPr>
        <p:blipFill>
          <a:blip r:embed="rId2"/>
          <a:stretch>
            <a:fillRect/>
          </a:stretch>
        </p:blipFill>
        <p:spPr>
          <a:xfrm>
            <a:off x="1674812" y="969009"/>
            <a:ext cx="7681287" cy="5486400"/>
          </a:xfrm>
          <a:prstGeom prst="rect">
            <a:avLst/>
          </a:prstGeom>
        </p:spPr>
      </p:pic>
      <p:sp>
        <p:nvSpPr>
          <p:cNvPr id="4" name="Slide Number Placeholder 3"/>
          <p:cNvSpPr>
            <a:spLocks noGrp="1"/>
          </p:cNvSpPr>
          <p:nvPr>
            <p:ph type="sldNum" sz="quarter" idx="12"/>
          </p:nvPr>
        </p:nvSpPr>
        <p:spPr/>
        <p:txBody>
          <a:bodyPr/>
          <a:lstStyle/>
          <a:p>
            <a:fld id="{8AEFCAB1-7A42-4F52-9807-71F87FC5B28A}" type="slidenum">
              <a:rPr lang="en-US" smtClean="0"/>
              <a:t>9</a:t>
            </a:fld>
            <a:endParaRPr lang="en-US"/>
          </a:p>
        </p:txBody>
      </p:sp>
    </p:spTree>
    <p:extLst>
      <p:ext uri="{BB962C8B-B14F-4D97-AF65-F5344CB8AC3E}">
        <p14:creationId xmlns:p14="http://schemas.microsoft.com/office/powerpoint/2010/main" val="41959459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Vertical and Horizonta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Vertical and horizontal design slides</Template>
  <TotalTime>0</TotalTime>
  <Words>1727</Words>
  <Application>Microsoft Office PowerPoint</Application>
  <PresentationFormat>Custom</PresentationFormat>
  <Paragraphs>227</Paragraphs>
  <Slides>41</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굴림</vt:lpstr>
      <vt:lpstr>MS PGothic</vt:lpstr>
      <vt:lpstr>MS PGothic</vt:lpstr>
      <vt:lpstr>Arial</vt:lpstr>
      <vt:lpstr>Calibri</vt:lpstr>
      <vt:lpstr>Century Gothic</vt:lpstr>
      <vt:lpstr>Courier New</vt:lpstr>
      <vt:lpstr>Nunito</vt:lpstr>
      <vt:lpstr>Tahoma</vt:lpstr>
      <vt:lpstr>Wingdings</vt:lpstr>
      <vt:lpstr>Vertical and Horizontal design template</vt:lpstr>
      <vt:lpstr>Future of Medicaid </vt:lpstr>
      <vt:lpstr>Lex Frieden  Professor of Biomedical Informatics and Professor of Rehabilitation at the University of Texas Health Science Center at Houston, Director of ILRU at TIRR Memorial Hermann, and Professor of Rehabilitation at Baylor College of Medicine</vt:lpstr>
      <vt:lpstr>Collaborative on Health Reform and Independent Living (CHRIL) Project Objective and Purpose</vt:lpstr>
      <vt:lpstr>CHRIL Institutional Members</vt:lpstr>
      <vt:lpstr>CHRIL Strategic Partners</vt:lpstr>
      <vt:lpstr>Medicaid Managed Care  Jean Hall, PhD Director, Institute for Health and Disability Policy Studies at the University of Kansas and Professor, University of Kansas Medical Center, Department of Health Policy and Management</vt:lpstr>
      <vt:lpstr>Medicaid Managed Care is Growing</vt:lpstr>
      <vt:lpstr>Which Medicaid enrollees are most expensive?</vt:lpstr>
      <vt:lpstr>Where is the money spent?</vt:lpstr>
      <vt:lpstr>Where are the services provided?</vt:lpstr>
      <vt:lpstr>Surveys of Kansas Medicaid Enrollees with Disabilities</vt:lpstr>
      <vt:lpstr>Problem areas</vt:lpstr>
      <vt:lpstr>Problem areas, continued</vt:lpstr>
      <vt:lpstr>Problem areas, continued 2</vt:lpstr>
      <vt:lpstr>Problem areas, continued 3</vt:lpstr>
      <vt:lpstr>Problem areas, continued 4</vt:lpstr>
      <vt:lpstr>Conclusions</vt:lpstr>
      <vt:lpstr>Implications for Policy &amp; Practice</vt:lpstr>
      <vt:lpstr>Questions  and Discussion</vt:lpstr>
      <vt:lpstr>Medicaid Waiver Options in the Context of Health Care Reform:  Implications for Individuals with Disabilities  Connie Garner, M.S. Vice President for Disability Policy &amp; Education Policy ML Strategies</vt:lpstr>
      <vt:lpstr>2017: Where are we going … and why are we in this conundrum?</vt:lpstr>
      <vt:lpstr>Significant Consequences</vt:lpstr>
      <vt:lpstr>The Health Care Fight in 2017</vt:lpstr>
      <vt:lpstr> Congressional Budget Office Score </vt:lpstr>
      <vt:lpstr>Where do we go from here, and how will it affect individuals with disabilities and their families?</vt:lpstr>
      <vt:lpstr>Disability Policy</vt:lpstr>
      <vt:lpstr>Where Does the Definition of Community Begin?</vt:lpstr>
      <vt:lpstr>Tools of the “Trained”</vt:lpstr>
      <vt:lpstr>New World of Medicaid HCBS Options</vt:lpstr>
      <vt:lpstr>Common Elements of Interest</vt:lpstr>
      <vt:lpstr>Common Elements of Interest, continued</vt:lpstr>
      <vt:lpstr>If families and advocates don’t act, what will happen?</vt:lpstr>
      <vt:lpstr>What is the Intended Purpose of These Waiver Demos?</vt:lpstr>
      <vt:lpstr>What is the Unintended Use of These Waivers?</vt:lpstr>
      <vt:lpstr>Dueling Agendas at Play</vt:lpstr>
      <vt:lpstr>Non-Approved Requested Restrictions</vt:lpstr>
      <vt:lpstr>New CMS Guidance on 1115 Waivers</vt:lpstr>
      <vt:lpstr>Change for the Future</vt:lpstr>
      <vt:lpstr>Questions  and Discussion</vt:lpstr>
      <vt:lpstr>Evaluation Survey and Contact Information </vt:lpstr>
      <vt:lpstr>CHRIL Attribution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Medicaid</dc:title>
  <dc:creator/>
  <cp:keywords/>
  <cp:lastModifiedBy/>
  <cp:revision>1</cp:revision>
  <dcterms:created xsi:type="dcterms:W3CDTF">2016-04-13T11:43:47Z</dcterms:created>
  <dcterms:modified xsi:type="dcterms:W3CDTF">2017-12-11T22:22:16Z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