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626" r:id="rId2"/>
    <p:sldId id="691" r:id="rId3"/>
    <p:sldId id="692" r:id="rId4"/>
    <p:sldId id="891" r:id="rId5"/>
    <p:sldId id="878" r:id="rId6"/>
    <p:sldId id="879" r:id="rId7"/>
    <p:sldId id="880" r:id="rId8"/>
    <p:sldId id="881" r:id="rId9"/>
    <p:sldId id="882" r:id="rId10"/>
    <p:sldId id="883" r:id="rId11"/>
    <p:sldId id="884" r:id="rId12"/>
    <p:sldId id="914" r:id="rId13"/>
    <p:sldId id="885" r:id="rId14"/>
    <p:sldId id="886" r:id="rId15"/>
    <p:sldId id="887" r:id="rId16"/>
    <p:sldId id="888" r:id="rId17"/>
    <p:sldId id="889" r:id="rId18"/>
    <p:sldId id="890" r:id="rId19"/>
    <p:sldId id="892" r:id="rId20"/>
    <p:sldId id="893" r:id="rId21"/>
    <p:sldId id="894" r:id="rId22"/>
    <p:sldId id="895" r:id="rId23"/>
    <p:sldId id="896" r:id="rId24"/>
    <p:sldId id="897" r:id="rId25"/>
    <p:sldId id="898" r:id="rId26"/>
    <p:sldId id="913" r:id="rId27"/>
    <p:sldId id="899" r:id="rId28"/>
    <p:sldId id="900" r:id="rId29"/>
    <p:sldId id="901" r:id="rId30"/>
    <p:sldId id="902" r:id="rId31"/>
    <p:sldId id="912" r:id="rId32"/>
    <p:sldId id="903" r:id="rId33"/>
    <p:sldId id="904" r:id="rId34"/>
    <p:sldId id="905" r:id="rId35"/>
    <p:sldId id="906" r:id="rId36"/>
    <p:sldId id="907" r:id="rId37"/>
    <p:sldId id="908" r:id="rId38"/>
    <p:sldId id="909" r:id="rId39"/>
    <p:sldId id="910" r:id="rId40"/>
    <p:sldId id="915" r:id="rId41"/>
    <p:sldId id="811" r:id="rId42"/>
    <p:sldId id="877" r:id="rId43"/>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660" autoAdjust="0"/>
    <p:restoredTop sz="96429" autoAdjust="0"/>
  </p:normalViewPr>
  <p:slideViewPr>
    <p:cSldViewPr>
      <p:cViewPr>
        <p:scale>
          <a:sx n="110" d="100"/>
          <a:sy n="110" d="100"/>
        </p:scale>
        <p:origin x="-204" y="222"/>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64" d="100"/>
          <a:sy n="64" d="100"/>
        </p:scale>
        <p:origin x="2568" y="62"/>
      </p:cViewPr>
      <p:guideLst>
        <p:guide orient="horz" pos="2928"/>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1/31/2018</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784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2835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22931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smtClean="0"/>
              <a:t>Click to edit Master title style</a:t>
            </a:r>
            <a:endParaRPr lang="en-US" dirty="0"/>
          </a:p>
        </p:txBody>
      </p:sp>
      <p:pic>
        <p:nvPicPr>
          <p:cNvPr id="5" name="Picture 4" descr="ilru logo - red block letters ilru lowercase with blue eyebrow swoosh abov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800" y="122238"/>
            <a:ext cx="1088994" cy="629197"/>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IL-NET</a:t>
            </a:r>
            <a:r>
              <a:rPr lang="en-US" sz="800" b="1" dirty="0">
                <a:latin typeface="Arial" pitchFamily="34" charset="0"/>
                <a:cs typeface="+mn-cs"/>
              </a:rPr>
              <a: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ilru.org/projects/silc-ne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hyperlink" Target="https://usu.co1.qualtrics.com/jfe/form/SV_es1qOuQblBprni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Paulamcelwee.ilru@gmai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ilru.org/training/know-your-resources-orientation-il-net-and-cil-netorg-and-silc-netorg"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a:t>
            </a:r>
            <a:r>
              <a:rPr lang="en-US" dirty="0" smtClean="0"/>
              <a:t>procedures </a:t>
            </a:r>
            <a:r>
              <a:rPr lang="en-US" sz="2400" dirty="0"/>
              <a:t>cont’d. </a:t>
            </a:r>
            <a:r>
              <a:rPr lang="en-US" sz="2400" dirty="0" smtClean="0"/>
              <a:t>5</a:t>
            </a:r>
            <a:endParaRPr lang="en-US" sz="2400" dirty="0"/>
          </a:p>
        </p:txBody>
      </p:sp>
      <p:sp>
        <p:nvSpPr>
          <p:cNvPr id="2" name="Content Placeholder 1"/>
          <p:cNvSpPr>
            <a:spLocks noGrp="1"/>
          </p:cNvSpPr>
          <p:nvPr>
            <p:ph idx="1"/>
          </p:nvPr>
        </p:nvSpPr>
        <p:spPr>
          <a:xfrm>
            <a:off x="304800" y="1143000"/>
            <a:ext cx="8610600" cy="5181600"/>
          </a:xfrm>
        </p:spPr>
        <p:txBody>
          <a:bodyPr/>
          <a:lstStyle/>
          <a:p>
            <a:pPr marL="0" indent="0">
              <a:buNone/>
            </a:pPr>
            <a:r>
              <a:rPr lang="en-US" dirty="0" smtClean="0">
                <a:solidFill>
                  <a:schemeClr val="tx1">
                    <a:lumMod val="50000"/>
                    <a:lumOff val="50000"/>
                  </a:schemeClr>
                </a:solidFill>
              </a:rPr>
              <a:t>SILC written policies and procedures must include:</a:t>
            </a:r>
          </a:p>
          <a:p>
            <a:pPr marL="514350" indent="-514350">
              <a:buAutoNum type="alphaLcPeriod" startAt="8"/>
            </a:pPr>
            <a:r>
              <a:rPr lang="en-US" dirty="0" smtClean="0"/>
              <a:t>A process to verify centers for independent living are eligible to sign the State Plan in compliance with 45 CFR 1329.17(d)(2)(iii), which states: </a:t>
            </a:r>
          </a:p>
          <a:p>
            <a:pPr marL="0" indent="0">
              <a:buNone/>
            </a:pPr>
            <a:endParaRPr lang="en-US" sz="1100" dirty="0" smtClean="0"/>
          </a:p>
          <a:p>
            <a:pPr marL="0" indent="0">
              <a:buNone/>
            </a:pPr>
            <a:r>
              <a:rPr lang="en-US" sz="2400" dirty="0" smtClean="0"/>
              <a:t>Not </a:t>
            </a:r>
            <a:r>
              <a:rPr lang="en-US" sz="2400" dirty="0"/>
              <a:t>less than 51 percent of the directors of the CILs in the State. For purposes of this provision, if a legal entity that constitutes the “CIL” has multiple </a:t>
            </a:r>
            <a:r>
              <a:rPr lang="en-US" sz="2400" dirty="0" smtClean="0"/>
              <a:t>Subchapter </a:t>
            </a:r>
            <a:r>
              <a:rPr lang="en-US" sz="2400" dirty="0"/>
              <a:t>C grants considered as separate Centers for all other purposes, for SPIL signature purposes, it is only considered as one Center. CILs with service areas in more than one State that meet the other applicable requirements are eligible to participate in SPIL development and sign the SPIL in each of the relevant States.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Tree>
    <p:extLst>
      <p:ext uri="{BB962C8B-B14F-4D97-AF65-F5344CB8AC3E}">
        <p14:creationId xmlns:p14="http://schemas.microsoft.com/office/powerpoint/2010/main" val="3427571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Appointment process</a:t>
            </a:r>
            <a:endParaRPr lang="en-US" dirty="0"/>
          </a:p>
        </p:txBody>
      </p:sp>
      <p:sp>
        <p:nvSpPr>
          <p:cNvPr id="2" name="Content Placeholder 1"/>
          <p:cNvSpPr>
            <a:spLocks noGrp="1"/>
          </p:cNvSpPr>
          <p:nvPr>
            <p:ph idx="1"/>
          </p:nvPr>
        </p:nvSpPr>
        <p:spPr/>
        <p:txBody>
          <a:bodyPr/>
          <a:lstStyle/>
          <a:p>
            <a:pPr marL="514350" indent="-514350">
              <a:buNone/>
            </a:pPr>
            <a:r>
              <a:rPr lang="en-US" dirty="0" smtClean="0"/>
              <a:t>(2) The SILC maintains regular communication with the appointing authority to ensure efficiency and timeliness of the appointment process.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Tree>
    <p:extLst>
      <p:ext uri="{BB962C8B-B14F-4D97-AF65-F5344CB8AC3E}">
        <p14:creationId xmlns:p14="http://schemas.microsoft.com/office/powerpoint/2010/main" val="2856425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Tree>
    <p:extLst>
      <p:ext uri="{BB962C8B-B14F-4D97-AF65-F5344CB8AC3E}">
        <p14:creationId xmlns:p14="http://schemas.microsoft.com/office/powerpoint/2010/main" val="3846336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792162"/>
          </a:xfrm>
        </p:spPr>
        <p:txBody>
          <a:bodyPr/>
          <a:lstStyle/>
          <a:p>
            <a:r>
              <a:rPr lang="en-US" dirty="0" smtClean="0"/>
              <a:t>Training for Council members</a:t>
            </a:r>
            <a:endParaRPr lang="en-US" dirty="0"/>
          </a:p>
        </p:txBody>
      </p:sp>
      <p:sp>
        <p:nvSpPr>
          <p:cNvPr id="2" name="Content Placeholder 1"/>
          <p:cNvSpPr>
            <a:spLocks noGrp="1"/>
          </p:cNvSpPr>
          <p:nvPr>
            <p:ph idx="1"/>
          </p:nvPr>
        </p:nvSpPr>
        <p:spPr>
          <a:xfrm>
            <a:off x="304800" y="1066800"/>
            <a:ext cx="8610600" cy="5029200"/>
          </a:xfrm>
        </p:spPr>
        <p:txBody>
          <a:bodyPr/>
          <a:lstStyle/>
          <a:p>
            <a:pPr marL="514350" indent="-514350">
              <a:buNone/>
            </a:pPr>
            <a:r>
              <a:rPr lang="en-US" dirty="0" smtClean="0"/>
              <a:t>(3) The SILC maintains individual training plans for members that adhere to the SILC Training and Technical Assistance Center’s SILC training curriculum. </a:t>
            </a:r>
          </a:p>
          <a:p>
            <a:pPr marL="514350" indent="-514350">
              <a:buNone/>
            </a:pPr>
            <a:endParaRPr lang="en-US" sz="1100" dirty="0"/>
          </a:p>
          <a:p>
            <a:pPr marL="0" indent="0">
              <a:buNone/>
            </a:pPr>
            <a:r>
              <a:rPr lang="en-US" dirty="0" smtClean="0"/>
              <a:t>ILRU and the IL-NET are the SILC Training and Technical Assistance Center.</a:t>
            </a:r>
          </a:p>
          <a:p>
            <a:pPr marL="0" indent="0">
              <a:buNone/>
            </a:pPr>
            <a:endParaRPr lang="en-US" sz="1100" dirty="0"/>
          </a:p>
          <a:p>
            <a:pPr marL="0" indent="0">
              <a:buNone/>
            </a:pPr>
            <a:r>
              <a:rPr lang="en-US" dirty="0"/>
              <a:t>Go to </a:t>
            </a:r>
            <a:r>
              <a:rPr lang="en-US" dirty="0">
                <a:hlinkClick r:id="rId2"/>
              </a:rPr>
              <a:t>http://</a:t>
            </a:r>
            <a:r>
              <a:rPr lang="en-US" dirty="0" smtClean="0">
                <a:hlinkClick r:id="rId2"/>
              </a:rPr>
              <a:t>www.ilru.org/projects/silc-net</a:t>
            </a:r>
            <a:r>
              <a:rPr lang="en-US" dirty="0" smtClean="0"/>
              <a:t> for resources. At a minimum we recommend that you use the </a:t>
            </a:r>
            <a:r>
              <a:rPr lang="en-US" u="sng" dirty="0" smtClean="0"/>
              <a:t>Guidebook for SILC Chairpersons, Members and Administrators</a:t>
            </a:r>
            <a:r>
              <a:rPr lang="en-US" dirty="0" smtClean="0"/>
              <a:t> as a training resource, using the chapters as your training curriculum.</a:t>
            </a:r>
          </a:p>
          <a:p>
            <a:pPr marL="0" indent="0">
              <a:buNone/>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Tree>
    <p:extLst>
      <p:ext uri="{BB962C8B-B14F-4D97-AF65-F5344CB8AC3E}">
        <p14:creationId xmlns:p14="http://schemas.microsoft.com/office/powerpoint/2010/main" val="3415527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input into development of SPIL</a:t>
            </a:r>
            <a:endParaRPr lang="en-US" dirty="0"/>
          </a:p>
        </p:txBody>
      </p:sp>
      <p:sp>
        <p:nvSpPr>
          <p:cNvPr id="2" name="Content Placeholder 1"/>
          <p:cNvSpPr>
            <a:spLocks noGrp="1"/>
          </p:cNvSpPr>
          <p:nvPr>
            <p:ph idx="1"/>
          </p:nvPr>
        </p:nvSpPr>
        <p:spPr/>
        <p:txBody>
          <a:bodyPr/>
          <a:lstStyle/>
          <a:p>
            <a:pPr marL="514350" indent="-514350">
              <a:buNone/>
            </a:pPr>
            <a:r>
              <a:rPr lang="en-US" dirty="0" smtClean="0"/>
              <a:t>(4) The SILC receives public input into the development of the State Plan for Independent Living in accordance with 45 CFR 1329.17(f) ensuring: </a:t>
            </a:r>
          </a:p>
          <a:p>
            <a:pPr marL="514350" indent="-514350">
              <a:buNone/>
            </a:pPr>
            <a:r>
              <a:rPr lang="en-US" dirty="0" smtClean="0"/>
              <a:t>a.  Adequate documentation of the development process, including but not limited to a written process setting forth how input will be gathered from the state’s centers for independent living and individuals with disabilities throughout the state, and the process for how the information collected is considered.</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Tree>
    <p:extLst>
      <p:ext uri="{BB962C8B-B14F-4D97-AF65-F5344CB8AC3E}">
        <p14:creationId xmlns:p14="http://schemas.microsoft.com/office/powerpoint/2010/main" val="3512177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input into development of SPIL</a:t>
            </a:r>
            <a:r>
              <a:rPr lang="en-US" sz="2400" dirty="0" smtClean="0"/>
              <a:t>,</a:t>
            </a:r>
            <a:r>
              <a:rPr lang="en-US" dirty="0"/>
              <a:t> </a:t>
            </a:r>
            <a:r>
              <a:rPr lang="en-US" sz="2400" dirty="0"/>
              <a:t>cont’d. </a:t>
            </a:r>
          </a:p>
        </p:txBody>
      </p:sp>
      <p:sp>
        <p:nvSpPr>
          <p:cNvPr id="2" name="Content Placeholder 1"/>
          <p:cNvSpPr>
            <a:spLocks noGrp="1"/>
          </p:cNvSpPr>
          <p:nvPr>
            <p:ph idx="1"/>
          </p:nvPr>
        </p:nvSpPr>
        <p:spPr/>
        <p:txBody>
          <a:bodyPr/>
          <a:lstStyle/>
          <a:p>
            <a:pPr marL="514350" indent="-514350">
              <a:buNone/>
            </a:pPr>
            <a:r>
              <a:rPr lang="en-US" dirty="0" smtClean="0">
                <a:solidFill>
                  <a:schemeClr val="tx1">
                    <a:lumMod val="50000"/>
                    <a:lumOff val="50000"/>
                  </a:schemeClr>
                </a:solidFill>
              </a:rPr>
              <a:t>(4) The SILC receives public input into the development of the State Plan for Independent Living in accordance with 45 CFR 1329.17(f) ensuring: </a:t>
            </a:r>
          </a:p>
          <a:p>
            <a:pPr marL="514350" indent="-514350">
              <a:buNone/>
            </a:pPr>
            <a:r>
              <a:rPr lang="en-US" dirty="0" smtClean="0"/>
              <a:t>b.  All meetings regarding State Plan development and review are open to the public and provide advance notice of such meetings in accordance with existing State and federal laws and 45 CFR 1329.17(f)(2)(</a:t>
            </a:r>
            <a:r>
              <a:rPr lang="en-US" dirty="0" err="1" smtClean="0"/>
              <a:t>i</a:t>
            </a:r>
            <a:r>
              <a:rPr lang="en-US" dirty="0" smtClean="0"/>
              <a:t>)-(ii).</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15</a:t>
            </a:fld>
            <a:endParaRPr lang="en-US" dirty="0"/>
          </a:p>
        </p:txBody>
      </p:sp>
    </p:spTree>
    <p:extLst>
      <p:ext uri="{BB962C8B-B14F-4D97-AF65-F5344CB8AC3E}">
        <p14:creationId xmlns:p14="http://schemas.microsoft.com/office/powerpoint/2010/main" val="2318508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input into development of </a:t>
            </a:r>
            <a:r>
              <a:rPr lang="en-US" dirty="0"/>
              <a:t>SPIL, </a:t>
            </a:r>
            <a:r>
              <a:rPr lang="en-US" sz="2400" dirty="0"/>
              <a:t>cont’d. 2</a:t>
            </a:r>
          </a:p>
        </p:txBody>
      </p:sp>
      <p:sp>
        <p:nvSpPr>
          <p:cNvPr id="2" name="Content Placeholder 1"/>
          <p:cNvSpPr>
            <a:spLocks noGrp="1"/>
          </p:cNvSpPr>
          <p:nvPr>
            <p:ph idx="1"/>
          </p:nvPr>
        </p:nvSpPr>
        <p:spPr/>
        <p:txBody>
          <a:bodyPr/>
          <a:lstStyle/>
          <a:p>
            <a:pPr marL="514350" indent="-514350">
              <a:buNone/>
            </a:pPr>
            <a:r>
              <a:rPr lang="en-US" dirty="0" smtClean="0">
                <a:solidFill>
                  <a:schemeClr val="tx1">
                    <a:lumMod val="50000"/>
                    <a:lumOff val="50000"/>
                  </a:schemeClr>
                </a:solidFill>
              </a:rPr>
              <a:t>(4) The SILC receives public input into the development of the State Plan for Independent Living in accordance with 45 CFR 1329.17(f) ensuring: </a:t>
            </a:r>
          </a:p>
          <a:p>
            <a:pPr marL="514350" indent="-514350">
              <a:buNone/>
            </a:pPr>
            <a:r>
              <a:rPr lang="en-US" dirty="0" smtClean="0"/>
              <a:t>c.  Meetings seeking public input regarding the State Plan provide advance notice of such meetings in accordance with existing State and federal laws, and 45 CFR 1329.17(f)(2)(</a:t>
            </a:r>
            <a:r>
              <a:rPr lang="en-US" dirty="0" err="1" smtClean="0"/>
              <a:t>i</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16</a:t>
            </a:fld>
            <a:endParaRPr lang="en-US" dirty="0"/>
          </a:p>
        </p:txBody>
      </p:sp>
    </p:spTree>
    <p:extLst>
      <p:ext uri="{BB962C8B-B14F-4D97-AF65-F5344CB8AC3E}">
        <p14:creationId xmlns:p14="http://schemas.microsoft.com/office/powerpoint/2010/main" val="2568709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input into development of </a:t>
            </a:r>
            <a:r>
              <a:rPr lang="en-US" dirty="0"/>
              <a:t>SPIL, </a:t>
            </a:r>
            <a:r>
              <a:rPr lang="en-US" sz="2400" dirty="0"/>
              <a:t>cont’d. </a:t>
            </a:r>
            <a:r>
              <a:rPr lang="en-US" sz="2400" dirty="0" smtClean="0"/>
              <a:t>3</a:t>
            </a:r>
            <a:endParaRPr lang="en-US" sz="2400" dirty="0"/>
          </a:p>
        </p:txBody>
      </p:sp>
      <p:sp>
        <p:nvSpPr>
          <p:cNvPr id="2" name="Content Placeholder 1"/>
          <p:cNvSpPr>
            <a:spLocks noGrp="1"/>
          </p:cNvSpPr>
          <p:nvPr>
            <p:ph idx="1"/>
          </p:nvPr>
        </p:nvSpPr>
        <p:spPr/>
        <p:txBody>
          <a:bodyPr/>
          <a:lstStyle/>
          <a:p>
            <a:pPr marL="514350" indent="-514350">
              <a:buNone/>
            </a:pPr>
            <a:r>
              <a:rPr lang="en-US" dirty="0" smtClean="0">
                <a:solidFill>
                  <a:schemeClr val="tx1">
                    <a:lumMod val="50000"/>
                    <a:lumOff val="50000"/>
                  </a:schemeClr>
                </a:solidFill>
              </a:rPr>
              <a:t>(4) The SILC receives public input into the development of the State Plan for Independent Living in accordance with 45 CFR 1329.17(f) ensuring: </a:t>
            </a:r>
          </a:p>
          <a:p>
            <a:pPr marL="514350" indent="-514350">
              <a:buNone/>
            </a:pPr>
            <a:r>
              <a:rPr lang="en-US" dirty="0" smtClean="0"/>
              <a:t>d.  Public meeting locations, where public input is being taken, are accessible to all people with disabilities, including, but not limited to:</a:t>
            </a:r>
          </a:p>
          <a:p>
            <a:pPr marL="571500" indent="-571500">
              <a:buAutoNum type="romanLcPeriod"/>
            </a:pPr>
            <a:r>
              <a:rPr lang="en-US" dirty="0" smtClean="0"/>
              <a:t>proximity to public transportation</a:t>
            </a:r>
          </a:p>
          <a:p>
            <a:pPr marL="571500" indent="-571500">
              <a:buAutoNum type="romanLcPeriod"/>
            </a:pPr>
            <a:r>
              <a:rPr lang="en-US" dirty="0" smtClean="0"/>
              <a:t>physical accessibility, and </a:t>
            </a:r>
          </a:p>
          <a:p>
            <a:pPr marL="571500" indent="-571500">
              <a:buAutoNum type="romanLcPeriod"/>
            </a:pPr>
            <a:r>
              <a:rPr lang="en-US" dirty="0" smtClean="0"/>
              <a:t>effective communication and accommodations that include auxiliary aids and services, necessary to make the meeting accessible to all people with disabilities.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Tree>
    <p:extLst>
      <p:ext uri="{BB962C8B-B14F-4D97-AF65-F5344CB8AC3E}">
        <p14:creationId xmlns:p14="http://schemas.microsoft.com/office/powerpoint/2010/main" val="2701348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Public input into development of </a:t>
            </a:r>
            <a:r>
              <a:rPr lang="en-US" dirty="0"/>
              <a:t>SPIL, </a:t>
            </a:r>
            <a:r>
              <a:rPr lang="en-US" sz="2400" dirty="0"/>
              <a:t>cont’d. </a:t>
            </a:r>
            <a:r>
              <a:rPr lang="en-US" sz="2400" dirty="0" smtClean="0"/>
              <a:t>4</a:t>
            </a:r>
            <a:endParaRPr lang="en-US" sz="2400" dirty="0"/>
          </a:p>
        </p:txBody>
      </p:sp>
      <p:sp>
        <p:nvSpPr>
          <p:cNvPr id="2" name="Content Placeholder 1"/>
          <p:cNvSpPr>
            <a:spLocks noGrp="1"/>
          </p:cNvSpPr>
          <p:nvPr>
            <p:ph idx="1"/>
          </p:nvPr>
        </p:nvSpPr>
        <p:spPr/>
        <p:txBody>
          <a:bodyPr/>
          <a:lstStyle/>
          <a:p>
            <a:pPr marL="514350" indent="-514350">
              <a:buNone/>
            </a:pPr>
            <a:r>
              <a:rPr lang="en-US" dirty="0" smtClean="0">
                <a:solidFill>
                  <a:schemeClr val="tx1">
                    <a:lumMod val="50000"/>
                    <a:lumOff val="50000"/>
                  </a:schemeClr>
                </a:solidFill>
              </a:rPr>
              <a:t>(4) The SILC receives public input into the development of the State Plan for Independent Living in accordance with 45 CFR 1329.17(f) ensuring: </a:t>
            </a:r>
          </a:p>
          <a:p>
            <a:pPr marL="514350" indent="-514350">
              <a:buNone/>
            </a:pPr>
            <a:r>
              <a:rPr lang="en-US" dirty="0" smtClean="0"/>
              <a:t>e.  Materials available electronically must be 508 compliant and, upon request, available in alternative and accessible format including other commonly spoken languages.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dirty="0"/>
          </a:p>
        </p:txBody>
      </p:sp>
    </p:spTree>
    <p:extLst>
      <p:ext uri="{BB962C8B-B14F-4D97-AF65-F5344CB8AC3E}">
        <p14:creationId xmlns:p14="http://schemas.microsoft.com/office/powerpoint/2010/main" val="2701348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Monitors, reviews and evaluates the SPIL</a:t>
            </a:r>
            <a:endParaRPr lang="en-US" dirty="0"/>
          </a:p>
        </p:txBody>
      </p:sp>
      <p:sp>
        <p:nvSpPr>
          <p:cNvPr id="2" name="Content Placeholder 1"/>
          <p:cNvSpPr>
            <a:spLocks noGrp="1"/>
          </p:cNvSpPr>
          <p:nvPr>
            <p:ph idx="1"/>
          </p:nvPr>
        </p:nvSpPr>
        <p:spPr/>
        <p:txBody>
          <a:bodyPr/>
          <a:lstStyle/>
          <a:p>
            <a:pPr marL="514350" indent="-514350">
              <a:buAutoNum type="arabicParenBoth" startAt="5"/>
            </a:pPr>
            <a:r>
              <a:rPr lang="en-US" dirty="0" smtClean="0"/>
              <a:t>The SILC monitors, reviews and evaluates the State Plan in accordance with 45 CFR 1329.15(a)(2) ensuring:</a:t>
            </a:r>
          </a:p>
          <a:p>
            <a:pPr marL="1028700" indent="-514350">
              <a:buAutoNum type="alphaLcPeriod"/>
            </a:pPr>
            <a:r>
              <a:rPr lang="en-US" dirty="0" smtClean="0"/>
              <a:t>Timely identification of revisions needed due to any material change in State law, state organization, policy or agency operations that affect the administration of the State Plan approved by the Administration for Community Living.</a:t>
            </a:r>
          </a:p>
          <a:p>
            <a:pPr marL="0" indent="0">
              <a:buNone/>
            </a:pPr>
            <a:r>
              <a:rPr lang="en-US" dirty="0" smtClean="0"/>
              <a:t>Are you considering an amendment to your SPIL? Is the change “material?”</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Tree>
    <p:extLst>
      <p:ext uri="{BB962C8B-B14F-4D97-AF65-F5344CB8AC3E}">
        <p14:creationId xmlns:p14="http://schemas.microsoft.com/office/powerpoint/2010/main" val="46579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33867" y="1295400"/>
            <a:ext cx="9144000" cy="1295400"/>
          </a:xfrm>
        </p:spPr>
        <p:txBody>
          <a:bodyPr>
            <a:noAutofit/>
          </a:bodyPr>
          <a:lstStyle/>
          <a:p>
            <a:pPr algn="ctr"/>
            <a:r>
              <a:rPr lang="en-US" altLang="en-US" sz="3200" dirty="0" smtClean="0">
                <a:solidFill>
                  <a:srgbClr val="333399"/>
                </a:solidFill>
                <a:ea typeface="ＭＳ Ｐゴシック" pitchFamily="34" charset="-128"/>
                <a:cs typeface="Arial" charset="0"/>
              </a:rPr>
              <a:t/>
            </a:r>
            <a:br>
              <a:rPr lang="en-US" altLang="en-US" sz="3200" dirty="0" smtClean="0">
                <a:solidFill>
                  <a:srgbClr val="333399"/>
                </a:solidFill>
                <a:ea typeface="ＭＳ Ｐゴシック" pitchFamily="34" charset="-128"/>
                <a:cs typeface="Arial" charset="0"/>
              </a:rPr>
            </a:br>
            <a:r>
              <a:rPr lang="en-US" altLang="en-US" sz="3200" dirty="0" smtClean="0">
                <a:solidFill>
                  <a:srgbClr val="333399"/>
                </a:solidFill>
                <a:ea typeface="ＭＳ Ｐゴシック" pitchFamily="34" charset="-128"/>
                <a:cs typeface="Arial" charset="0"/>
              </a:rPr>
              <a:t>Refining SILC Operations: SILC Indicators and SILC and </a:t>
            </a:r>
            <a:r>
              <a:rPr lang="en-US" altLang="en-US" sz="3200" smtClean="0">
                <a:solidFill>
                  <a:srgbClr val="333399"/>
                </a:solidFill>
                <a:ea typeface="ＭＳ Ｐゴシック" pitchFamily="34" charset="-128"/>
                <a:cs typeface="Arial" charset="0"/>
              </a:rPr>
              <a:t>DSE Assurances</a:t>
            </a:r>
            <a:r>
              <a:rPr lang="en-US" altLang="en-US" sz="3200" dirty="0">
                <a:solidFill>
                  <a:srgbClr val="333399"/>
                </a:solidFill>
                <a:ea typeface="ＭＳ Ｐゴシック" pitchFamily="34" charset="-128"/>
                <a:cs typeface="Arial" charset="0"/>
              </a:rPr>
              <a:t/>
            </a:r>
            <a:br>
              <a:rPr lang="en-US" altLang="en-US" sz="3200" dirty="0">
                <a:solidFill>
                  <a:srgbClr val="333399"/>
                </a:solidFill>
                <a:ea typeface="ＭＳ Ｐゴシック" pitchFamily="34" charset="-128"/>
                <a:cs typeface="Arial" charset="0"/>
              </a:rPr>
            </a:b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457200" y="2362200"/>
            <a:ext cx="8229600" cy="2228850"/>
          </a:xfrm>
        </p:spPr>
        <p:txBody>
          <a:bodyPr>
            <a:noAutofit/>
          </a:bodyPr>
          <a:lstStyle/>
          <a:p>
            <a:endParaRPr lang="en-US" altLang="en-US" sz="1200" dirty="0" smtClean="0">
              <a:solidFill>
                <a:srgbClr val="333399"/>
              </a:solidFill>
              <a:latin typeface="Arial Rounded MT Bold" panose="020F0704030504030204"/>
              <a:ea typeface="ＭＳ Ｐゴシック" pitchFamily="34" charset="-128"/>
              <a:cs typeface="Arial" charset="0"/>
            </a:endParaRPr>
          </a:p>
          <a:p>
            <a:r>
              <a:rPr lang="en-US" altLang="en-US" sz="2800" dirty="0" smtClean="0">
                <a:solidFill>
                  <a:srgbClr val="333399"/>
                </a:solidFill>
                <a:latin typeface="Arial Rounded MT Bold" panose="020F0704030504030204"/>
                <a:ea typeface="ＭＳ Ｐゴシック" pitchFamily="34" charset="-128"/>
                <a:cs typeface="Arial" charset="0"/>
              </a:rPr>
              <a:t>January 31, 2018</a:t>
            </a:r>
            <a:r>
              <a:rPr lang="en-US" altLang="en-US" sz="2800" dirty="0" smtClean="0">
                <a:solidFill>
                  <a:schemeClr val="accent2"/>
                </a:solidFill>
                <a:latin typeface="Arial Rounded MT Bold" panose="020F0704030504030204"/>
                <a:ea typeface="ＭＳ Ｐゴシック" pitchFamily="34" charset="-128"/>
                <a:cs typeface="Arial" charset="0"/>
              </a:rPr>
              <a:t> </a:t>
            </a:r>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7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smtClean="0">
                <a:solidFill>
                  <a:srgbClr val="333399"/>
                </a:solidFill>
                <a:latin typeface="Arial Rounded MT Bold" panose="020F0704030504030204"/>
                <a:ea typeface="ＭＳ Ｐゴシック" pitchFamily="34" charset="-128"/>
                <a:cs typeface="Arial" charset="0"/>
              </a:rPr>
              <a:t>Presenter:</a:t>
            </a:r>
            <a:endParaRPr lang="en-US" altLang="en-US" sz="2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Paula McElwee</a:t>
            </a:r>
            <a:endParaRPr lang="en-US" sz="2800" dirty="0"/>
          </a:p>
          <a:p>
            <a:pPr eaLnBrk="1" hangingPunct="1"/>
            <a:endParaRPr lang="en-US" altLang="en-US" sz="2800" dirty="0" smtClean="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772400" cy="792162"/>
          </a:xfrm>
        </p:spPr>
        <p:txBody>
          <a:bodyPr/>
          <a:lstStyle/>
          <a:p>
            <a:r>
              <a:rPr lang="en-US" dirty="0" smtClean="0"/>
              <a:t>Content of the SILC State Plan resource plan</a:t>
            </a:r>
            <a:endParaRPr lang="en-US" dirty="0"/>
          </a:p>
        </p:txBody>
      </p:sp>
      <p:sp>
        <p:nvSpPr>
          <p:cNvPr id="2" name="Content Placeholder 1"/>
          <p:cNvSpPr>
            <a:spLocks noGrp="1"/>
          </p:cNvSpPr>
          <p:nvPr>
            <p:ph idx="1"/>
          </p:nvPr>
        </p:nvSpPr>
        <p:spPr>
          <a:xfrm>
            <a:off x="304800" y="990600"/>
            <a:ext cx="8610600" cy="5257800"/>
          </a:xfrm>
        </p:spPr>
        <p:txBody>
          <a:bodyPr/>
          <a:lstStyle/>
          <a:p>
            <a:pPr marL="0" indent="0">
              <a:buNone/>
            </a:pPr>
            <a:r>
              <a:rPr lang="en-US" dirty="0" smtClean="0"/>
              <a:t>(6) The SILC State Plan resource plan includes:</a:t>
            </a:r>
          </a:p>
          <a:p>
            <a:pPr marL="1028700" indent="-514350">
              <a:buAutoNum type="alphaLcPeriod"/>
            </a:pPr>
            <a:r>
              <a:rPr lang="en-US" dirty="0" smtClean="0"/>
              <a:t>Sufficient funds received from:</a:t>
            </a:r>
          </a:p>
          <a:p>
            <a:pPr marL="514350" indent="-174625">
              <a:buNone/>
            </a:pPr>
            <a:r>
              <a:rPr lang="en-US" dirty="0" smtClean="0"/>
              <a:t>	</a:t>
            </a:r>
            <a:r>
              <a:rPr lang="en-US" dirty="0" err="1" smtClean="0"/>
              <a:t>i</a:t>
            </a:r>
            <a:r>
              <a:rPr lang="en-US" dirty="0" smtClean="0"/>
              <a:t>. Title VII, Subchapter B funds;</a:t>
            </a:r>
          </a:p>
          <a:p>
            <a:pPr marL="801688" indent="0">
              <a:buNone/>
            </a:pPr>
            <a:r>
              <a:rPr lang="en-US" dirty="0" smtClean="0"/>
              <a:t>If the resource plan includes Title VII, Subchapter B funds, the State Plan provides justification of the percentage of Subchapter B funds to be used if the percentage exceeds 30 percent of Title VII, Subchapter B funds received by the State.</a:t>
            </a:r>
          </a:p>
          <a:p>
            <a:pPr marL="920750" indent="-571500">
              <a:buAutoNum type="romanLcPeriod" startAt="2"/>
            </a:pPr>
            <a:r>
              <a:rPr lang="en-US" dirty="0" smtClean="0"/>
              <a:t>Funds for innovation and expansion activities under Sec 101(a)(18) of the Act, 29 U.S.C</a:t>
            </a:r>
            <a:r>
              <a:rPr lang="en-US" dirty="0"/>
              <a:t>.</a:t>
            </a:r>
            <a:r>
              <a:rPr lang="en-US" dirty="0" smtClean="0"/>
              <a:t> Sec. 721(a)(18), as applicable.</a:t>
            </a:r>
          </a:p>
          <a:p>
            <a:pPr marL="920750" indent="-571500">
              <a:buAutoNum type="romanLcPeriod" startAt="2"/>
            </a:pPr>
            <a:r>
              <a:rPr lang="en-US" dirty="0" smtClean="0"/>
              <a:t>Other public and private sources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dirty="0"/>
          </a:p>
        </p:txBody>
      </p:sp>
    </p:spTree>
    <p:extLst>
      <p:ext uri="{BB962C8B-B14F-4D97-AF65-F5344CB8AC3E}">
        <p14:creationId xmlns:p14="http://schemas.microsoft.com/office/powerpoint/2010/main" val="1298594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7772400" cy="792162"/>
          </a:xfrm>
        </p:spPr>
        <p:txBody>
          <a:bodyPr/>
          <a:lstStyle/>
          <a:p>
            <a:r>
              <a:rPr lang="en-US" dirty="0" smtClean="0"/>
              <a:t>Content of the SILC State Plan resource </a:t>
            </a:r>
            <a:r>
              <a:rPr lang="en-US" dirty="0"/>
              <a:t>plan, </a:t>
            </a:r>
            <a:r>
              <a:rPr lang="en-US" sz="2400" dirty="0"/>
              <a:t>cont’d.</a:t>
            </a:r>
            <a:r>
              <a:rPr lang="en-US" dirty="0"/>
              <a:t> </a:t>
            </a:r>
          </a:p>
        </p:txBody>
      </p:sp>
      <p:sp>
        <p:nvSpPr>
          <p:cNvPr id="2" name="Content Placeholder 1"/>
          <p:cNvSpPr>
            <a:spLocks noGrp="1"/>
          </p:cNvSpPr>
          <p:nvPr>
            <p:ph idx="1"/>
          </p:nvPr>
        </p:nvSpPr>
        <p:spPr>
          <a:xfrm>
            <a:off x="304800" y="990600"/>
            <a:ext cx="8610600" cy="5257800"/>
          </a:xfrm>
        </p:spPr>
        <p:txBody>
          <a:bodyPr/>
          <a:lstStyle/>
          <a:p>
            <a:pPr marL="0" indent="0">
              <a:buNone/>
            </a:pPr>
            <a:r>
              <a:rPr lang="en-US" dirty="0" smtClean="0">
                <a:solidFill>
                  <a:schemeClr val="tx1">
                    <a:lumMod val="50000"/>
                    <a:lumOff val="50000"/>
                  </a:schemeClr>
                </a:solidFill>
              </a:rPr>
              <a:t>(6) The SILC State Plan resource plan includes:</a:t>
            </a:r>
          </a:p>
          <a:p>
            <a:pPr marL="854075" indent="-514350">
              <a:buAutoNum type="alphaLcPeriod" startAt="2"/>
            </a:pPr>
            <a:r>
              <a:rPr lang="en-US" dirty="0" smtClean="0"/>
              <a:t>The funds needed to support:</a:t>
            </a:r>
          </a:p>
          <a:p>
            <a:pPr marL="339725" indent="60325">
              <a:buNone/>
            </a:pPr>
            <a:r>
              <a:rPr lang="en-US" dirty="0" err="1" smtClean="0"/>
              <a:t>i</a:t>
            </a:r>
            <a:r>
              <a:rPr lang="en-US" dirty="0" smtClean="0"/>
              <a:t>. 	Staff/personnel;</a:t>
            </a:r>
          </a:p>
          <a:p>
            <a:pPr marL="920750" indent="-571500">
              <a:buAutoNum type="romanLcPeriod" startAt="2"/>
            </a:pPr>
            <a:r>
              <a:rPr lang="en-US" dirty="0" smtClean="0"/>
              <a:t>Operating expenses;</a:t>
            </a:r>
          </a:p>
          <a:p>
            <a:pPr marL="920750" indent="-571500">
              <a:buAutoNum type="romanLcPeriod" startAt="2"/>
            </a:pPr>
            <a:r>
              <a:rPr lang="en-US" dirty="0" smtClean="0"/>
              <a:t>Council compensation and expenses;</a:t>
            </a:r>
          </a:p>
          <a:p>
            <a:pPr marL="920750" indent="-571500">
              <a:buAutoNum type="romanLcPeriod" startAt="2"/>
            </a:pPr>
            <a:r>
              <a:rPr lang="en-US" dirty="0" smtClean="0"/>
              <a:t>Meeting expenses including meeting space, alternate formats, interpreters, and other accommodations;</a:t>
            </a:r>
          </a:p>
          <a:p>
            <a:pPr marL="920750" indent="-571500">
              <a:buAutoNum type="romanLcPeriod" startAt="2"/>
            </a:pPr>
            <a:r>
              <a:rPr lang="en-US" dirty="0" smtClean="0"/>
              <a:t>Resources to attend and/or secure training and conferences for staff and council members; and</a:t>
            </a:r>
          </a:p>
          <a:p>
            <a:pPr marL="920750" indent="-571500">
              <a:buAutoNum type="romanLcPeriod" startAt="2"/>
            </a:pPr>
            <a:r>
              <a:rPr lang="en-US" dirty="0" smtClean="0"/>
              <a:t>Other costs as appropriate.</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21</a:t>
            </a:fld>
            <a:endParaRPr lang="en-US" dirty="0"/>
          </a:p>
        </p:txBody>
      </p:sp>
    </p:spTree>
    <p:extLst>
      <p:ext uri="{BB962C8B-B14F-4D97-AF65-F5344CB8AC3E}">
        <p14:creationId xmlns:p14="http://schemas.microsoft.com/office/powerpoint/2010/main" val="598021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848600" cy="792162"/>
          </a:xfrm>
        </p:spPr>
        <p:txBody>
          <a:bodyPr/>
          <a:lstStyle/>
          <a:p>
            <a:r>
              <a:rPr lang="en-US" dirty="0" smtClean="0"/>
              <a:t>State Independent Living Council </a:t>
            </a:r>
            <a:r>
              <a:rPr lang="en-US" dirty="0" smtClean="0"/>
              <a:t>Assurances (Effective date: October 1, 2018)</a:t>
            </a:r>
            <a:endParaRPr lang="en-US" dirty="0"/>
          </a:p>
        </p:txBody>
      </p:sp>
      <p:sp>
        <p:nvSpPr>
          <p:cNvPr id="2" name="Content Placeholder 1"/>
          <p:cNvSpPr>
            <a:spLocks noGrp="1"/>
          </p:cNvSpPr>
          <p:nvPr>
            <p:ph idx="1"/>
          </p:nvPr>
        </p:nvSpPr>
        <p:spPr/>
        <p:txBody>
          <a:bodyPr/>
          <a:lstStyle/>
          <a:p>
            <a:pPr marL="514350" indent="-514350">
              <a:buFont typeface="+mj-lt"/>
              <a:buAutoNum type="arabicParenR"/>
            </a:pPr>
            <a:r>
              <a:rPr lang="en-US" dirty="0" smtClean="0"/>
              <a:t>The SILC regularly (not less than annually) provides the appointing authority recommendations for eligible appointments;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Tree>
    <p:extLst>
      <p:ext uri="{BB962C8B-B14F-4D97-AF65-F5344CB8AC3E}">
        <p14:creationId xmlns:p14="http://schemas.microsoft.com/office/powerpoint/2010/main" val="1378098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State Independent Living Council Assurances, </a:t>
            </a:r>
            <a:r>
              <a:rPr lang="en-US" sz="2400" dirty="0"/>
              <a:t>cont’d.</a:t>
            </a:r>
            <a:r>
              <a:rPr lang="en-US" dirty="0"/>
              <a:t> </a:t>
            </a:r>
          </a:p>
        </p:txBody>
      </p:sp>
      <p:sp>
        <p:nvSpPr>
          <p:cNvPr id="2" name="Content Placeholder 1"/>
          <p:cNvSpPr>
            <a:spLocks noGrp="1"/>
          </p:cNvSpPr>
          <p:nvPr>
            <p:ph idx="1"/>
          </p:nvPr>
        </p:nvSpPr>
        <p:spPr/>
        <p:txBody>
          <a:bodyPr/>
          <a:lstStyle/>
          <a:p>
            <a:pPr marL="0" indent="0">
              <a:buNone/>
            </a:pPr>
            <a:r>
              <a:rPr lang="en-US" dirty="0" smtClean="0"/>
              <a:t>2) The </a:t>
            </a:r>
            <a:r>
              <a:rPr lang="en-US" dirty="0"/>
              <a:t>SILC is composed of the requisite members set forth in the Act (Sec. 705(b</a:t>
            </a:r>
            <a:r>
              <a:rPr lang="en-US" dirty="0" smtClean="0"/>
              <a:t>)(2):</a:t>
            </a:r>
            <a:endParaRPr lang="en-US" dirty="0"/>
          </a:p>
          <a:p>
            <a:pPr marL="0" indent="0">
              <a:buNone/>
            </a:pPr>
            <a:r>
              <a:rPr lang="en-US" sz="2400" dirty="0" smtClean="0"/>
              <a:t>	(</a:t>
            </a:r>
            <a:r>
              <a:rPr lang="en-US" sz="2400" dirty="0"/>
              <a:t>2) COMPOSITION.—The Council shall include— </a:t>
            </a:r>
          </a:p>
          <a:p>
            <a:pPr marL="0" indent="0">
              <a:buNone/>
            </a:pPr>
            <a:r>
              <a:rPr lang="en-US" sz="2400" dirty="0" smtClean="0"/>
              <a:t>	(</a:t>
            </a:r>
            <a:r>
              <a:rPr lang="en-US" sz="2400" dirty="0"/>
              <a:t>A) among its voting members, at least 1 director of a </a:t>
            </a:r>
            <a:r>
              <a:rPr lang="en-US" sz="2400" dirty="0" smtClean="0"/>
              <a:t>	center </a:t>
            </a:r>
            <a:r>
              <a:rPr lang="en-US" sz="2400" dirty="0"/>
              <a:t>for independent living chosen by the directors of </a:t>
            </a:r>
            <a:r>
              <a:rPr lang="en-US" sz="2400" dirty="0" smtClean="0"/>
              <a:t>	centers </a:t>
            </a:r>
            <a:r>
              <a:rPr lang="en-US" sz="2400" dirty="0"/>
              <a:t>for independent living within the State; </a:t>
            </a:r>
          </a:p>
          <a:p>
            <a:pPr marL="0" indent="0">
              <a:buNone/>
            </a:pPr>
            <a:r>
              <a:rPr lang="en-US" sz="2400" dirty="0" smtClean="0"/>
              <a:t>	(</a:t>
            </a:r>
            <a:r>
              <a:rPr lang="en-US" sz="2400" dirty="0"/>
              <a:t>B) among its voting members, for a State in which 1 </a:t>
            </a:r>
            <a:r>
              <a:rPr lang="en-US" sz="2400" dirty="0" smtClean="0"/>
              <a:t>	or </a:t>
            </a:r>
            <a:r>
              <a:rPr lang="en-US" sz="2400" dirty="0"/>
              <a:t>more centers for independent living are run by, or in </a:t>
            </a:r>
            <a:r>
              <a:rPr lang="en-US" sz="2400" dirty="0" smtClean="0"/>
              <a:t>	conjunction </a:t>
            </a:r>
            <a:r>
              <a:rPr lang="en-US" sz="2400" dirty="0"/>
              <a:t>with, the governing bodies of American </a:t>
            </a:r>
            <a:r>
              <a:rPr lang="en-US" sz="2400" dirty="0" smtClean="0"/>
              <a:t>	Indian </a:t>
            </a:r>
            <a:r>
              <a:rPr lang="en-US" sz="2400" dirty="0"/>
              <a:t>tribes located on Federal or State reservations, </a:t>
            </a:r>
            <a:r>
              <a:rPr lang="en-US" sz="2400" dirty="0" smtClean="0"/>
              <a:t>	at </a:t>
            </a:r>
            <a:r>
              <a:rPr lang="en-US" sz="2400" dirty="0"/>
              <a:t>least 1 representative of the directors of such </a:t>
            </a:r>
            <a:r>
              <a:rPr lang="en-US" sz="2400" dirty="0" smtClean="0"/>
              <a:t>	centers</a:t>
            </a:r>
            <a:r>
              <a:rPr lang="en-US" sz="2400" dirty="0"/>
              <a:t>; and </a:t>
            </a:r>
          </a:p>
          <a:p>
            <a:pPr marL="0" indent="0">
              <a:buNone/>
            </a:pPr>
            <a:endParaRPr lang="en-US" dirty="0"/>
          </a:p>
          <a:p>
            <a:pPr marL="514350" indent="-514350">
              <a:buFont typeface="+mj-lt"/>
              <a:buAutoNum type="arabicParenR"/>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23</a:t>
            </a:fld>
            <a:endParaRPr lang="en-US" dirty="0"/>
          </a:p>
        </p:txBody>
      </p:sp>
    </p:spTree>
    <p:extLst>
      <p:ext uri="{BB962C8B-B14F-4D97-AF65-F5344CB8AC3E}">
        <p14:creationId xmlns:p14="http://schemas.microsoft.com/office/powerpoint/2010/main" val="10537657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State Independent Living Council </a:t>
            </a:r>
            <a:r>
              <a:rPr lang="en-US" dirty="0"/>
              <a:t>Assurances, </a:t>
            </a:r>
            <a:r>
              <a:rPr lang="en-US" sz="2400" dirty="0"/>
              <a:t>cont’d. 2</a:t>
            </a:r>
          </a:p>
        </p:txBody>
      </p:sp>
      <p:sp>
        <p:nvSpPr>
          <p:cNvPr id="2" name="Content Placeholder 1"/>
          <p:cNvSpPr>
            <a:spLocks noGrp="1"/>
          </p:cNvSpPr>
          <p:nvPr>
            <p:ph idx="1"/>
          </p:nvPr>
        </p:nvSpPr>
        <p:spPr/>
        <p:txBody>
          <a:bodyPr/>
          <a:lstStyle/>
          <a:p>
            <a:pPr marL="0" indent="0">
              <a:buNone/>
            </a:pPr>
            <a:r>
              <a:rPr lang="en-US" sz="2800" dirty="0" smtClean="0"/>
              <a:t>	2) Composition, cont.</a:t>
            </a:r>
          </a:p>
          <a:p>
            <a:pPr marL="0" indent="0">
              <a:buNone/>
            </a:pPr>
            <a:r>
              <a:rPr lang="en-US" sz="2400" dirty="0" smtClean="0"/>
              <a:t>	(</a:t>
            </a:r>
            <a:r>
              <a:rPr lang="en-US" sz="2400" dirty="0"/>
              <a:t>C) as ex officio, nonvoting members, a representative </a:t>
            </a:r>
            <a:r>
              <a:rPr lang="en-US" sz="2400" dirty="0" smtClean="0"/>
              <a:t>	of </a:t>
            </a:r>
            <a:r>
              <a:rPr lang="en-US" sz="2400" dirty="0"/>
              <a:t>the designated State entity, and representatives </a:t>
            </a:r>
            <a:r>
              <a:rPr lang="en-US" sz="2400" dirty="0" smtClean="0"/>
              <a:t>	from </a:t>
            </a:r>
            <a:r>
              <a:rPr lang="en-US" sz="2400" dirty="0"/>
              <a:t>State agencies that provide services for </a:t>
            </a:r>
            <a:r>
              <a:rPr lang="en-US" sz="2400" dirty="0" smtClean="0"/>
              <a:t>	individuals </a:t>
            </a:r>
            <a:r>
              <a:rPr lang="en-US" sz="2400" dirty="0"/>
              <a:t>with disabilities.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24</a:t>
            </a:fld>
            <a:endParaRPr lang="en-US" dirty="0"/>
          </a:p>
        </p:txBody>
      </p:sp>
    </p:spTree>
    <p:extLst>
      <p:ext uri="{BB962C8B-B14F-4D97-AF65-F5344CB8AC3E}">
        <p14:creationId xmlns:p14="http://schemas.microsoft.com/office/powerpoint/2010/main" val="1943686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State Independent Living Council Assurances</a:t>
            </a:r>
            <a:r>
              <a:rPr lang="en-US" dirty="0"/>
              <a:t>, </a:t>
            </a:r>
            <a:r>
              <a:rPr lang="en-US" sz="2400" dirty="0"/>
              <a:t>cont’d. </a:t>
            </a:r>
            <a:r>
              <a:rPr lang="en-US" sz="2400" dirty="0" smtClean="0"/>
              <a:t>3</a:t>
            </a:r>
            <a:endParaRPr lang="en-US" sz="2400" dirty="0"/>
          </a:p>
        </p:txBody>
      </p:sp>
      <p:sp>
        <p:nvSpPr>
          <p:cNvPr id="2" name="Content Placeholder 1"/>
          <p:cNvSpPr>
            <a:spLocks noGrp="1"/>
          </p:cNvSpPr>
          <p:nvPr>
            <p:ph idx="1"/>
          </p:nvPr>
        </p:nvSpPr>
        <p:spPr/>
        <p:txBody>
          <a:bodyPr/>
          <a:lstStyle/>
          <a:p>
            <a:pPr marL="0" indent="0">
              <a:buNone/>
            </a:pPr>
            <a:r>
              <a:rPr lang="en-US" sz="2800" dirty="0" smtClean="0"/>
              <a:t>3) The SILC terms of appointment adhere to the Act Sec. 705(b)(6):</a:t>
            </a:r>
          </a:p>
          <a:p>
            <a:pPr marL="0" indent="0">
              <a:buNone/>
            </a:pPr>
            <a:r>
              <a:rPr lang="en-US" sz="2400" dirty="0" smtClean="0"/>
              <a:t>	(</a:t>
            </a:r>
            <a:r>
              <a:rPr lang="en-US" sz="2400" dirty="0"/>
              <a:t>6) TERMS OF APPOINTMENT.— </a:t>
            </a:r>
          </a:p>
          <a:p>
            <a:pPr marL="0" indent="0">
              <a:buNone/>
            </a:pPr>
            <a:r>
              <a:rPr lang="en-US" sz="2400" dirty="0" smtClean="0"/>
              <a:t>	(</a:t>
            </a:r>
            <a:r>
              <a:rPr lang="en-US" sz="2400" dirty="0"/>
              <a:t>A) LENGTH OF TERM.—Each member of the Council </a:t>
            </a:r>
            <a:r>
              <a:rPr lang="en-US" sz="2400" dirty="0" smtClean="0"/>
              <a:t>	shall </a:t>
            </a:r>
            <a:r>
              <a:rPr lang="en-US" sz="2400" dirty="0"/>
              <a:t>serve for a term of 3 years, except that— </a:t>
            </a:r>
          </a:p>
          <a:p>
            <a:pPr marL="0" indent="0">
              <a:buNone/>
            </a:pPr>
            <a:r>
              <a:rPr lang="en-US" sz="2400" dirty="0" smtClean="0"/>
              <a:t>	(</a:t>
            </a:r>
            <a:r>
              <a:rPr lang="en-US" sz="2400" dirty="0" err="1"/>
              <a:t>i</a:t>
            </a:r>
            <a:r>
              <a:rPr lang="en-US" sz="2400" dirty="0"/>
              <a:t>) a member appointed to fill a vacancy occurring prior </a:t>
            </a:r>
            <a:r>
              <a:rPr lang="en-US" sz="2400" dirty="0" smtClean="0"/>
              <a:t>	to </a:t>
            </a:r>
            <a:r>
              <a:rPr lang="en-US" sz="2400" dirty="0"/>
              <a:t>the expiration of the term for which a predecessor </a:t>
            </a:r>
            <a:r>
              <a:rPr lang="en-US" sz="2400" dirty="0" smtClean="0"/>
              <a:t>	was </a:t>
            </a:r>
            <a:r>
              <a:rPr lang="en-US" sz="2400" dirty="0"/>
              <a:t>appointed, shall be appointed for the remainder of </a:t>
            </a:r>
            <a:r>
              <a:rPr lang="en-US" sz="2400" dirty="0" smtClean="0"/>
              <a:t>	such </a:t>
            </a:r>
            <a:r>
              <a:rPr lang="en-US" sz="2400" dirty="0"/>
              <a:t>term; and </a:t>
            </a:r>
          </a:p>
          <a:p>
            <a:pPr marL="0" indent="0">
              <a:buNone/>
            </a:pPr>
            <a:r>
              <a:rPr lang="en-US" sz="2400" dirty="0" smtClean="0"/>
              <a:t>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25</a:t>
            </a:fld>
            <a:endParaRPr lang="en-US" dirty="0"/>
          </a:p>
        </p:txBody>
      </p:sp>
    </p:spTree>
    <p:extLst>
      <p:ext uri="{BB962C8B-B14F-4D97-AF65-F5344CB8AC3E}">
        <p14:creationId xmlns:p14="http://schemas.microsoft.com/office/powerpoint/2010/main" val="34636381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800" dirty="0" smtClean="0"/>
              <a:t>	(</a:t>
            </a:r>
            <a:r>
              <a:rPr lang="en-US" sz="2800" dirty="0"/>
              <a:t>ii) the terms of service of the members initially 	appointed shall be (as specified by the </a:t>
            </a:r>
            <a:r>
              <a:rPr lang="en-US" sz="2800" dirty="0" smtClean="0"/>
              <a:t>	appointing </a:t>
            </a:r>
            <a:r>
              <a:rPr lang="en-US" sz="2800" dirty="0"/>
              <a:t>	authority described in paragraph </a:t>
            </a:r>
            <a:r>
              <a:rPr lang="en-US" sz="2800" dirty="0" smtClean="0"/>
              <a:t>	(</a:t>
            </a:r>
            <a:r>
              <a:rPr lang="en-US" sz="2800" dirty="0"/>
              <a:t>3)) for such fewer </a:t>
            </a:r>
            <a:r>
              <a:rPr lang="en-US" sz="2800" dirty="0" smtClean="0"/>
              <a:t>number </a:t>
            </a:r>
            <a:r>
              <a:rPr lang="en-US" sz="2800" dirty="0"/>
              <a:t>of years as will </a:t>
            </a:r>
            <a:r>
              <a:rPr lang="en-US" sz="2800" dirty="0" smtClean="0"/>
              <a:t>	provide </a:t>
            </a:r>
            <a:r>
              <a:rPr lang="en-US" sz="2800" dirty="0"/>
              <a:t>for the expiration of 	terms on a </a:t>
            </a:r>
            <a:r>
              <a:rPr lang="en-US" sz="2800" dirty="0" smtClean="0"/>
              <a:t>	staggered </a:t>
            </a:r>
            <a:r>
              <a:rPr lang="en-US" sz="2800" dirty="0"/>
              <a:t>basis. </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26</a:t>
            </a:fld>
            <a:endParaRPr lang="en-US" dirty="0"/>
          </a:p>
        </p:txBody>
      </p:sp>
      <p:sp>
        <p:nvSpPr>
          <p:cNvPr id="4" name="Title 3"/>
          <p:cNvSpPr>
            <a:spLocks noGrp="1"/>
          </p:cNvSpPr>
          <p:nvPr>
            <p:ph type="title"/>
          </p:nvPr>
        </p:nvSpPr>
        <p:spPr/>
        <p:txBody>
          <a:bodyPr/>
          <a:lstStyle/>
          <a:p>
            <a:r>
              <a:rPr lang="en-US" dirty="0"/>
              <a:t>State Independent Living Council Assurances, </a:t>
            </a:r>
            <a:r>
              <a:rPr lang="en-US" sz="2400" dirty="0"/>
              <a:t>cont’d</a:t>
            </a:r>
            <a:r>
              <a:rPr lang="en-US" sz="2400" dirty="0" smtClean="0"/>
              <a:t>. 4</a:t>
            </a:r>
            <a:endParaRPr lang="en-US" dirty="0"/>
          </a:p>
        </p:txBody>
      </p:sp>
    </p:spTree>
    <p:extLst>
      <p:ext uri="{BB962C8B-B14F-4D97-AF65-F5344CB8AC3E}">
        <p14:creationId xmlns:p14="http://schemas.microsoft.com/office/powerpoint/2010/main" val="1670206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SILC is established	</a:t>
            </a:r>
            <a:endParaRPr lang="en-US" dirty="0"/>
          </a:p>
        </p:txBody>
      </p:sp>
      <p:sp>
        <p:nvSpPr>
          <p:cNvPr id="2" name="Content Placeholder 1"/>
          <p:cNvSpPr>
            <a:spLocks noGrp="1"/>
          </p:cNvSpPr>
          <p:nvPr>
            <p:ph idx="1"/>
          </p:nvPr>
        </p:nvSpPr>
        <p:spPr/>
        <p:txBody>
          <a:bodyPr/>
          <a:lstStyle/>
          <a:p>
            <a:pPr marL="0" indent="0">
              <a:buNone/>
            </a:pPr>
            <a:r>
              <a:rPr lang="en-US" dirty="0" smtClean="0"/>
              <a:t>4) The SILC is not established as an entity within a State agency in accordance with 45 CFR Sec. 1329.14(b);</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27</a:t>
            </a:fld>
            <a:endParaRPr lang="en-US" dirty="0"/>
          </a:p>
        </p:txBody>
      </p:sp>
    </p:spTree>
    <p:extLst>
      <p:ext uri="{BB962C8B-B14F-4D97-AF65-F5344CB8AC3E}">
        <p14:creationId xmlns:p14="http://schemas.microsoft.com/office/powerpoint/2010/main" val="981418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SILC oversight of staff	</a:t>
            </a:r>
            <a:endParaRPr lang="en-US" dirty="0"/>
          </a:p>
        </p:txBody>
      </p:sp>
      <p:sp>
        <p:nvSpPr>
          <p:cNvPr id="2" name="Content Placeholder 1"/>
          <p:cNvSpPr>
            <a:spLocks noGrp="1"/>
          </p:cNvSpPr>
          <p:nvPr>
            <p:ph idx="1"/>
          </p:nvPr>
        </p:nvSpPr>
        <p:spPr/>
        <p:txBody>
          <a:bodyPr/>
          <a:lstStyle/>
          <a:p>
            <a:pPr marL="0" indent="0">
              <a:buNone/>
            </a:pPr>
            <a:r>
              <a:rPr lang="en-US" dirty="0" smtClean="0"/>
              <a:t>5) The SILC will make the determination of whether it wants to utilize DSE staff to carry out the functions of the SILC;</a:t>
            </a:r>
          </a:p>
          <a:p>
            <a:pPr marL="514350" indent="-514350">
              <a:buAutoNum type="alphaLcPeriod"/>
            </a:pPr>
            <a:r>
              <a:rPr lang="en-US" dirty="0" smtClean="0"/>
              <a:t>The SILC must inform the DSE if it chooses to utilize DSE staff;</a:t>
            </a:r>
          </a:p>
          <a:p>
            <a:pPr marL="514350" indent="-514350">
              <a:buAutoNum type="alphaLcPeriod"/>
            </a:pPr>
            <a:r>
              <a:rPr lang="en-US" dirty="0" smtClean="0"/>
              <a:t>The SILC assumes management and responsibility of such staff with regard to activities and functions performed for the SILC in accordance with the Act. (Sec. 705(e)(3)).</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28</a:t>
            </a:fld>
            <a:endParaRPr lang="en-US" dirty="0"/>
          </a:p>
        </p:txBody>
      </p:sp>
    </p:spTree>
    <p:extLst>
      <p:ext uri="{BB962C8B-B14F-4D97-AF65-F5344CB8AC3E}">
        <p14:creationId xmlns:p14="http://schemas.microsoft.com/office/powerpoint/2010/main" val="246430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Program access and SILC autonomy</a:t>
            </a:r>
            <a:endParaRPr lang="en-US" dirty="0"/>
          </a:p>
        </p:txBody>
      </p:sp>
      <p:sp>
        <p:nvSpPr>
          <p:cNvPr id="2" name="Content Placeholder 1"/>
          <p:cNvSpPr>
            <a:spLocks noGrp="1"/>
          </p:cNvSpPr>
          <p:nvPr>
            <p:ph idx="1"/>
          </p:nvPr>
        </p:nvSpPr>
        <p:spPr/>
        <p:txBody>
          <a:bodyPr/>
          <a:lstStyle/>
          <a:p>
            <a:pPr marL="400050" indent="-400050">
              <a:buNone/>
            </a:pPr>
            <a:r>
              <a:rPr lang="en-US" dirty="0" smtClean="0"/>
              <a:t>6) The SILC shall ensure all program activities are accessible to people with disabilities.</a:t>
            </a:r>
          </a:p>
          <a:p>
            <a:pPr marL="400050" indent="-400050">
              <a:buNone/>
            </a:pPr>
            <a:r>
              <a:rPr lang="en-US" dirty="0" smtClean="0"/>
              <a:t>7) The State Plan shall provide assurances that the designated State entity, any other agency, office or entity of the State, will not interfere with the operations of the SILC, except as provided by law and regulation; and</a:t>
            </a:r>
          </a:p>
          <a:p>
            <a:pPr marL="0" indent="0">
              <a:buNone/>
            </a:pPr>
            <a:r>
              <a:rPr lang="en-US" dirty="0"/>
              <a:t>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29</a:t>
            </a:fld>
            <a:endParaRPr lang="en-US" dirty="0"/>
          </a:p>
        </p:txBody>
      </p:sp>
    </p:spTree>
    <p:extLst>
      <p:ext uri="{BB962C8B-B14F-4D97-AF65-F5344CB8AC3E}">
        <p14:creationId xmlns:p14="http://schemas.microsoft.com/office/powerpoint/2010/main" val="3949620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A little about our purpose in this session...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990600"/>
            <a:ext cx="8229600" cy="5257800"/>
          </a:xfrm>
        </p:spPr>
        <p:txBody>
          <a:bodyPr/>
          <a:lstStyle/>
          <a:p>
            <a:pPr lvl="0"/>
            <a:r>
              <a:rPr lang="en-US" dirty="0" smtClean="0"/>
              <a:t>We are going to talk together about the letter from ACL that came out in late September, 2017.</a:t>
            </a:r>
          </a:p>
          <a:p>
            <a:pPr lvl="0"/>
            <a:r>
              <a:rPr lang="en-US" dirty="0" smtClean="0"/>
              <a:t>ACL/Office of Independent Living has informed us that the </a:t>
            </a:r>
            <a:r>
              <a:rPr lang="en-US" dirty="0" smtClean="0"/>
              <a:t>Indicators are effective </a:t>
            </a:r>
            <a:r>
              <a:rPr lang="en-US" dirty="0" smtClean="0"/>
              <a:t>January </a:t>
            </a:r>
            <a:r>
              <a:rPr lang="en-US" dirty="0" smtClean="0"/>
              <a:t>31, 2018.</a:t>
            </a:r>
            <a:endParaRPr lang="en-US" dirty="0" smtClean="0"/>
          </a:p>
          <a:p>
            <a:pPr lvl="0"/>
            <a:r>
              <a:rPr lang="en-US" dirty="0" smtClean="0"/>
              <a:t>What new requirements or clarification will SILCs need to be aware of?</a:t>
            </a:r>
            <a:endParaRPr lang="en-US" dirty="0"/>
          </a:p>
          <a:p>
            <a:pPr lvl="0"/>
            <a:r>
              <a:rPr lang="en-US" dirty="0" smtClean="0"/>
              <a:t>What new requirements or clarification potentially impact the SILC/DSE relationship?</a:t>
            </a:r>
          </a:p>
          <a:p>
            <a:pPr lvl="0"/>
            <a:r>
              <a:rPr lang="en-US" dirty="0" smtClean="0"/>
              <a:t>What assurances apply to the </a:t>
            </a:r>
            <a:r>
              <a:rPr lang="en-US" dirty="0" smtClean="0"/>
              <a:t>SILC and DSE (effective October 1, 2018)?</a:t>
            </a:r>
            <a:endParaRPr lang="en-US" dirty="0" smtClean="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Tree>
    <p:extLst>
      <p:ext uri="{BB962C8B-B14F-4D97-AF65-F5344CB8AC3E}">
        <p14:creationId xmlns:p14="http://schemas.microsoft.com/office/powerpoint/2010/main" val="1677629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Unserved and underserved populations	</a:t>
            </a:r>
            <a:endParaRPr lang="en-US" dirty="0"/>
          </a:p>
        </p:txBody>
      </p:sp>
      <p:sp>
        <p:nvSpPr>
          <p:cNvPr id="2" name="Content Placeholder 1"/>
          <p:cNvSpPr>
            <a:spLocks noGrp="1"/>
          </p:cNvSpPr>
          <p:nvPr>
            <p:ph idx="1"/>
          </p:nvPr>
        </p:nvSpPr>
        <p:spPr/>
        <p:txBody>
          <a:bodyPr/>
          <a:lstStyle/>
          <a:p>
            <a:pPr marL="0" indent="0">
              <a:buNone/>
            </a:pPr>
            <a:r>
              <a:rPr lang="en-US" dirty="0" smtClean="0"/>
              <a:t>8) The SILC actively consults with unserved and underserved populations in urban and rural areas that include indigenous populations as appropriate for State Plan development as described in Sec. 713(b)(7) of the Act regarding Authorized Uses of Funds (29 U.S.C. Sec. 796-29b)(7)).</a:t>
            </a:r>
          </a:p>
          <a:p>
            <a:pPr marL="0" indent="0">
              <a:buNone/>
            </a:pPr>
            <a:endParaRPr lang="en-US" sz="1400" dirty="0"/>
          </a:p>
          <a:p>
            <a:pPr marL="0" indent="0">
              <a:buNone/>
            </a:pPr>
            <a:r>
              <a:rPr lang="en-US" dirty="0" smtClean="0"/>
              <a:t>	713(b)(7</a:t>
            </a:r>
            <a:r>
              <a:rPr lang="en-US" dirty="0"/>
              <a:t>) </a:t>
            </a:r>
            <a:r>
              <a:rPr lang="en-US" dirty="0" smtClean="0"/>
              <a:t>includes as an activity: to </a:t>
            </a:r>
            <a:r>
              <a:rPr lang="en-US" dirty="0"/>
              <a:t>provide </a:t>
            </a:r>
            <a:r>
              <a:rPr lang="en-US" dirty="0" smtClean="0"/>
              <a:t>	outreach </a:t>
            </a:r>
            <a:r>
              <a:rPr lang="en-US" dirty="0"/>
              <a:t>to populations that </a:t>
            </a:r>
            <a:r>
              <a:rPr lang="en-US" dirty="0" smtClean="0"/>
              <a:t>are </a:t>
            </a:r>
            <a:r>
              <a:rPr lang="en-US" dirty="0"/>
              <a:t>unserved or </a:t>
            </a:r>
            <a:r>
              <a:rPr lang="en-US" dirty="0" smtClean="0"/>
              <a:t>	underserved </a:t>
            </a:r>
            <a:r>
              <a:rPr lang="en-US" dirty="0"/>
              <a:t>by programs under </a:t>
            </a:r>
            <a:r>
              <a:rPr lang="en-US" dirty="0" smtClean="0"/>
              <a:t>this </a:t>
            </a:r>
            <a:r>
              <a:rPr lang="en-US" dirty="0"/>
              <a:t>title, including </a:t>
            </a:r>
            <a:r>
              <a:rPr lang="en-US" dirty="0" smtClean="0"/>
              <a:t>	minority </a:t>
            </a:r>
            <a:r>
              <a:rPr lang="en-US" dirty="0"/>
              <a:t>groups and urban and </a:t>
            </a:r>
            <a:r>
              <a:rPr lang="en-US" dirty="0" smtClean="0"/>
              <a:t>rural </a:t>
            </a:r>
            <a:r>
              <a:rPr lang="en-US" dirty="0"/>
              <a:t>populations. </a:t>
            </a:r>
          </a:p>
          <a:p>
            <a:pPr marL="0" indent="0">
              <a:buNone/>
            </a:pPr>
            <a:r>
              <a:rPr lang="en-US" dirty="0" smtClean="0"/>
              <a:t>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30</a:t>
            </a:fld>
            <a:endParaRPr lang="en-US" dirty="0"/>
          </a:p>
        </p:txBody>
      </p:sp>
    </p:spTree>
    <p:extLst>
      <p:ext uri="{BB962C8B-B14F-4D97-AF65-F5344CB8AC3E}">
        <p14:creationId xmlns:p14="http://schemas.microsoft.com/office/powerpoint/2010/main" val="104955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458200" cy="792162"/>
          </a:xfrm>
        </p:spPr>
        <p:txBody>
          <a:bodyPr/>
          <a:lstStyle/>
          <a:p>
            <a:pPr algn="ctr"/>
            <a:r>
              <a:rPr lang="en-US" dirty="0"/>
              <a:t>DSE </a:t>
            </a:r>
            <a:r>
              <a:rPr lang="en-US" dirty="0" smtClean="0"/>
              <a:t>Assurances</a:t>
            </a:r>
            <a:br>
              <a:rPr lang="en-US" dirty="0" smtClean="0"/>
            </a:br>
            <a:r>
              <a:rPr lang="en-US" dirty="0" smtClean="0"/>
              <a:t>(Effective October 1, 2018)</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31</a:t>
            </a:fld>
            <a:endParaRPr lang="en-US" dirty="0"/>
          </a:p>
        </p:txBody>
      </p:sp>
    </p:spTree>
    <p:extLst>
      <p:ext uri="{BB962C8B-B14F-4D97-AF65-F5344CB8AC3E}">
        <p14:creationId xmlns:p14="http://schemas.microsoft.com/office/powerpoint/2010/main" val="1961080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Designated State Entity Assurances</a:t>
            </a:r>
            <a:endParaRPr lang="en-US" dirty="0"/>
          </a:p>
        </p:txBody>
      </p:sp>
      <p:sp>
        <p:nvSpPr>
          <p:cNvPr id="2" name="Content Placeholder 1"/>
          <p:cNvSpPr>
            <a:spLocks noGrp="1"/>
          </p:cNvSpPr>
          <p:nvPr>
            <p:ph idx="1"/>
          </p:nvPr>
        </p:nvSpPr>
        <p:spPr/>
        <p:txBody>
          <a:bodyPr/>
          <a:lstStyle/>
          <a:p>
            <a:pPr marL="400050" indent="-400050">
              <a:buNone/>
            </a:pPr>
            <a:r>
              <a:rPr lang="en-US" dirty="0" smtClean="0"/>
              <a:t>1) The DSE acknowledges its role as the fiscal intermediary to receive, account for and disburse funds received by the State to support Independent Living Services in the State.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32</a:t>
            </a:fld>
            <a:endParaRPr lang="en-US" dirty="0"/>
          </a:p>
        </p:txBody>
      </p:sp>
    </p:spTree>
    <p:extLst>
      <p:ext uri="{BB962C8B-B14F-4D97-AF65-F5344CB8AC3E}">
        <p14:creationId xmlns:p14="http://schemas.microsoft.com/office/powerpoint/2010/main" val="24696846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Designated State Entity </a:t>
            </a:r>
            <a:r>
              <a:rPr lang="en-US" dirty="0"/>
              <a:t>Assurances, </a:t>
            </a:r>
            <a:r>
              <a:rPr lang="en-US" sz="2400" dirty="0"/>
              <a:t>cont’d.</a:t>
            </a:r>
            <a:r>
              <a:rPr lang="en-US" dirty="0"/>
              <a:t> </a:t>
            </a:r>
          </a:p>
        </p:txBody>
      </p:sp>
      <p:sp>
        <p:nvSpPr>
          <p:cNvPr id="2" name="Content Placeholder 1"/>
          <p:cNvSpPr>
            <a:spLocks noGrp="1"/>
          </p:cNvSpPr>
          <p:nvPr>
            <p:ph idx="1"/>
          </p:nvPr>
        </p:nvSpPr>
        <p:spPr/>
        <p:txBody>
          <a:bodyPr/>
          <a:lstStyle/>
          <a:p>
            <a:pPr marL="400050" indent="-400050">
              <a:buNone/>
            </a:pPr>
            <a:r>
              <a:rPr lang="en-US" dirty="0" smtClean="0"/>
              <a:t>2) The DSE must make timely and prompt payments to Subchapter B funded SILCs and CILs:</a:t>
            </a:r>
          </a:p>
          <a:p>
            <a:pPr marL="514350" indent="-514350">
              <a:buAutoNum type="alphaLcPeriod"/>
            </a:pPr>
            <a:r>
              <a:rPr lang="en-US" dirty="0" smtClean="0"/>
              <a:t>When the reimbursement method is used, the DSE must make a payment within 30 calendar days after receipt of the billing, unless the agency or pass-through entity reasonably believes the request to be improper;</a:t>
            </a:r>
          </a:p>
          <a:p>
            <a:pPr marL="514350" indent="-514350">
              <a:buAutoNum type="alphaLcPeriod"/>
            </a:pPr>
            <a:r>
              <a:rPr lang="en-US" dirty="0" smtClean="0"/>
              <a:t>When necessary, the DSE will advance payments to Subchapter B funded SILCs and CILs to cover its estimated disbursement needs for an initial period generally geared to the mutually agreed upon disbursing cycle;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33</a:t>
            </a:fld>
            <a:endParaRPr lang="en-US" dirty="0"/>
          </a:p>
        </p:txBody>
      </p:sp>
    </p:spTree>
    <p:extLst>
      <p:ext uri="{BB962C8B-B14F-4D97-AF65-F5344CB8AC3E}">
        <p14:creationId xmlns:p14="http://schemas.microsoft.com/office/powerpoint/2010/main" val="26509681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848600" cy="792162"/>
          </a:xfrm>
        </p:spPr>
        <p:txBody>
          <a:bodyPr/>
          <a:lstStyle/>
          <a:p>
            <a:r>
              <a:rPr lang="en-US" dirty="0" smtClean="0"/>
              <a:t>Designated State Entity Assurances</a:t>
            </a:r>
            <a:r>
              <a:rPr lang="en-US" dirty="0"/>
              <a:t>, </a:t>
            </a:r>
            <a:r>
              <a:rPr lang="en-US" sz="2400" dirty="0"/>
              <a:t>cont’d. 2</a:t>
            </a:r>
          </a:p>
        </p:txBody>
      </p:sp>
      <p:sp>
        <p:nvSpPr>
          <p:cNvPr id="2" name="Content Placeholder 1"/>
          <p:cNvSpPr>
            <a:spLocks noGrp="1"/>
          </p:cNvSpPr>
          <p:nvPr>
            <p:ph idx="1"/>
          </p:nvPr>
        </p:nvSpPr>
        <p:spPr/>
        <p:txBody>
          <a:bodyPr/>
          <a:lstStyle/>
          <a:p>
            <a:pPr marL="0" indent="0">
              <a:buNone/>
            </a:pPr>
            <a:r>
              <a:rPr lang="en-US" dirty="0">
                <a:solidFill>
                  <a:schemeClr val="tx1">
                    <a:lumMod val="50000"/>
                    <a:lumOff val="50000"/>
                  </a:schemeClr>
                </a:solidFill>
              </a:rPr>
              <a:t>2) The DSE must make timely and prompt payments to </a:t>
            </a:r>
            <a:r>
              <a:rPr lang="en-US" dirty="0" smtClean="0">
                <a:solidFill>
                  <a:schemeClr val="tx1">
                    <a:lumMod val="50000"/>
                    <a:lumOff val="50000"/>
                  </a:schemeClr>
                </a:solidFill>
              </a:rPr>
              <a:t>Subchapter </a:t>
            </a:r>
            <a:r>
              <a:rPr lang="en-US" dirty="0">
                <a:solidFill>
                  <a:schemeClr val="tx1">
                    <a:lumMod val="50000"/>
                    <a:lumOff val="50000"/>
                  </a:schemeClr>
                </a:solidFill>
              </a:rPr>
              <a:t>B funded SILCs and </a:t>
            </a:r>
            <a:r>
              <a:rPr lang="en-US" dirty="0" smtClean="0">
                <a:solidFill>
                  <a:schemeClr val="tx1">
                    <a:lumMod val="50000"/>
                    <a:lumOff val="50000"/>
                  </a:schemeClr>
                </a:solidFill>
              </a:rPr>
              <a:t>CILs (cont.):</a:t>
            </a:r>
          </a:p>
          <a:p>
            <a:pPr marL="514350" indent="-514350">
              <a:buAutoNum type="alphaLcPeriod" startAt="3"/>
            </a:pPr>
            <a:r>
              <a:rPr lang="en-US" dirty="0" smtClean="0"/>
              <a:t>The DSE will accept requests for advance payments and reimbursements at least monthly when electronic fund transfers are not used, and as often as necessary when electronic transfers are used, in accordance with the provisions of the Electronic Fund Transfer Act (15 U.S.C. 1693-1693r);</a:t>
            </a:r>
          </a:p>
          <a:p>
            <a:pPr marL="514350" indent="-514350">
              <a:buAutoNum type="alphaLcPeriod" startAt="3"/>
            </a:pP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34</a:t>
            </a:fld>
            <a:endParaRPr lang="en-US" dirty="0"/>
          </a:p>
        </p:txBody>
      </p:sp>
    </p:spTree>
    <p:extLst>
      <p:ext uri="{BB962C8B-B14F-4D97-AF65-F5344CB8AC3E}">
        <p14:creationId xmlns:p14="http://schemas.microsoft.com/office/powerpoint/2010/main" val="13343912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924800" cy="792162"/>
          </a:xfrm>
        </p:spPr>
        <p:txBody>
          <a:bodyPr/>
          <a:lstStyle/>
          <a:p>
            <a:r>
              <a:rPr lang="en-US" dirty="0" smtClean="0"/>
              <a:t>Designated State Entity </a:t>
            </a:r>
            <a:r>
              <a:rPr lang="en-US" dirty="0"/>
              <a:t>Assurances, </a:t>
            </a:r>
            <a:r>
              <a:rPr lang="en-US" sz="2400" dirty="0"/>
              <a:t>cont’d. </a:t>
            </a:r>
            <a:r>
              <a:rPr lang="en-US" sz="2400" dirty="0" smtClean="0"/>
              <a:t>3</a:t>
            </a:r>
            <a:endParaRPr lang="en-US" dirty="0"/>
          </a:p>
        </p:txBody>
      </p:sp>
      <p:sp>
        <p:nvSpPr>
          <p:cNvPr id="2" name="Content Placeholder 1"/>
          <p:cNvSpPr>
            <a:spLocks noGrp="1"/>
          </p:cNvSpPr>
          <p:nvPr>
            <p:ph idx="1"/>
          </p:nvPr>
        </p:nvSpPr>
        <p:spPr/>
        <p:txBody>
          <a:bodyPr/>
          <a:lstStyle/>
          <a:p>
            <a:pPr marL="514350" indent="-514350">
              <a:buAutoNum type="arabicParenR" startAt="3"/>
            </a:pPr>
            <a:r>
              <a:rPr lang="en-US" dirty="0" smtClean="0"/>
              <a:t>The DSE will abide by SILC determination of whether the SILC wants to utilize DSE staff;</a:t>
            </a:r>
          </a:p>
          <a:p>
            <a:pPr marL="857250" lvl="1" indent="-457200">
              <a:buAutoNum type="alphaLcPeriod"/>
            </a:pPr>
            <a:r>
              <a:rPr lang="en-US" dirty="0" smtClean="0"/>
              <a:t>If the SILC informs the DSE that the SILC wants to utilize DSE staff, the DSE assures that management of such staff with regard to activities and functions performed for the SILC is the sole responsibility of the SILC in accordance with Section 705(e)(3) of the Act.</a:t>
            </a:r>
          </a:p>
          <a:p>
            <a:pPr marL="857250" lvl="1" indent="-457200">
              <a:buAutoNum type="alphaLcPeriod"/>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35</a:t>
            </a:fld>
            <a:endParaRPr lang="en-US" dirty="0"/>
          </a:p>
        </p:txBody>
      </p:sp>
    </p:spTree>
    <p:extLst>
      <p:ext uri="{BB962C8B-B14F-4D97-AF65-F5344CB8AC3E}">
        <p14:creationId xmlns:p14="http://schemas.microsoft.com/office/powerpoint/2010/main" val="11070813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05800" cy="792162"/>
          </a:xfrm>
        </p:spPr>
        <p:txBody>
          <a:bodyPr/>
          <a:lstStyle/>
          <a:p>
            <a:r>
              <a:rPr lang="en-US" dirty="0" smtClean="0"/>
              <a:t>Designated State Entity </a:t>
            </a:r>
            <a:r>
              <a:rPr lang="en-US" dirty="0"/>
              <a:t>Assurances, </a:t>
            </a:r>
            <a:r>
              <a:rPr lang="en-US" sz="2400" dirty="0"/>
              <a:t>cont’d. 4</a:t>
            </a:r>
          </a:p>
        </p:txBody>
      </p:sp>
      <p:sp>
        <p:nvSpPr>
          <p:cNvPr id="2" name="Content Placeholder 1"/>
          <p:cNvSpPr>
            <a:spLocks noGrp="1"/>
          </p:cNvSpPr>
          <p:nvPr>
            <p:ph idx="1"/>
          </p:nvPr>
        </p:nvSpPr>
        <p:spPr/>
        <p:txBody>
          <a:bodyPr/>
          <a:lstStyle/>
          <a:p>
            <a:pPr marL="0" indent="0">
              <a:buNone/>
            </a:pPr>
            <a:r>
              <a:rPr lang="en-US" dirty="0" smtClean="0"/>
              <a:t>4) The DSE will assure that the agency keeps appropriate records, in accordance with federal and State law, and provides access to records by the federal funding agency upon request;</a:t>
            </a:r>
          </a:p>
          <a:p>
            <a:pPr marL="0" indent="0">
              <a:buNone/>
            </a:pPr>
            <a:r>
              <a:rPr lang="en-US" dirty="0" smtClean="0"/>
              <a:t>5) The DSE assures that the SILC is established as an autonomous entity within the State as required in Section 1329.14 of the WIOA regulations (45 CFR 1329.14);</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36</a:t>
            </a:fld>
            <a:endParaRPr lang="en-US" dirty="0"/>
          </a:p>
        </p:txBody>
      </p:sp>
    </p:spTree>
    <p:extLst>
      <p:ext uri="{BB962C8B-B14F-4D97-AF65-F5344CB8AC3E}">
        <p14:creationId xmlns:p14="http://schemas.microsoft.com/office/powerpoint/2010/main" val="719230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924800" cy="792162"/>
          </a:xfrm>
        </p:spPr>
        <p:txBody>
          <a:bodyPr/>
          <a:lstStyle/>
          <a:p>
            <a:r>
              <a:rPr lang="en-US" dirty="0" smtClean="0"/>
              <a:t>Designated State Entity </a:t>
            </a:r>
            <a:r>
              <a:rPr lang="en-US" dirty="0"/>
              <a:t>Assurances, </a:t>
            </a:r>
            <a:r>
              <a:rPr lang="en-US" sz="2400" dirty="0"/>
              <a:t>cont’d. </a:t>
            </a:r>
            <a:r>
              <a:rPr lang="en-US" sz="2400" dirty="0" smtClean="0"/>
              <a:t>5</a:t>
            </a:r>
            <a:endParaRPr lang="en-US" sz="2400" dirty="0"/>
          </a:p>
        </p:txBody>
      </p:sp>
      <p:sp>
        <p:nvSpPr>
          <p:cNvPr id="2" name="Content Placeholder 1"/>
          <p:cNvSpPr>
            <a:spLocks noGrp="1"/>
          </p:cNvSpPr>
          <p:nvPr>
            <p:ph idx="1"/>
          </p:nvPr>
        </p:nvSpPr>
        <p:spPr/>
        <p:txBody>
          <a:bodyPr/>
          <a:lstStyle/>
          <a:p>
            <a:pPr marL="0" indent="0">
              <a:buNone/>
            </a:pPr>
            <a:r>
              <a:rPr lang="en-US" dirty="0" smtClean="0"/>
              <a:t>6) The DSE will not interfere with the business or operations of the SILC that include but are not limited to:</a:t>
            </a:r>
          </a:p>
          <a:p>
            <a:pPr marL="514350" indent="-514350">
              <a:buAutoNum type="alphaLcPeriod"/>
            </a:pPr>
            <a:r>
              <a:rPr lang="en-US" dirty="0" smtClean="0"/>
              <a:t>Expenditure of federal funds,</a:t>
            </a:r>
          </a:p>
          <a:p>
            <a:pPr marL="514350" indent="-514350">
              <a:buAutoNum type="alphaLcPeriod"/>
            </a:pPr>
            <a:r>
              <a:rPr lang="en-US" dirty="0" smtClean="0"/>
              <a:t>Meeting schedules and agendas,</a:t>
            </a:r>
          </a:p>
          <a:p>
            <a:pPr marL="514350" indent="-514350">
              <a:buAutoNum type="alphaLcPeriod"/>
            </a:pPr>
            <a:r>
              <a:rPr lang="en-US" dirty="0" smtClean="0"/>
              <a:t>SILC board business,</a:t>
            </a:r>
          </a:p>
          <a:p>
            <a:pPr marL="514350" indent="-514350">
              <a:buAutoNum type="alphaLcPeriod"/>
            </a:pPr>
            <a:r>
              <a:rPr lang="en-US" dirty="0" smtClean="0"/>
              <a:t>Voting actions of the SILC Board,</a:t>
            </a:r>
          </a:p>
          <a:p>
            <a:pPr marL="514350" indent="-514350">
              <a:buAutoNum type="alphaLcPeriod"/>
            </a:pPr>
            <a:r>
              <a:rPr lang="en-US" dirty="0" smtClean="0"/>
              <a:t>Personnel actions,</a:t>
            </a:r>
          </a:p>
          <a:p>
            <a:pPr marL="514350" indent="-514350">
              <a:buAutoNum type="alphaLcPeriod"/>
            </a:pPr>
            <a:r>
              <a:rPr lang="en-US" dirty="0" smtClean="0"/>
              <a:t>Allowable travel,</a:t>
            </a:r>
          </a:p>
          <a:p>
            <a:pPr marL="514350" indent="-514350">
              <a:buAutoNum type="alphaLcPeriod"/>
            </a:pPr>
            <a:r>
              <a:rPr lang="en-US" dirty="0" smtClean="0"/>
              <a:t>Trainings; and</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37</a:t>
            </a:fld>
            <a:endParaRPr lang="en-US" dirty="0"/>
          </a:p>
        </p:txBody>
      </p:sp>
    </p:spTree>
    <p:extLst>
      <p:ext uri="{BB962C8B-B14F-4D97-AF65-F5344CB8AC3E}">
        <p14:creationId xmlns:p14="http://schemas.microsoft.com/office/powerpoint/2010/main" val="20659939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001000" cy="792162"/>
          </a:xfrm>
        </p:spPr>
        <p:txBody>
          <a:bodyPr/>
          <a:lstStyle/>
          <a:p>
            <a:r>
              <a:rPr lang="en-US" dirty="0" smtClean="0"/>
              <a:t>Designated State Entity Assurances</a:t>
            </a:r>
            <a:r>
              <a:rPr lang="en-US" dirty="0"/>
              <a:t>, </a:t>
            </a:r>
            <a:r>
              <a:rPr lang="en-US" sz="2400" dirty="0"/>
              <a:t>cont’d. </a:t>
            </a:r>
            <a:r>
              <a:rPr lang="en-US" sz="2400" dirty="0" smtClean="0"/>
              <a:t>6</a:t>
            </a:r>
            <a:endParaRPr lang="en-US" sz="2400" dirty="0"/>
          </a:p>
        </p:txBody>
      </p:sp>
      <p:sp>
        <p:nvSpPr>
          <p:cNvPr id="2" name="Content Placeholder 1"/>
          <p:cNvSpPr>
            <a:spLocks noGrp="1"/>
          </p:cNvSpPr>
          <p:nvPr>
            <p:ph idx="1"/>
          </p:nvPr>
        </p:nvSpPr>
        <p:spPr/>
        <p:txBody>
          <a:bodyPr/>
          <a:lstStyle/>
          <a:p>
            <a:pPr marL="0" indent="0">
              <a:buNone/>
            </a:pPr>
            <a:r>
              <a:rPr lang="en-US" dirty="0" smtClean="0"/>
              <a:t>7) The DSE will fully cooperate with the SILC in the nomination and appointment process for the SILC in the state.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38</a:t>
            </a:fld>
            <a:endParaRPr lang="en-US" dirty="0"/>
          </a:p>
        </p:txBody>
      </p:sp>
    </p:spTree>
    <p:extLst>
      <p:ext uri="{BB962C8B-B14F-4D97-AF65-F5344CB8AC3E}">
        <p14:creationId xmlns:p14="http://schemas.microsoft.com/office/powerpoint/2010/main" val="10194832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Remember...</a:t>
            </a:r>
            <a:endParaRPr lang="en-US" dirty="0"/>
          </a:p>
        </p:txBody>
      </p:sp>
      <p:sp>
        <p:nvSpPr>
          <p:cNvPr id="2" name="Content Placeholder 1"/>
          <p:cNvSpPr>
            <a:spLocks noGrp="1"/>
          </p:cNvSpPr>
          <p:nvPr>
            <p:ph idx="1"/>
          </p:nvPr>
        </p:nvSpPr>
        <p:spPr/>
        <p:txBody>
          <a:bodyPr/>
          <a:lstStyle/>
          <a:p>
            <a:pPr marL="0" indent="0">
              <a:buNone/>
            </a:pPr>
            <a:r>
              <a:rPr lang="en-US" dirty="0" smtClean="0"/>
              <a:t>These indicators </a:t>
            </a:r>
            <a:r>
              <a:rPr lang="en-US" dirty="0" smtClean="0"/>
              <a:t>are effective January 31, 2018 </a:t>
            </a:r>
            <a:r>
              <a:rPr lang="en-US" smtClean="0"/>
              <a:t>and the assurances </a:t>
            </a:r>
            <a:r>
              <a:rPr lang="en-US" dirty="0" smtClean="0"/>
              <a:t>are </a:t>
            </a:r>
            <a:r>
              <a:rPr lang="en-US" dirty="0" smtClean="0"/>
              <a:t>effective </a:t>
            </a:r>
            <a:r>
              <a:rPr lang="en-US" dirty="0" smtClean="0"/>
              <a:t>October </a:t>
            </a:r>
            <a:r>
              <a:rPr lang="en-US" dirty="0" smtClean="0"/>
              <a:t>1, 2018. </a:t>
            </a:r>
            <a:endParaRPr lang="en-US" dirty="0"/>
          </a:p>
          <a:p>
            <a:pPr marL="0" indent="0">
              <a:buNone/>
            </a:pPr>
            <a:endParaRPr lang="en-US" dirty="0" smtClean="0"/>
          </a:p>
          <a:p>
            <a:pPr marL="0" indent="0">
              <a:buNone/>
            </a:pPr>
            <a:r>
              <a:rPr lang="en-US" dirty="0" smtClean="0"/>
              <a:t>Utilize the indicators and assurances to examine your own policies and the DSE policies related to the SILC, and to inform your conversations within your network</a:t>
            </a:r>
            <a:r>
              <a:rPr lang="en-US" dirty="0" smtClean="0"/>
              <a:t>.</a:t>
            </a:r>
          </a:p>
          <a:p>
            <a:pPr marL="0" indent="0">
              <a:buNone/>
            </a:pPr>
            <a:endParaRPr lang="en-US" dirty="0"/>
          </a:p>
          <a:p>
            <a:pPr marL="0" indent="0">
              <a:buNone/>
            </a:pPr>
            <a:r>
              <a:rPr lang="en-US" dirty="0" smtClean="0"/>
              <a:t>The financial portions apply to Subchapter B funds only. The other DSE assurances apply to the role of the DSE and apply regardless of SILC funding source.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39</a:t>
            </a:fld>
            <a:endParaRPr lang="en-US" dirty="0"/>
          </a:p>
        </p:txBody>
      </p:sp>
    </p:spTree>
    <p:extLst>
      <p:ext uri="{BB962C8B-B14F-4D97-AF65-F5344CB8AC3E}">
        <p14:creationId xmlns:p14="http://schemas.microsoft.com/office/powerpoint/2010/main" val="2738503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458200" cy="792162"/>
          </a:xfrm>
        </p:spPr>
        <p:txBody>
          <a:bodyPr/>
          <a:lstStyle/>
          <a:p>
            <a:pPr algn="ctr"/>
            <a:r>
              <a:rPr lang="en-US" dirty="0" smtClean="0"/>
              <a:t>SILC Indicators of Minimum Compliance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Tree>
    <p:extLst>
      <p:ext uri="{BB962C8B-B14F-4D97-AF65-F5344CB8AC3E}">
        <p14:creationId xmlns:p14="http://schemas.microsoft.com/office/powerpoint/2010/main" val="25092205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763000" cy="5029200"/>
          </a:xfrm>
        </p:spPr>
        <p:txBody>
          <a:bodyPr/>
          <a:lstStyle/>
          <a:p>
            <a:r>
              <a:rPr lang="en-US" dirty="0" smtClean="0"/>
              <a:t>Your feedback is important to us! Please take the time to complete a short survey which will be available after the webinar. </a:t>
            </a:r>
          </a:p>
          <a:p>
            <a:pPr marL="0" indent="0">
              <a:buNone/>
            </a:pPr>
            <a:endParaRPr lang="en-US" dirty="0" smtClean="0"/>
          </a:p>
          <a:p>
            <a:pPr marL="0" indent="0">
              <a:buNone/>
            </a:pPr>
            <a:r>
              <a:rPr lang="en-US" sz="2400" dirty="0">
                <a:hlinkClick r:id="rId2"/>
              </a:rPr>
              <a:t>https://</a:t>
            </a:r>
            <a:r>
              <a:rPr lang="en-US" sz="2400" dirty="0" smtClean="0">
                <a:hlinkClick r:id="rId2"/>
              </a:rPr>
              <a:t>usu.co1.qualtrics.com/jfe/form/SV_es1qOuQblBprnil</a:t>
            </a:r>
            <a:endParaRPr lang="en-US" sz="2400" dirty="0" smtClean="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40</a:t>
            </a:fld>
            <a:endParaRPr lang="en-US" dirty="0"/>
          </a:p>
        </p:txBody>
      </p:sp>
      <p:sp>
        <p:nvSpPr>
          <p:cNvPr id="4" name="Title 3"/>
          <p:cNvSpPr>
            <a:spLocks noGrp="1"/>
          </p:cNvSpPr>
          <p:nvPr>
            <p:ph type="title"/>
          </p:nvPr>
        </p:nvSpPr>
        <p:spPr/>
        <p:txBody>
          <a:bodyPr/>
          <a:lstStyle/>
          <a:p>
            <a:r>
              <a:rPr lang="en-US" dirty="0" smtClean="0"/>
              <a:t>Final Questions and Evaluation Survey</a:t>
            </a:r>
            <a:endParaRPr lang="en-US" dirty="0"/>
          </a:p>
        </p:txBody>
      </p:sp>
    </p:spTree>
    <p:extLst>
      <p:ext uri="{BB962C8B-B14F-4D97-AF65-F5344CB8AC3E}">
        <p14:creationId xmlns:p14="http://schemas.microsoft.com/office/powerpoint/2010/main" val="40896149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on-going technical assistance, contact:</a:t>
            </a:r>
            <a:endParaRPr lang="en-US" dirty="0"/>
          </a:p>
        </p:txBody>
      </p:sp>
      <p:sp>
        <p:nvSpPr>
          <p:cNvPr id="3" name="Content Placeholder 2"/>
          <p:cNvSpPr>
            <a:spLocks noGrp="1"/>
          </p:cNvSpPr>
          <p:nvPr>
            <p:ph idx="1"/>
          </p:nvPr>
        </p:nvSpPr>
        <p:spPr>
          <a:xfrm>
            <a:off x="381000" y="1143000"/>
            <a:ext cx="8305800" cy="4876800"/>
          </a:xfrm>
        </p:spPr>
        <p:txBody>
          <a:bodyPr/>
          <a:lstStyle/>
          <a:p>
            <a:pPr marL="0" indent="0">
              <a:buNone/>
            </a:pPr>
            <a:r>
              <a:rPr lang="en-US" b="1" dirty="0" smtClean="0"/>
              <a:t>Paula McElwee</a:t>
            </a:r>
          </a:p>
          <a:p>
            <a:pPr marL="0" indent="0">
              <a:buNone/>
            </a:pPr>
            <a:r>
              <a:rPr lang="en-US" dirty="0" smtClean="0">
                <a:hlinkClick r:id="rId3"/>
              </a:rPr>
              <a:t>paulamcelwee.ilru@gmail.com</a:t>
            </a:r>
            <a:endParaRPr lang="en-US" dirty="0" smtClean="0"/>
          </a:p>
          <a:p>
            <a:pPr marL="0" indent="0">
              <a:buNone/>
            </a:pPr>
            <a:r>
              <a:rPr lang="en-US" dirty="0" smtClean="0"/>
              <a:t>559-250-3082</a:t>
            </a:r>
          </a:p>
          <a:p>
            <a:r>
              <a:rPr lang="en-US" dirty="0"/>
              <a:t>For information on training and technical assistance resources and publications available to you and your organization, see </a:t>
            </a:r>
            <a:r>
              <a:rPr lang="en-US" u="sng" dirty="0">
                <a:hlinkClick r:id="rId4"/>
              </a:rPr>
              <a:t>http://www.ilru.org/training/know-your-resources-orientation-il-net-and-cil-netorg-and-silc-netorg</a:t>
            </a:r>
            <a:r>
              <a:rPr lang="en-US" dirty="0"/>
              <a:t>   </a:t>
            </a:r>
          </a:p>
          <a:p>
            <a:pPr marL="0" indent="0">
              <a:buNone/>
            </a:pPr>
            <a:endParaRPr lang="en-US" dirty="0" smtClean="0"/>
          </a:p>
          <a:p>
            <a:pPr marL="0" lvl="1" indent="0">
              <a:buNone/>
            </a:pPr>
            <a:r>
              <a:rPr lang="en-US" sz="2400" dirty="0" smtClean="0">
                <a:solidFill>
                  <a:schemeClr val="tx2"/>
                </a:solidFill>
              </a:rPr>
              <a:t> </a:t>
            </a:r>
            <a:endParaRPr lang="en-US" dirty="0" smtClean="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41</a:t>
            </a:fld>
            <a:endParaRPr lang="en-US" dirty="0"/>
          </a:p>
        </p:txBody>
      </p:sp>
    </p:spTree>
    <p:extLst>
      <p:ext uri="{BB962C8B-B14F-4D97-AF65-F5344CB8AC3E}">
        <p14:creationId xmlns:p14="http://schemas.microsoft.com/office/powerpoint/2010/main" val="14705340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altLang="en-US" dirty="0" smtClean="0">
                <a:effectLst/>
                <a:ea typeface="ＭＳ Ｐゴシック" pitchFamily="34" charset="-128"/>
              </a:rPr>
              <a:t>SILC-NET Attribution</a:t>
            </a:r>
          </a:p>
        </p:txBody>
      </p:sp>
      <p:sp>
        <p:nvSpPr>
          <p:cNvPr id="101379" name="Rectangle 3"/>
          <p:cNvSpPr>
            <a:spLocks noGrp="1" noChangeArrowheads="1"/>
          </p:cNvSpPr>
          <p:nvPr>
            <p:ph type="body" idx="1"/>
          </p:nvPr>
        </p:nvSpPr>
        <p:spPr>
          <a:xfrm>
            <a:off x="380999" y="1143000"/>
            <a:ext cx="8458201" cy="5181600"/>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FontTx/>
              <a:buNone/>
            </a:pPr>
            <a:r>
              <a:rPr lang="en-US" altLang="en-US" sz="2000" dirty="0" smtClean="0">
                <a:ea typeface="ＭＳ Ｐゴシック" pitchFamily="34" charset="-128"/>
              </a:rPr>
              <a:t>	</a:t>
            </a:r>
            <a:r>
              <a:rPr lang="en-US" altLang="en-US" sz="2400" dirty="0" smtClean="0">
                <a:ea typeface="ＭＳ Ｐゴシック" pitchFamily="34" charset="-128"/>
              </a:rPr>
              <a:t>Support for development of this training was provided by the Department of Health and Human Services, Administration for Community Living under grant number </a:t>
            </a:r>
            <a:r>
              <a:rPr lang="en-US" sz="2400" dirty="0" smtClean="0"/>
              <a:t>90ISTA0001</a:t>
            </a:r>
            <a:r>
              <a:rPr lang="en-US" altLang="en-US" sz="2400" dirty="0" smtClean="0">
                <a:ea typeface="ＭＳ Ｐゴシック" pitchFamily="34" charset="-128"/>
              </a:rPr>
              <a:t>. No official endorsement of the Department of Health and Human Services should be inferred. Permission is granted for duplication of any portion of this PowerPoint presentation, providing that the following credit is given to the project: </a:t>
            </a:r>
            <a:r>
              <a:rPr lang="en-US" altLang="en-US" sz="2400" b="1" dirty="0" smtClean="0">
                <a:ea typeface="ＭＳ Ｐゴシック" pitchFamily="34" charset="-128"/>
              </a:rPr>
              <a:t>Developed as part of the IL-NET, an ILRU/NCIL/APRIL/USU-CPD National Training and Technical Assistance project.</a:t>
            </a:r>
            <a:endParaRPr lang="en-US" altLang="en-US" sz="2400" dirty="0" smtClean="0">
              <a:ea typeface="ＭＳ Ｐゴシック" pitchFamily="34" charset="-128"/>
            </a:endParaRPr>
          </a:p>
          <a:p>
            <a:pPr>
              <a:buFont typeface="Tahoma" pitchFamily="34" charset="0"/>
              <a:buNone/>
            </a:pPr>
            <a:endParaRPr lang="en-US" altLang="en-US" sz="2000" dirty="0" smtClean="0">
              <a:ea typeface="ＭＳ Ｐゴシック" pitchFamily="34" charset="-128"/>
            </a:endParaRP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42</a:t>
            </a:fld>
            <a:endParaRPr lang="en-US" dirty="0"/>
          </a:p>
        </p:txBody>
      </p:sp>
    </p:spTree>
    <p:extLst>
      <p:ext uri="{BB962C8B-B14F-4D97-AF65-F5344CB8AC3E}">
        <p14:creationId xmlns:p14="http://schemas.microsoft.com/office/powerpoint/2010/main" val="412268967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SILC written policies and procedures</a:t>
            </a:r>
            <a:endParaRPr lang="en-US" dirty="0"/>
          </a:p>
        </p:txBody>
      </p:sp>
      <p:sp>
        <p:nvSpPr>
          <p:cNvPr id="2" name="Content Placeholder 1"/>
          <p:cNvSpPr>
            <a:spLocks noGrp="1"/>
          </p:cNvSpPr>
          <p:nvPr>
            <p:ph idx="1"/>
          </p:nvPr>
        </p:nvSpPr>
        <p:spPr/>
        <p:txBody>
          <a:bodyPr/>
          <a:lstStyle/>
          <a:p>
            <a:pPr marL="0" indent="0">
              <a:buNone/>
            </a:pPr>
            <a:r>
              <a:rPr lang="en-US" dirty="0" smtClean="0"/>
              <a:t>(1) SILCs must have written policies and procedures. Areas include:</a:t>
            </a:r>
          </a:p>
          <a:p>
            <a:pPr marL="514350" indent="-514350">
              <a:buAutoNum type="alphaLcPeriod"/>
            </a:pPr>
            <a:r>
              <a:rPr lang="en-US" dirty="0" smtClean="0"/>
              <a:t>A method for recruiting members, reviewing applications and regularly providing recommendations for eligible appointments to the appointing authority.</a:t>
            </a:r>
          </a:p>
          <a:p>
            <a:pPr marL="0" indent="0">
              <a:buNone/>
            </a:pPr>
            <a:endParaRPr lang="en-US" dirty="0" smtClean="0"/>
          </a:p>
          <a:p>
            <a:pPr marL="0" indent="0">
              <a:buNone/>
            </a:pPr>
            <a:r>
              <a:rPr lang="en-US" dirty="0" smtClean="0"/>
              <a:t>Notice that this assumes a proactive role for the SILC in making recommendations to the Governor or other appointing authority’s office.</a:t>
            </a: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dirty="0"/>
          </a:p>
        </p:txBody>
      </p:sp>
    </p:spTree>
    <p:extLst>
      <p:ext uri="{BB962C8B-B14F-4D97-AF65-F5344CB8AC3E}">
        <p14:creationId xmlns:p14="http://schemas.microsoft.com/office/powerpoint/2010/main" val="2252550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7467600" cy="792162"/>
          </a:xfrm>
        </p:spPr>
        <p:txBody>
          <a:bodyPr/>
          <a:lstStyle/>
          <a:p>
            <a:r>
              <a:rPr lang="en-US" dirty="0"/>
              <a:t>The SILC written policies and </a:t>
            </a:r>
            <a:r>
              <a:rPr lang="en-US" dirty="0" smtClean="0"/>
              <a:t>procedures, </a:t>
            </a:r>
            <a:r>
              <a:rPr lang="en-US" sz="2400" dirty="0" smtClean="0"/>
              <a:t>cont’d.</a:t>
            </a:r>
            <a:endParaRPr lang="en-US" dirty="0"/>
          </a:p>
        </p:txBody>
      </p:sp>
      <p:sp>
        <p:nvSpPr>
          <p:cNvPr id="2" name="Content Placeholder 1"/>
          <p:cNvSpPr>
            <a:spLocks noGrp="1"/>
          </p:cNvSpPr>
          <p:nvPr>
            <p:ph idx="1"/>
          </p:nvPr>
        </p:nvSpPr>
        <p:spPr/>
        <p:txBody>
          <a:bodyPr/>
          <a:lstStyle/>
          <a:p>
            <a:pPr marL="0" indent="0">
              <a:buNone/>
            </a:pPr>
            <a:r>
              <a:rPr lang="en-US" dirty="0" smtClean="0">
                <a:solidFill>
                  <a:schemeClr val="tx1">
                    <a:lumMod val="50000"/>
                    <a:lumOff val="50000"/>
                  </a:schemeClr>
                </a:solidFill>
              </a:rPr>
              <a:t>SILC written policies and procedures must include:</a:t>
            </a:r>
          </a:p>
          <a:p>
            <a:pPr marL="0" indent="0">
              <a:buNone/>
            </a:pPr>
            <a:endParaRPr lang="en-US" sz="1200" dirty="0"/>
          </a:p>
          <a:p>
            <a:pPr marL="514350" indent="-514350">
              <a:buNone/>
            </a:pPr>
            <a:r>
              <a:rPr lang="en-US" dirty="0" smtClean="0"/>
              <a:t>b.  A method for identifying and resolving actual or potential disputes and conflicts of interest that are in compliance with State and federal law.</a:t>
            </a:r>
            <a:endParaRPr lang="en-US" sz="1200" dirty="0"/>
          </a:p>
          <a:p>
            <a:pPr marL="514350" indent="-514350">
              <a:buAutoNum type="alphaLcPeriod" startAt="3"/>
            </a:pPr>
            <a:r>
              <a:rPr lang="en-US" dirty="0" smtClean="0"/>
              <a:t>A process to hold public meetings and meet regularly as prescribed in 45 CFR 1329.15(a)(3).</a:t>
            </a:r>
          </a:p>
          <a:p>
            <a:pPr marL="514350" indent="-514350">
              <a:buAutoNum type="alphaLcPeriod" startAt="3"/>
            </a:pPr>
            <a:r>
              <a:rPr lang="en-US" dirty="0" smtClean="0"/>
              <a:t>A process and timelines for advance notice to the public of SILC meetings in compliance with State and federal law and 45 CFR 1329.15(3)</a:t>
            </a:r>
          </a:p>
          <a:p>
            <a:pPr marL="0" indent="0">
              <a:buNone/>
            </a:pPr>
            <a:endParaRPr lang="en-US" sz="600" dirty="0" smtClean="0"/>
          </a:p>
          <a:p>
            <a:pPr marL="0" indent="0">
              <a:buNone/>
            </a:pPr>
            <a:r>
              <a:rPr lang="en-US" dirty="0" smtClean="0"/>
              <a:t>This process will mirror the requirements in your state’s open meetings laws.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Tree>
    <p:extLst>
      <p:ext uri="{BB962C8B-B14F-4D97-AF65-F5344CB8AC3E}">
        <p14:creationId xmlns:p14="http://schemas.microsoft.com/office/powerpoint/2010/main" val="2115511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a:t>
            </a:r>
            <a:r>
              <a:rPr lang="en-US" dirty="0" smtClean="0"/>
              <a:t>procedures, </a:t>
            </a:r>
            <a:r>
              <a:rPr lang="en-US" sz="2400" dirty="0"/>
              <a:t>cont’d</a:t>
            </a:r>
            <a:r>
              <a:rPr lang="en-US" sz="2400" dirty="0" smtClean="0"/>
              <a:t>. 2</a:t>
            </a:r>
            <a:endParaRPr lang="en-US" sz="2400" dirty="0"/>
          </a:p>
        </p:txBody>
      </p:sp>
      <p:sp>
        <p:nvSpPr>
          <p:cNvPr id="2" name="Content Placeholder 1"/>
          <p:cNvSpPr>
            <a:spLocks noGrp="1"/>
          </p:cNvSpPr>
          <p:nvPr>
            <p:ph idx="1"/>
          </p:nvPr>
        </p:nvSpPr>
        <p:spPr>
          <a:xfrm>
            <a:off x="304800" y="1143000"/>
            <a:ext cx="8610600" cy="5257800"/>
          </a:xfrm>
        </p:spPr>
        <p:txBody>
          <a:bodyPr/>
          <a:lstStyle/>
          <a:p>
            <a:pPr marL="514350" indent="-514350">
              <a:buAutoNum type="alphaLcPeriod" startAt="5"/>
            </a:pPr>
            <a:r>
              <a:rPr lang="en-US" dirty="0" smtClean="0"/>
              <a:t>A process and timeline for advance notice to the public for SILC “Executive Session” meetings, that are closed to the public, that follow applicable federal and State laws;</a:t>
            </a:r>
          </a:p>
          <a:p>
            <a:pPr marL="914400" lvl="1" indent="-514350">
              <a:buAutoNum type="romanLcPeriod"/>
            </a:pPr>
            <a:r>
              <a:rPr lang="en-US" dirty="0" smtClean="0"/>
              <a:t>“Executive Session” meetings should be rare and only take place to discuss confidential SILC issues such as, but not limited to staffing.</a:t>
            </a:r>
          </a:p>
          <a:p>
            <a:pPr marL="914400" lvl="1" indent="-514350">
              <a:buAutoNum type="romanLcPeriod"/>
            </a:pPr>
            <a:r>
              <a:rPr lang="en-US" dirty="0" smtClean="0"/>
              <a:t>Agendas for “Executive Session” meetings must be made available to the public, although personal identifiable information regarding SILC staff shall not be included.</a:t>
            </a:r>
          </a:p>
          <a:p>
            <a:pPr marL="0" lvl="1" indent="0">
              <a:buNone/>
            </a:pPr>
            <a:r>
              <a:rPr lang="en-US" dirty="0" smtClean="0"/>
              <a:t>Your policy must meet these requirements, even if they differ to some extent from state open meetings laws.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dirty="0"/>
          </a:p>
        </p:txBody>
      </p:sp>
    </p:spTree>
    <p:extLst>
      <p:ext uri="{BB962C8B-B14F-4D97-AF65-F5344CB8AC3E}">
        <p14:creationId xmlns:p14="http://schemas.microsoft.com/office/powerpoint/2010/main" val="706941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a:t>
            </a:r>
            <a:r>
              <a:rPr lang="en-US" dirty="0" smtClean="0"/>
              <a:t>procedures, </a:t>
            </a:r>
            <a:r>
              <a:rPr lang="en-US" sz="2400" dirty="0"/>
              <a:t>cont’d. </a:t>
            </a:r>
            <a:r>
              <a:rPr lang="en-US" sz="2400" dirty="0" smtClean="0"/>
              <a:t>3</a:t>
            </a:r>
            <a:endParaRPr lang="en-US" sz="2400" dirty="0"/>
          </a:p>
        </p:txBody>
      </p:sp>
      <p:sp>
        <p:nvSpPr>
          <p:cNvPr id="2" name="Content Placeholder 1"/>
          <p:cNvSpPr>
            <a:spLocks noGrp="1"/>
          </p:cNvSpPr>
          <p:nvPr>
            <p:ph idx="1"/>
          </p:nvPr>
        </p:nvSpPr>
        <p:spPr/>
        <p:txBody>
          <a:bodyPr/>
          <a:lstStyle/>
          <a:p>
            <a:pPr marL="0" indent="0">
              <a:buNone/>
            </a:pPr>
            <a:r>
              <a:rPr lang="en-US" dirty="0" smtClean="0">
                <a:solidFill>
                  <a:schemeClr val="tx1">
                    <a:lumMod val="50000"/>
                    <a:lumOff val="50000"/>
                  </a:schemeClr>
                </a:solidFill>
              </a:rPr>
              <a:t>SILC written policies and procedures must include:</a:t>
            </a:r>
          </a:p>
          <a:p>
            <a:pPr marL="400050" indent="-400050">
              <a:buNone/>
            </a:pPr>
            <a:r>
              <a:rPr lang="en-US" dirty="0" smtClean="0"/>
              <a:t>f.  A process and timelines for the public to request reasonable accommodations to participate during a public Council meeting.</a:t>
            </a:r>
          </a:p>
          <a:p>
            <a:pPr marL="400050" indent="-400050">
              <a:buNone/>
            </a:pPr>
            <a:endParaRPr lang="en-US" sz="1200" dirty="0"/>
          </a:p>
          <a:p>
            <a:pPr marL="0" indent="0">
              <a:buNone/>
            </a:pPr>
            <a:r>
              <a:rPr lang="en-US" dirty="0" smtClean="0"/>
              <a:t>While this does not specify that the individuals requesting accommodations may wish to speak, the access requested typically is both to listen to the meeting and to speak during an open comment period.</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Tree>
    <p:extLst>
      <p:ext uri="{BB962C8B-B14F-4D97-AF65-F5344CB8AC3E}">
        <p14:creationId xmlns:p14="http://schemas.microsoft.com/office/powerpoint/2010/main" val="85923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SILC written policies and </a:t>
            </a:r>
            <a:r>
              <a:rPr lang="en-US" dirty="0" smtClean="0"/>
              <a:t>procedures </a:t>
            </a:r>
            <a:r>
              <a:rPr lang="en-US" sz="2400" dirty="0"/>
              <a:t>cont’d. </a:t>
            </a:r>
            <a:r>
              <a:rPr lang="en-US" sz="2400" dirty="0" smtClean="0"/>
              <a:t>4</a:t>
            </a:r>
            <a:endParaRPr lang="en-US" sz="2400" dirty="0"/>
          </a:p>
        </p:txBody>
      </p:sp>
      <p:sp>
        <p:nvSpPr>
          <p:cNvPr id="2" name="Content Placeholder 1"/>
          <p:cNvSpPr>
            <a:spLocks noGrp="1"/>
          </p:cNvSpPr>
          <p:nvPr>
            <p:ph idx="1"/>
          </p:nvPr>
        </p:nvSpPr>
        <p:spPr/>
        <p:txBody>
          <a:bodyPr/>
          <a:lstStyle/>
          <a:p>
            <a:pPr marL="0" indent="0">
              <a:buNone/>
            </a:pPr>
            <a:r>
              <a:rPr lang="en-US" dirty="0" smtClean="0">
                <a:solidFill>
                  <a:schemeClr val="tx1">
                    <a:lumMod val="50000"/>
                    <a:lumOff val="50000"/>
                  </a:schemeClr>
                </a:solidFill>
              </a:rPr>
              <a:t>SILC written policies and procedures must include:</a:t>
            </a:r>
          </a:p>
          <a:p>
            <a:pPr marL="514350" indent="-514350">
              <a:buAutoNum type="alphaLcPeriod" startAt="7"/>
            </a:pPr>
            <a:r>
              <a:rPr lang="en-US" dirty="0" smtClean="0"/>
              <a:t>A method for developing, seeking and incorporating public input into, monitoring, reviewing and evaluating implementation of the State Plan as required in 45 CFR 1329.17</a:t>
            </a:r>
          </a:p>
          <a:p>
            <a:pPr marL="0" indent="0">
              <a:buNone/>
            </a:pPr>
            <a:endParaRPr lang="en-US" sz="1100" dirty="0"/>
          </a:p>
          <a:p>
            <a:pPr marL="0" indent="0">
              <a:buNone/>
            </a:pPr>
            <a:r>
              <a:rPr lang="en-US" dirty="0" smtClean="0"/>
              <a:t>Notice that the expectation is for public input into all phases of the State Plan, not just to comment after it has been developed.</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Tree>
    <p:extLst>
      <p:ext uri="{BB962C8B-B14F-4D97-AF65-F5344CB8AC3E}">
        <p14:creationId xmlns:p14="http://schemas.microsoft.com/office/powerpoint/2010/main" val="1930485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11568</TotalTime>
  <Words>2261</Words>
  <Application>Microsoft Office PowerPoint</Application>
  <PresentationFormat>On-screen Show (4:3)</PresentationFormat>
  <Paragraphs>217</Paragraphs>
  <Slides>42</Slides>
  <Notes>5</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Independent Living Research Utilization</vt:lpstr>
      <vt:lpstr> Refining SILC Operations: SILC Indicators and SILC and DSE Assurances </vt:lpstr>
      <vt:lpstr>A little about our purpose in this session...</vt:lpstr>
      <vt:lpstr>SILC Indicators of Minimum Compliance</vt:lpstr>
      <vt:lpstr>The SILC written policies and procedures</vt:lpstr>
      <vt:lpstr>The SILC written policies and procedures, cont’d.</vt:lpstr>
      <vt:lpstr>The SILC written policies and procedures, cont’d. 2</vt:lpstr>
      <vt:lpstr>The SILC written policies and procedures, cont’d. 3</vt:lpstr>
      <vt:lpstr>The SILC written policies and procedures cont’d. 4</vt:lpstr>
      <vt:lpstr>The SILC written policies and procedures cont’d. 5</vt:lpstr>
      <vt:lpstr>Appointment process</vt:lpstr>
      <vt:lpstr>Questions?</vt:lpstr>
      <vt:lpstr>Training for Council members</vt:lpstr>
      <vt:lpstr>Public input into development of SPIL</vt:lpstr>
      <vt:lpstr>Public input into development of SPIL, cont’d. </vt:lpstr>
      <vt:lpstr>Public input into development of SPIL, cont’d. 2</vt:lpstr>
      <vt:lpstr>Public input into development of SPIL, cont’d. 3</vt:lpstr>
      <vt:lpstr>Public input into development of SPIL, cont’d. 4</vt:lpstr>
      <vt:lpstr>Monitors, reviews and evaluates the SPIL</vt:lpstr>
      <vt:lpstr>Content of the SILC State Plan resource plan</vt:lpstr>
      <vt:lpstr>Content of the SILC State Plan resource plan, cont’d. </vt:lpstr>
      <vt:lpstr>State Independent Living Council Assurances (Effective date: October 1, 2018)</vt:lpstr>
      <vt:lpstr>State Independent Living Council Assurances, cont’d. </vt:lpstr>
      <vt:lpstr>State Independent Living Council Assurances, cont’d. 2</vt:lpstr>
      <vt:lpstr>State Independent Living Council Assurances, cont’d. 3</vt:lpstr>
      <vt:lpstr>State Independent Living Council Assurances, cont’d. 4</vt:lpstr>
      <vt:lpstr>How SILC is established </vt:lpstr>
      <vt:lpstr>SILC oversight of staff </vt:lpstr>
      <vt:lpstr>Program access and SILC autonomy</vt:lpstr>
      <vt:lpstr>Unserved and underserved populations </vt:lpstr>
      <vt:lpstr>DSE Assurances (Effective October 1, 2018)</vt:lpstr>
      <vt:lpstr>Designated State Entity Assurances</vt:lpstr>
      <vt:lpstr>Designated State Entity Assurances, cont’d. </vt:lpstr>
      <vt:lpstr>Designated State Entity Assurances, cont’d. 2</vt:lpstr>
      <vt:lpstr>Designated State Entity Assurances, cont’d. 3</vt:lpstr>
      <vt:lpstr>Designated State Entity Assurances, cont’d. 4</vt:lpstr>
      <vt:lpstr>Designated State Entity Assurances, cont’d. 5</vt:lpstr>
      <vt:lpstr>Designated State Entity Assurances, cont’d. 6</vt:lpstr>
      <vt:lpstr>Remember...</vt:lpstr>
      <vt:lpstr>Final Questions and Evaluation Survey</vt:lpstr>
      <vt:lpstr>For on-going technical assistance, contact:</vt:lpstr>
      <vt:lpstr>SILC-NET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Support for SILC Chairpersons</dc:title>
  <dc:creator>eubanks</dc:creator>
  <cp:lastModifiedBy>Paula McElwee</cp:lastModifiedBy>
  <cp:revision>497</cp:revision>
  <cp:lastPrinted>2015-06-16T14:43:43Z</cp:lastPrinted>
  <dcterms:created xsi:type="dcterms:W3CDTF">2011-01-05T14:17:40Z</dcterms:created>
  <dcterms:modified xsi:type="dcterms:W3CDTF">2018-01-31T22:21:47Z</dcterms:modified>
</cp:coreProperties>
</file>