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2"/>
  </p:notesMasterIdLst>
  <p:handoutMasterIdLst>
    <p:handoutMasterId r:id="rId33"/>
  </p:handoutMasterIdLst>
  <p:sldIdLst>
    <p:sldId id="326" r:id="rId3"/>
    <p:sldId id="321" r:id="rId4"/>
    <p:sldId id="316" r:id="rId5"/>
    <p:sldId id="317" r:id="rId6"/>
    <p:sldId id="408" r:id="rId7"/>
    <p:sldId id="499" r:id="rId8"/>
    <p:sldId id="463" r:id="rId9"/>
    <p:sldId id="491" r:id="rId10"/>
    <p:sldId id="493" r:id="rId11"/>
    <p:sldId id="465" r:id="rId12"/>
    <p:sldId id="494" r:id="rId13"/>
    <p:sldId id="464" r:id="rId14"/>
    <p:sldId id="466" r:id="rId15"/>
    <p:sldId id="490" r:id="rId16"/>
    <p:sldId id="495" r:id="rId17"/>
    <p:sldId id="473" r:id="rId18"/>
    <p:sldId id="496" r:id="rId19"/>
    <p:sldId id="461" r:id="rId20"/>
    <p:sldId id="467" r:id="rId21"/>
    <p:sldId id="492" r:id="rId22"/>
    <p:sldId id="497" r:id="rId23"/>
    <p:sldId id="468" r:id="rId24"/>
    <p:sldId id="498" r:id="rId25"/>
    <p:sldId id="469" r:id="rId26"/>
    <p:sldId id="471" r:id="rId27"/>
    <p:sldId id="472" r:id="rId28"/>
    <p:sldId id="470" r:id="rId29"/>
    <p:sldId id="462" r:id="rId30"/>
    <p:sldId id="396" r:id="rId31"/>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03" autoAdjust="0"/>
    <p:restoredTop sz="95232" autoAdjust="0"/>
  </p:normalViewPr>
  <p:slideViewPr>
    <p:cSldViewPr>
      <p:cViewPr varScale="1">
        <p:scale>
          <a:sx n="64" d="100"/>
          <a:sy n="64" d="100"/>
        </p:scale>
        <p:origin x="102" y="204"/>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outlineViewPr>
    <p:cViewPr>
      <p:scale>
        <a:sx n="33" d="100"/>
        <a:sy n="33" d="100"/>
      </p:scale>
      <p:origin x="48" y="133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06"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261268102908403"/>
          <c:y val="3.9704031970877997E-2"/>
          <c:w val="0.36492692220578998"/>
          <c:h val="0.7225186298948810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9D1-47DE-8FDF-BBA3AD40619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9D1-47DE-8FDF-BBA3AD40619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D1-47DE-8FDF-BBA3AD40619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9D1-47DE-8FDF-BBA3AD40619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9D1-47DE-8FDF-BBA3AD40619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9D1-47DE-8FDF-BBA3AD406191}"/>
              </c:ext>
            </c:extLst>
          </c:dPt>
          <c:dLbls>
            <c:dLbl>
              <c:idx val="0"/>
              <c:layout>
                <c:manualLayout>
                  <c:x val="-0.12708880139982495"/>
                  <c:y val="4.832376437865432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9D1-47DE-8FDF-BBA3AD406191}"/>
                </c:ext>
              </c:extLst>
            </c:dLbl>
            <c:dLbl>
              <c:idx val="1"/>
              <c:layout>
                <c:manualLayout>
                  <c:x val="2.7219246705836898E-2"/>
                  <c:y val="-0.1469024914599240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9D1-47DE-8FDF-BBA3AD406191}"/>
                </c:ext>
              </c:extLst>
            </c:dLbl>
            <c:dLbl>
              <c:idx val="2"/>
              <c:layout>
                <c:manualLayout>
                  <c:x val="7.7970142691554403E-2"/>
                  <c:y val="-6.580039304132209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9D1-47DE-8FDF-BBA3AD406191}"/>
                </c:ext>
              </c:extLst>
            </c:dLbl>
            <c:dLbl>
              <c:idx val="4"/>
              <c:layout>
                <c:manualLayout>
                  <c:x val="1.5929043352339578E-2"/>
                  <c:y val="1.372085842210900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9D1-47DE-8FDF-BBA3AD40619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Sheet1!$A$1:$A$6</c:f>
              <c:strCache>
                <c:ptCount val="6"/>
                <c:pt idx="0">
                  <c:v>One-on-one per request </c:v>
                </c:pt>
                <c:pt idx="1">
                  <c:v>Peer-to-peer</c:v>
                </c:pt>
                <c:pt idx="2">
                  <c:v>Workshops</c:v>
                </c:pt>
                <c:pt idx="3">
                  <c:v>Educational Groups</c:v>
                </c:pt>
                <c:pt idx="4">
                  <c:v>All of the above</c:v>
                </c:pt>
                <c:pt idx="5">
                  <c:v>Other</c:v>
                </c:pt>
              </c:strCache>
            </c:strRef>
          </c:cat>
          <c:val>
            <c:numRef>
              <c:f>Sheet1!$B$1:$B$6</c:f>
              <c:numCache>
                <c:formatCode>General</c:formatCode>
                <c:ptCount val="6"/>
                <c:pt idx="0">
                  <c:v>45</c:v>
                </c:pt>
                <c:pt idx="1">
                  <c:v>16</c:v>
                </c:pt>
                <c:pt idx="2">
                  <c:v>16</c:v>
                </c:pt>
                <c:pt idx="3">
                  <c:v>9</c:v>
                </c:pt>
                <c:pt idx="4">
                  <c:v>4</c:v>
                </c:pt>
                <c:pt idx="5">
                  <c:v>10</c:v>
                </c:pt>
              </c:numCache>
            </c:numRef>
          </c:val>
          <c:extLst>
            <c:ext xmlns:c16="http://schemas.microsoft.com/office/drawing/2014/chart" uri="{C3380CC4-5D6E-409C-BE32-E72D297353CC}">
              <c16:uniqueId val="{0000000C-19D1-47DE-8FDF-BBA3AD406191}"/>
            </c:ext>
          </c:extLst>
        </c:ser>
        <c:dLbls>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6.3862810417928503E-2"/>
          <c:y val="0.74864179824949395"/>
          <c:w val="0.898988491823137"/>
          <c:h val="0.21398699534417501"/>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04A8D02-4E65-4CCD-8312-4AB164C6C77D}" type="datetimeFigureOut">
              <a:rPr lang="en-US"/>
              <a:t>10/10/2018</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A755D9-D361-47B8-9652-3B4EA9776CE5}" type="datetimeFigureOut">
              <a:rPr lang="en-US"/>
              <a:t>10/10/2018</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4191020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10</a:t>
            </a:fld>
            <a:endParaRPr lang="en-US" altLang="en-US" sz="1200" dirty="0"/>
          </a:p>
        </p:txBody>
      </p:sp>
    </p:spTree>
    <p:extLst>
      <p:ext uri="{BB962C8B-B14F-4D97-AF65-F5344CB8AC3E}">
        <p14:creationId xmlns:p14="http://schemas.microsoft.com/office/powerpoint/2010/main" val="543110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11</a:t>
            </a:fld>
            <a:endParaRPr lang="en-US"/>
          </a:p>
        </p:txBody>
      </p:sp>
    </p:spTree>
    <p:extLst>
      <p:ext uri="{BB962C8B-B14F-4D97-AF65-F5344CB8AC3E}">
        <p14:creationId xmlns:p14="http://schemas.microsoft.com/office/powerpoint/2010/main" val="1556109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Image</a:t>
            </a:r>
            <a:r>
              <a:rPr lang="en-US" altLang="en-US" baseline="0" dirty="0">
                <a:latin typeface="Arial" panose="020B0604020202020204" pitchFamily="34" charset="0"/>
              </a:rPr>
              <a:t> description:</a:t>
            </a:r>
            <a:endParaRPr lang="en-US" altLang="en-US" dirty="0">
              <a:latin typeface="Arial" panose="020B0604020202020204" pitchFamily="34" charset="0"/>
            </a:endParaRPr>
          </a:p>
          <a:p>
            <a:r>
              <a:rPr lang="en-US" altLang="en-US" dirty="0">
                <a:latin typeface="Arial" panose="020B0604020202020204" pitchFamily="34" charset="0"/>
              </a:rPr>
              <a:t>Pie chart</a:t>
            </a:r>
            <a:r>
              <a:rPr lang="en-US" altLang="en-US" baseline="0" dirty="0">
                <a:latin typeface="Arial" panose="020B0604020202020204" pitchFamily="34" charset="0"/>
              </a:rPr>
              <a:t> (6 sections). Title: </a:t>
            </a:r>
            <a:r>
              <a:rPr lang="en-US" altLang="en-US" sz="1200" dirty="0">
                <a:ea typeface="Arial Unicode MS" panose="020B0604020202020204" pitchFamily="34" charset="-128"/>
                <a:cs typeface="Times New Roman" panose="02020603050405020304" pitchFamily="18" charset="0"/>
              </a:rPr>
              <a:t>Primary methods that CILs provide health insurance counseling and enrolment assistance</a:t>
            </a:r>
            <a:endParaRPr lang="en-US" altLang="en-US" baseline="0" dirty="0">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a:ea typeface="Arial Unicode MS" panose="020B0604020202020204" pitchFamily="34" charset="-128"/>
                <a:cs typeface="Times New Roman" panose="02020603050405020304" pitchFamily="18" charset="0"/>
              </a:rPr>
              <a:t>Individual sections: one to one counseling per request (45%), peer-to-peer (16%),</a:t>
            </a:r>
            <a:r>
              <a:rPr lang="en-US" altLang="en-US" sz="1200" baseline="0" dirty="0">
                <a:ea typeface="Arial Unicode MS" panose="020B0604020202020204" pitchFamily="34" charset="-128"/>
                <a:cs typeface="Times New Roman" panose="02020603050405020304" pitchFamily="18" charset="0"/>
              </a:rPr>
              <a:t> </a:t>
            </a:r>
            <a:r>
              <a:rPr lang="en-US" altLang="en-US" sz="1200" dirty="0">
                <a:ea typeface="Arial Unicode MS" panose="020B0604020202020204" pitchFamily="34" charset="-128"/>
                <a:cs typeface="Times New Roman" panose="02020603050405020304" pitchFamily="18" charset="0"/>
              </a:rPr>
              <a:t>workshops (16%). Educational groups (9%), all of the above (4%) and other (10%).  </a:t>
            </a:r>
          </a:p>
          <a:p>
            <a:endParaRPr lang="en-US" altLang="en-US" baseline="0" dirty="0">
              <a:latin typeface="Arial" panose="020B0604020202020204" pitchFamily="34" charset="0"/>
            </a:endParaRPr>
          </a:p>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12</a:t>
            </a:fld>
            <a:endParaRPr lang="en-US" altLang="en-US" sz="1200" dirty="0"/>
          </a:p>
        </p:txBody>
      </p:sp>
    </p:spTree>
    <p:extLst>
      <p:ext uri="{BB962C8B-B14F-4D97-AF65-F5344CB8AC3E}">
        <p14:creationId xmlns:p14="http://schemas.microsoft.com/office/powerpoint/2010/main" val="1952649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Image description:</a:t>
            </a:r>
          </a:p>
          <a:p>
            <a:r>
              <a:rPr lang="en-US" altLang="en-US" dirty="0">
                <a:latin typeface="Arial" panose="020B0604020202020204" pitchFamily="34" charset="0"/>
              </a:rPr>
              <a:t>Bar</a:t>
            </a:r>
            <a:r>
              <a:rPr lang="en-US" altLang="en-US" baseline="0" dirty="0">
                <a:latin typeface="Arial" panose="020B0604020202020204" pitchFamily="34" charset="0"/>
              </a:rPr>
              <a:t> chart (6 bars), Title: Level of Effort Varied Between CILs</a:t>
            </a:r>
          </a:p>
          <a:p>
            <a:r>
              <a:rPr lang="en-US" altLang="en-US" baseline="0" dirty="0">
                <a:latin typeface="Arial" panose="020B0604020202020204" pitchFamily="34" charset="0"/>
              </a:rPr>
              <a:t>X-axis: Number of Consumers in a Given Month (categories: &lt;1, 1-25, 26-50, 51-75, 76-100, &gt;100)</a:t>
            </a:r>
          </a:p>
          <a:p>
            <a:r>
              <a:rPr lang="en-US" altLang="en-US" baseline="0" dirty="0">
                <a:latin typeface="Arial" panose="020B0604020202020204" pitchFamily="34" charset="0"/>
              </a:rPr>
              <a:t>Y-axis: Percentage of CILS (range displayed; 0-70%)</a:t>
            </a:r>
          </a:p>
          <a:p>
            <a:r>
              <a:rPr lang="en-US" altLang="en-US" dirty="0">
                <a:latin typeface="Arial" panose="020B0604020202020204" pitchFamily="34" charset="0"/>
              </a:rPr>
              <a:t>Individual</a:t>
            </a:r>
            <a:r>
              <a:rPr lang="en-US" altLang="en-US" baseline="0" dirty="0">
                <a:latin typeface="Arial" panose="020B0604020202020204" pitchFamily="34" charset="0"/>
              </a:rPr>
              <a:t> bars: &lt;1 (22%), 1-25 (62%), 26-50 (8%), 51-75 (2%), 76-100 (1%), &gt; 100 (5%)</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13</a:t>
            </a:fld>
            <a:endParaRPr lang="en-US" altLang="en-US" sz="1200" dirty="0"/>
          </a:p>
        </p:txBody>
      </p:sp>
    </p:spTree>
    <p:extLst>
      <p:ext uri="{BB962C8B-B14F-4D97-AF65-F5344CB8AC3E}">
        <p14:creationId xmlns:p14="http://schemas.microsoft.com/office/powerpoint/2010/main" val="901053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14</a:t>
            </a:fld>
            <a:endParaRPr lang="en-US" altLang="en-US" sz="1200" dirty="0"/>
          </a:p>
        </p:txBody>
      </p:sp>
    </p:spTree>
    <p:extLst>
      <p:ext uri="{BB962C8B-B14F-4D97-AF65-F5344CB8AC3E}">
        <p14:creationId xmlns:p14="http://schemas.microsoft.com/office/powerpoint/2010/main" val="543110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15</a:t>
            </a:fld>
            <a:endParaRPr lang="en-US"/>
          </a:p>
        </p:txBody>
      </p:sp>
    </p:spTree>
    <p:extLst>
      <p:ext uri="{BB962C8B-B14F-4D97-AF65-F5344CB8AC3E}">
        <p14:creationId xmlns:p14="http://schemas.microsoft.com/office/powerpoint/2010/main" val="1957469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16</a:t>
            </a:fld>
            <a:endParaRPr lang="en-US" altLang="en-US" sz="1200" dirty="0"/>
          </a:p>
        </p:txBody>
      </p:sp>
    </p:spTree>
    <p:extLst>
      <p:ext uri="{BB962C8B-B14F-4D97-AF65-F5344CB8AC3E}">
        <p14:creationId xmlns:p14="http://schemas.microsoft.com/office/powerpoint/2010/main" val="86133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17</a:t>
            </a:fld>
            <a:endParaRPr lang="en-US" altLang="en-US" sz="1200" dirty="0"/>
          </a:p>
        </p:txBody>
      </p:sp>
    </p:spTree>
    <p:extLst>
      <p:ext uri="{BB962C8B-B14F-4D97-AF65-F5344CB8AC3E}">
        <p14:creationId xmlns:p14="http://schemas.microsoft.com/office/powerpoint/2010/main" val="1224715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18</a:t>
            </a:fld>
            <a:endParaRPr lang="en-US"/>
          </a:p>
        </p:txBody>
      </p:sp>
    </p:spTree>
    <p:extLst>
      <p:ext uri="{BB962C8B-B14F-4D97-AF65-F5344CB8AC3E}">
        <p14:creationId xmlns:p14="http://schemas.microsoft.com/office/powerpoint/2010/main" val="245612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19</a:t>
            </a:fld>
            <a:endParaRPr lang="en-US" altLang="en-US" sz="1200" dirty="0"/>
          </a:p>
        </p:txBody>
      </p:sp>
    </p:spTree>
    <p:extLst>
      <p:ext uri="{BB962C8B-B14F-4D97-AF65-F5344CB8AC3E}">
        <p14:creationId xmlns:p14="http://schemas.microsoft.com/office/powerpoint/2010/main" val="434296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a:t>
            </a:fld>
            <a:endParaRPr lang="en-US"/>
          </a:p>
        </p:txBody>
      </p:sp>
    </p:spTree>
    <p:extLst>
      <p:ext uri="{BB962C8B-B14F-4D97-AF65-F5344CB8AC3E}">
        <p14:creationId xmlns:p14="http://schemas.microsoft.com/office/powerpoint/2010/main" val="3157535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mn-lt"/>
                <a:ea typeface="+mn-ea"/>
                <a:cs typeface="+mn-cs"/>
              </a:rPr>
              <a:t>Potential sites for interview were identified to represent a wide variety in geographic location, primary consumer population (rural vs. urban), funding level, number of consumers served, and length of time center has been operational. The phone or video interview  is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recorded, take approximately 30 minutes to complete, and will include specific questions in relation to the function of the CIL in the current healthcare environment.</a:t>
            </a:r>
          </a:p>
          <a:p>
            <a:r>
              <a:rPr lang="en-US" altLang="en-US" sz="1200" kern="1200" dirty="0">
                <a:solidFill>
                  <a:schemeClr val="tx1"/>
                </a:solidFill>
                <a:effectLst/>
                <a:latin typeface="+mn-lt"/>
                <a:ea typeface="+mn-ea"/>
                <a:cs typeface="+mn-cs"/>
              </a:rPr>
              <a:t>Themes:</a:t>
            </a:r>
          </a:p>
          <a:p>
            <a:pPr lvl="0"/>
            <a:r>
              <a:rPr lang="en-US" sz="1200" kern="1200" dirty="0">
                <a:solidFill>
                  <a:schemeClr val="tx1"/>
                </a:solidFill>
                <a:effectLst/>
                <a:latin typeface="+mn-lt"/>
                <a:ea typeface="+mn-ea"/>
                <a:cs typeface="+mn-cs"/>
              </a:rPr>
              <a:t>-How the CIL staff obtains information on health insurance rules </a:t>
            </a:r>
          </a:p>
          <a:p>
            <a:pPr lvl="0"/>
            <a:r>
              <a:rPr lang="en-US" sz="1200" kern="1200" dirty="0">
                <a:solidFill>
                  <a:schemeClr val="tx1"/>
                </a:solidFill>
                <a:effectLst/>
                <a:latin typeface="+mn-lt"/>
                <a:ea typeface="+mn-ea"/>
                <a:cs typeface="+mn-cs"/>
              </a:rPr>
              <a:t>-A concentration on consumer’s concerns</a:t>
            </a:r>
          </a:p>
          <a:p>
            <a:pPr lvl="0"/>
            <a:r>
              <a:rPr lang="en-US" sz="1200" kern="1200" dirty="0">
                <a:solidFill>
                  <a:schemeClr val="tx1"/>
                </a:solidFill>
                <a:effectLst/>
                <a:latin typeface="+mn-lt"/>
                <a:ea typeface="+mn-ea"/>
                <a:cs typeface="+mn-cs"/>
              </a:rPr>
              <a:t>-Expansion on specific staff training, technical assistance needs</a:t>
            </a:r>
          </a:p>
          <a:p>
            <a:pPr lvl="0"/>
            <a:r>
              <a:rPr lang="en-US" sz="1200" kern="1200" dirty="0">
                <a:solidFill>
                  <a:schemeClr val="tx1"/>
                </a:solidFill>
                <a:effectLst/>
                <a:latin typeface="+mn-lt"/>
                <a:ea typeface="+mn-ea"/>
                <a:cs typeface="+mn-cs"/>
              </a:rPr>
              <a:t>-Focus on funding positives, possible improvement areas</a:t>
            </a:r>
          </a:p>
          <a:p>
            <a:pPr lvl="0"/>
            <a:r>
              <a:rPr lang="en-US" sz="1200" kern="1200" dirty="0">
                <a:solidFill>
                  <a:schemeClr val="tx1"/>
                </a:solidFill>
                <a:effectLst/>
                <a:latin typeface="+mn-lt"/>
                <a:ea typeface="+mn-ea"/>
                <a:cs typeface="+mn-cs"/>
              </a:rPr>
              <a:t>-How to improve effectiveness of CIL’s </a:t>
            </a:r>
          </a:p>
          <a:p>
            <a:pPr lvl="0"/>
            <a:r>
              <a:rPr lang="en-US" sz="1200" kern="1200" dirty="0">
                <a:solidFill>
                  <a:schemeClr val="tx1"/>
                </a:solidFill>
                <a:effectLst/>
                <a:latin typeface="+mn-lt"/>
                <a:ea typeface="+mn-ea"/>
                <a:cs typeface="+mn-cs"/>
              </a:rPr>
              <a:t>-Overview how CILs enhance marketing/outreach</a:t>
            </a:r>
          </a:p>
          <a:p>
            <a:pPr lvl="0"/>
            <a:r>
              <a:rPr lang="en-US" sz="1200" kern="1200" dirty="0">
                <a:solidFill>
                  <a:schemeClr val="tx1"/>
                </a:solidFill>
                <a:effectLst/>
                <a:latin typeface="+mn-lt"/>
                <a:ea typeface="+mn-ea"/>
                <a:cs typeface="+mn-cs"/>
              </a:rPr>
              <a:t>-How to improve education on access to healthcare/health insurance and employment resources</a:t>
            </a:r>
          </a:p>
          <a:p>
            <a:pPr lvl="0"/>
            <a:r>
              <a:rPr lang="en-US" sz="1200" kern="1200" dirty="0">
                <a:solidFill>
                  <a:schemeClr val="tx1"/>
                </a:solidFill>
                <a:effectLst/>
                <a:latin typeface="+mn-lt"/>
                <a:ea typeface="+mn-ea"/>
                <a:cs typeface="+mn-cs"/>
              </a:rPr>
              <a:t>-How the CILs are providing updated information regarding new healthcare legislation</a:t>
            </a:r>
          </a:p>
          <a:p>
            <a:pPr lvl="0"/>
            <a:r>
              <a:rPr lang="en-US" sz="1200" kern="1200" dirty="0">
                <a:solidFill>
                  <a:schemeClr val="tx1"/>
                </a:solidFill>
                <a:effectLst/>
                <a:latin typeface="+mn-lt"/>
                <a:ea typeface="+mn-ea"/>
                <a:cs typeface="+mn-cs"/>
              </a:rPr>
              <a:t>-Ways to better link with the available resources of CHRIL/ILRU.</a:t>
            </a:r>
          </a:p>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20</a:t>
            </a:fld>
            <a:endParaRPr lang="en-US" altLang="en-US" sz="1200" dirty="0"/>
          </a:p>
        </p:txBody>
      </p:sp>
    </p:spTree>
    <p:extLst>
      <p:ext uri="{BB962C8B-B14F-4D97-AF65-F5344CB8AC3E}">
        <p14:creationId xmlns:p14="http://schemas.microsoft.com/office/powerpoint/2010/main" val="434296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21</a:t>
            </a:fld>
            <a:endParaRPr lang="en-US"/>
          </a:p>
        </p:txBody>
      </p:sp>
    </p:spTree>
    <p:extLst>
      <p:ext uri="{BB962C8B-B14F-4D97-AF65-F5344CB8AC3E}">
        <p14:creationId xmlns:p14="http://schemas.microsoft.com/office/powerpoint/2010/main" val="431641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22</a:t>
            </a:fld>
            <a:endParaRPr lang="en-US" altLang="en-US" sz="1200" dirty="0"/>
          </a:p>
        </p:txBody>
      </p:sp>
    </p:spTree>
    <p:extLst>
      <p:ext uri="{BB962C8B-B14F-4D97-AF65-F5344CB8AC3E}">
        <p14:creationId xmlns:p14="http://schemas.microsoft.com/office/powerpoint/2010/main" val="2222487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23</a:t>
            </a:fld>
            <a:endParaRPr lang="en-US"/>
          </a:p>
        </p:txBody>
      </p:sp>
    </p:spTree>
    <p:extLst>
      <p:ext uri="{BB962C8B-B14F-4D97-AF65-F5344CB8AC3E}">
        <p14:creationId xmlns:p14="http://schemas.microsoft.com/office/powerpoint/2010/main" val="3653095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Alexander pass</a:t>
            </a:r>
            <a:r>
              <a:rPr lang="en-US" altLang="en-US" baseline="0" dirty="0">
                <a:latin typeface="Arial" panose="020B0604020202020204" pitchFamily="34" charset="0"/>
              </a:rPr>
              <a:t> to </a:t>
            </a:r>
            <a:r>
              <a:rPr lang="en-US" altLang="en-US" baseline="0" dirty="0" err="1">
                <a:latin typeface="Arial" panose="020B0604020202020204" pitchFamily="34" charset="0"/>
              </a:rPr>
              <a:t>Lex</a:t>
            </a:r>
            <a:r>
              <a:rPr lang="en-US" altLang="en-US" baseline="0" dirty="0">
                <a:latin typeface="Arial" panose="020B0604020202020204" pitchFamily="34" charset="0"/>
              </a:rPr>
              <a:t> when done with slide</a:t>
            </a:r>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24</a:t>
            </a:fld>
            <a:endParaRPr lang="en-US" altLang="en-US" sz="1200" dirty="0"/>
          </a:p>
        </p:txBody>
      </p:sp>
    </p:spTree>
    <p:extLst>
      <p:ext uri="{BB962C8B-B14F-4D97-AF65-F5344CB8AC3E}">
        <p14:creationId xmlns:p14="http://schemas.microsoft.com/office/powerpoint/2010/main" val="11419422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25</a:t>
            </a:fld>
            <a:endParaRPr lang="en-US" altLang="en-US" sz="1200" dirty="0"/>
          </a:p>
        </p:txBody>
      </p:sp>
    </p:spTree>
    <p:extLst>
      <p:ext uri="{BB962C8B-B14F-4D97-AF65-F5344CB8AC3E}">
        <p14:creationId xmlns:p14="http://schemas.microsoft.com/office/powerpoint/2010/main" val="314008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26</a:t>
            </a:fld>
            <a:endParaRPr lang="en-US" altLang="en-US" sz="1200" dirty="0"/>
          </a:p>
        </p:txBody>
      </p:sp>
    </p:spTree>
    <p:extLst>
      <p:ext uri="{BB962C8B-B14F-4D97-AF65-F5344CB8AC3E}">
        <p14:creationId xmlns:p14="http://schemas.microsoft.com/office/powerpoint/2010/main" val="1796727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27</a:t>
            </a:fld>
            <a:endParaRPr lang="en-US" altLang="en-US" sz="1200" dirty="0"/>
          </a:p>
        </p:txBody>
      </p:sp>
    </p:spTree>
    <p:extLst>
      <p:ext uri="{BB962C8B-B14F-4D97-AF65-F5344CB8AC3E}">
        <p14:creationId xmlns:p14="http://schemas.microsoft.com/office/powerpoint/2010/main" val="3475744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28</a:t>
            </a:fld>
            <a:endParaRPr lang="en-US"/>
          </a:p>
        </p:txBody>
      </p:sp>
    </p:spTree>
    <p:extLst>
      <p:ext uri="{BB962C8B-B14F-4D97-AF65-F5344CB8AC3E}">
        <p14:creationId xmlns:p14="http://schemas.microsoft.com/office/powerpoint/2010/main" val="17628012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29</a:t>
            </a:fld>
            <a:endParaRPr lang="en-US"/>
          </a:p>
        </p:txBody>
      </p:sp>
    </p:spTree>
    <p:extLst>
      <p:ext uri="{BB962C8B-B14F-4D97-AF65-F5344CB8AC3E}">
        <p14:creationId xmlns:p14="http://schemas.microsoft.com/office/powerpoint/2010/main" val="4017429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3</a:t>
            </a:fld>
            <a:endParaRPr lang="en-US"/>
          </a:p>
        </p:txBody>
      </p:sp>
    </p:spTree>
    <p:extLst>
      <p:ext uri="{BB962C8B-B14F-4D97-AF65-F5344CB8AC3E}">
        <p14:creationId xmlns:p14="http://schemas.microsoft.com/office/powerpoint/2010/main" val="2695730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4</a:t>
            </a:fld>
            <a:endParaRPr lang="en-US"/>
          </a:p>
        </p:txBody>
      </p:sp>
    </p:spTree>
    <p:extLst>
      <p:ext uri="{BB962C8B-B14F-4D97-AF65-F5344CB8AC3E}">
        <p14:creationId xmlns:p14="http://schemas.microsoft.com/office/powerpoint/2010/main" val="1905075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err="1">
                <a:latin typeface="Arial" panose="020B0604020202020204" pitchFamily="34" charset="0"/>
              </a:rPr>
              <a:t>Lex</a:t>
            </a:r>
            <a:r>
              <a:rPr lang="en-US" altLang="en-US" dirty="0">
                <a:latin typeface="Arial" panose="020B0604020202020204" pitchFamily="34" charset="0"/>
              </a:rPr>
              <a:t> pass to Alexander</a:t>
            </a:r>
            <a:r>
              <a:rPr lang="en-US" altLang="en-US" baseline="0" dirty="0">
                <a:latin typeface="Arial" panose="020B0604020202020204" pitchFamily="34" charset="0"/>
              </a:rPr>
              <a:t> when finished with this slide</a:t>
            </a:r>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5</a:t>
            </a:fld>
            <a:endParaRPr lang="en-US" altLang="en-US" sz="1200" dirty="0"/>
          </a:p>
        </p:txBody>
      </p:sp>
    </p:spTree>
    <p:extLst>
      <p:ext uri="{BB962C8B-B14F-4D97-AF65-F5344CB8AC3E}">
        <p14:creationId xmlns:p14="http://schemas.microsoft.com/office/powerpoint/2010/main" val="306887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6</a:t>
            </a:fld>
            <a:endParaRPr lang="en-US"/>
          </a:p>
        </p:txBody>
      </p:sp>
    </p:spTree>
    <p:extLst>
      <p:ext uri="{BB962C8B-B14F-4D97-AF65-F5344CB8AC3E}">
        <p14:creationId xmlns:p14="http://schemas.microsoft.com/office/powerpoint/2010/main" val="3106787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7</a:t>
            </a:fld>
            <a:endParaRPr lang="en-US" altLang="en-US" sz="1200" dirty="0"/>
          </a:p>
        </p:txBody>
      </p:sp>
    </p:spTree>
    <p:extLst>
      <p:ext uri="{BB962C8B-B14F-4D97-AF65-F5344CB8AC3E}">
        <p14:creationId xmlns:p14="http://schemas.microsoft.com/office/powerpoint/2010/main" val="3710138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nSpc>
                <a:spcPct val="100000"/>
              </a:lnSpc>
            </a:pPr>
            <a:r>
              <a:rPr lang="en-US" sz="1600" dirty="0"/>
              <a:t>Notes:</a:t>
            </a:r>
          </a:p>
          <a:p>
            <a:pPr lvl="1">
              <a:lnSpc>
                <a:spcPct val="100000"/>
              </a:lnSpc>
            </a:pPr>
            <a:r>
              <a:rPr lang="en-US" sz="1600" dirty="0"/>
              <a:t>1. The questions asked about the CILs’ location, the amount of staff and volunteer time committed to counseling and enrollment assistance, and the number of consumers they assist with health care‑related matters in a given month. </a:t>
            </a:r>
          </a:p>
          <a:p>
            <a:pPr lvl="1">
              <a:lnSpc>
                <a:spcPct val="100000"/>
              </a:lnSpc>
            </a:pPr>
            <a:r>
              <a:rPr lang="en-US" sz="1600" dirty="0"/>
              <a:t>2. The survey also requested information about how CILs inform their communities that these services were offered and about their methods for offering them. </a:t>
            </a:r>
          </a:p>
          <a:p>
            <a:pPr lvl="1">
              <a:lnSpc>
                <a:spcPct val="100000"/>
              </a:lnSpc>
            </a:pPr>
            <a:r>
              <a:rPr lang="en-US" sz="1600" dirty="0"/>
              <a:t>3. The remaining questions were open‑ended response questions regarding the health insurance information and training needs of the particular CIL, as well as CIL consumer concerns about the uncertain climate of health reform. </a:t>
            </a:r>
          </a:p>
          <a:p>
            <a:endParaRPr lang="en-US" altLang="en-US" sz="1100"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65772" indent="-294528">
              <a:defRPr sz="2400">
                <a:solidFill>
                  <a:schemeClr val="tx1"/>
                </a:solidFill>
                <a:latin typeface="Times New Roman" panose="02020603050405020304" pitchFamily="18" charset="0"/>
              </a:defRPr>
            </a:lvl2pPr>
            <a:lvl3pPr marL="1178112" indent="-235622">
              <a:defRPr sz="2400">
                <a:solidFill>
                  <a:schemeClr val="tx1"/>
                </a:solidFill>
                <a:latin typeface="Times New Roman" panose="02020603050405020304" pitchFamily="18" charset="0"/>
              </a:defRPr>
            </a:lvl3pPr>
            <a:lvl4pPr marL="1649355" indent="-235622">
              <a:defRPr sz="2400">
                <a:solidFill>
                  <a:schemeClr val="tx1"/>
                </a:solidFill>
                <a:latin typeface="Times New Roman" panose="02020603050405020304" pitchFamily="18" charset="0"/>
              </a:defRPr>
            </a:lvl4pPr>
            <a:lvl5pPr marL="2120600" indent="-235622">
              <a:defRPr sz="2400">
                <a:solidFill>
                  <a:schemeClr val="tx1"/>
                </a:solidFill>
                <a:latin typeface="Times New Roman" panose="02020603050405020304" pitchFamily="18" charset="0"/>
              </a:defRPr>
            </a:lvl5pPr>
            <a:lvl6pPr marL="2591845" indent="-235622" eaLnBrk="0" fontAlgn="base" hangingPunct="0">
              <a:spcBef>
                <a:spcPct val="0"/>
              </a:spcBef>
              <a:spcAft>
                <a:spcPct val="0"/>
              </a:spcAft>
              <a:defRPr sz="2400">
                <a:solidFill>
                  <a:schemeClr val="tx1"/>
                </a:solidFill>
                <a:latin typeface="Times New Roman" panose="02020603050405020304" pitchFamily="18" charset="0"/>
              </a:defRPr>
            </a:lvl6pPr>
            <a:lvl7pPr marL="3063090" indent="-235622" eaLnBrk="0" fontAlgn="base" hangingPunct="0">
              <a:spcBef>
                <a:spcPct val="0"/>
              </a:spcBef>
              <a:spcAft>
                <a:spcPct val="0"/>
              </a:spcAft>
              <a:defRPr sz="2400">
                <a:solidFill>
                  <a:schemeClr val="tx1"/>
                </a:solidFill>
                <a:latin typeface="Times New Roman" panose="02020603050405020304" pitchFamily="18" charset="0"/>
              </a:defRPr>
            </a:lvl7pPr>
            <a:lvl8pPr marL="3534334" indent="-235622" eaLnBrk="0" fontAlgn="base" hangingPunct="0">
              <a:spcBef>
                <a:spcPct val="0"/>
              </a:spcBef>
              <a:spcAft>
                <a:spcPct val="0"/>
              </a:spcAft>
              <a:defRPr sz="2400">
                <a:solidFill>
                  <a:schemeClr val="tx1"/>
                </a:solidFill>
                <a:latin typeface="Times New Roman" panose="02020603050405020304" pitchFamily="18" charset="0"/>
              </a:defRPr>
            </a:lvl8pPr>
            <a:lvl9pPr marL="4005578" indent="-235622" eaLnBrk="0" fontAlgn="base" hangingPunct="0">
              <a:spcBef>
                <a:spcPct val="0"/>
              </a:spcBef>
              <a:spcAft>
                <a:spcPct val="0"/>
              </a:spcAft>
              <a:defRPr sz="2400">
                <a:solidFill>
                  <a:schemeClr val="tx1"/>
                </a:solidFill>
                <a:latin typeface="Times New Roman" panose="02020603050405020304" pitchFamily="18" charset="0"/>
              </a:defRPr>
            </a:lvl9pPr>
          </a:lstStyle>
          <a:p>
            <a:fld id="{67862757-B39F-453E-A85C-57C7ADB9B552}" type="slidenum">
              <a:rPr lang="en-US" altLang="en-US" sz="1200"/>
              <a:pPr/>
              <a:t>8</a:t>
            </a:fld>
            <a:endParaRPr lang="en-US" altLang="en-US" sz="1200" dirty="0"/>
          </a:p>
        </p:txBody>
      </p:sp>
    </p:spTree>
    <p:extLst>
      <p:ext uri="{BB962C8B-B14F-4D97-AF65-F5344CB8AC3E}">
        <p14:creationId xmlns:p14="http://schemas.microsoft.com/office/powerpoint/2010/main" val="3710138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9</a:t>
            </a:fld>
            <a:endParaRPr lang="en-US"/>
          </a:p>
        </p:txBody>
      </p:sp>
    </p:spTree>
    <p:extLst>
      <p:ext uri="{BB962C8B-B14F-4D97-AF65-F5344CB8AC3E}">
        <p14:creationId xmlns:p14="http://schemas.microsoft.com/office/powerpoint/2010/main" val="3998276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836612" y="6203951"/>
            <a:ext cx="6862462" cy="273049"/>
          </a:xfrm>
        </p:spPr>
        <p:txBody>
          <a:bodyPr/>
          <a:lstStyle/>
          <a:p>
            <a:r>
              <a:rPr lang="en-US" dirty="0"/>
              <a:t>CHRIL-Collaborative on Health Reform and Independent Living</a:t>
            </a:r>
          </a:p>
        </p:txBody>
      </p:sp>
      <p:sp>
        <p:nvSpPr>
          <p:cNvPr id="6" name="Slide Number Placeholder 5"/>
          <p:cNvSpPr>
            <a:spLocks noGrp="1"/>
          </p:cNvSpPr>
          <p:nvPr>
            <p:ph type="sldNum" sz="quarter" idx="12"/>
          </p:nvPr>
        </p:nvSpPr>
        <p:spPr>
          <a:xfrm>
            <a:off x="10133012" y="6280151"/>
            <a:ext cx="990601" cy="273049"/>
          </a:xfrm>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979612" y="3581400"/>
            <a:ext cx="8229600" cy="1066800"/>
          </a:xfrm>
        </p:spPr>
        <p:txBody>
          <a:bodyPr>
            <a:normAutofit/>
          </a:bodyPr>
          <a:lstStyle>
            <a:lvl1pPr marL="0" indent="0" algn="ctr">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98612" y="2209800"/>
            <a:ext cx="9144000" cy="990600"/>
          </a:xfrm>
        </p:spPr>
        <p:txBody>
          <a:bodyPr>
            <a:noAutofit/>
          </a:bodyPr>
          <a:lstStyle>
            <a:lvl1pPr algn="ctr">
              <a:defRPr sz="4800" b="1"/>
            </a:lvl1pPr>
          </a:lstStyle>
          <a:p>
            <a:r>
              <a:rPr lang="en-US"/>
              <a:t>Click to edit Master title style</a:t>
            </a:r>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6412" y="503027"/>
            <a:ext cx="914400" cy="411373"/>
          </a:xfrm>
          <a:prstGeom prst="rect">
            <a:avLst/>
          </a:prstGeom>
        </p:spPr>
      </p:pic>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912812" y="6172201"/>
            <a:ext cx="3429000" cy="304800"/>
          </a:xfrm>
        </p:spPr>
        <p:txBody>
          <a:bodyPr/>
          <a:lstStyle>
            <a:lvl1pPr>
              <a:defRPr sz="800"/>
            </a:lvl1pPr>
          </a:lstStyle>
          <a:p>
            <a:r>
              <a:rPr lang="en-US" dirty="0"/>
              <a:t>CHRIL-Collaborative on Health Reform and Independent Living</a:t>
            </a:r>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a:xfrm>
            <a:off x="912812" y="1371600"/>
            <a:ext cx="10515600" cy="4648200"/>
          </a:xfrm>
        </p:spPr>
        <p:txBody>
          <a:bodyPr>
            <a:normAutofit/>
          </a:bodyPr>
          <a:lstStyle>
            <a:lvl1pPr>
              <a:defRPr sz="2600"/>
            </a:lvl1pPr>
            <a:lvl2pPr>
              <a:buClr>
                <a:schemeClr val="accent2"/>
              </a:buClr>
              <a:defRPr sz="2600"/>
            </a:lvl2pPr>
            <a:lvl3pPr>
              <a:defRPr sz="2600"/>
            </a:lvl3pPr>
            <a:lvl4pPr>
              <a:defRPr sz="2600"/>
            </a:lvl4pPr>
            <a:lvl5pPr>
              <a:defRPr sz="2600"/>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1293812" y="457200"/>
            <a:ext cx="9296400" cy="685800"/>
          </a:xfrm>
        </p:spPr>
        <p:txBody>
          <a:bodyPr/>
          <a:lstStyle>
            <a:lvl1pPr>
              <a:defRPr b="1"/>
            </a:lvl1pPr>
          </a:lstStyle>
          <a:p>
            <a:r>
              <a:rPr lang="en-US" dirty="0"/>
              <a:t>Click to edit Master title style</a:t>
            </a:r>
            <a:endParaRP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6412" y="503027"/>
            <a:ext cx="914400" cy="411373"/>
          </a:xfrm>
          <a:prstGeom prst="rect">
            <a:avLst/>
          </a:prstGeom>
        </p:spPr>
      </p:pic>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832150" y="6280151"/>
            <a:ext cx="6862462" cy="273049"/>
          </a:xfrm>
        </p:spPr>
        <p:txBody>
          <a:bodyPr/>
          <a:lstStyle/>
          <a:p>
            <a:r>
              <a:rPr lang="en-US"/>
              <a:t>CHRIL-Collaborative on Health Reform and Independent Living</a:t>
            </a:r>
            <a:endParaRPr lang="en-US" dirty="0"/>
          </a:p>
        </p:txBody>
      </p:sp>
      <p:sp>
        <p:nvSpPr>
          <p:cNvPr id="7" name="Slide Number Placeholder 6"/>
          <p:cNvSpPr>
            <a:spLocks noGrp="1"/>
          </p:cNvSpPr>
          <p:nvPr>
            <p:ph type="sldNum" sz="quarter" idx="12"/>
          </p:nvPr>
        </p:nvSpPr>
        <p:spPr>
          <a:xfrm>
            <a:off x="10133012" y="6280151"/>
            <a:ext cx="990601" cy="273049"/>
          </a:xfrm>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327151"/>
            <a:ext cx="4648201" cy="469264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70012" y="1327151"/>
            <a:ext cx="4645152" cy="469264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370012" y="381000"/>
            <a:ext cx="9601200" cy="685800"/>
          </a:xfrm>
        </p:spPr>
        <p:txBody>
          <a:bodyPr/>
          <a:lstStyle>
            <a:lvl1pPr>
              <a:defRPr b="1"/>
            </a:lvl1pPr>
          </a:lstStyle>
          <a:p>
            <a:r>
              <a:rPr lang="en-US" dirty="0"/>
              <a:t>Click to edit Master title style</a:t>
            </a:r>
            <a:endParaRPr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0212" y="457200"/>
            <a:ext cx="914400" cy="411373"/>
          </a:xfrm>
          <a:prstGeom prst="rect">
            <a:avLst/>
          </a:prstGeom>
        </p:spPr>
      </p:pic>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CHRIL-Collaborative on Health Reform and Independent Living</a:t>
            </a:r>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a:t>Click to edit Master title style</a:t>
            </a: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0212" y="457200"/>
            <a:ext cx="914400" cy="411373"/>
          </a:xfrm>
          <a:prstGeom prst="rect">
            <a:avLst/>
          </a:prstGeom>
        </p:spPr>
      </p:pic>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CHRIL-Collaborative on Health Reform and Independent Living</a:t>
            </a:r>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a:xfrm>
            <a:off x="1370012" y="457200"/>
            <a:ext cx="9601200" cy="807827"/>
          </a:xfrm>
        </p:spPr>
        <p:txBody>
          <a:bodyPr/>
          <a:lstStyle>
            <a:lvl1pPr>
              <a:defRPr b="1"/>
            </a:lvl1pPr>
          </a:lstStyle>
          <a:p>
            <a:r>
              <a:rPr lang="en-US" dirty="0"/>
              <a:t>Click to edit Master title style</a:t>
            </a:r>
            <a:endParaRP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6412" y="503027"/>
            <a:ext cx="914400" cy="411373"/>
          </a:xfrm>
          <a:prstGeom prst="rect">
            <a:avLst/>
          </a:prstGeom>
        </p:spPr>
      </p:pic>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CHRIL-Collaborative on Health Reform and Independent Living</a:t>
            </a:r>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0212" y="457200"/>
            <a:ext cx="914400" cy="411373"/>
          </a:xfrm>
          <a:prstGeom prst="rect">
            <a:avLst/>
          </a:prstGeom>
        </p:spPr>
      </p:pic>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121888" y="6217920"/>
            <a:ext cx="11091831" cy="548640"/>
          </a:xfrm>
          <a:prstGeom prst="rect">
            <a:avLst/>
          </a:prstGeom>
        </p:spPr>
        <p:txBody>
          <a:bodyPr anchor="b" anchorCtr="0"/>
          <a:lstStyle>
            <a:lvl1pPr marL="0" indent="0" algn="l">
              <a:spcBef>
                <a:spcPts val="0"/>
              </a:spcBef>
              <a:buFont typeface="Arial" pitchFamily="34" charset="0"/>
              <a:buNone/>
              <a:defRPr sz="1000" baseline="0">
                <a:solidFill>
                  <a:schemeClr val="tx1"/>
                </a:solidFill>
                <a:latin typeface="+mn-lt"/>
                <a:cs typeface="Calibri" pitchFamily="34" charset="0"/>
              </a:defRPr>
            </a:lvl1pPr>
          </a:lstStyle>
          <a:p>
            <a:pPr algn="l">
              <a:spcBef>
                <a:spcPts val="0"/>
              </a:spcBef>
            </a:pPr>
            <a:r>
              <a:rPr lang="en-US" dirty="0"/>
              <a:t>Insert Source Here</a:t>
            </a:r>
          </a:p>
        </p:txBody>
      </p:sp>
      <p:sp>
        <p:nvSpPr>
          <p:cNvPr id="4" name="Title 5"/>
          <p:cNvSpPr>
            <a:spLocks noGrp="1" noChangeArrowheads="1"/>
          </p:cNvSpPr>
          <p:nvPr>
            <p:ph type="title"/>
          </p:nvPr>
        </p:nvSpPr>
        <p:spPr bwMode="auto">
          <a:xfrm>
            <a:off x="1015736" y="56716"/>
            <a:ext cx="11051201"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a:t>Click to edit Master title style</a:t>
            </a:r>
            <a:endParaRPr lang="en-US" dirty="0"/>
          </a:p>
        </p:txBody>
      </p:sp>
    </p:spTree>
    <p:extLst>
      <p:ext uri="{BB962C8B-B14F-4D97-AF65-F5344CB8AC3E}">
        <p14:creationId xmlns:p14="http://schemas.microsoft.com/office/powerpoint/2010/main" val="73114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r>
              <a:rPr lang="en-US"/>
              <a:t>CHRIL-Collaborative on Health Reform and Independent Living</a:t>
            </a:r>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www.surveygizmo.com/s3/4474888/Webinar-Evaluation-August-22-2018-Independent-Living-Survey-Finding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98612" y="609600"/>
            <a:ext cx="9144000" cy="1981200"/>
          </a:xfrm>
        </p:spPr>
        <p:txBody>
          <a:bodyPr/>
          <a:lstStyle/>
          <a:p>
            <a:br>
              <a:rPr lang="en-US" sz="3600" dirty="0"/>
            </a:br>
            <a:r>
              <a:rPr lang="en-US" sz="3600" dirty="0"/>
              <a:t>Collaborative on Health Reform and Independent Living (CHRIL) </a:t>
            </a:r>
            <a:br>
              <a:rPr lang="en-US" sz="3600" dirty="0"/>
            </a:br>
            <a:r>
              <a:rPr lang="en-US" sz="3600" dirty="0"/>
              <a:t>Centers for Independent Living</a:t>
            </a:r>
            <a:br>
              <a:rPr lang="en-US" sz="3600" dirty="0"/>
            </a:br>
            <a:r>
              <a:rPr lang="en-US" sz="3600" dirty="0"/>
              <a:t>Survey and Follow-up Interview Findings</a:t>
            </a:r>
          </a:p>
        </p:txBody>
      </p:sp>
      <p:sp>
        <p:nvSpPr>
          <p:cNvPr id="4" name="Subtitle 3"/>
          <p:cNvSpPr>
            <a:spLocks noGrp="1"/>
          </p:cNvSpPr>
          <p:nvPr>
            <p:ph type="subTitle" idx="1"/>
          </p:nvPr>
        </p:nvSpPr>
        <p:spPr>
          <a:xfrm>
            <a:off x="2055812" y="2667000"/>
            <a:ext cx="8229600" cy="1981200"/>
          </a:xfrm>
        </p:spPr>
        <p:txBody>
          <a:bodyPr>
            <a:noAutofit/>
          </a:bodyPr>
          <a:lstStyle/>
          <a:p>
            <a:pPr>
              <a:lnSpc>
                <a:spcPct val="100000"/>
              </a:lnSpc>
            </a:pPr>
            <a:endParaRPr lang="en-US" sz="1400" b="1" dirty="0">
              <a:solidFill>
                <a:schemeClr val="tx2"/>
              </a:solidFill>
            </a:endParaRPr>
          </a:p>
          <a:p>
            <a:pPr>
              <a:lnSpc>
                <a:spcPct val="100000"/>
              </a:lnSpc>
            </a:pPr>
            <a:r>
              <a:rPr lang="en-US" sz="2800" b="1" i="1" dirty="0">
                <a:solidFill>
                  <a:schemeClr val="tx2"/>
                </a:solidFill>
              </a:rPr>
              <a:t>Presenters:</a:t>
            </a:r>
          </a:p>
          <a:p>
            <a:pPr>
              <a:lnSpc>
                <a:spcPct val="100000"/>
              </a:lnSpc>
            </a:pPr>
            <a:endParaRPr lang="en-US" sz="1600" b="1" dirty="0">
              <a:solidFill>
                <a:schemeClr val="tx2"/>
              </a:solidFill>
            </a:endParaRPr>
          </a:p>
          <a:p>
            <a:pPr>
              <a:lnSpc>
                <a:spcPct val="100000"/>
              </a:lnSpc>
            </a:pPr>
            <a:r>
              <a:rPr lang="en-US" sz="2800" b="1" dirty="0">
                <a:solidFill>
                  <a:schemeClr val="tx2"/>
                </a:solidFill>
              </a:rPr>
              <a:t>Lex Frieden</a:t>
            </a:r>
          </a:p>
          <a:p>
            <a:pPr>
              <a:lnSpc>
                <a:spcPct val="100000"/>
              </a:lnSpc>
            </a:pPr>
            <a:r>
              <a:rPr lang="en-US" sz="2800" b="1" dirty="0">
                <a:solidFill>
                  <a:schemeClr val="tx2"/>
                </a:solidFill>
              </a:rPr>
              <a:t>Alexander Zarutskie</a:t>
            </a:r>
          </a:p>
          <a:p>
            <a:pPr>
              <a:lnSpc>
                <a:spcPct val="100000"/>
              </a:lnSpc>
            </a:pPr>
            <a:endParaRPr lang="en-US" sz="2800" b="1" dirty="0">
              <a:solidFill>
                <a:schemeClr val="tx2"/>
              </a:solidFill>
            </a:endParaRPr>
          </a:p>
          <a:p>
            <a:pPr>
              <a:lnSpc>
                <a:spcPct val="100000"/>
              </a:lnSpc>
            </a:pPr>
            <a:r>
              <a:rPr lang="en-US" sz="2800" b="1" dirty="0">
                <a:solidFill>
                  <a:schemeClr val="tx2"/>
                </a:solidFill>
              </a:rPr>
              <a:t>August 22, 2018</a:t>
            </a:r>
          </a:p>
        </p:txBody>
      </p:sp>
      <p:sp>
        <p:nvSpPr>
          <p:cNvPr id="3" name="Slide Number Placeholder 2"/>
          <p:cNvSpPr>
            <a:spLocks noGrp="1"/>
          </p:cNvSpPr>
          <p:nvPr>
            <p:ph type="sldNum" sz="quarter" idx="12"/>
          </p:nvPr>
        </p:nvSpPr>
        <p:spPr/>
        <p:txBody>
          <a:bodyPr/>
          <a:lstStyle/>
          <a:p>
            <a:fld id="{E5137D0E-4A4F-4307-8994-C1891D747D59}" type="slidenum">
              <a:rPr lang="en-US" smtClean="0"/>
              <a:t>1</a:t>
            </a:fld>
            <a:endParaRPr lang="en-US"/>
          </a:p>
        </p:txBody>
      </p:sp>
      <p:sp>
        <p:nvSpPr>
          <p:cNvPr id="7" name="Footer Placeholder 6"/>
          <p:cNvSpPr>
            <a:spLocks noGrp="1"/>
          </p:cNvSpPr>
          <p:nvPr>
            <p:ph type="ftr" sz="quarter" idx="11"/>
          </p:nvPr>
        </p:nvSpPr>
        <p:spPr>
          <a:xfrm>
            <a:off x="836612" y="6203951"/>
            <a:ext cx="6862462" cy="273049"/>
          </a:xfrm>
        </p:spPr>
        <p:txBody>
          <a:bodyPr/>
          <a:lstStyle/>
          <a:p>
            <a:r>
              <a:rPr lang="en-US" dirty="0"/>
              <a:t>CHRIL-Collaborative on Health Reform and Independent Living</a:t>
            </a:r>
          </a:p>
        </p:txBody>
      </p:sp>
    </p:spTree>
    <p:extLst>
      <p:ext uri="{BB962C8B-B14F-4D97-AF65-F5344CB8AC3E}">
        <p14:creationId xmlns:p14="http://schemas.microsoft.com/office/powerpoint/2010/main" val="2081300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524000"/>
            <a:ext cx="10591800" cy="4648200"/>
          </a:xfrm>
        </p:spPr>
        <p:txBody>
          <a:bodyPr>
            <a:noAutofit/>
          </a:bodyPr>
          <a:lstStyle/>
          <a:p>
            <a:pPr>
              <a:lnSpc>
                <a:spcPct val="100000"/>
              </a:lnSpc>
            </a:pPr>
            <a:r>
              <a:rPr lang="en-US" dirty="0"/>
              <a:t>149/354 (42.1%) of CILs responded to survey</a:t>
            </a:r>
            <a:endParaRPr lang="en-US" altLang="en-US" b="1" dirty="0">
              <a:ea typeface="Arial Unicode MS" panose="020B0604020202020204" pitchFamily="34" charset="-128"/>
              <a:cs typeface="Arial Unicode MS" panose="020B0604020202020204" pitchFamily="34" charset="-128"/>
            </a:endParaRPr>
          </a:p>
          <a:p>
            <a:pPr>
              <a:lnSpc>
                <a:spcPct val="100000"/>
              </a:lnSpc>
            </a:pPr>
            <a:r>
              <a:rPr lang="en-US" altLang="en-US" dirty="0">
                <a:ea typeface="Arial Unicode MS" panose="020B0604020202020204" pitchFamily="34" charset="-128"/>
                <a:cs typeface="Arial Unicode MS" panose="020B0604020202020204" pitchFamily="34" charset="-128"/>
              </a:rPr>
              <a:t>75.7% of the CILs responded that they provided health insurance counseling and enrollment assistance for consumers. </a:t>
            </a:r>
          </a:p>
          <a:p>
            <a:pPr>
              <a:lnSpc>
                <a:spcPct val="100000"/>
              </a:lnSpc>
            </a:pPr>
            <a:r>
              <a:rPr lang="en-US" altLang="en-US" dirty="0">
                <a:ea typeface="Arial Unicode MS" panose="020B0604020202020204" pitchFamily="34" charset="-128"/>
                <a:cs typeface="Arial Unicode MS" panose="020B0604020202020204" pitchFamily="34" charset="-128"/>
              </a:rPr>
              <a:t>Individual, face-to-face, or telephone was the most reported method of providing this assistance. CIL websites were reported as the major means for providing awareness that these services were offered.</a:t>
            </a:r>
          </a:p>
          <a:p>
            <a:pPr marL="0" indent="0" eaLnBrk="1" hangingPunct="1">
              <a:lnSpc>
                <a:spcPct val="100000"/>
              </a:lnSpc>
              <a:buNone/>
            </a:pPr>
            <a:endParaRPr lang="en-US" altLang="en-US" dirty="0">
              <a:ea typeface="Arial Unicode MS" panose="020B0604020202020204" pitchFamily="34" charset="-128"/>
              <a:cs typeface="Arial Unicode MS" panose="020B0604020202020204" pitchFamily="34" charset="-128"/>
            </a:endParaRPr>
          </a:p>
        </p:txBody>
      </p:sp>
      <p:sp>
        <p:nvSpPr>
          <p:cNvPr id="9218" name="Rectangle 2"/>
          <p:cNvSpPr>
            <a:spLocks noGrp="1" noChangeArrowheads="1"/>
          </p:cNvSpPr>
          <p:nvPr>
            <p:ph type="title"/>
          </p:nvPr>
        </p:nvSpPr>
        <p:spPr>
          <a:xfrm>
            <a:off x="1293812" y="685800"/>
            <a:ext cx="9296400" cy="685800"/>
          </a:xfrm>
        </p:spPr>
        <p:txBody>
          <a:bodyPr>
            <a:normAutofit fontScale="90000"/>
          </a:bodyPr>
          <a:lstStyle/>
          <a:p>
            <a:r>
              <a:rPr lang="en-US" altLang="en-US" sz="3600" dirty="0">
                <a:cs typeface="Times New Roman" panose="02020603050405020304" pitchFamily="18" charset="0"/>
              </a:rPr>
              <a:t>2017 Needs Assessment of Centers for Independent Living </a:t>
            </a:r>
            <a:r>
              <a:rPr lang="en-US" altLang="en-US" sz="3600" dirty="0">
                <a:latin typeface="Times New Roman" panose="02020603050405020304" pitchFamily="18" charset="0"/>
                <a:cs typeface="Times New Roman" panose="02020603050405020304" pitchFamily="18" charset="0"/>
              </a:rPr>
              <a:t>‒ </a:t>
            </a:r>
            <a:r>
              <a:rPr lang="en-US" altLang="en-US" sz="3600" dirty="0">
                <a:ea typeface="Arial Unicode MS" panose="020B0604020202020204" pitchFamily="34" charset="-128"/>
                <a:cs typeface="Arial Unicode MS" panose="020B0604020202020204" pitchFamily="34" charset="-128"/>
              </a:rPr>
              <a:t>Results</a:t>
            </a:r>
            <a:endParaRPr lang="en-US" altLang="en-US" sz="36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10</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400780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CHRIL-Collaborative on Health Reform and Independent Living</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11</a:t>
            </a:fld>
            <a:endParaRPr lang="en-US"/>
          </a:p>
        </p:txBody>
      </p:sp>
      <p:sp>
        <p:nvSpPr>
          <p:cNvPr id="7" name="Content Placeholder 6"/>
          <p:cNvSpPr>
            <a:spLocks noGrp="1"/>
          </p:cNvSpPr>
          <p:nvPr>
            <p:ph idx="1"/>
          </p:nvPr>
        </p:nvSpPr>
        <p:spPr/>
        <p:txBody>
          <a:bodyPr>
            <a:normAutofit/>
          </a:bodyPr>
          <a:lstStyle/>
          <a:p>
            <a:pPr>
              <a:lnSpc>
                <a:spcPct val="100000"/>
              </a:lnSpc>
            </a:pPr>
            <a:r>
              <a:rPr lang="en-US" altLang="en-US" dirty="0">
                <a:ea typeface="Arial Unicode MS" panose="020B0604020202020204" pitchFamily="34" charset="-128"/>
                <a:cs typeface="Arial Unicode MS" panose="020B0604020202020204" pitchFamily="34" charset="-128"/>
              </a:rPr>
              <a:t>Only 8.7% of </a:t>
            </a:r>
            <a:r>
              <a:rPr lang="en-US" dirty="0"/>
              <a:t>CILs responding </a:t>
            </a:r>
            <a:r>
              <a:rPr lang="en-US" altLang="en-US" dirty="0">
                <a:ea typeface="Arial Unicode MS" panose="020B0604020202020204" pitchFamily="34" charset="-128"/>
                <a:cs typeface="Arial Unicode MS" panose="020B0604020202020204" pitchFamily="34" charset="-128"/>
              </a:rPr>
              <a:t>stated they were doing well in offering proper health insurance counseling and enrollment assistance. </a:t>
            </a:r>
          </a:p>
          <a:p>
            <a:pPr>
              <a:lnSpc>
                <a:spcPct val="100000"/>
              </a:lnSpc>
            </a:pPr>
            <a:r>
              <a:rPr lang="en-US" altLang="en-US" dirty="0">
                <a:ea typeface="Arial Unicode MS" panose="020B0604020202020204" pitchFamily="34" charset="-128"/>
                <a:cs typeface="Arial Unicode MS" panose="020B0604020202020204" pitchFamily="34" charset="-128"/>
              </a:rPr>
              <a:t>91% of CILs indicated a need for more information and training (more up to date, easily accessible information regarding health insurance rules and advocacy training)</a:t>
            </a:r>
          </a:p>
          <a:p>
            <a:pPr>
              <a:lnSpc>
                <a:spcPct val="100000"/>
              </a:lnSpc>
            </a:pPr>
            <a:r>
              <a:rPr lang="en-US" altLang="en-US" dirty="0">
                <a:ea typeface="Arial Unicode MS" panose="020B0604020202020204" pitchFamily="34" charset="-128"/>
                <a:cs typeface="Arial Unicode MS" panose="020B0604020202020204" pitchFamily="34" charset="-128"/>
              </a:rPr>
              <a:t>91.7% of CILs responded that consumers have expressed concerns regarding the uncertain climate of healthcare reform.</a:t>
            </a:r>
          </a:p>
          <a:p>
            <a:endParaRPr lang="en-US" dirty="0"/>
          </a:p>
        </p:txBody>
      </p:sp>
      <p:sp>
        <p:nvSpPr>
          <p:cNvPr id="6" name="Title 5"/>
          <p:cNvSpPr>
            <a:spLocks noGrp="1"/>
          </p:cNvSpPr>
          <p:nvPr>
            <p:ph type="title"/>
          </p:nvPr>
        </p:nvSpPr>
        <p:spPr/>
        <p:txBody>
          <a:bodyPr/>
          <a:lstStyle/>
          <a:p>
            <a:r>
              <a:rPr lang="en-US" dirty="0"/>
              <a:t>Results</a:t>
            </a:r>
            <a:r>
              <a:rPr lang="en-US" b="0" dirty="0"/>
              <a:t>, </a:t>
            </a:r>
            <a:r>
              <a:rPr lang="en-US" sz="2400" b="0" dirty="0"/>
              <a:t>cont’d.</a:t>
            </a:r>
            <a:endParaRPr lang="en-US" sz="2400" dirty="0"/>
          </a:p>
        </p:txBody>
      </p:sp>
    </p:spTree>
    <p:extLst>
      <p:ext uri="{BB962C8B-B14F-4D97-AF65-F5344CB8AC3E}">
        <p14:creationId xmlns:p14="http://schemas.microsoft.com/office/powerpoint/2010/main" val="418915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3812" y="533400"/>
            <a:ext cx="10668000" cy="914400"/>
          </a:xfrm>
        </p:spPr>
        <p:txBody>
          <a:bodyPr>
            <a:noAutofit/>
          </a:bodyPr>
          <a:lstStyle/>
          <a:p>
            <a:r>
              <a:rPr lang="en-US" altLang="en-US" dirty="0">
                <a:cs typeface="Times New Roman" panose="02020603050405020304" pitchFamily="18" charset="0"/>
              </a:rPr>
              <a:t>Primary Methods Employed to Provide Health Insurance Counseling &amp; Enrollment Assistance</a:t>
            </a:r>
          </a:p>
        </p:txBody>
      </p:sp>
      <p:sp>
        <p:nvSpPr>
          <p:cNvPr id="9219" name="Rectangle 3"/>
          <p:cNvSpPr>
            <a:spLocks noGrp="1" noChangeArrowheads="1"/>
          </p:cNvSpPr>
          <p:nvPr>
            <p:ph sz="half" idx="1"/>
          </p:nvPr>
        </p:nvSpPr>
        <p:spPr>
          <a:xfrm>
            <a:off x="832150" y="1479551"/>
            <a:ext cx="5262262" cy="4692649"/>
          </a:xfrm>
        </p:spPr>
        <p:txBody>
          <a:bodyPr>
            <a:noAutofit/>
          </a:bodyPr>
          <a:lstStyle/>
          <a:p>
            <a:pPr marL="0" indent="0">
              <a:lnSpc>
                <a:spcPct val="100000"/>
              </a:lnSpc>
              <a:buNone/>
            </a:pPr>
            <a:r>
              <a:rPr lang="en-US" altLang="en-US" sz="2400" dirty="0">
                <a:ea typeface="Arial Unicode MS" panose="020B0604020202020204" pitchFamily="34" charset="-128"/>
                <a:cs typeface="Times New Roman" panose="02020603050405020304" pitchFamily="18" charset="0"/>
              </a:rPr>
              <a:t>Primary methods that CILs provide health insurance counseling and enrollment assistance. Most common: one to one counseling per request (45%), followed by peer-to-peer and workshops (16% each). Less common were educational groups (9%) and a variety of other methods (10%). </a:t>
            </a:r>
          </a:p>
          <a:p>
            <a:pPr marL="0" indent="0" eaLnBrk="1" hangingPunct="1">
              <a:lnSpc>
                <a:spcPct val="100000"/>
              </a:lnSpc>
              <a:buNone/>
            </a:pPr>
            <a:endParaRPr lang="en-US" altLang="en-US" sz="3200" dirty="0">
              <a:ea typeface="Arial Unicode MS" panose="020B0604020202020204" pitchFamily="34" charset="-128"/>
              <a:cs typeface="Times New Roman" panose="02020603050405020304" pitchFamily="18" charset="0"/>
            </a:endParaRPr>
          </a:p>
        </p:txBody>
      </p:sp>
      <p:graphicFrame>
        <p:nvGraphicFramePr>
          <p:cNvPr id="6" name="Chart 5" descr="Pie chart (6 sections). Title: Primary methods that CILs provide health insurance counseling and enrolment assistance&#10;Individual sections: one to one counseling per request (45%), peer-to-peer (16%), workshops (16%). Educational groups (9%), all of the above (4%) and other (10%).  &#10;"/>
          <p:cNvGraphicFramePr/>
          <p:nvPr>
            <p:extLst>
              <p:ext uri="{D42A27DB-BD31-4B8C-83A1-F6EECF244321}">
                <p14:modId xmlns:p14="http://schemas.microsoft.com/office/powerpoint/2010/main" val="3131069728"/>
              </p:ext>
            </p:extLst>
          </p:nvPr>
        </p:nvGraphicFramePr>
        <p:xfrm>
          <a:off x="6170612" y="1501117"/>
          <a:ext cx="5445993"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6"/>
          <p:cNvSpPr>
            <a:spLocks noGrp="1"/>
          </p:cNvSpPr>
          <p:nvPr>
            <p:ph type="ftr" sz="quarter" idx="11"/>
          </p:nvPr>
        </p:nvSpPr>
        <p:spPr/>
        <p:txBody>
          <a:bodyPr/>
          <a:lstStyle/>
          <a:p>
            <a:r>
              <a:rPr lang="en-US" dirty="0"/>
              <a:t>CHRIL-Collaborative on Health Reform and Independent Living</a:t>
            </a:r>
          </a:p>
        </p:txBody>
      </p:sp>
      <p:sp>
        <p:nvSpPr>
          <p:cNvPr id="2" name="Slide Number Placeholder 1"/>
          <p:cNvSpPr>
            <a:spLocks noGrp="1"/>
          </p:cNvSpPr>
          <p:nvPr>
            <p:ph type="sldNum" sz="quarter" idx="12"/>
          </p:nvPr>
        </p:nvSpPr>
        <p:spPr/>
        <p:txBody>
          <a:bodyPr/>
          <a:lstStyle/>
          <a:p>
            <a:fld id="{E5137D0E-4A4F-4307-8994-C1891D747D59}" type="slidenum">
              <a:rPr lang="en-US" smtClean="0"/>
              <a:t>12</a:t>
            </a:fld>
            <a:endParaRPr lang="en-US" dirty="0"/>
          </a:p>
        </p:txBody>
      </p:sp>
    </p:spTree>
    <p:extLst>
      <p:ext uri="{BB962C8B-B14F-4D97-AF65-F5344CB8AC3E}">
        <p14:creationId xmlns:p14="http://schemas.microsoft.com/office/powerpoint/2010/main" val="1343822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3812" y="304800"/>
            <a:ext cx="9296400" cy="685800"/>
          </a:xfrm>
        </p:spPr>
        <p:txBody>
          <a:bodyPr>
            <a:normAutofit/>
          </a:bodyPr>
          <a:lstStyle/>
          <a:p>
            <a:r>
              <a:rPr lang="en-US" altLang="en-US" dirty="0">
                <a:cs typeface="Times New Roman" panose="02020603050405020304" pitchFamily="18" charset="0"/>
              </a:rPr>
              <a:t>Level of Effort Varies</a:t>
            </a:r>
          </a:p>
        </p:txBody>
      </p:sp>
      <p:sp>
        <p:nvSpPr>
          <p:cNvPr id="9219" name="Rectangle 3"/>
          <p:cNvSpPr>
            <a:spLocks noGrp="1" noChangeArrowheads="1"/>
          </p:cNvSpPr>
          <p:nvPr>
            <p:ph idx="1"/>
          </p:nvPr>
        </p:nvSpPr>
        <p:spPr>
          <a:xfrm>
            <a:off x="531812" y="1066800"/>
            <a:ext cx="11125200" cy="5029200"/>
          </a:xfrm>
        </p:spPr>
        <p:txBody>
          <a:bodyPr>
            <a:noAutofit/>
          </a:bodyPr>
          <a:lstStyle/>
          <a:p>
            <a:pPr marL="279082" lvl="1" indent="0" algn="ctr">
              <a:lnSpc>
                <a:spcPct val="100000"/>
              </a:lnSpc>
              <a:buNone/>
            </a:pPr>
            <a:r>
              <a:rPr lang="en-US" altLang="en-US" sz="1800" dirty="0">
                <a:ea typeface="Arial Unicode MS" panose="020B0604020202020204" pitchFamily="34" charset="-128"/>
                <a:cs typeface="Arial Unicode MS" panose="020B0604020202020204" pitchFamily="34" charset="-128"/>
              </a:rPr>
              <a:t>Level of Effort Varied Between CILs </a:t>
            </a:r>
          </a:p>
          <a:p>
            <a:pPr lvl="1">
              <a:lnSpc>
                <a:spcPct val="100000"/>
              </a:lnSpc>
            </a:pPr>
            <a:endParaRPr lang="en-US" altLang="en-US" sz="1800" dirty="0">
              <a:ea typeface="Arial Unicode MS" panose="020B0604020202020204" pitchFamily="34" charset="-128"/>
              <a:cs typeface="Arial Unicode MS" panose="020B0604020202020204" pitchFamily="34" charset="-128"/>
            </a:endParaRPr>
          </a:p>
          <a:p>
            <a:pPr lvl="1">
              <a:lnSpc>
                <a:spcPct val="100000"/>
              </a:lnSpc>
            </a:pPr>
            <a:endParaRPr lang="en-US" altLang="en-US" sz="1800" dirty="0">
              <a:ea typeface="Arial Unicode MS" panose="020B0604020202020204" pitchFamily="34" charset="-128"/>
              <a:cs typeface="Arial Unicode MS" panose="020B0604020202020204" pitchFamily="34" charset="-128"/>
            </a:endParaRPr>
          </a:p>
          <a:p>
            <a:pPr lvl="1">
              <a:lnSpc>
                <a:spcPct val="100000"/>
              </a:lnSpc>
            </a:pPr>
            <a:endParaRPr lang="en-US" altLang="en-US" sz="1800" dirty="0">
              <a:ea typeface="Arial Unicode MS" panose="020B0604020202020204" pitchFamily="34" charset="-128"/>
              <a:cs typeface="Arial Unicode MS" panose="020B0604020202020204" pitchFamily="34" charset="-128"/>
            </a:endParaRPr>
          </a:p>
          <a:p>
            <a:pPr lvl="1">
              <a:lnSpc>
                <a:spcPct val="100000"/>
              </a:lnSpc>
            </a:pPr>
            <a:endParaRPr lang="en-US" altLang="en-US" sz="1800" dirty="0">
              <a:ea typeface="Arial Unicode MS" panose="020B0604020202020204" pitchFamily="34" charset="-128"/>
              <a:cs typeface="Arial Unicode MS" panose="020B0604020202020204" pitchFamily="34" charset="-128"/>
            </a:endParaRPr>
          </a:p>
          <a:p>
            <a:pPr lvl="1">
              <a:lnSpc>
                <a:spcPct val="100000"/>
              </a:lnSpc>
            </a:pPr>
            <a:endParaRPr lang="en-US" altLang="en-US" sz="1800" dirty="0">
              <a:ea typeface="Arial Unicode MS" panose="020B0604020202020204" pitchFamily="34" charset="-128"/>
              <a:cs typeface="Arial Unicode MS" panose="020B0604020202020204" pitchFamily="34" charset="-128"/>
            </a:endParaRPr>
          </a:p>
          <a:p>
            <a:pPr lvl="1">
              <a:lnSpc>
                <a:spcPct val="100000"/>
              </a:lnSpc>
            </a:pPr>
            <a:endParaRPr lang="en-US" altLang="en-US" sz="1800" dirty="0">
              <a:ea typeface="Arial Unicode MS" panose="020B0604020202020204" pitchFamily="34" charset="-128"/>
              <a:cs typeface="Arial Unicode MS" panose="020B0604020202020204" pitchFamily="34" charset="-128"/>
            </a:endParaRPr>
          </a:p>
          <a:p>
            <a:pPr lvl="1">
              <a:lnSpc>
                <a:spcPct val="100000"/>
              </a:lnSpc>
            </a:pPr>
            <a:r>
              <a:rPr lang="en-US" altLang="en-US" sz="2200" dirty="0">
                <a:ea typeface="Arial Unicode MS" panose="020B0604020202020204" pitchFamily="34" charset="-128"/>
                <a:cs typeface="Arial Unicode MS" panose="020B0604020202020204" pitchFamily="34" charset="-128"/>
              </a:rPr>
              <a:t>22% of the CILs reported providing counseling or enrollment assistance for health insurance or related benefits infrequently (fewer than one consumer each month); 62% provided assistance for between 1 and 25 consumers each month; 16% reported serving more than 25 consumers each month </a:t>
            </a:r>
          </a:p>
          <a:p>
            <a:pPr lvl="1">
              <a:lnSpc>
                <a:spcPct val="100000"/>
              </a:lnSpc>
            </a:pPr>
            <a:r>
              <a:rPr lang="en-US" altLang="en-US" sz="2200" dirty="0">
                <a:ea typeface="Arial Unicode MS" panose="020B0604020202020204" pitchFamily="34" charset="-128"/>
                <a:cs typeface="Arial Unicode MS" panose="020B0604020202020204" pitchFamily="34" charset="-128"/>
              </a:rPr>
              <a:t>On average, CILs provided this service for 22.5 consumers per month; the most common response was 3 consumers per month. </a:t>
            </a:r>
          </a:p>
          <a:p>
            <a:pPr lvl="1">
              <a:lnSpc>
                <a:spcPct val="100000"/>
              </a:lnSpc>
            </a:pPr>
            <a:endParaRPr lang="en-US" altLang="en-US" sz="2800" dirty="0">
              <a:ea typeface="Arial Unicode MS" panose="020B0604020202020204" pitchFamily="34" charset="-128"/>
              <a:cs typeface="Arial Unicode MS" panose="020B0604020202020204" pitchFamily="34" charset="-128"/>
            </a:endParaRPr>
          </a:p>
        </p:txBody>
      </p:sp>
      <p:pic>
        <p:nvPicPr>
          <p:cNvPr id="6" name="Picture 5" descr="Bar chart (6 bars), Title: Level of Effort Varied Between CILs&#10;X-axis: Number of Consumers in a Given Month (categories: &lt;1, 1-25, 26-50, 51-75, 76-100, &gt;100)&#10;Y-axis: Percentage of CILS (range displayed; 0-70%)&#10;Individual bars: &lt;1 (22%), 1-25 (62%), 26-50 (8%), 51-75 (2%), 76-100 (1%), &gt; 100 (5%)&#10;"/>
          <p:cNvPicPr/>
          <p:nvPr/>
        </p:nvPicPr>
        <p:blipFill>
          <a:blip r:embed="rId3"/>
          <a:stretch>
            <a:fillRect/>
          </a:stretch>
        </p:blipFill>
        <p:spPr>
          <a:xfrm>
            <a:off x="3275012" y="1447800"/>
            <a:ext cx="5715000" cy="2341084"/>
          </a:xfrm>
          <a:prstGeom prst="rect">
            <a:avLst/>
          </a:prstGeom>
          <a:ln>
            <a:solidFill>
              <a:schemeClr val="bg2"/>
            </a:solidFill>
          </a:ln>
        </p:spPr>
      </p:pic>
      <p:sp>
        <p:nvSpPr>
          <p:cNvPr id="2" name="Slide Number Placeholder 1"/>
          <p:cNvSpPr>
            <a:spLocks noGrp="1"/>
          </p:cNvSpPr>
          <p:nvPr>
            <p:ph type="sldNum" sz="quarter" idx="12"/>
          </p:nvPr>
        </p:nvSpPr>
        <p:spPr/>
        <p:txBody>
          <a:bodyPr/>
          <a:lstStyle/>
          <a:p>
            <a:fld id="{E5137D0E-4A4F-4307-8994-C1891D747D59}" type="slidenum">
              <a:rPr lang="en-US" smtClean="0"/>
              <a:t>13</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1291248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065212" y="1447800"/>
            <a:ext cx="10591800" cy="4648200"/>
          </a:xfrm>
        </p:spPr>
        <p:txBody>
          <a:bodyPr>
            <a:noAutofit/>
          </a:bodyPr>
          <a:lstStyle/>
          <a:p>
            <a:pPr marL="0" indent="0">
              <a:lnSpc>
                <a:spcPct val="100000"/>
              </a:lnSpc>
              <a:buNone/>
            </a:pPr>
            <a:r>
              <a:rPr lang="en-US" altLang="en-US" b="1" dirty="0">
                <a:ea typeface="Arial Unicode MS" panose="020B0604020202020204" pitchFamily="34" charset="-128"/>
                <a:cs typeface="Arial Unicode MS" panose="020B0604020202020204" pitchFamily="34" charset="-128"/>
              </a:rPr>
              <a:t>Consumer Concerns</a:t>
            </a:r>
          </a:p>
          <a:p>
            <a:pPr lvl="1">
              <a:lnSpc>
                <a:spcPct val="100000"/>
              </a:lnSpc>
            </a:pPr>
            <a:r>
              <a:rPr lang="en-US" altLang="en-US" dirty="0">
                <a:ea typeface="Arial Unicode MS" panose="020B0604020202020204" pitchFamily="34" charset="-128"/>
                <a:cs typeface="Arial Unicode MS" panose="020B0604020202020204" pitchFamily="34" charset="-128"/>
              </a:rPr>
              <a:t>Loss of insurance (Medicare/Medicaid) coverage, Status of ACA</a:t>
            </a:r>
          </a:p>
          <a:p>
            <a:pPr lvl="1">
              <a:lnSpc>
                <a:spcPct val="100000"/>
              </a:lnSpc>
            </a:pPr>
            <a:r>
              <a:rPr lang="en-US" altLang="en-US" dirty="0">
                <a:ea typeface="Arial Unicode MS" panose="020B0604020202020204" pitchFamily="34" charset="-128"/>
                <a:cs typeface="Arial Unicode MS" panose="020B0604020202020204" pitchFamily="34" charset="-128"/>
              </a:rPr>
              <a:t>Limited access to healthcare (primarily in rural communities), Lack of available doctors, Lack of employment options, </a:t>
            </a:r>
            <a:r>
              <a:rPr lang="en-US" dirty="0"/>
              <a:t>Loss of coverage for long-term home care </a:t>
            </a:r>
            <a:endParaRPr lang="en-US" altLang="en-US" dirty="0">
              <a:ea typeface="Arial Unicode MS" panose="020B0604020202020204" pitchFamily="34" charset="-128"/>
              <a:cs typeface="Arial Unicode MS" panose="020B0604020202020204" pitchFamily="34" charset="-128"/>
            </a:endParaRPr>
          </a:p>
        </p:txBody>
      </p:sp>
      <p:sp>
        <p:nvSpPr>
          <p:cNvPr id="9218" name="Rectangle 2"/>
          <p:cNvSpPr>
            <a:spLocks noGrp="1" noChangeArrowheads="1"/>
          </p:cNvSpPr>
          <p:nvPr>
            <p:ph type="title"/>
          </p:nvPr>
        </p:nvSpPr>
        <p:spPr>
          <a:xfrm>
            <a:off x="1293812" y="685800"/>
            <a:ext cx="9296400" cy="685800"/>
          </a:xfrm>
        </p:spPr>
        <p:txBody>
          <a:bodyPr>
            <a:normAutofit fontScale="90000"/>
          </a:bodyPr>
          <a:lstStyle/>
          <a:p>
            <a:r>
              <a:rPr lang="en-US" altLang="en-US" sz="3600" dirty="0">
                <a:cs typeface="Times New Roman" panose="02020603050405020304" pitchFamily="18" charset="0"/>
              </a:rPr>
              <a:t>2017 Needs Assessment of Centers for Independent Living </a:t>
            </a:r>
            <a:r>
              <a:rPr lang="en-US" altLang="en-US" sz="3600" dirty="0">
                <a:latin typeface="Times New Roman" panose="02020603050405020304" pitchFamily="18" charset="0"/>
                <a:cs typeface="Times New Roman" panose="02020603050405020304" pitchFamily="18" charset="0"/>
              </a:rPr>
              <a:t>‒ </a:t>
            </a:r>
            <a:r>
              <a:rPr lang="en-US" altLang="en-US" sz="3600" dirty="0">
                <a:ea typeface="Arial Unicode MS" panose="020B0604020202020204" pitchFamily="34" charset="-128"/>
                <a:cs typeface="Arial Unicode MS" panose="020B0604020202020204" pitchFamily="34" charset="-128"/>
              </a:rPr>
              <a:t>Results</a:t>
            </a:r>
            <a:r>
              <a:rPr lang="en-US" altLang="en-US" sz="2700" b="0" dirty="0">
                <a:ea typeface="Arial Unicode MS" panose="020B0604020202020204" pitchFamily="34" charset="-128"/>
                <a:cs typeface="Arial Unicode MS" panose="020B0604020202020204" pitchFamily="34" charset="-128"/>
              </a:rPr>
              <a:t>, cont’d.</a:t>
            </a:r>
            <a:endParaRPr lang="en-US" altLang="en-US" sz="2700" b="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14</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98726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CHRIL-Collaborative on Health Reform and Independent Living</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15</a:t>
            </a:fld>
            <a:endParaRPr lang="en-US"/>
          </a:p>
        </p:txBody>
      </p:sp>
      <p:sp>
        <p:nvSpPr>
          <p:cNvPr id="4" name="Content Placeholder 3"/>
          <p:cNvSpPr>
            <a:spLocks noGrp="1"/>
          </p:cNvSpPr>
          <p:nvPr>
            <p:ph idx="1"/>
          </p:nvPr>
        </p:nvSpPr>
        <p:spPr>
          <a:xfrm>
            <a:off x="912812" y="1371600"/>
            <a:ext cx="10744200" cy="4648200"/>
          </a:xfrm>
        </p:spPr>
        <p:txBody>
          <a:bodyPr>
            <a:noAutofit/>
          </a:bodyPr>
          <a:lstStyle/>
          <a:p>
            <a:pPr marL="0" indent="0">
              <a:lnSpc>
                <a:spcPct val="100000"/>
              </a:lnSpc>
              <a:buNone/>
            </a:pPr>
            <a:r>
              <a:rPr lang="en-US" sz="2500" b="1" dirty="0"/>
              <a:t>Major information, training, and technical assistance needs of CILs:</a:t>
            </a:r>
            <a:endParaRPr lang="en-US" sz="2500" dirty="0"/>
          </a:p>
          <a:p>
            <a:pPr lvl="1">
              <a:lnSpc>
                <a:spcPct val="100000"/>
              </a:lnSpc>
            </a:pPr>
            <a:r>
              <a:rPr lang="en-US" sz="2500" dirty="0"/>
              <a:t>More detailed information on how to decipher coverage and compare coverage between plans</a:t>
            </a:r>
          </a:p>
          <a:p>
            <a:pPr lvl="1">
              <a:lnSpc>
                <a:spcPct val="100000"/>
              </a:lnSpc>
            </a:pPr>
            <a:r>
              <a:rPr lang="en-US" sz="2500" dirty="0"/>
              <a:t>Training on how to identify major areas of concern for consumers</a:t>
            </a:r>
          </a:p>
          <a:p>
            <a:pPr lvl="1">
              <a:lnSpc>
                <a:spcPct val="100000"/>
              </a:lnSpc>
            </a:pPr>
            <a:r>
              <a:rPr lang="en-US" sz="2500" dirty="0"/>
              <a:t>More up-to-date, easily accessible information regarding health insurance rules</a:t>
            </a:r>
          </a:p>
          <a:p>
            <a:pPr lvl="1">
              <a:lnSpc>
                <a:spcPct val="100000"/>
              </a:lnSpc>
            </a:pPr>
            <a:r>
              <a:rPr lang="en-US" sz="2500" dirty="0"/>
              <a:t>Training to be better able to advocate for specific consumers based on their disability and budget. </a:t>
            </a:r>
          </a:p>
          <a:p>
            <a:pPr lvl="1">
              <a:lnSpc>
                <a:spcPct val="100000"/>
              </a:lnSpc>
            </a:pPr>
            <a:r>
              <a:rPr lang="en-US" sz="2500" dirty="0"/>
              <a:t>Training on how to play a more active role in persuasion of legislators and encourage consumers to do the same</a:t>
            </a:r>
          </a:p>
          <a:p>
            <a:pPr lvl="1">
              <a:lnSpc>
                <a:spcPct val="100000"/>
              </a:lnSpc>
            </a:pPr>
            <a:endParaRPr lang="en-US" altLang="en-US" sz="2500" dirty="0">
              <a:ea typeface="Arial Unicode MS" panose="020B0604020202020204" pitchFamily="34" charset="-128"/>
              <a:cs typeface="Arial Unicode MS" panose="020B0604020202020204" pitchFamily="34" charset="-128"/>
            </a:endParaRPr>
          </a:p>
          <a:p>
            <a:endParaRPr lang="en-US" sz="2500" dirty="0"/>
          </a:p>
        </p:txBody>
      </p:sp>
      <p:sp>
        <p:nvSpPr>
          <p:cNvPr id="5" name="Title 4"/>
          <p:cNvSpPr>
            <a:spLocks noGrp="1"/>
          </p:cNvSpPr>
          <p:nvPr>
            <p:ph type="title"/>
          </p:nvPr>
        </p:nvSpPr>
        <p:spPr>
          <a:xfrm>
            <a:off x="1370012" y="457200"/>
            <a:ext cx="9296400" cy="838200"/>
          </a:xfrm>
        </p:spPr>
        <p:txBody>
          <a:bodyPr>
            <a:normAutofit fontScale="90000"/>
          </a:bodyPr>
          <a:lstStyle/>
          <a:p>
            <a:r>
              <a:rPr lang="en-US" altLang="en-US" sz="3600" dirty="0">
                <a:cs typeface="Times New Roman" panose="02020603050405020304" pitchFamily="18" charset="0"/>
              </a:rPr>
              <a:t>2017 Needs Assessment of Centers for Independent Living </a:t>
            </a:r>
            <a:r>
              <a:rPr lang="en-US" altLang="en-US" sz="3600" dirty="0">
                <a:latin typeface="Times New Roman" panose="02020603050405020304" pitchFamily="18" charset="0"/>
                <a:cs typeface="Times New Roman" panose="02020603050405020304" pitchFamily="18" charset="0"/>
              </a:rPr>
              <a:t>‒ </a:t>
            </a:r>
            <a:r>
              <a:rPr lang="en-US" altLang="en-US" sz="3600" dirty="0">
                <a:ea typeface="Arial Unicode MS" panose="020B0604020202020204" pitchFamily="34" charset="-128"/>
                <a:cs typeface="Arial Unicode MS" panose="020B0604020202020204" pitchFamily="34" charset="-128"/>
              </a:rPr>
              <a:t>Results</a:t>
            </a:r>
            <a:r>
              <a:rPr lang="en-US" altLang="en-US" sz="2400" b="0" dirty="0">
                <a:ea typeface="Arial Unicode MS" panose="020B0604020202020204" pitchFamily="34" charset="-128"/>
                <a:cs typeface="Arial Unicode MS" panose="020B0604020202020204" pitchFamily="34" charset="-128"/>
              </a:rPr>
              <a:t>, cont’d. 2</a:t>
            </a:r>
            <a:endParaRPr lang="en-US" dirty="0"/>
          </a:p>
        </p:txBody>
      </p:sp>
    </p:spTree>
    <p:extLst>
      <p:ext uri="{BB962C8B-B14F-4D97-AF65-F5344CB8AC3E}">
        <p14:creationId xmlns:p14="http://schemas.microsoft.com/office/powerpoint/2010/main" val="991530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447800"/>
            <a:ext cx="10591800" cy="5105400"/>
          </a:xfrm>
        </p:spPr>
        <p:txBody>
          <a:bodyPr>
            <a:noAutofit/>
          </a:bodyPr>
          <a:lstStyle/>
          <a:p>
            <a:pPr>
              <a:lnSpc>
                <a:spcPct val="100000"/>
              </a:lnSpc>
            </a:pPr>
            <a:r>
              <a:rPr lang="en-US" sz="2400" dirty="0"/>
              <a:t>Majority of CILs identified a need for more information regarding the implications of proposed legislation. A surprisingly low number of all responding CILs stated they were doing well in offering proper health insurance counseling and enrollment assistance. Even these CILs reported a need for additional information. </a:t>
            </a:r>
          </a:p>
          <a:p>
            <a:pPr>
              <a:lnSpc>
                <a:spcPct val="100000"/>
              </a:lnSpc>
            </a:pPr>
            <a:r>
              <a:rPr lang="en-US" sz="2400" dirty="0"/>
              <a:t>Nearly all CILs indicated a need for any information on these topics that CHRIL could offer. Specifically, most CILs requested help comparing plans and understanding what each of the plans offers consumers. Additionally, a large number of CILs reported a need for more information regarding rules, especially those specific to their particular state. </a:t>
            </a:r>
          </a:p>
        </p:txBody>
      </p:sp>
      <p:sp>
        <p:nvSpPr>
          <p:cNvPr id="9218" name="Rectangle 2"/>
          <p:cNvSpPr>
            <a:spLocks noGrp="1" noChangeArrowheads="1"/>
          </p:cNvSpPr>
          <p:nvPr>
            <p:ph type="title"/>
          </p:nvPr>
        </p:nvSpPr>
        <p:spPr>
          <a:xfrm>
            <a:off x="1293812" y="685800"/>
            <a:ext cx="9296400" cy="685800"/>
          </a:xfrm>
        </p:spPr>
        <p:txBody>
          <a:bodyPr>
            <a:normAutofit fontScale="90000"/>
          </a:bodyPr>
          <a:lstStyle/>
          <a:p>
            <a:r>
              <a:rPr lang="en-US" altLang="en-US" sz="3600" dirty="0">
                <a:cs typeface="Times New Roman" panose="02020603050405020304" pitchFamily="18" charset="0"/>
              </a:rPr>
              <a:t>2017 Needs Assessment of Centers for Independent Living </a:t>
            </a:r>
            <a:r>
              <a:rPr lang="en-US" altLang="en-US" sz="3600" dirty="0">
                <a:latin typeface="Times New Roman" panose="02020603050405020304" pitchFamily="18" charset="0"/>
                <a:cs typeface="Times New Roman" panose="02020603050405020304" pitchFamily="18" charset="0"/>
              </a:rPr>
              <a:t>‒ </a:t>
            </a:r>
            <a:r>
              <a:rPr lang="en-US" sz="3600" dirty="0"/>
              <a:t>Conclusions</a:t>
            </a:r>
            <a:endParaRPr lang="en-US" altLang="en-US" sz="36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16</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4287317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447800"/>
            <a:ext cx="10591800" cy="5105400"/>
          </a:xfrm>
        </p:spPr>
        <p:txBody>
          <a:bodyPr>
            <a:noAutofit/>
          </a:bodyPr>
          <a:lstStyle/>
          <a:p>
            <a:pPr>
              <a:lnSpc>
                <a:spcPct val="100000"/>
              </a:lnSpc>
            </a:pPr>
            <a:r>
              <a:rPr lang="en-US" sz="2400" dirty="0"/>
              <a:t>Having identified critical needs, these survey findings will help the CHRIL team in providing easily accessible and understandable training to CILs; thereby supporting CILs in providing assistance to consumers in their efforts to live independently.</a:t>
            </a:r>
          </a:p>
          <a:p>
            <a:pPr eaLnBrk="1" hangingPunct="1">
              <a:lnSpc>
                <a:spcPct val="100000"/>
              </a:lnSpc>
            </a:pPr>
            <a:endParaRPr lang="en-US" altLang="en-US" sz="3600" dirty="0">
              <a:ea typeface="Arial Unicode MS" panose="020B0604020202020204" pitchFamily="34" charset="-128"/>
              <a:cs typeface="Arial Unicode MS" panose="020B0604020202020204" pitchFamily="34" charset="-128"/>
            </a:endParaRPr>
          </a:p>
        </p:txBody>
      </p:sp>
      <p:sp>
        <p:nvSpPr>
          <p:cNvPr id="9218" name="Rectangle 2"/>
          <p:cNvSpPr>
            <a:spLocks noGrp="1" noChangeArrowheads="1"/>
          </p:cNvSpPr>
          <p:nvPr>
            <p:ph type="title"/>
          </p:nvPr>
        </p:nvSpPr>
        <p:spPr>
          <a:xfrm>
            <a:off x="1293812" y="685800"/>
            <a:ext cx="9296400" cy="685800"/>
          </a:xfrm>
        </p:spPr>
        <p:txBody>
          <a:bodyPr>
            <a:normAutofit fontScale="90000"/>
          </a:bodyPr>
          <a:lstStyle/>
          <a:p>
            <a:r>
              <a:rPr lang="en-US" altLang="en-US" sz="3600" dirty="0">
                <a:cs typeface="Times New Roman" panose="02020603050405020304" pitchFamily="18" charset="0"/>
              </a:rPr>
              <a:t>2017 Needs Assessment of Centers for Independent Living </a:t>
            </a:r>
            <a:r>
              <a:rPr lang="en-US" altLang="en-US" sz="3600" dirty="0">
                <a:latin typeface="Times New Roman" panose="02020603050405020304" pitchFamily="18" charset="0"/>
                <a:cs typeface="Times New Roman" panose="02020603050405020304" pitchFamily="18" charset="0"/>
              </a:rPr>
              <a:t>‒ </a:t>
            </a:r>
            <a:r>
              <a:rPr lang="en-US" sz="3600" dirty="0"/>
              <a:t>Conclusions</a:t>
            </a:r>
            <a:r>
              <a:rPr lang="en-US" sz="2700" b="0" dirty="0"/>
              <a:t>, cont’d.</a:t>
            </a:r>
            <a:endParaRPr lang="en-US" altLang="en-US" sz="2700" b="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17</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2505951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137D0E-4A4F-4307-8994-C1891D747D59}" type="slidenum">
              <a:rPr lang="en-US" smtClean="0"/>
              <a:t>18</a:t>
            </a:fld>
            <a:endParaRPr lang="en-US"/>
          </a:p>
        </p:txBody>
      </p:sp>
      <p:sp>
        <p:nvSpPr>
          <p:cNvPr id="3" name="Title 2"/>
          <p:cNvSpPr>
            <a:spLocks noGrp="1"/>
          </p:cNvSpPr>
          <p:nvPr>
            <p:ph type="title"/>
          </p:nvPr>
        </p:nvSpPr>
        <p:spPr/>
        <p:txBody>
          <a:bodyPr>
            <a:normAutofit/>
          </a:bodyPr>
          <a:lstStyle/>
          <a:p>
            <a:r>
              <a:rPr lang="en-US" sz="3600" dirty="0"/>
              <a:t>Questions &amp; Discussion</a:t>
            </a:r>
          </a:p>
        </p:txBody>
      </p:sp>
      <p:sp>
        <p:nvSpPr>
          <p:cNvPr id="4" name="Footer Placeholder 3"/>
          <p:cNvSpPr>
            <a:spLocks noGrp="1"/>
          </p:cNvSpPr>
          <p:nvPr>
            <p:ph type="ftr" sz="quarter" idx="11"/>
          </p:nvPr>
        </p:nvSpPr>
        <p:spPr/>
        <p:txBody>
          <a:bodyPr/>
          <a:lstStyle/>
          <a:p>
            <a:r>
              <a:rPr lang="en-US"/>
              <a:t>CHRIL-Collaborative on Health Reform and Independent Living</a:t>
            </a:r>
          </a:p>
        </p:txBody>
      </p:sp>
    </p:spTree>
    <p:extLst>
      <p:ext uri="{BB962C8B-B14F-4D97-AF65-F5344CB8AC3E}">
        <p14:creationId xmlns:p14="http://schemas.microsoft.com/office/powerpoint/2010/main" val="2816433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524000"/>
            <a:ext cx="10591800" cy="4648200"/>
          </a:xfrm>
        </p:spPr>
        <p:txBody>
          <a:bodyPr>
            <a:noAutofit/>
          </a:bodyPr>
          <a:lstStyle/>
          <a:p>
            <a:pPr marL="0" indent="0">
              <a:lnSpc>
                <a:spcPct val="100000"/>
              </a:lnSpc>
              <a:buNone/>
            </a:pPr>
            <a:r>
              <a:rPr lang="en-US" altLang="en-US" sz="2800" b="1" dirty="0">
                <a:ea typeface="Arial Unicode MS" panose="020B0604020202020204" pitchFamily="34" charset="-128"/>
                <a:cs typeface="Times New Roman" panose="02020603050405020304" pitchFamily="18" charset="0"/>
              </a:rPr>
              <a:t>Goal</a:t>
            </a:r>
          </a:p>
          <a:p>
            <a:pPr lvl="1">
              <a:lnSpc>
                <a:spcPct val="100000"/>
              </a:lnSpc>
            </a:pPr>
            <a:r>
              <a:rPr lang="en-US" sz="2800" dirty="0"/>
              <a:t>The primary objective is to conduct follow-up interviews with select CIL administrators to elaborate themes identified in the 2017 Needs Assessment survey </a:t>
            </a:r>
            <a:endParaRPr lang="en-US" altLang="en-US" sz="2800" b="1" dirty="0">
              <a:ea typeface="Arial Unicode MS" panose="020B0604020202020204" pitchFamily="34" charset="-128"/>
              <a:cs typeface="Times New Roman" panose="02020603050405020304" pitchFamily="18" charset="0"/>
            </a:endParaRPr>
          </a:p>
        </p:txBody>
      </p:sp>
      <p:sp>
        <p:nvSpPr>
          <p:cNvPr id="9218" name="Rectangle 2"/>
          <p:cNvSpPr>
            <a:spLocks noGrp="1" noChangeArrowheads="1"/>
          </p:cNvSpPr>
          <p:nvPr>
            <p:ph type="title"/>
          </p:nvPr>
        </p:nvSpPr>
        <p:spPr>
          <a:xfrm>
            <a:off x="1293812" y="838200"/>
            <a:ext cx="9144000" cy="609600"/>
          </a:xfrm>
        </p:spPr>
        <p:txBody>
          <a:bodyPr>
            <a:normAutofit fontScale="90000"/>
          </a:bodyPr>
          <a:lstStyle/>
          <a:p>
            <a:pPr>
              <a:lnSpc>
                <a:spcPct val="100000"/>
              </a:lnSpc>
            </a:pPr>
            <a:r>
              <a:rPr lang="en-US" altLang="en-US" sz="3600" dirty="0">
                <a:ea typeface="Arial Unicode MS" panose="020B0604020202020204" pitchFamily="34" charset="-128"/>
                <a:cs typeface="Times New Roman" panose="02020603050405020304" pitchFamily="18" charset="0"/>
              </a:rPr>
              <a:t>Centers for Independent Living </a:t>
            </a:r>
            <a:br>
              <a:rPr lang="en-US" altLang="en-US" sz="3600" dirty="0">
                <a:ea typeface="Arial Unicode MS" panose="020B0604020202020204" pitchFamily="34" charset="-128"/>
                <a:cs typeface="Times New Roman" panose="02020603050405020304" pitchFamily="18" charset="0"/>
              </a:rPr>
            </a:br>
            <a:r>
              <a:rPr lang="en-US" altLang="en-US" sz="3600" dirty="0">
                <a:ea typeface="Arial Unicode MS" panose="020B0604020202020204" pitchFamily="34" charset="-128"/>
                <a:cs typeface="Times New Roman" panose="02020603050405020304" pitchFamily="18" charset="0"/>
              </a:rPr>
              <a:t>Executive Director Follow-up Interviews</a:t>
            </a:r>
          </a:p>
        </p:txBody>
      </p:sp>
      <p:sp>
        <p:nvSpPr>
          <p:cNvPr id="2" name="Slide Number Placeholder 1"/>
          <p:cNvSpPr>
            <a:spLocks noGrp="1"/>
          </p:cNvSpPr>
          <p:nvPr>
            <p:ph type="sldNum" sz="quarter" idx="12"/>
          </p:nvPr>
        </p:nvSpPr>
        <p:spPr/>
        <p:txBody>
          <a:bodyPr/>
          <a:lstStyle/>
          <a:p>
            <a:fld id="{E5137D0E-4A4F-4307-8994-C1891D747D59}" type="slidenum">
              <a:rPr lang="en-US" smtClean="0"/>
              <a:t>19</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86952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3133" y="1531727"/>
            <a:ext cx="9296400" cy="685800"/>
          </a:xfrm>
        </p:spPr>
        <p:txBody>
          <a:bodyPr>
            <a:noAutofit/>
          </a:bodyPr>
          <a:lstStyle/>
          <a:p>
            <a:pPr algn="ctr"/>
            <a:r>
              <a:rPr lang="en-US" sz="3600" dirty="0"/>
              <a:t>The Collaborative on Health Reform and Independent Living (CHRIL)</a:t>
            </a:r>
          </a:p>
        </p:txBody>
      </p:sp>
      <p:sp>
        <p:nvSpPr>
          <p:cNvPr id="4" name="Content Placeholder 3"/>
          <p:cNvSpPr>
            <a:spLocks noGrp="1"/>
          </p:cNvSpPr>
          <p:nvPr>
            <p:ph idx="1"/>
          </p:nvPr>
        </p:nvSpPr>
        <p:spPr>
          <a:xfrm>
            <a:off x="1370012" y="3124200"/>
            <a:ext cx="10667279" cy="4648200"/>
          </a:xfrm>
        </p:spPr>
        <p:txBody>
          <a:bodyPr>
            <a:noAutofit/>
          </a:bodyPr>
          <a:lstStyle/>
          <a:p>
            <a:pPr marL="0" indent="0">
              <a:buNone/>
            </a:pPr>
            <a:r>
              <a:rPr lang="en-US" sz="3200" dirty="0">
                <a:solidFill>
                  <a:schemeClr val="accent1">
                    <a:lumMod val="75000"/>
                  </a:schemeClr>
                </a:solidFill>
              </a:rPr>
              <a:t>Objective</a:t>
            </a:r>
            <a:r>
              <a:rPr lang="en-US" sz="3200" dirty="0"/>
              <a:t>: To discover and share essential information about how health reforms affect working-age adults with disabilities.</a:t>
            </a:r>
          </a:p>
          <a:p>
            <a:pPr marL="0" indent="0">
              <a:buNone/>
            </a:pPr>
            <a:endParaRPr lang="en-US" sz="2800" dirty="0"/>
          </a:p>
        </p:txBody>
      </p:sp>
      <p:sp>
        <p:nvSpPr>
          <p:cNvPr id="3" name="Slide Number Placeholder 2"/>
          <p:cNvSpPr>
            <a:spLocks noGrp="1"/>
          </p:cNvSpPr>
          <p:nvPr>
            <p:ph type="sldNum" sz="quarter" idx="12"/>
          </p:nvPr>
        </p:nvSpPr>
        <p:spPr/>
        <p:txBody>
          <a:bodyPr/>
          <a:lstStyle/>
          <a:p>
            <a:fld id="{E5137D0E-4A4F-4307-8994-C1891D747D59}" type="slidenum">
              <a:rPr lang="en-US" smtClean="0"/>
              <a:t>2</a:t>
            </a:fld>
            <a:endParaRPr lang="en-US"/>
          </a:p>
        </p:txBody>
      </p:sp>
      <p:sp>
        <p:nvSpPr>
          <p:cNvPr id="6" name="Footer Placeholder 6"/>
          <p:cNvSpPr>
            <a:spLocks noGrp="1"/>
          </p:cNvSpPr>
          <p:nvPr>
            <p:ph type="ftr" sz="quarter" idx="11"/>
          </p:nvPr>
        </p:nvSpPr>
        <p:spPr>
          <a:xfrm>
            <a:off x="760412" y="6248400"/>
            <a:ext cx="3352800" cy="304800"/>
          </a:xfrm>
        </p:spPr>
        <p:txBody>
          <a:bodyPr/>
          <a:lstStyle/>
          <a:p>
            <a:r>
              <a:rPr lang="en-US" dirty="0"/>
              <a:t>CHRIL-Collaborative on Health Reform and Independent Living</a:t>
            </a:r>
          </a:p>
        </p:txBody>
      </p:sp>
    </p:spTree>
    <p:extLst>
      <p:ext uri="{BB962C8B-B14F-4D97-AF65-F5344CB8AC3E}">
        <p14:creationId xmlns:p14="http://schemas.microsoft.com/office/powerpoint/2010/main" val="1068740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371600"/>
            <a:ext cx="10591800" cy="4800600"/>
          </a:xfrm>
        </p:spPr>
        <p:txBody>
          <a:bodyPr>
            <a:noAutofit/>
          </a:bodyPr>
          <a:lstStyle/>
          <a:p>
            <a:pPr marL="0" indent="0">
              <a:lnSpc>
                <a:spcPct val="100000"/>
              </a:lnSpc>
              <a:buNone/>
            </a:pPr>
            <a:r>
              <a:rPr lang="en-US" b="1" dirty="0">
                <a:solidFill>
                  <a:srgbClr val="000000"/>
                </a:solidFill>
              </a:rPr>
              <a:t>Research Design:</a:t>
            </a:r>
          </a:p>
          <a:p>
            <a:pPr marL="960438" lvl="1" indent="-457200">
              <a:lnSpc>
                <a:spcPct val="100000"/>
              </a:lnSpc>
              <a:buFont typeface="Arial" panose="020B0604020202020204" pitchFamily="34" charset="0"/>
              <a:buChar char="•"/>
            </a:pPr>
            <a:r>
              <a:rPr lang="en-US" dirty="0">
                <a:solidFill>
                  <a:srgbClr val="000000"/>
                </a:solidFill>
              </a:rPr>
              <a:t>Case study interviews, convenience sampling technique. IRB Approved June 2018</a:t>
            </a:r>
          </a:p>
          <a:p>
            <a:pPr marL="0" lvl="0" indent="0">
              <a:lnSpc>
                <a:spcPct val="100000"/>
              </a:lnSpc>
              <a:buNone/>
            </a:pPr>
            <a:r>
              <a:rPr lang="en-US" b="1" dirty="0">
                <a:solidFill>
                  <a:srgbClr val="000000"/>
                </a:solidFill>
              </a:rPr>
              <a:t>Participants:</a:t>
            </a:r>
          </a:p>
          <a:p>
            <a:pPr marL="960438" lvl="1" indent="-457200">
              <a:lnSpc>
                <a:spcPct val="100000"/>
              </a:lnSpc>
              <a:buFont typeface="Arial" panose="020B0604020202020204" pitchFamily="34" charset="0"/>
              <a:buChar char="•"/>
            </a:pPr>
            <a:r>
              <a:rPr lang="en-US" dirty="0">
                <a:solidFill>
                  <a:srgbClr val="000000"/>
                </a:solidFill>
              </a:rPr>
              <a:t>All 149 CIL Executive Directors who responded to 2017 needs assessment survey were contacted, specific CILs  targeted</a:t>
            </a:r>
          </a:p>
        </p:txBody>
      </p:sp>
      <p:sp>
        <p:nvSpPr>
          <p:cNvPr id="9218" name="Rectangle 2"/>
          <p:cNvSpPr>
            <a:spLocks noGrp="1" noChangeArrowheads="1"/>
          </p:cNvSpPr>
          <p:nvPr>
            <p:ph type="title"/>
          </p:nvPr>
        </p:nvSpPr>
        <p:spPr>
          <a:xfrm>
            <a:off x="1293812" y="762000"/>
            <a:ext cx="9144000" cy="609600"/>
          </a:xfrm>
        </p:spPr>
        <p:txBody>
          <a:bodyPr>
            <a:normAutofit fontScale="90000"/>
          </a:bodyPr>
          <a:lstStyle/>
          <a:p>
            <a:pPr>
              <a:lnSpc>
                <a:spcPct val="100000"/>
              </a:lnSpc>
            </a:pPr>
            <a:r>
              <a:rPr lang="en-US" altLang="en-US" sz="3600" dirty="0">
                <a:ea typeface="Arial Unicode MS" panose="020B0604020202020204" pitchFamily="34" charset="-128"/>
                <a:cs typeface="Times New Roman" panose="02020603050405020304" pitchFamily="18" charset="0"/>
              </a:rPr>
              <a:t>Centers for Independent Living Executive</a:t>
            </a:r>
            <a:br>
              <a:rPr lang="en-US" altLang="en-US" sz="3600" dirty="0">
                <a:ea typeface="Arial Unicode MS" panose="020B0604020202020204" pitchFamily="34" charset="-128"/>
                <a:cs typeface="Times New Roman" panose="02020603050405020304" pitchFamily="18" charset="0"/>
              </a:rPr>
            </a:br>
            <a:r>
              <a:rPr lang="en-US" altLang="en-US" sz="3600" dirty="0">
                <a:ea typeface="Arial Unicode MS" panose="020B0604020202020204" pitchFamily="34" charset="-128"/>
                <a:cs typeface="Times New Roman" panose="02020603050405020304" pitchFamily="18" charset="0"/>
              </a:rPr>
              <a:t>Director Follow-up Interviews </a:t>
            </a:r>
            <a:r>
              <a:rPr lang="en-US" altLang="en-US" sz="3600" dirty="0">
                <a:latin typeface="Times New Roman" panose="02020603050405020304" pitchFamily="18" charset="0"/>
                <a:ea typeface="Arial Unicode MS" panose="020B0604020202020204" pitchFamily="34" charset="-128"/>
                <a:cs typeface="Times New Roman" panose="02020603050405020304" pitchFamily="18" charset="0"/>
              </a:rPr>
              <a:t>‒ </a:t>
            </a:r>
            <a:r>
              <a:rPr lang="en-US" altLang="en-US" sz="3600" dirty="0">
                <a:ea typeface="Arial Unicode MS" panose="020B0604020202020204" pitchFamily="34" charset="-128"/>
                <a:cs typeface="Times New Roman" panose="02020603050405020304" pitchFamily="18" charset="0"/>
              </a:rPr>
              <a:t>Methods</a:t>
            </a:r>
          </a:p>
        </p:txBody>
      </p:sp>
      <p:sp>
        <p:nvSpPr>
          <p:cNvPr id="2" name="Slide Number Placeholder 1"/>
          <p:cNvSpPr>
            <a:spLocks noGrp="1"/>
          </p:cNvSpPr>
          <p:nvPr>
            <p:ph type="sldNum" sz="quarter" idx="12"/>
          </p:nvPr>
        </p:nvSpPr>
        <p:spPr/>
        <p:txBody>
          <a:bodyPr/>
          <a:lstStyle/>
          <a:p>
            <a:fld id="{E5137D0E-4A4F-4307-8994-C1891D747D59}" type="slidenum">
              <a:rPr lang="en-US" smtClean="0"/>
              <a:t>20</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566009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CHRIL-Collaborative on Health Reform and Independent Living</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21</a:t>
            </a:fld>
            <a:endParaRPr lang="en-US"/>
          </a:p>
        </p:txBody>
      </p:sp>
      <p:sp>
        <p:nvSpPr>
          <p:cNvPr id="7" name="Content Placeholder 6"/>
          <p:cNvSpPr>
            <a:spLocks noGrp="1"/>
          </p:cNvSpPr>
          <p:nvPr>
            <p:ph idx="1"/>
          </p:nvPr>
        </p:nvSpPr>
        <p:spPr/>
        <p:txBody>
          <a:bodyPr/>
          <a:lstStyle/>
          <a:p>
            <a:pPr marL="0" lvl="0" indent="0">
              <a:lnSpc>
                <a:spcPct val="100000"/>
              </a:lnSpc>
              <a:buNone/>
            </a:pPr>
            <a:r>
              <a:rPr lang="en-US" sz="2400" b="1" dirty="0">
                <a:solidFill>
                  <a:srgbClr val="000000"/>
                </a:solidFill>
              </a:rPr>
              <a:t>Materials:</a:t>
            </a:r>
          </a:p>
          <a:p>
            <a:pPr marL="962025" lvl="2" indent="-457200">
              <a:lnSpc>
                <a:spcPct val="100000"/>
              </a:lnSpc>
            </a:pPr>
            <a:r>
              <a:rPr lang="en-US" sz="2400" dirty="0">
                <a:solidFill>
                  <a:srgbClr val="000000"/>
                </a:solidFill>
              </a:rPr>
              <a:t>Transcript of pre-determined interview questions  </a:t>
            </a:r>
          </a:p>
          <a:p>
            <a:pPr marL="962025" lvl="2" indent="-457200">
              <a:lnSpc>
                <a:spcPct val="100000"/>
              </a:lnSpc>
            </a:pPr>
            <a:r>
              <a:rPr lang="en-US" sz="2400" dirty="0">
                <a:solidFill>
                  <a:srgbClr val="000000"/>
                </a:solidFill>
              </a:rPr>
              <a:t>Questions formulated from survey results and advisement by CIL staff/ILRU experts</a:t>
            </a:r>
          </a:p>
          <a:p>
            <a:pPr marL="962025" lvl="2" indent="-457200">
              <a:lnSpc>
                <a:spcPct val="100000"/>
              </a:lnSpc>
            </a:pPr>
            <a:r>
              <a:rPr lang="en-US" sz="2400" dirty="0">
                <a:solidFill>
                  <a:srgbClr val="000000"/>
                </a:solidFill>
              </a:rPr>
              <a:t>9 unique sections designed to identify specific themes</a:t>
            </a:r>
          </a:p>
          <a:p>
            <a:pPr marL="0" indent="0">
              <a:lnSpc>
                <a:spcPct val="100000"/>
              </a:lnSpc>
              <a:buNone/>
            </a:pPr>
            <a:r>
              <a:rPr lang="en-US" sz="2400" b="1" dirty="0"/>
              <a:t>Procedure:</a:t>
            </a:r>
          </a:p>
          <a:p>
            <a:pPr marL="961582" lvl="1" indent="-457200">
              <a:lnSpc>
                <a:spcPct val="100000"/>
              </a:lnSpc>
              <a:buFont typeface="Arial" panose="020B0604020202020204" pitchFamily="34" charset="0"/>
              <a:buChar char="•"/>
            </a:pPr>
            <a:r>
              <a:rPr lang="en-US" sz="2400" dirty="0"/>
              <a:t>30-45 minute phone interview </a:t>
            </a:r>
          </a:p>
          <a:p>
            <a:pPr marL="961582" lvl="1" indent="-457200">
              <a:lnSpc>
                <a:spcPct val="100000"/>
              </a:lnSpc>
              <a:buFont typeface="Arial" panose="020B0604020202020204" pitchFamily="34" charset="0"/>
              <a:buChar char="•"/>
            </a:pPr>
            <a:r>
              <a:rPr lang="en-US" sz="2400" dirty="0"/>
              <a:t>Interview is recorded and transcribed by ILRU staff</a:t>
            </a:r>
          </a:p>
          <a:p>
            <a:pPr marL="0" lvl="1" indent="0">
              <a:lnSpc>
                <a:spcPct val="100000"/>
              </a:lnSpc>
              <a:buNone/>
            </a:pPr>
            <a:r>
              <a:rPr lang="en-US" sz="2400" b="1" dirty="0"/>
              <a:t>Data Analysis:</a:t>
            </a:r>
          </a:p>
          <a:p>
            <a:pPr marL="962025" lvl="2" indent="-457200">
              <a:lnSpc>
                <a:spcPct val="100000"/>
              </a:lnSpc>
            </a:pPr>
            <a:r>
              <a:rPr lang="en-US" sz="2400" dirty="0"/>
              <a:t>Descriptive statistics, textual processing analysis </a:t>
            </a:r>
            <a:endParaRPr lang="en-US" altLang="en-US" sz="2400" b="1" dirty="0">
              <a:ea typeface="Arial Unicode MS" panose="020B0604020202020204" pitchFamily="34" charset="-128"/>
              <a:cs typeface="Times New Roman" panose="02020603050405020304" pitchFamily="18" charset="0"/>
            </a:endParaRPr>
          </a:p>
          <a:p>
            <a:pPr marL="0" indent="0">
              <a:buNone/>
            </a:pPr>
            <a:endParaRPr lang="en-US" dirty="0"/>
          </a:p>
        </p:txBody>
      </p:sp>
      <p:sp>
        <p:nvSpPr>
          <p:cNvPr id="6" name="Title 5"/>
          <p:cNvSpPr>
            <a:spLocks noGrp="1"/>
          </p:cNvSpPr>
          <p:nvPr>
            <p:ph type="title"/>
          </p:nvPr>
        </p:nvSpPr>
        <p:spPr>
          <a:xfrm>
            <a:off x="1293812" y="457200"/>
            <a:ext cx="9677400" cy="914400"/>
          </a:xfrm>
        </p:spPr>
        <p:txBody>
          <a:bodyPr>
            <a:normAutofit fontScale="90000"/>
          </a:bodyPr>
          <a:lstStyle/>
          <a:p>
            <a:r>
              <a:rPr lang="en-US" altLang="en-US" sz="3600" dirty="0">
                <a:ea typeface="Arial Unicode MS" panose="020B0604020202020204" pitchFamily="34" charset="-128"/>
                <a:cs typeface="Times New Roman" panose="02020603050405020304" pitchFamily="18" charset="0"/>
              </a:rPr>
              <a:t>Centers for Independent Living Executive</a:t>
            </a:r>
            <a:br>
              <a:rPr lang="en-US" altLang="en-US" sz="3600" dirty="0">
                <a:ea typeface="Arial Unicode MS" panose="020B0604020202020204" pitchFamily="34" charset="-128"/>
                <a:cs typeface="Times New Roman" panose="02020603050405020304" pitchFamily="18" charset="0"/>
              </a:rPr>
            </a:br>
            <a:r>
              <a:rPr lang="en-US" altLang="en-US" sz="3600" dirty="0">
                <a:ea typeface="Arial Unicode MS" panose="020B0604020202020204" pitchFamily="34" charset="-128"/>
                <a:cs typeface="Times New Roman" panose="02020603050405020304" pitchFamily="18" charset="0"/>
              </a:rPr>
              <a:t>Director Follow-up Interviews </a:t>
            </a:r>
            <a:r>
              <a:rPr lang="en-US" altLang="en-US" sz="3600" dirty="0">
                <a:latin typeface="Times New Roman" panose="02020603050405020304" pitchFamily="18" charset="0"/>
                <a:ea typeface="Arial Unicode MS" panose="020B0604020202020204" pitchFamily="34" charset="-128"/>
                <a:cs typeface="Times New Roman" panose="02020603050405020304" pitchFamily="18" charset="0"/>
              </a:rPr>
              <a:t>‒ </a:t>
            </a:r>
            <a:r>
              <a:rPr lang="en-US" altLang="en-US" sz="3600" dirty="0">
                <a:ea typeface="Arial Unicode MS" panose="020B0604020202020204" pitchFamily="34" charset="-128"/>
                <a:cs typeface="Times New Roman" panose="02020603050405020304" pitchFamily="18" charset="0"/>
              </a:rPr>
              <a:t>Methods</a:t>
            </a:r>
            <a:r>
              <a:rPr lang="en-US" altLang="en-US" sz="2700" b="0" dirty="0">
                <a:ea typeface="Arial Unicode MS" panose="020B0604020202020204" pitchFamily="34" charset="-128"/>
                <a:cs typeface="Times New Roman" panose="02020603050405020304" pitchFamily="18" charset="0"/>
              </a:rPr>
              <a:t>, cont’d.</a:t>
            </a:r>
            <a:endParaRPr lang="en-US" sz="2700" b="0" dirty="0"/>
          </a:p>
        </p:txBody>
      </p:sp>
    </p:spTree>
    <p:extLst>
      <p:ext uri="{BB962C8B-B14F-4D97-AF65-F5344CB8AC3E}">
        <p14:creationId xmlns:p14="http://schemas.microsoft.com/office/powerpoint/2010/main" val="840749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47964" y="1143000"/>
            <a:ext cx="10580448" cy="4800600"/>
          </a:xfrm>
        </p:spPr>
        <p:txBody>
          <a:bodyPr>
            <a:noAutofit/>
          </a:bodyPr>
          <a:lstStyle/>
          <a:p>
            <a:pPr eaLnBrk="1" hangingPunct="1">
              <a:lnSpc>
                <a:spcPct val="100000"/>
              </a:lnSpc>
            </a:pPr>
            <a:r>
              <a:rPr lang="en-US" altLang="en-US" sz="2400" dirty="0">
                <a:ea typeface="Arial Unicode MS" panose="020B0604020202020204" pitchFamily="34" charset="-128"/>
                <a:cs typeface="Times New Roman" panose="02020603050405020304" pitchFamily="18" charset="0"/>
              </a:rPr>
              <a:t>6 Executive Director Interviews conducted (as of 8/14/18)</a:t>
            </a:r>
          </a:p>
          <a:p>
            <a:pPr>
              <a:lnSpc>
                <a:spcPct val="100000"/>
              </a:lnSpc>
            </a:pPr>
            <a:r>
              <a:rPr lang="en-US" altLang="en-US" sz="2400" dirty="0">
                <a:ea typeface="Arial Unicode MS" panose="020B0604020202020204" pitchFamily="34" charset="-128"/>
                <a:cs typeface="Arial Unicode MS" panose="020B0604020202020204" pitchFamily="34" charset="-128"/>
              </a:rPr>
              <a:t>Difference in how CIL staff obtains information on health insurance rules </a:t>
            </a:r>
          </a:p>
          <a:p>
            <a:pPr lvl="1">
              <a:lnSpc>
                <a:spcPct val="100000"/>
              </a:lnSpc>
            </a:pPr>
            <a:r>
              <a:rPr lang="en-US" altLang="en-US" sz="2400" dirty="0">
                <a:ea typeface="Arial Unicode MS" panose="020B0604020202020204" pitchFamily="34" charset="-128"/>
                <a:cs typeface="Arial Unicode MS" panose="020B0604020202020204" pitchFamily="34" charset="-128"/>
              </a:rPr>
              <a:t>Inability to efficiently find information, lack of regular updates from federal organizations</a:t>
            </a:r>
          </a:p>
          <a:p>
            <a:pPr>
              <a:lnSpc>
                <a:spcPct val="100000"/>
              </a:lnSpc>
            </a:pPr>
            <a:r>
              <a:rPr lang="en-US" altLang="en-US" sz="2400" dirty="0">
                <a:ea typeface="Arial Unicode MS" panose="020B0604020202020204" pitchFamily="34" charset="-128"/>
                <a:cs typeface="Arial Unicode MS" panose="020B0604020202020204" pitchFamily="34" charset="-128"/>
              </a:rPr>
              <a:t>Lack of knowledge of specific staff training and technical assistance needs</a:t>
            </a:r>
          </a:p>
          <a:p>
            <a:pPr lvl="1">
              <a:lnSpc>
                <a:spcPct val="100000"/>
              </a:lnSpc>
            </a:pPr>
            <a:r>
              <a:rPr lang="en-US" altLang="en-US" sz="2400" dirty="0">
                <a:ea typeface="Arial Unicode MS" panose="020B0604020202020204" pitchFamily="34" charset="-128"/>
                <a:cs typeface="Arial Unicode MS" panose="020B0604020202020204" pitchFamily="34" charset="-128"/>
              </a:rPr>
              <a:t>None of CILs interviewed have specific specialists for heath insurance enrollment/coverage inquires</a:t>
            </a:r>
          </a:p>
        </p:txBody>
      </p:sp>
      <p:sp>
        <p:nvSpPr>
          <p:cNvPr id="9218" name="Rectangle 2"/>
          <p:cNvSpPr>
            <a:spLocks noGrp="1" noChangeArrowheads="1"/>
          </p:cNvSpPr>
          <p:nvPr>
            <p:ph type="title"/>
          </p:nvPr>
        </p:nvSpPr>
        <p:spPr>
          <a:xfrm>
            <a:off x="1293812" y="304800"/>
            <a:ext cx="9296400" cy="685800"/>
          </a:xfrm>
        </p:spPr>
        <p:txBody>
          <a:bodyPr>
            <a:normAutofit/>
          </a:bodyPr>
          <a:lstStyle/>
          <a:p>
            <a:r>
              <a:rPr lang="en-US" altLang="en-US" dirty="0">
                <a:ea typeface="Arial Unicode MS" panose="020B0604020202020204" pitchFamily="34" charset="-128"/>
                <a:cs typeface="Times New Roman" panose="02020603050405020304" pitchFamily="18" charset="0"/>
              </a:rPr>
              <a:t>Follow-up Interviews </a:t>
            </a:r>
            <a:r>
              <a:rPr lang="en-US" altLang="en-US" dirty="0">
                <a:latin typeface="Times New Roman" panose="02020603050405020304" pitchFamily="18" charset="0"/>
                <a:ea typeface="Arial Unicode MS" panose="020B0604020202020204" pitchFamily="34" charset="-128"/>
                <a:cs typeface="Times New Roman" panose="02020603050405020304" pitchFamily="18" charset="0"/>
              </a:rPr>
              <a:t>‒ </a:t>
            </a:r>
            <a:r>
              <a:rPr lang="en-US" altLang="en-US" dirty="0">
                <a:ea typeface="Arial Unicode MS" panose="020B0604020202020204" pitchFamily="34" charset="-128"/>
                <a:cs typeface="Times New Roman" panose="02020603050405020304" pitchFamily="18" charset="0"/>
              </a:rPr>
              <a:t>Results: Initial Findings</a:t>
            </a:r>
            <a:endParaRPr lang="en-US" altLang="en-US"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22</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252288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CHRIL-Collaborative on Health Reform and Independent Living</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23</a:t>
            </a:fld>
            <a:endParaRPr lang="en-US"/>
          </a:p>
        </p:txBody>
      </p:sp>
      <p:sp>
        <p:nvSpPr>
          <p:cNvPr id="4" name="Content Placeholder 3"/>
          <p:cNvSpPr>
            <a:spLocks noGrp="1"/>
          </p:cNvSpPr>
          <p:nvPr>
            <p:ph idx="1"/>
          </p:nvPr>
        </p:nvSpPr>
        <p:spPr/>
        <p:txBody>
          <a:bodyPr>
            <a:normAutofit/>
          </a:bodyPr>
          <a:lstStyle/>
          <a:p>
            <a:pPr>
              <a:lnSpc>
                <a:spcPct val="100000"/>
              </a:lnSpc>
            </a:pPr>
            <a:r>
              <a:rPr lang="en-US" altLang="en-US" sz="2400" dirty="0">
                <a:ea typeface="Arial Unicode MS" panose="020B0604020202020204" pitchFamily="34" charset="-128"/>
                <a:cs typeface="Arial Unicode MS" panose="020B0604020202020204" pitchFamily="34" charset="-128"/>
              </a:rPr>
              <a:t>Uncertainties in addressing consumer concerns </a:t>
            </a:r>
          </a:p>
          <a:p>
            <a:pPr lvl="1">
              <a:lnSpc>
                <a:spcPct val="100000"/>
              </a:lnSpc>
            </a:pPr>
            <a:r>
              <a:rPr lang="en-US" altLang="en-US" sz="2400" dirty="0">
                <a:ea typeface="Arial Unicode MS" panose="020B0604020202020204" pitchFamily="34" charset="-128"/>
                <a:cs typeface="Arial Unicode MS" panose="020B0604020202020204" pitchFamily="34" charset="-128"/>
              </a:rPr>
              <a:t>Medicaid eligibility, loss of coverage, unpredictable recent healthcare legislation changes</a:t>
            </a:r>
          </a:p>
          <a:p>
            <a:pPr>
              <a:lnSpc>
                <a:spcPct val="100000"/>
              </a:lnSpc>
            </a:pPr>
            <a:r>
              <a:rPr lang="en-US" altLang="en-US" sz="2400" dirty="0">
                <a:ea typeface="Arial Unicode MS" panose="020B0604020202020204" pitchFamily="34" charset="-128"/>
                <a:cs typeface="Arial Unicode MS" panose="020B0604020202020204" pitchFamily="34" charset="-128"/>
              </a:rPr>
              <a:t>Continuing Interviews through rest of August/Sept. (Goal of 10-15 total interviews)</a:t>
            </a:r>
          </a:p>
          <a:p>
            <a:endParaRPr lang="en-US" sz="2400" dirty="0"/>
          </a:p>
        </p:txBody>
      </p:sp>
      <p:sp>
        <p:nvSpPr>
          <p:cNvPr id="5" name="Title 4"/>
          <p:cNvSpPr>
            <a:spLocks noGrp="1"/>
          </p:cNvSpPr>
          <p:nvPr>
            <p:ph type="title"/>
          </p:nvPr>
        </p:nvSpPr>
        <p:spPr/>
        <p:txBody>
          <a:bodyPr/>
          <a:lstStyle/>
          <a:p>
            <a:r>
              <a:rPr lang="en-US" altLang="en-US" dirty="0">
                <a:ea typeface="Arial Unicode MS" panose="020B0604020202020204" pitchFamily="34" charset="-128"/>
                <a:cs typeface="Times New Roman" panose="02020603050405020304" pitchFamily="18" charset="0"/>
              </a:rPr>
              <a:t>Follow-up Interviews </a:t>
            </a:r>
            <a:r>
              <a:rPr lang="en-US" altLang="en-US" dirty="0">
                <a:latin typeface="Times New Roman" panose="02020603050405020304" pitchFamily="18" charset="0"/>
                <a:ea typeface="Arial Unicode MS" panose="020B0604020202020204" pitchFamily="34" charset="-128"/>
                <a:cs typeface="Times New Roman" panose="02020603050405020304" pitchFamily="18" charset="0"/>
              </a:rPr>
              <a:t>‒ </a:t>
            </a:r>
            <a:r>
              <a:rPr lang="en-US" altLang="en-US" dirty="0">
                <a:ea typeface="Arial Unicode MS" panose="020B0604020202020204" pitchFamily="34" charset="-128"/>
                <a:cs typeface="Times New Roman" panose="02020603050405020304" pitchFamily="18" charset="0"/>
              </a:rPr>
              <a:t>Initial Findings</a:t>
            </a:r>
            <a:r>
              <a:rPr lang="en-US" altLang="en-US" sz="2400" b="0" dirty="0">
                <a:ea typeface="Arial Unicode MS" panose="020B0604020202020204" pitchFamily="34" charset="-128"/>
                <a:cs typeface="Times New Roman" panose="02020603050405020304" pitchFamily="18" charset="0"/>
              </a:rPr>
              <a:t>, cont’d.</a:t>
            </a:r>
            <a:endParaRPr lang="en-US" dirty="0"/>
          </a:p>
        </p:txBody>
      </p:sp>
    </p:spTree>
    <p:extLst>
      <p:ext uri="{BB962C8B-B14F-4D97-AF65-F5344CB8AC3E}">
        <p14:creationId xmlns:p14="http://schemas.microsoft.com/office/powerpoint/2010/main" val="328852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447800"/>
            <a:ext cx="10744200" cy="4648200"/>
          </a:xfrm>
        </p:spPr>
        <p:txBody>
          <a:bodyPr>
            <a:noAutofit/>
          </a:bodyPr>
          <a:lstStyle/>
          <a:p>
            <a:pPr eaLnBrk="1" hangingPunct="1">
              <a:lnSpc>
                <a:spcPct val="100000"/>
              </a:lnSpc>
            </a:pPr>
            <a:r>
              <a:rPr lang="en-US" altLang="en-US" dirty="0">
                <a:ea typeface="Arial Unicode MS" panose="020B0604020202020204" pitchFamily="34" charset="-128"/>
                <a:cs typeface="Times New Roman" panose="02020603050405020304" pitchFamily="18" charset="0"/>
              </a:rPr>
              <a:t>There is critical need to improve the education and quality of information available for CIL staff as to updated health legislation and health insurance rules. </a:t>
            </a:r>
          </a:p>
          <a:p>
            <a:pPr eaLnBrk="1" hangingPunct="1">
              <a:lnSpc>
                <a:spcPct val="100000"/>
              </a:lnSpc>
            </a:pPr>
            <a:r>
              <a:rPr lang="en-US" altLang="en-US" dirty="0">
                <a:ea typeface="Arial Unicode MS" panose="020B0604020202020204" pitchFamily="34" charset="-128"/>
                <a:cs typeface="Times New Roman" panose="02020603050405020304" pitchFamily="18" charset="0"/>
              </a:rPr>
              <a:t>Wide variety of ways that CIL staff address consumer’s concerns.</a:t>
            </a:r>
          </a:p>
          <a:p>
            <a:pPr eaLnBrk="1" hangingPunct="1">
              <a:lnSpc>
                <a:spcPct val="100000"/>
              </a:lnSpc>
            </a:pPr>
            <a:r>
              <a:rPr lang="en-US" altLang="en-US" dirty="0">
                <a:ea typeface="Arial Unicode MS" panose="020B0604020202020204" pitchFamily="34" charset="-128"/>
                <a:cs typeface="Times New Roman" panose="02020603050405020304" pitchFamily="18" charset="0"/>
              </a:rPr>
              <a:t>Differences in efficient processes, marketing/outreach of services.</a:t>
            </a:r>
          </a:p>
          <a:p>
            <a:pPr>
              <a:lnSpc>
                <a:spcPct val="100000"/>
              </a:lnSpc>
            </a:pPr>
            <a:r>
              <a:rPr lang="en-US" altLang="en-US" dirty="0">
                <a:ea typeface="Arial Unicode MS" panose="020B0604020202020204" pitchFamily="34" charset="-128"/>
                <a:cs typeface="Arial Unicode MS" panose="020B0604020202020204" pitchFamily="34" charset="-128"/>
              </a:rPr>
              <a:t>The finding from these interviews, along with the survey results,  will help </a:t>
            </a:r>
            <a:r>
              <a:rPr lang="en-US" dirty="0"/>
              <a:t>the CHRIL team in developing relevant and up-to date training to CILs. </a:t>
            </a:r>
            <a:endParaRPr lang="en-US" altLang="en-US" dirty="0">
              <a:ea typeface="Arial Unicode MS" panose="020B0604020202020204" pitchFamily="34" charset="-128"/>
              <a:cs typeface="Arial Unicode MS" panose="020B0604020202020204" pitchFamily="34" charset="-128"/>
            </a:endParaRPr>
          </a:p>
        </p:txBody>
      </p:sp>
      <p:sp>
        <p:nvSpPr>
          <p:cNvPr id="9218" name="Rectangle 2"/>
          <p:cNvSpPr>
            <a:spLocks noGrp="1" noChangeArrowheads="1"/>
          </p:cNvSpPr>
          <p:nvPr>
            <p:ph type="title"/>
          </p:nvPr>
        </p:nvSpPr>
        <p:spPr>
          <a:xfrm>
            <a:off x="1293812" y="685800"/>
            <a:ext cx="9296400" cy="685800"/>
          </a:xfrm>
        </p:spPr>
        <p:txBody>
          <a:bodyPr>
            <a:normAutofit fontScale="90000"/>
          </a:bodyPr>
          <a:lstStyle/>
          <a:p>
            <a:r>
              <a:rPr lang="en-US" altLang="en-US" sz="3600" dirty="0">
                <a:ea typeface="Arial Unicode MS" panose="020B0604020202020204" pitchFamily="34" charset="-128"/>
                <a:cs typeface="Times New Roman" panose="02020603050405020304" pitchFamily="18" charset="0"/>
              </a:rPr>
              <a:t>Centers for Independent Living Executive Director Follow-up Interviews </a:t>
            </a:r>
            <a:r>
              <a:rPr lang="en-US" altLang="en-US" sz="3600" dirty="0">
                <a:latin typeface="Times New Roman" panose="02020603050405020304" pitchFamily="18" charset="0"/>
                <a:ea typeface="Arial Unicode MS" panose="020B0604020202020204" pitchFamily="34" charset="-128"/>
                <a:cs typeface="Times New Roman" panose="02020603050405020304" pitchFamily="18" charset="0"/>
              </a:rPr>
              <a:t>‒</a:t>
            </a:r>
            <a:r>
              <a:rPr lang="en-US" altLang="en-US" sz="3600" dirty="0">
                <a:ea typeface="Arial Unicode MS" panose="020B0604020202020204" pitchFamily="34" charset="-128"/>
                <a:cs typeface="Times New Roman" panose="02020603050405020304" pitchFamily="18" charset="0"/>
              </a:rPr>
              <a:t> Conclusions</a:t>
            </a:r>
            <a:endParaRPr lang="en-US" altLang="en-US" sz="36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24</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151434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295400"/>
            <a:ext cx="10591800" cy="4648200"/>
          </a:xfrm>
        </p:spPr>
        <p:txBody>
          <a:bodyPr>
            <a:noAutofit/>
          </a:bodyPr>
          <a:lstStyle/>
          <a:p>
            <a:pPr eaLnBrk="1" hangingPunct="1">
              <a:lnSpc>
                <a:spcPct val="100000"/>
              </a:lnSpc>
            </a:pPr>
            <a:r>
              <a:rPr lang="en-US" altLang="en-US" dirty="0">
                <a:ea typeface="Arial Unicode MS" panose="020B0604020202020204" pitchFamily="34" charset="-128"/>
                <a:cs typeface="Times New Roman" panose="02020603050405020304" pitchFamily="18" charset="0"/>
              </a:rPr>
              <a:t>Improve the availability and accessibility of information on updated health insurance rules</a:t>
            </a:r>
          </a:p>
          <a:p>
            <a:pPr lvl="1">
              <a:lnSpc>
                <a:spcPct val="100000"/>
              </a:lnSpc>
            </a:pPr>
            <a:r>
              <a:rPr lang="en-US" altLang="en-US" dirty="0">
                <a:ea typeface="Arial Unicode MS" panose="020B0604020202020204" pitchFamily="34" charset="-128"/>
                <a:cs typeface="Times New Roman" panose="02020603050405020304" pitchFamily="18" charset="0"/>
              </a:rPr>
              <a:t> How CILs disseminate this information to their consumers. </a:t>
            </a:r>
          </a:p>
          <a:p>
            <a:pPr eaLnBrk="1" hangingPunct="1">
              <a:lnSpc>
                <a:spcPct val="100000"/>
              </a:lnSpc>
            </a:pPr>
            <a:r>
              <a:rPr lang="en-US" altLang="en-US" dirty="0">
                <a:ea typeface="Arial Unicode MS" panose="020B0604020202020204" pitchFamily="34" charset="-128"/>
                <a:cs typeface="Times New Roman" panose="02020603050405020304" pitchFamily="18" charset="0"/>
              </a:rPr>
              <a:t>Impact of findings on people with disabilities</a:t>
            </a:r>
          </a:p>
          <a:p>
            <a:pPr>
              <a:lnSpc>
                <a:spcPct val="100000"/>
              </a:lnSpc>
            </a:pPr>
            <a:r>
              <a:rPr lang="en-US" altLang="en-US" dirty="0">
                <a:ea typeface="Arial Unicode MS" panose="020B0604020202020204" pitchFamily="34" charset="-128"/>
                <a:cs typeface="Times New Roman" panose="02020603050405020304" pitchFamily="18" charset="0"/>
              </a:rPr>
              <a:t>Importance of education for CILs staff in identifying and addressing  consumer’s consumers</a:t>
            </a:r>
          </a:p>
          <a:p>
            <a:pPr lvl="1">
              <a:lnSpc>
                <a:spcPct val="100000"/>
              </a:lnSpc>
            </a:pPr>
            <a:r>
              <a:rPr lang="en-US" altLang="en-US" dirty="0">
                <a:ea typeface="Arial Unicode MS" panose="020B0604020202020204" pitchFamily="34" charset="-128"/>
                <a:cs typeface="Times New Roman" panose="02020603050405020304" pitchFamily="18" charset="0"/>
              </a:rPr>
              <a:t>Translate to effective health insurance counseling and enrollment assistance. </a:t>
            </a:r>
          </a:p>
          <a:p>
            <a:pPr marL="0" indent="0" eaLnBrk="1" hangingPunct="1">
              <a:lnSpc>
                <a:spcPct val="100000"/>
              </a:lnSpc>
              <a:buNone/>
            </a:pPr>
            <a:endParaRPr lang="en-US" altLang="en-US" dirty="0">
              <a:ea typeface="Arial Unicode MS" panose="020B0604020202020204" pitchFamily="34" charset="-128"/>
              <a:cs typeface="Arial Unicode MS" panose="020B0604020202020204" pitchFamily="34" charset="-128"/>
            </a:endParaRPr>
          </a:p>
        </p:txBody>
      </p:sp>
      <p:sp>
        <p:nvSpPr>
          <p:cNvPr id="9218" name="Rectangle 2"/>
          <p:cNvSpPr>
            <a:spLocks noGrp="1" noChangeArrowheads="1"/>
          </p:cNvSpPr>
          <p:nvPr>
            <p:ph type="title"/>
          </p:nvPr>
        </p:nvSpPr>
        <p:spPr/>
        <p:txBody>
          <a:bodyPr>
            <a:normAutofit/>
          </a:bodyPr>
          <a:lstStyle/>
          <a:p>
            <a:pPr eaLnBrk="1" hangingPunct="1"/>
            <a:r>
              <a:rPr lang="en-US" altLang="en-US" dirty="0">
                <a:cs typeface="Times New Roman" panose="02020603050405020304" pitchFamily="18" charset="0"/>
              </a:rPr>
              <a:t>Implications of Findings</a:t>
            </a:r>
          </a:p>
        </p:txBody>
      </p:sp>
      <p:sp>
        <p:nvSpPr>
          <p:cNvPr id="2" name="Slide Number Placeholder 1"/>
          <p:cNvSpPr>
            <a:spLocks noGrp="1"/>
          </p:cNvSpPr>
          <p:nvPr>
            <p:ph type="sldNum" sz="quarter" idx="12"/>
          </p:nvPr>
        </p:nvSpPr>
        <p:spPr/>
        <p:txBody>
          <a:bodyPr/>
          <a:lstStyle/>
          <a:p>
            <a:fld id="{E5137D0E-4A4F-4307-8994-C1891D747D59}" type="slidenum">
              <a:rPr lang="en-US" smtClean="0"/>
              <a:t>25</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44130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295400"/>
            <a:ext cx="10591800" cy="4648200"/>
          </a:xfrm>
        </p:spPr>
        <p:txBody>
          <a:bodyPr>
            <a:noAutofit/>
          </a:bodyPr>
          <a:lstStyle/>
          <a:p>
            <a:pPr eaLnBrk="1" hangingPunct="1">
              <a:lnSpc>
                <a:spcPct val="100000"/>
              </a:lnSpc>
            </a:pPr>
            <a:r>
              <a:rPr lang="en-US" altLang="en-US" sz="2800" dirty="0">
                <a:ea typeface="Arial Unicode MS" panose="020B0604020202020204" pitchFamily="34" charset="-128"/>
                <a:cs typeface="Times New Roman" panose="02020603050405020304" pitchFamily="18" charset="0"/>
              </a:rPr>
              <a:t>Formal Report of Survey and Interview Findings</a:t>
            </a:r>
          </a:p>
          <a:p>
            <a:pPr eaLnBrk="1" hangingPunct="1">
              <a:lnSpc>
                <a:spcPct val="100000"/>
              </a:lnSpc>
            </a:pPr>
            <a:r>
              <a:rPr lang="en-US" altLang="en-US" sz="2800" dirty="0">
                <a:ea typeface="Arial Unicode MS" panose="020B0604020202020204" pitchFamily="34" charset="-128"/>
                <a:cs typeface="Times New Roman" panose="02020603050405020304" pitchFamily="18" charset="0"/>
              </a:rPr>
              <a:t>New education modules/training for CILs on recent health legislation and health insurance rules</a:t>
            </a:r>
          </a:p>
          <a:p>
            <a:pPr eaLnBrk="1" hangingPunct="1">
              <a:lnSpc>
                <a:spcPct val="100000"/>
              </a:lnSpc>
            </a:pPr>
            <a:r>
              <a:rPr lang="en-US" altLang="en-US" sz="2800" dirty="0">
                <a:ea typeface="Arial Unicode MS" panose="020B0604020202020204" pitchFamily="34" charset="-128"/>
                <a:cs typeface="Times New Roman" panose="02020603050405020304" pitchFamily="18" charset="0"/>
              </a:rPr>
              <a:t>Revised Survey will be distributed to all 356 CILs in 2019</a:t>
            </a:r>
          </a:p>
        </p:txBody>
      </p:sp>
      <p:sp>
        <p:nvSpPr>
          <p:cNvPr id="9218" name="Rectangle 2"/>
          <p:cNvSpPr>
            <a:spLocks noGrp="1" noChangeArrowheads="1"/>
          </p:cNvSpPr>
          <p:nvPr>
            <p:ph type="title"/>
          </p:nvPr>
        </p:nvSpPr>
        <p:spPr/>
        <p:txBody>
          <a:bodyPr>
            <a:normAutofit/>
          </a:bodyPr>
          <a:lstStyle/>
          <a:p>
            <a:pPr eaLnBrk="1" hangingPunct="1"/>
            <a:r>
              <a:rPr lang="en-US" altLang="en-US" dirty="0">
                <a:cs typeface="Times New Roman" panose="02020603050405020304" pitchFamily="18" charset="0"/>
              </a:rPr>
              <a:t>Project 2 Going Forward</a:t>
            </a:r>
          </a:p>
        </p:txBody>
      </p:sp>
      <p:sp>
        <p:nvSpPr>
          <p:cNvPr id="2" name="Slide Number Placeholder 1"/>
          <p:cNvSpPr>
            <a:spLocks noGrp="1"/>
          </p:cNvSpPr>
          <p:nvPr>
            <p:ph type="sldNum" sz="quarter" idx="12"/>
          </p:nvPr>
        </p:nvSpPr>
        <p:spPr/>
        <p:txBody>
          <a:bodyPr/>
          <a:lstStyle/>
          <a:p>
            <a:fld id="{E5137D0E-4A4F-4307-8994-C1891D747D59}" type="slidenum">
              <a:rPr lang="en-US" smtClean="0"/>
              <a:t>26</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257231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r>
              <a:rPr lang="en-US" dirty="0"/>
              <a:t>CHRIL-Collaborative on Health Reform and Independent Living</a:t>
            </a:r>
          </a:p>
        </p:txBody>
      </p:sp>
      <p:sp>
        <p:nvSpPr>
          <p:cNvPr id="2" name="Slide Number Placeholder 1"/>
          <p:cNvSpPr>
            <a:spLocks noGrp="1"/>
          </p:cNvSpPr>
          <p:nvPr>
            <p:ph type="sldNum" sz="quarter" idx="12"/>
          </p:nvPr>
        </p:nvSpPr>
        <p:spPr/>
        <p:txBody>
          <a:bodyPr/>
          <a:lstStyle/>
          <a:p>
            <a:fld id="{E5137D0E-4A4F-4307-8994-C1891D747D59}" type="slidenum">
              <a:rPr lang="en-US" smtClean="0"/>
              <a:t>27</a:t>
            </a:fld>
            <a:endParaRPr lang="en-US"/>
          </a:p>
        </p:txBody>
      </p:sp>
      <p:sp>
        <p:nvSpPr>
          <p:cNvPr id="9218" name="Rectangle 2"/>
          <p:cNvSpPr>
            <a:spLocks noGrp="1" noChangeArrowheads="1"/>
          </p:cNvSpPr>
          <p:nvPr>
            <p:ph type="title"/>
          </p:nvPr>
        </p:nvSpPr>
        <p:spPr/>
        <p:txBody>
          <a:bodyPr>
            <a:normAutofit/>
          </a:bodyPr>
          <a:lstStyle/>
          <a:p>
            <a:r>
              <a:rPr lang="en-US" sz="3600" dirty="0"/>
              <a:t>Questions &amp; Discussion</a:t>
            </a:r>
            <a:endParaRPr lang="en-US" altLang="en-US" sz="3600" dirty="0">
              <a:cs typeface="Times New Roman" panose="02020603050405020304" pitchFamily="18" charset="0"/>
            </a:endParaRPr>
          </a:p>
        </p:txBody>
      </p:sp>
    </p:spTree>
    <p:extLst>
      <p:ext uri="{BB962C8B-B14F-4D97-AF65-F5344CB8AC3E}">
        <p14:creationId xmlns:p14="http://schemas.microsoft.com/office/powerpoint/2010/main" val="1736366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137D0E-4A4F-4307-8994-C1891D747D59}" type="slidenum">
              <a:rPr lang="en-US" smtClean="0"/>
              <a:t>28</a:t>
            </a:fld>
            <a:endParaRPr lang="en-US"/>
          </a:p>
        </p:txBody>
      </p:sp>
      <p:sp>
        <p:nvSpPr>
          <p:cNvPr id="3" name="Content Placeholder 2"/>
          <p:cNvSpPr>
            <a:spLocks noGrp="1"/>
          </p:cNvSpPr>
          <p:nvPr>
            <p:ph idx="1"/>
          </p:nvPr>
        </p:nvSpPr>
        <p:spPr/>
        <p:txBody>
          <a:bodyPr/>
          <a:lstStyle/>
          <a:p>
            <a:pPr marL="0" indent="0">
              <a:lnSpc>
                <a:spcPct val="100000"/>
              </a:lnSpc>
              <a:buNone/>
            </a:pPr>
            <a:r>
              <a:rPr lang="en-US" dirty="0"/>
              <a:t>After the webinar ends, you will see an evaluation survey. Please fill this out – your feedback is important and appreciated!</a:t>
            </a:r>
          </a:p>
          <a:p>
            <a:pPr marL="0" indent="0">
              <a:lnSpc>
                <a:spcPct val="100000"/>
              </a:lnSpc>
              <a:buNone/>
            </a:pPr>
            <a:r>
              <a:rPr lang="en-US" dirty="0">
                <a:solidFill>
                  <a:srgbClr val="C00000"/>
                </a:solidFill>
                <a:hlinkClick r:id="rId3"/>
              </a:rPr>
              <a:t>https://www.surveygizmo.com/s3/4474888/Webinar-Evaluation-August-22-2018-Independent-Living-Survey-Findings</a:t>
            </a:r>
            <a:endParaRPr lang="en-US" dirty="0">
              <a:solidFill>
                <a:srgbClr val="C00000"/>
              </a:solidFill>
            </a:endParaRPr>
          </a:p>
          <a:p>
            <a:pPr marL="0" indent="0">
              <a:lnSpc>
                <a:spcPct val="100000"/>
              </a:lnSpc>
              <a:buNone/>
            </a:pPr>
            <a:endParaRPr lang="en-US" dirty="0">
              <a:solidFill>
                <a:srgbClr val="C00000"/>
              </a:solidFill>
            </a:endParaRPr>
          </a:p>
        </p:txBody>
      </p:sp>
      <p:sp>
        <p:nvSpPr>
          <p:cNvPr id="4" name="Title 3"/>
          <p:cNvSpPr>
            <a:spLocks noGrp="1"/>
          </p:cNvSpPr>
          <p:nvPr>
            <p:ph type="title"/>
          </p:nvPr>
        </p:nvSpPr>
        <p:spPr/>
        <p:txBody>
          <a:bodyPr/>
          <a:lstStyle/>
          <a:p>
            <a:r>
              <a:rPr lang="en-US" dirty="0"/>
              <a:t>Wrap Up &amp; Evaluation</a:t>
            </a:r>
          </a:p>
        </p:txBody>
      </p:sp>
      <p:sp>
        <p:nvSpPr>
          <p:cNvPr id="5" name="Footer Placeholder 6"/>
          <p:cNvSpPr>
            <a:spLocks noGrp="1"/>
          </p:cNvSpPr>
          <p:nvPr>
            <p:ph type="ftr" sz="quarter" idx="11"/>
          </p:nvPr>
        </p:nvSpPr>
        <p:spPr>
          <a:xfrm>
            <a:off x="836612" y="63246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510528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5137D0E-4A4F-4307-8994-C1891D747D59}" type="slidenum">
              <a:rPr lang="en-US" smtClean="0"/>
              <a:t>29</a:t>
            </a:fld>
            <a:endParaRPr lang="en-US" dirty="0"/>
          </a:p>
        </p:txBody>
      </p:sp>
      <p:sp>
        <p:nvSpPr>
          <p:cNvPr id="4" name="Content Placeholder 3"/>
          <p:cNvSpPr>
            <a:spLocks noGrp="1"/>
          </p:cNvSpPr>
          <p:nvPr>
            <p:ph idx="1"/>
          </p:nvPr>
        </p:nvSpPr>
        <p:spPr/>
        <p:txBody>
          <a:bodyPr/>
          <a:lstStyle/>
          <a:p>
            <a:pPr>
              <a:lnSpc>
                <a:spcPct val="100000"/>
              </a:lnSpc>
            </a:pPr>
            <a:r>
              <a:rPr lang="en-US" sz="2800" dirty="0"/>
              <a:t>The Collaborative on Health Reform and Independent Living (CHRIL) is funded by a grant from the National Institute on Disability, Independent Living and Rehabilitation Research (NIDILRR), US Department of Health and Human Services.</a:t>
            </a:r>
          </a:p>
          <a:p>
            <a:pPr>
              <a:lnSpc>
                <a:spcPct val="100000"/>
              </a:lnSpc>
            </a:pPr>
            <a:r>
              <a:rPr lang="en-US" sz="2800" dirty="0"/>
              <a:t>The contents of these presentations do not represent the policy of NIDILRR, ACL, HHS, or the US Government.</a:t>
            </a:r>
          </a:p>
          <a:p>
            <a:pPr marL="0" indent="0">
              <a:lnSpc>
                <a:spcPct val="100000"/>
              </a:lnSpc>
              <a:buNone/>
            </a:pPr>
            <a:endParaRPr lang="en-US" sz="2800" dirty="0"/>
          </a:p>
          <a:p>
            <a:pPr>
              <a:lnSpc>
                <a:spcPct val="100000"/>
              </a:lnSpc>
            </a:pPr>
            <a:endParaRPr lang="en-US" dirty="0"/>
          </a:p>
        </p:txBody>
      </p:sp>
      <p:sp>
        <p:nvSpPr>
          <p:cNvPr id="5" name="Title 4"/>
          <p:cNvSpPr>
            <a:spLocks noGrp="1"/>
          </p:cNvSpPr>
          <p:nvPr>
            <p:ph type="title"/>
          </p:nvPr>
        </p:nvSpPr>
        <p:spPr/>
        <p:txBody>
          <a:bodyPr>
            <a:normAutofit/>
          </a:bodyPr>
          <a:lstStyle/>
          <a:p>
            <a:pPr algn="ctr"/>
            <a:r>
              <a:rPr lang="en-US" dirty="0"/>
              <a:t>Acknowledgements</a:t>
            </a:r>
          </a:p>
        </p:txBody>
      </p:sp>
      <p:sp>
        <p:nvSpPr>
          <p:cNvPr id="6" name="Footer Placeholder 6"/>
          <p:cNvSpPr>
            <a:spLocks noGrp="1"/>
          </p:cNvSpPr>
          <p:nvPr>
            <p:ph type="ftr" sz="quarter" idx="11"/>
          </p:nvPr>
        </p:nvSpPr>
        <p:spPr>
          <a:xfrm>
            <a:off x="836612" y="63246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148104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5137D0E-4A4F-4307-8994-C1891D747D59}" type="slidenum">
              <a:rPr lang="en-US" smtClean="0"/>
              <a:t>3</a:t>
            </a:fld>
            <a:endParaRPr lang="en-US"/>
          </a:p>
        </p:txBody>
      </p:sp>
      <p:sp>
        <p:nvSpPr>
          <p:cNvPr id="4" name="Content Placeholder 3"/>
          <p:cNvSpPr>
            <a:spLocks noGrp="1"/>
          </p:cNvSpPr>
          <p:nvPr>
            <p:ph idx="1"/>
          </p:nvPr>
        </p:nvSpPr>
        <p:spPr/>
        <p:txBody>
          <a:bodyPr>
            <a:noAutofit/>
          </a:bodyPr>
          <a:lstStyle/>
          <a:p>
            <a:r>
              <a:rPr lang="en-US" sz="2800" dirty="0"/>
              <a:t>Washington State University (WSU)  </a:t>
            </a:r>
          </a:p>
          <a:p>
            <a:r>
              <a:rPr lang="en-US" sz="2800" dirty="0"/>
              <a:t>Independent Living Research Utilization (ILRU) at TIRR Memorial Hermann</a:t>
            </a:r>
          </a:p>
          <a:p>
            <a:r>
              <a:rPr lang="en-US" sz="2800" dirty="0"/>
              <a:t>University of Kansas (KU) </a:t>
            </a:r>
          </a:p>
          <a:p>
            <a:r>
              <a:rPr lang="en-US" sz="2800" dirty="0"/>
              <a:t>George Mason University (GMU) </a:t>
            </a:r>
          </a:p>
          <a:p>
            <a:pPr marL="0" indent="0">
              <a:buNone/>
            </a:pPr>
            <a:endParaRPr lang="en-US" sz="2800" dirty="0"/>
          </a:p>
        </p:txBody>
      </p:sp>
      <p:sp>
        <p:nvSpPr>
          <p:cNvPr id="5" name="Title 4"/>
          <p:cNvSpPr>
            <a:spLocks noGrp="1"/>
          </p:cNvSpPr>
          <p:nvPr>
            <p:ph type="title"/>
          </p:nvPr>
        </p:nvSpPr>
        <p:spPr/>
        <p:txBody>
          <a:bodyPr>
            <a:normAutofit/>
          </a:bodyPr>
          <a:lstStyle/>
          <a:p>
            <a:r>
              <a:rPr lang="en-US" dirty="0"/>
              <a:t>CHRIL Institutional Members</a:t>
            </a:r>
          </a:p>
        </p:txBody>
      </p:sp>
      <p:sp>
        <p:nvSpPr>
          <p:cNvPr id="6"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150757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5137D0E-4A4F-4307-8994-C1891D747D59}" type="slidenum">
              <a:rPr lang="en-US" smtClean="0"/>
              <a:t>4</a:t>
            </a:fld>
            <a:endParaRPr lang="en-US"/>
          </a:p>
        </p:txBody>
      </p:sp>
      <p:sp>
        <p:nvSpPr>
          <p:cNvPr id="4" name="Content Placeholder 3"/>
          <p:cNvSpPr>
            <a:spLocks noGrp="1"/>
          </p:cNvSpPr>
          <p:nvPr>
            <p:ph idx="1"/>
          </p:nvPr>
        </p:nvSpPr>
        <p:spPr/>
        <p:txBody>
          <a:bodyPr>
            <a:noAutofit/>
          </a:bodyPr>
          <a:lstStyle/>
          <a:p>
            <a:r>
              <a:rPr lang="en-US" sz="2800" dirty="0"/>
              <a:t>National Council on Independent Living (NCIL) </a:t>
            </a:r>
          </a:p>
          <a:p>
            <a:r>
              <a:rPr lang="en-US" sz="2800" dirty="0"/>
              <a:t> American Association on Health and Disability (AAHD) </a:t>
            </a:r>
          </a:p>
          <a:p>
            <a:r>
              <a:rPr lang="en-US" sz="2800" dirty="0"/>
              <a:t> Association of Programs for Rural Independent Living (APRIL) </a:t>
            </a:r>
          </a:p>
          <a:p>
            <a:r>
              <a:rPr lang="en-US" sz="2800" dirty="0"/>
              <a:t> Disability Research Interest Group (DRIG) of AcademyHealth </a:t>
            </a:r>
          </a:p>
          <a:p>
            <a:r>
              <a:rPr lang="en-US" sz="2800" dirty="0"/>
              <a:t> Urban Institute</a:t>
            </a:r>
          </a:p>
        </p:txBody>
      </p:sp>
      <p:sp>
        <p:nvSpPr>
          <p:cNvPr id="5" name="Title 4"/>
          <p:cNvSpPr>
            <a:spLocks noGrp="1"/>
          </p:cNvSpPr>
          <p:nvPr>
            <p:ph type="title"/>
          </p:nvPr>
        </p:nvSpPr>
        <p:spPr/>
        <p:txBody>
          <a:bodyPr>
            <a:noAutofit/>
          </a:bodyPr>
          <a:lstStyle/>
          <a:p>
            <a:r>
              <a:rPr lang="en-US" dirty="0"/>
              <a:t>CHRIL Strategic Partners</a:t>
            </a:r>
          </a:p>
        </p:txBody>
      </p:sp>
      <p:sp>
        <p:nvSpPr>
          <p:cNvPr id="6"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1722486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752600"/>
            <a:ext cx="10591800" cy="4648200"/>
          </a:xfrm>
        </p:spPr>
        <p:txBody>
          <a:bodyPr>
            <a:noAutofit/>
          </a:bodyPr>
          <a:lstStyle/>
          <a:p>
            <a:pPr marL="0" indent="0">
              <a:buNone/>
            </a:pPr>
            <a:r>
              <a:rPr lang="x-none" sz="2800" b="1" cap="all"/>
              <a:t>Central hypothesis</a:t>
            </a:r>
            <a:r>
              <a:rPr lang="en-US" sz="2800" b="1" cap="all" dirty="0"/>
              <a:t>:</a:t>
            </a:r>
          </a:p>
          <a:p>
            <a:pPr marL="0" indent="0">
              <a:buNone/>
            </a:pPr>
            <a:r>
              <a:rPr lang="en-US" sz="2400" dirty="0"/>
              <a:t>Centers for Independent Living throughout the US will require new research, training, and technical assistance products to meet the needs of consumers with disabilities. </a:t>
            </a:r>
          </a:p>
          <a:p>
            <a:pPr marL="0" indent="0">
              <a:buNone/>
            </a:pPr>
            <a:r>
              <a:rPr lang="x-none" sz="2800" b="1" cap="all"/>
              <a:t>Research questions</a:t>
            </a:r>
            <a:r>
              <a:rPr lang="en-US" sz="2800" b="1" cap="all" dirty="0"/>
              <a:t>:</a:t>
            </a:r>
          </a:p>
          <a:p>
            <a:pPr lvl="1"/>
            <a:r>
              <a:rPr lang="en-US" sz="2400" i="1" dirty="0"/>
              <a:t>Are CILs currently providing benefits counseling and health insurance enrollment assistance to clients with disabilities?</a:t>
            </a:r>
            <a:endParaRPr lang="en-US" sz="2400" dirty="0"/>
          </a:p>
          <a:p>
            <a:pPr lvl="1"/>
            <a:r>
              <a:rPr lang="en-US" sz="2400" i="1" dirty="0"/>
              <a:t>What are the information, training, and technical assistance needs of the CIL staff and clients?</a:t>
            </a:r>
            <a:endParaRPr lang="en-US" sz="2400" dirty="0"/>
          </a:p>
          <a:p>
            <a:pPr lvl="1"/>
            <a:r>
              <a:rPr lang="en-US" sz="2400" i="1" dirty="0"/>
              <a:t>What are the major health policy concerns of CIL staff and clients?</a:t>
            </a:r>
            <a:endParaRPr lang="en-US" sz="2400" dirty="0"/>
          </a:p>
          <a:p>
            <a:pPr eaLnBrk="1" hangingPunct="1">
              <a:lnSpc>
                <a:spcPct val="100000"/>
              </a:lnSpc>
            </a:pPr>
            <a:endParaRPr lang="en-US" altLang="en-US" sz="2000" dirty="0">
              <a:ea typeface="Arial Unicode MS" panose="020B0604020202020204" pitchFamily="34" charset="-128"/>
              <a:cs typeface="Times New Roman" panose="02020603050405020304" pitchFamily="18" charset="0"/>
            </a:endParaRPr>
          </a:p>
        </p:txBody>
      </p:sp>
      <p:sp>
        <p:nvSpPr>
          <p:cNvPr id="9218" name="Rectangle 2"/>
          <p:cNvSpPr>
            <a:spLocks noGrp="1" noChangeArrowheads="1"/>
          </p:cNvSpPr>
          <p:nvPr>
            <p:ph type="title"/>
          </p:nvPr>
        </p:nvSpPr>
        <p:spPr>
          <a:xfrm>
            <a:off x="1370012" y="533400"/>
            <a:ext cx="9677401" cy="990600"/>
          </a:xfrm>
        </p:spPr>
        <p:txBody>
          <a:bodyPr>
            <a:normAutofit fontScale="90000"/>
          </a:bodyPr>
          <a:lstStyle/>
          <a:p>
            <a:r>
              <a:rPr lang="en-US" altLang="en-US" sz="3600" dirty="0">
                <a:ea typeface="Arial Unicode MS" panose="020B0604020202020204" pitchFamily="34" charset="-128"/>
                <a:cs typeface="Arial Unicode MS" panose="020B0604020202020204" pitchFamily="34" charset="-128"/>
              </a:rPr>
              <a:t>CHRIL Project 2: </a:t>
            </a:r>
            <a:r>
              <a:rPr lang="en-US" sz="3600" dirty="0"/>
              <a:t>Health Insurance Information, Training and Technical Assistance Needs of CILs</a:t>
            </a:r>
            <a:endParaRPr lang="en-US" altLang="en-US" sz="36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5</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355902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CHRIL-Collaborative on Health Reform and Independent Living</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a:t>
            </a:fld>
            <a:endParaRPr lang="en-US"/>
          </a:p>
        </p:txBody>
      </p:sp>
      <p:sp>
        <p:nvSpPr>
          <p:cNvPr id="4" name="Content Placeholder 3"/>
          <p:cNvSpPr>
            <a:spLocks noGrp="1"/>
          </p:cNvSpPr>
          <p:nvPr>
            <p:ph idx="1"/>
          </p:nvPr>
        </p:nvSpPr>
        <p:spPr/>
        <p:txBody>
          <a:bodyPr/>
          <a:lstStyle/>
          <a:p>
            <a:r>
              <a:rPr lang="en-US" dirty="0"/>
              <a:t>Conducted in two phases</a:t>
            </a:r>
          </a:p>
          <a:p>
            <a:pPr lvl="1"/>
            <a:r>
              <a:rPr lang="en-US" dirty="0"/>
              <a:t>One completed in 2017</a:t>
            </a:r>
          </a:p>
          <a:p>
            <a:pPr lvl="1"/>
            <a:r>
              <a:rPr lang="en-US" dirty="0"/>
              <a:t>Follow-up interviews in 2018</a:t>
            </a:r>
          </a:p>
          <a:p>
            <a:pPr lvl="1"/>
            <a:r>
              <a:rPr lang="en-US" dirty="0"/>
              <a:t>Not intended or feasible to have a fully representative sample, although casual analysis of data shows responses to be characteristic of a wide range of CILs based on size, location, budget, etc. </a:t>
            </a:r>
          </a:p>
        </p:txBody>
      </p:sp>
      <p:sp>
        <p:nvSpPr>
          <p:cNvPr id="5" name="Title 4"/>
          <p:cNvSpPr>
            <a:spLocks noGrp="1"/>
          </p:cNvSpPr>
          <p:nvPr>
            <p:ph type="title"/>
          </p:nvPr>
        </p:nvSpPr>
        <p:spPr/>
        <p:txBody>
          <a:bodyPr/>
          <a:lstStyle/>
          <a:p>
            <a:r>
              <a:rPr lang="en-US" dirty="0"/>
              <a:t>Research Study History</a:t>
            </a:r>
          </a:p>
        </p:txBody>
      </p:sp>
    </p:spTree>
    <p:extLst>
      <p:ext uri="{BB962C8B-B14F-4D97-AF65-F5344CB8AC3E}">
        <p14:creationId xmlns:p14="http://schemas.microsoft.com/office/powerpoint/2010/main" val="959597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2812" y="1447800"/>
            <a:ext cx="10591800" cy="4648200"/>
          </a:xfrm>
        </p:spPr>
        <p:txBody>
          <a:bodyPr>
            <a:noAutofit/>
          </a:bodyPr>
          <a:lstStyle/>
          <a:p>
            <a:pPr marL="0" indent="0" eaLnBrk="1" hangingPunct="1">
              <a:lnSpc>
                <a:spcPct val="100000"/>
              </a:lnSpc>
              <a:buNone/>
            </a:pPr>
            <a:r>
              <a:rPr lang="en-US" altLang="en-US" sz="2800" b="1" dirty="0">
                <a:ea typeface="Arial Unicode MS" panose="020B0604020202020204" pitchFamily="34" charset="-128"/>
                <a:cs typeface="Times New Roman" panose="02020603050405020304" pitchFamily="18" charset="0"/>
              </a:rPr>
              <a:t>Goal</a:t>
            </a:r>
          </a:p>
          <a:p>
            <a:pPr>
              <a:lnSpc>
                <a:spcPct val="100000"/>
              </a:lnSpc>
            </a:pPr>
            <a:r>
              <a:rPr lang="en-US" altLang="en-US" sz="2400" dirty="0">
                <a:ea typeface="Arial Unicode MS" panose="020B0604020202020204" pitchFamily="34" charset="-128"/>
                <a:cs typeface="Times New Roman" panose="02020603050405020304" pitchFamily="18" charset="0"/>
              </a:rPr>
              <a:t>Conduct a survey to determine the information, training, and technical assistance needs of Centers for Independent Living (CILs) as they help consumers access healthcare and obtain or maintain health insurance coverage. </a:t>
            </a:r>
          </a:p>
          <a:p>
            <a:pPr marL="0" indent="0">
              <a:buNone/>
            </a:pPr>
            <a:r>
              <a:rPr lang="en-US" sz="2800" b="1" dirty="0"/>
              <a:t>Central question: Do you provide these services?</a:t>
            </a:r>
          </a:p>
          <a:p>
            <a:r>
              <a:rPr lang="en-US" sz="2400" dirty="0"/>
              <a:t>If yes, how?</a:t>
            </a:r>
          </a:p>
          <a:p>
            <a:r>
              <a:rPr lang="en-US" sz="2400" dirty="0"/>
              <a:t>If no, how can we help you to do so?</a:t>
            </a:r>
          </a:p>
          <a:p>
            <a:pPr eaLnBrk="1" hangingPunct="1">
              <a:lnSpc>
                <a:spcPct val="100000"/>
              </a:lnSpc>
            </a:pPr>
            <a:endParaRPr lang="en-US" altLang="en-US" sz="2800" dirty="0">
              <a:ea typeface="Arial Unicode MS" panose="020B0604020202020204" pitchFamily="34" charset="-128"/>
              <a:cs typeface="Times New Roman" panose="02020603050405020304" pitchFamily="18" charset="0"/>
            </a:endParaRPr>
          </a:p>
        </p:txBody>
      </p:sp>
      <p:sp>
        <p:nvSpPr>
          <p:cNvPr id="9218" name="Rectangle 2"/>
          <p:cNvSpPr>
            <a:spLocks noGrp="1" noChangeArrowheads="1"/>
          </p:cNvSpPr>
          <p:nvPr>
            <p:ph type="title"/>
          </p:nvPr>
        </p:nvSpPr>
        <p:spPr>
          <a:xfrm>
            <a:off x="1293812" y="457200"/>
            <a:ext cx="9296400" cy="914400"/>
          </a:xfrm>
        </p:spPr>
        <p:txBody>
          <a:bodyPr>
            <a:normAutofit fontScale="90000"/>
          </a:bodyPr>
          <a:lstStyle/>
          <a:p>
            <a:pPr eaLnBrk="1" hangingPunct="1"/>
            <a:r>
              <a:rPr lang="en-US" altLang="en-US" sz="3600" dirty="0">
                <a:cs typeface="Times New Roman" panose="02020603050405020304" pitchFamily="18" charset="0"/>
              </a:rPr>
              <a:t>2017 Needs Assessment of Centers for Independent Living</a:t>
            </a:r>
          </a:p>
        </p:txBody>
      </p:sp>
      <p:sp>
        <p:nvSpPr>
          <p:cNvPr id="2" name="Slide Number Placeholder 1"/>
          <p:cNvSpPr>
            <a:spLocks noGrp="1"/>
          </p:cNvSpPr>
          <p:nvPr>
            <p:ph type="sldNum" sz="quarter" idx="12"/>
          </p:nvPr>
        </p:nvSpPr>
        <p:spPr/>
        <p:txBody>
          <a:bodyPr/>
          <a:lstStyle/>
          <a:p>
            <a:fld id="{E5137D0E-4A4F-4307-8994-C1891D747D59}" type="slidenum">
              <a:rPr lang="en-US" smtClean="0"/>
              <a:t>7</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3293743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84212" y="1447800"/>
            <a:ext cx="11125200" cy="5029200"/>
          </a:xfrm>
        </p:spPr>
        <p:txBody>
          <a:bodyPr>
            <a:noAutofit/>
          </a:bodyPr>
          <a:lstStyle/>
          <a:p>
            <a:pPr marL="0" indent="0" eaLnBrk="1" hangingPunct="1">
              <a:lnSpc>
                <a:spcPct val="100000"/>
              </a:lnSpc>
              <a:buNone/>
            </a:pPr>
            <a:r>
              <a:rPr lang="en-US" sz="2400" b="1" dirty="0">
                <a:solidFill>
                  <a:srgbClr val="000000"/>
                </a:solidFill>
              </a:rPr>
              <a:t>Research Design:</a:t>
            </a:r>
          </a:p>
          <a:p>
            <a:pPr marL="960438" lvl="1" indent="-457200">
              <a:lnSpc>
                <a:spcPct val="100000"/>
              </a:lnSpc>
              <a:buFont typeface="Arial" panose="020B0604020202020204" pitchFamily="34" charset="0"/>
              <a:buChar char="•"/>
            </a:pPr>
            <a:r>
              <a:rPr lang="en-US" sz="2400" dirty="0">
                <a:solidFill>
                  <a:srgbClr val="000000"/>
                </a:solidFill>
              </a:rPr>
              <a:t>Qualitative study design using a convenience sampling technique</a:t>
            </a:r>
          </a:p>
          <a:p>
            <a:pPr marL="0" lvl="0" indent="0">
              <a:lnSpc>
                <a:spcPct val="100000"/>
              </a:lnSpc>
              <a:buNone/>
            </a:pPr>
            <a:r>
              <a:rPr lang="en-US" sz="2400" b="1" dirty="0">
                <a:solidFill>
                  <a:srgbClr val="000000"/>
                </a:solidFill>
              </a:rPr>
              <a:t>Participants:</a:t>
            </a:r>
          </a:p>
          <a:p>
            <a:pPr marL="960438" lvl="1" indent="-457200">
              <a:lnSpc>
                <a:spcPct val="100000"/>
              </a:lnSpc>
              <a:buFont typeface="Arial" panose="020B0604020202020204" pitchFamily="34" charset="0"/>
              <a:buChar char="•"/>
            </a:pPr>
            <a:r>
              <a:rPr lang="en-US" sz="2400" dirty="0">
                <a:solidFill>
                  <a:srgbClr val="000000"/>
                </a:solidFill>
              </a:rPr>
              <a:t>All CIL Executive Directors in all the states/territories of the U.S.</a:t>
            </a:r>
          </a:p>
          <a:p>
            <a:pPr marL="0" lvl="0" indent="0">
              <a:lnSpc>
                <a:spcPct val="100000"/>
              </a:lnSpc>
              <a:buNone/>
            </a:pPr>
            <a:r>
              <a:rPr lang="en-US" sz="2400" b="1" dirty="0">
                <a:solidFill>
                  <a:srgbClr val="000000"/>
                </a:solidFill>
              </a:rPr>
              <a:t>Materials:</a:t>
            </a:r>
          </a:p>
          <a:p>
            <a:pPr marL="960438" lvl="1" indent="-457200">
              <a:lnSpc>
                <a:spcPct val="100000"/>
              </a:lnSpc>
              <a:buFont typeface="Arial" panose="020B0604020202020204" pitchFamily="34" charset="0"/>
              <a:buChar char="•"/>
            </a:pPr>
            <a:r>
              <a:rPr lang="en-US" sz="2400" dirty="0">
                <a:solidFill>
                  <a:srgbClr val="000000"/>
                </a:solidFill>
              </a:rPr>
              <a:t>Designed survey using SurveyGizmo</a:t>
            </a:r>
          </a:p>
          <a:p>
            <a:pPr marL="962025" lvl="2" indent="-457200">
              <a:lnSpc>
                <a:spcPct val="100000"/>
              </a:lnSpc>
            </a:pPr>
            <a:r>
              <a:rPr lang="en-US" sz="2400" dirty="0">
                <a:solidFill>
                  <a:srgbClr val="000000"/>
                </a:solidFill>
              </a:rPr>
              <a:t>Provided confidentiality and anonymity for participants</a:t>
            </a:r>
          </a:p>
          <a:p>
            <a:pPr marL="962025" lvl="2" indent="-457200">
              <a:lnSpc>
                <a:spcPct val="100000"/>
              </a:lnSpc>
            </a:pPr>
            <a:r>
              <a:rPr lang="en-US" sz="2400" dirty="0">
                <a:solidFill>
                  <a:srgbClr val="000000"/>
                </a:solidFill>
              </a:rPr>
              <a:t>Obtained items on survey from CIL staff, ILRU experts &amp; other staff</a:t>
            </a:r>
          </a:p>
          <a:p>
            <a:pPr marL="962025" lvl="2" indent="-457200">
              <a:lnSpc>
                <a:spcPct val="100000"/>
              </a:lnSpc>
            </a:pPr>
            <a:r>
              <a:rPr lang="en-US" sz="2400" dirty="0">
                <a:solidFill>
                  <a:srgbClr val="000000"/>
                </a:solidFill>
              </a:rPr>
              <a:t>Asked 15 questions: 4 yes/no, 3 multiple choice and open-ended questions</a:t>
            </a:r>
          </a:p>
          <a:p>
            <a:pPr eaLnBrk="1" hangingPunct="1">
              <a:lnSpc>
                <a:spcPct val="100000"/>
              </a:lnSpc>
            </a:pPr>
            <a:endParaRPr lang="en-US" altLang="en-US" sz="3200" dirty="0">
              <a:ea typeface="Arial Unicode MS" panose="020B0604020202020204" pitchFamily="34" charset="-128"/>
              <a:cs typeface="Times New Roman" panose="02020603050405020304" pitchFamily="18" charset="0"/>
            </a:endParaRPr>
          </a:p>
        </p:txBody>
      </p:sp>
      <p:sp>
        <p:nvSpPr>
          <p:cNvPr id="9218" name="Rectangle 2"/>
          <p:cNvSpPr>
            <a:spLocks noGrp="1" noChangeArrowheads="1"/>
          </p:cNvSpPr>
          <p:nvPr>
            <p:ph type="title"/>
          </p:nvPr>
        </p:nvSpPr>
        <p:spPr>
          <a:xfrm>
            <a:off x="1446212" y="457200"/>
            <a:ext cx="9296400" cy="914400"/>
          </a:xfrm>
        </p:spPr>
        <p:txBody>
          <a:bodyPr>
            <a:normAutofit fontScale="90000"/>
          </a:bodyPr>
          <a:lstStyle/>
          <a:p>
            <a:r>
              <a:rPr lang="en-US" altLang="en-US" sz="3600" dirty="0">
                <a:cs typeface="Times New Roman" panose="02020603050405020304" pitchFamily="18" charset="0"/>
              </a:rPr>
              <a:t>2017 Needs Assessment of Centers for Independent Living </a:t>
            </a:r>
            <a:r>
              <a:rPr lang="en-US" altLang="en-US" sz="3600" dirty="0">
                <a:latin typeface="Times New Roman" panose="02020603050405020304" pitchFamily="18" charset="0"/>
                <a:cs typeface="Times New Roman" panose="02020603050405020304" pitchFamily="18" charset="0"/>
              </a:rPr>
              <a:t>‒ </a:t>
            </a:r>
            <a:r>
              <a:rPr lang="en-US" altLang="en-US" sz="3600" dirty="0">
                <a:ea typeface="Arial Unicode MS" panose="020B0604020202020204" pitchFamily="34" charset="-128"/>
                <a:cs typeface="Times New Roman" panose="02020603050405020304" pitchFamily="18" charset="0"/>
              </a:rPr>
              <a:t>Methods</a:t>
            </a:r>
            <a:endParaRPr lang="en-US" altLang="en-US" sz="36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8</a:t>
            </a:fld>
            <a:endParaRPr lang="en-US"/>
          </a:p>
        </p:txBody>
      </p:sp>
      <p:sp>
        <p:nvSpPr>
          <p:cNvPr id="5" name="Footer Placeholder 6"/>
          <p:cNvSpPr>
            <a:spLocks noGrp="1"/>
          </p:cNvSpPr>
          <p:nvPr>
            <p:ph type="ftr" sz="quarter" idx="11"/>
          </p:nvPr>
        </p:nvSpPr>
        <p:spPr>
          <a:xfrm>
            <a:off x="836612" y="6248400"/>
            <a:ext cx="3505200" cy="228600"/>
          </a:xfrm>
        </p:spPr>
        <p:txBody>
          <a:bodyPr/>
          <a:lstStyle/>
          <a:p>
            <a:r>
              <a:rPr lang="en-US" dirty="0"/>
              <a:t>CHRIL-Collaborative on Health Reform and Independent Living</a:t>
            </a:r>
          </a:p>
        </p:txBody>
      </p:sp>
    </p:spTree>
    <p:extLst>
      <p:ext uri="{BB962C8B-B14F-4D97-AF65-F5344CB8AC3E}">
        <p14:creationId xmlns:p14="http://schemas.microsoft.com/office/powerpoint/2010/main" val="1073459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CHRIL-Collaborative on Health Reform and Independent Living</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9</a:t>
            </a:fld>
            <a:endParaRPr lang="en-US"/>
          </a:p>
        </p:txBody>
      </p:sp>
      <p:sp>
        <p:nvSpPr>
          <p:cNvPr id="4" name="Content Placeholder 3"/>
          <p:cNvSpPr>
            <a:spLocks noGrp="1"/>
          </p:cNvSpPr>
          <p:nvPr>
            <p:ph idx="1"/>
          </p:nvPr>
        </p:nvSpPr>
        <p:spPr/>
        <p:txBody>
          <a:bodyPr>
            <a:normAutofit/>
          </a:bodyPr>
          <a:lstStyle/>
          <a:p>
            <a:pPr marL="0" indent="0">
              <a:lnSpc>
                <a:spcPct val="100000"/>
              </a:lnSpc>
              <a:buNone/>
            </a:pPr>
            <a:r>
              <a:rPr lang="en-US" sz="2400" b="1" dirty="0"/>
              <a:t>Procedure:</a:t>
            </a:r>
          </a:p>
          <a:p>
            <a:pPr marL="961582" lvl="1" indent="-457200">
              <a:lnSpc>
                <a:spcPct val="100000"/>
              </a:lnSpc>
              <a:buFont typeface="Arial" panose="020B0604020202020204" pitchFamily="34" charset="0"/>
              <a:buChar char="•"/>
            </a:pPr>
            <a:r>
              <a:rPr lang="en-US" sz="2400" dirty="0"/>
              <a:t>Short internet surveys sent to the email address of all the 354 federally-funded CIL directors across the states/territories of the U.S.</a:t>
            </a:r>
          </a:p>
          <a:p>
            <a:pPr marL="961582" lvl="1" indent="-457200">
              <a:lnSpc>
                <a:spcPct val="100000"/>
              </a:lnSpc>
              <a:buFont typeface="Arial" panose="020B0604020202020204" pitchFamily="34" charset="0"/>
              <a:buChar char="•"/>
            </a:pPr>
            <a:r>
              <a:rPr lang="en-US" sz="2400" dirty="0"/>
              <a:t>Follow up calls made by ILRU staff</a:t>
            </a:r>
          </a:p>
          <a:p>
            <a:pPr marL="0" lvl="1" indent="0">
              <a:lnSpc>
                <a:spcPct val="100000"/>
              </a:lnSpc>
              <a:buNone/>
            </a:pPr>
            <a:r>
              <a:rPr lang="en-US" sz="2400" b="1" dirty="0"/>
              <a:t>Data Analysis:</a:t>
            </a:r>
          </a:p>
          <a:p>
            <a:pPr marL="962025" lvl="2" indent="-457200">
              <a:lnSpc>
                <a:spcPct val="100000"/>
              </a:lnSpc>
            </a:pPr>
            <a:r>
              <a:rPr lang="en-US" sz="2400" dirty="0"/>
              <a:t>Descriptive statistics of percentages, bar and pie charts</a:t>
            </a:r>
          </a:p>
        </p:txBody>
      </p:sp>
      <p:sp>
        <p:nvSpPr>
          <p:cNvPr id="5" name="Title 4"/>
          <p:cNvSpPr>
            <a:spLocks noGrp="1"/>
          </p:cNvSpPr>
          <p:nvPr>
            <p:ph type="title"/>
          </p:nvPr>
        </p:nvSpPr>
        <p:spPr/>
        <p:txBody>
          <a:bodyPr>
            <a:normAutofit/>
          </a:bodyPr>
          <a:lstStyle/>
          <a:p>
            <a:r>
              <a:rPr lang="en-US" altLang="en-US" dirty="0">
                <a:ea typeface="Arial Unicode MS" panose="020B0604020202020204" pitchFamily="34" charset="-128"/>
                <a:cs typeface="Times New Roman" panose="02020603050405020304" pitchFamily="18" charset="0"/>
              </a:rPr>
              <a:t>Methods</a:t>
            </a:r>
            <a:r>
              <a:rPr lang="en-US" altLang="en-US" b="0" dirty="0">
                <a:ea typeface="Arial Unicode MS" panose="020B0604020202020204" pitchFamily="34" charset="-128"/>
                <a:cs typeface="Times New Roman" panose="02020603050405020304" pitchFamily="18" charset="0"/>
              </a:rPr>
              <a:t>, </a:t>
            </a:r>
            <a:r>
              <a:rPr lang="en-US" altLang="en-US" sz="2400" b="0" dirty="0">
                <a:ea typeface="Arial Unicode MS" panose="020B0604020202020204" pitchFamily="34" charset="-128"/>
                <a:cs typeface="Times New Roman" panose="02020603050405020304" pitchFamily="18" charset="0"/>
              </a:rPr>
              <a:t>cont’d.</a:t>
            </a:r>
            <a:endParaRPr lang="en-US" sz="2400" dirty="0"/>
          </a:p>
        </p:txBody>
      </p:sp>
    </p:spTree>
    <p:extLst>
      <p:ext uri="{BB962C8B-B14F-4D97-AF65-F5344CB8AC3E}">
        <p14:creationId xmlns:p14="http://schemas.microsoft.com/office/powerpoint/2010/main" val="326323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2221</Words>
  <Application>Microsoft Office PowerPoint</Application>
  <PresentationFormat>Custom</PresentationFormat>
  <Paragraphs>254</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 Unicode MS</vt:lpstr>
      <vt:lpstr>굴림</vt:lpstr>
      <vt:lpstr>Arial</vt:lpstr>
      <vt:lpstr>Calibri</vt:lpstr>
      <vt:lpstr>Century Gothic</vt:lpstr>
      <vt:lpstr>Times New Roman</vt:lpstr>
      <vt:lpstr>Vertical and Horizontal design template</vt:lpstr>
      <vt:lpstr> Collaborative on Health Reform and Independent Living (CHRIL)  Centers for Independent Living Survey and Follow-up Interview Findings</vt:lpstr>
      <vt:lpstr>The Collaborative on Health Reform and Independent Living (CHRIL)</vt:lpstr>
      <vt:lpstr>CHRIL Institutional Members</vt:lpstr>
      <vt:lpstr>CHRIL Strategic Partners</vt:lpstr>
      <vt:lpstr>CHRIL Project 2: Health Insurance Information, Training and Technical Assistance Needs of CILs</vt:lpstr>
      <vt:lpstr>Research Study History</vt:lpstr>
      <vt:lpstr>2017 Needs Assessment of Centers for Independent Living</vt:lpstr>
      <vt:lpstr>2017 Needs Assessment of Centers for Independent Living ‒ Methods</vt:lpstr>
      <vt:lpstr>Methods, cont’d.</vt:lpstr>
      <vt:lpstr>2017 Needs Assessment of Centers for Independent Living ‒ Results</vt:lpstr>
      <vt:lpstr>Results, cont’d.</vt:lpstr>
      <vt:lpstr>Primary Methods Employed to Provide Health Insurance Counseling &amp; Enrollment Assistance</vt:lpstr>
      <vt:lpstr>Level of Effort Varies</vt:lpstr>
      <vt:lpstr>2017 Needs Assessment of Centers for Independent Living ‒ Results, cont’d.</vt:lpstr>
      <vt:lpstr>2017 Needs Assessment of Centers for Independent Living ‒ Results, cont’d. 2</vt:lpstr>
      <vt:lpstr>2017 Needs Assessment of Centers for Independent Living ‒ Conclusions</vt:lpstr>
      <vt:lpstr>2017 Needs Assessment of Centers for Independent Living ‒ Conclusions, cont’d.</vt:lpstr>
      <vt:lpstr>Questions &amp; Discussion</vt:lpstr>
      <vt:lpstr>Centers for Independent Living  Executive Director Follow-up Interviews</vt:lpstr>
      <vt:lpstr>Centers for Independent Living Executive Director Follow-up Interviews ‒ Methods</vt:lpstr>
      <vt:lpstr>Centers for Independent Living Executive Director Follow-up Interviews ‒ Methods, cont’d.</vt:lpstr>
      <vt:lpstr>Follow-up Interviews ‒ Results: Initial Findings</vt:lpstr>
      <vt:lpstr>Follow-up Interviews ‒ Initial Findings, cont’d.</vt:lpstr>
      <vt:lpstr>Centers for Independent Living Executive Director Follow-up Interviews ‒ Conclusions</vt:lpstr>
      <vt:lpstr>Implications of Findings</vt:lpstr>
      <vt:lpstr>Project 2 Going Forward</vt:lpstr>
      <vt:lpstr>Questions &amp; Discussion</vt:lpstr>
      <vt:lpstr>Wrap Up &amp; Evaluation</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CHRIL IL Survey Findings</dc:title>
  <dc:creator/>
  <cp:lastModifiedBy/>
  <cp:revision>1</cp:revision>
  <dcterms:created xsi:type="dcterms:W3CDTF">2016-04-13T11:43:47Z</dcterms:created>
  <dcterms:modified xsi:type="dcterms:W3CDTF">2018-10-10T21:34:21Z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