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2"/>
  </p:sldMasterIdLst>
  <p:notesMasterIdLst>
    <p:notesMasterId r:id="rId46"/>
  </p:notesMasterIdLst>
  <p:handoutMasterIdLst>
    <p:handoutMasterId r:id="rId47"/>
  </p:handoutMasterIdLst>
  <p:sldIdLst>
    <p:sldId id="326" r:id="rId3"/>
    <p:sldId id="556" r:id="rId4"/>
    <p:sldId id="557" r:id="rId5"/>
    <p:sldId id="560" r:id="rId6"/>
    <p:sldId id="562" r:id="rId7"/>
    <p:sldId id="563" r:id="rId8"/>
    <p:sldId id="564" r:id="rId9"/>
    <p:sldId id="565" r:id="rId10"/>
    <p:sldId id="566" r:id="rId11"/>
    <p:sldId id="567" r:id="rId12"/>
    <p:sldId id="568" r:id="rId13"/>
    <p:sldId id="498" r:id="rId14"/>
    <p:sldId id="541" r:id="rId15"/>
    <p:sldId id="542" r:id="rId16"/>
    <p:sldId id="543" r:id="rId17"/>
    <p:sldId id="544" r:id="rId18"/>
    <p:sldId id="545" r:id="rId19"/>
    <p:sldId id="546" r:id="rId20"/>
    <p:sldId id="547" r:id="rId21"/>
    <p:sldId id="540" r:id="rId22"/>
    <p:sldId id="526" r:id="rId23"/>
    <p:sldId id="495" r:id="rId24"/>
    <p:sldId id="569" r:id="rId25"/>
    <p:sldId id="570" r:id="rId26"/>
    <p:sldId id="571" r:id="rId27"/>
    <p:sldId id="572" r:id="rId28"/>
    <p:sldId id="573" r:id="rId29"/>
    <p:sldId id="574" r:id="rId30"/>
    <p:sldId id="575" r:id="rId31"/>
    <p:sldId id="576" r:id="rId32"/>
    <p:sldId id="577" r:id="rId33"/>
    <p:sldId id="578" r:id="rId34"/>
    <p:sldId id="579" r:id="rId35"/>
    <p:sldId id="580" r:id="rId36"/>
    <p:sldId id="581" r:id="rId37"/>
    <p:sldId id="582" r:id="rId38"/>
    <p:sldId id="583" r:id="rId39"/>
    <p:sldId id="584" r:id="rId40"/>
    <p:sldId id="585" r:id="rId41"/>
    <p:sldId id="586" r:id="rId42"/>
    <p:sldId id="587" r:id="rId43"/>
    <p:sldId id="462" r:id="rId44"/>
    <p:sldId id="396" r:id="rId45"/>
  </p:sldIdLst>
  <p:sldSz cx="12188825"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6033" autoAdjust="0"/>
    <p:restoredTop sz="95232" autoAdjust="0"/>
  </p:normalViewPr>
  <p:slideViewPr>
    <p:cSldViewPr>
      <p:cViewPr varScale="1">
        <p:scale>
          <a:sx n="64" d="100"/>
          <a:sy n="64" d="100"/>
        </p:scale>
        <p:origin x="102" y="204"/>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outlineViewPr>
    <p:cViewPr>
      <p:scale>
        <a:sx n="33" d="100"/>
        <a:sy n="33" d="100"/>
      </p:scale>
      <p:origin x="48" y="13362"/>
    </p:cViewPr>
  </p:outlineViewPr>
  <p:notesTextViewPr>
    <p:cViewPr>
      <p:scale>
        <a:sx n="1" d="1"/>
        <a:sy n="1" d="1"/>
      </p:scale>
      <p:origin x="0" y="0"/>
    </p:cViewPr>
  </p:notesTextViewPr>
  <p:sorterViewPr>
    <p:cViewPr>
      <p:scale>
        <a:sx n="75" d="100"/>
        <a:sy n="75" d="100"/>
      </p:scale>
      <p:origin x="0" y="0"/>
    </p:cViewPr>
  </p:sorterViewPr>
  <p:notesViewPr>
    <p:cSldViewPr>
      <p:cViewPr varScale="1">
        <p:scale>
          <a:sx n="64" d="100"/>
          <a:sy n="64" d="100"/>
        </p:scale>
        <p:origin x="2568" y="43"/>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DC7E40-AE89-4A50-B363-54D57F16F972}"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endParaRPr lang="en-US"/>
        </a:p>
      </dgm:t>
    </dgm:pt>
    <dgm:pt modelId="{728EB881-8762-4302-9591-DACCD9244FD0}">
      <dgm:prSet phldrT="[Text]"/>
      <dgm:spPr/>
      <dgm:t>
        <a:bodyPr/>
        <a:lstStyle/>
        <a:p>
          <a:r>
            <a:rPr lang="en-US" dirty="0"/>
            <a:t>Work and private health insurance</a:t>
          </a:r>
        </a:p>
      </dgm:t>
    </dgm:pt>
    <dgm:pt modelId="{4D2BF0EA-4434-4C0E-9C95-F1B873BD3BC3}" type="parTrans" cxnId="{2E5E798A-FA0F-4930-9A14-D87C37DCF9A3}">
      <dgm:prSet/>
      <dgm:spPr/>
      <dgm:t>
        <a:bodyPr/>
        <a:lstStyle/>
        <a:p>
          <a:endParaRPr lang="en-US"/>
        </a:p>
      </dgm:t>
    </dgm:pt>
    <dgm:pt modelId="{11F41246-ED12-482F-A6D7-0D85E992DDFB}" type="sibTrans" cxnId="{2E5E798A-FA0F-4930-9A14-D87C37DCF9A3}">
      <dgm:prSet/>
      <dgm:spPr/>
      <dgm:t>
        <a:bodyPr/>
        <a:lstStyle/>
        <a:p>
          <a:endParaRPr lang="en-US"/>
        </a:p>
      </dgm:t>
    </dgm:pt>
    <dgm:pt modelId="{37927421-5F66-49F8-8987-B7CEB86DC74A}">
      <dgm:prSet phldrT="[Text]"/>
      <dgm:spPr/>
      <dgm:t>
        <a:bodyPr/>
        <a:lstStyle/>
        <a:p>
          <a:r>
            <a:rPr lang="en-US" dirty="0"/>
            <a:t>Disability benefits and public health insurance</a:t>
          </a:r>
        </a:p>
      </dgm:t>
    </dgm:pt>
    <dgm:pt modelId="{F8CB3224-F5E9-45B9-8D13-939C7EA80482}" type="parTrans" cxnId="{62C31AFE-835F-4FD7-BC7B-3B9D0CF6C6E3}">
      <dgm:prSet/>
      <dgm:spPr/>
      <dgm:t>
        <a:bodyPr/>
        <a:lstStyle/>
        <a:p>
          <a:endParaRPr lang="en-US"/>
        </a:p>
      </dgm:t>
    </dgm:pt>
    <dgm:pt modelId="{0A4EE432-62A7-4E8A-AB41-F1AF9E7F0743}" type="sibTrans" cxnId="{62C31AFE-835F-4FD7-BC7B-3B9D0CF6C6E3}">
      <dgm:prSet/>
      <dgm:spPr/>
      <dgm:t>
        <a:bodyPr/>
        <a:lstStyle/>
        <a:p>
          <a:endParaRPr lang="en-US"/>
        </a:p>
      </dgm:t>
    </dgm:pt>
    <dgm:pt modelId="{7BAE711F-5F11-474D-8C58-DEED3AE3B1A3}" type="pres">
      <dgm:prSet presAssocID="{16DC7E40-AE89-4A50-B363-54D57F16F972}" presName="compositeShape" presStyleCnt="0">
        <dgm:presLayoutVars>
          <dgm:chMax val="2"/>
          <dgm:dir/>
          <dgm:resizeHandles val="exact"/>
        </dgm:presLayoutVars>
      </dgm:prSet>
      <dgm:spPr/>
    </dgm:pt>
    <dgm:pt modelId="{2575DD7A-B575-41C6-9986-445ED545B135}" type="pres">
      <dgm:prSet presAssocID="{16DC7E40-AE89-4A50-B363-54D57F16F972}" presName="ribbon" presStyleLbl="node1" presStyleIdx="0" presStyleCnt="1"/>
      <dgm:spPr/>
    </dgm:pt>
    <dgm:pt modelId="{4993A5E1-BF86-472C-9061-279939033457}" type="pres">
      <dgm:prSet presAssocID="{16DC7E40-AE89-4A50-B363-54D57F16F972}" presName="leftArrowText" presStyleLbl="node1" presStyleIdx="0" presStyleCnt="1">
        <dgm:presLayoutVars>
          <dgm:chMax val="0"/>
          <dgm:bulletEnabled val="1"/>
        </dgm:presLayoutVars>
      </dgm:prSet>
      <dgm:spPr/>
    </dgm:pt>
    <dgm:pt modelId="{C35D6492-201D-4F34-BD1F-4C48359F541A}" type="pres">
      <dgm:prSet presAssocID="{16DC7E40-AE89-4A50-B363-54D57F16F972}" presName="rightArrowText" presStyleLbl="node1" presStyleIdx="0" presStyleCnt="1">
        <dgm:presLayoutVars>
          <dgm:chMax val="0"/>
          <dgm:bulletEnabled val="1"/>
        </dgm:presLayoutVars>
      </dgm:prSet>
      <dgm:spPr/>
    </dgm:pt>
  </dgm:ptLst>
  <dgm:cxnLst>
    <dgm:cxn modelId="{6F487909-362F-4A62-97C3-C54E098F77F6}" type="presOf" srcId="{37927421-5F66-49F8-8987-B7CEB86DC74A}" destId="{C35D6492-201D-4F34-BD1F-4C48359F541A}" srcOrd="0" destOrd="0" presId="urn:microsoft.com/office/officeart/2005/8/layout/arrow6"/>
    <dgm:cxn modelId="{5651E849-DB28-4206-8B6A-E0D48AC8EB9B}" type="presOf" srcId="{728EB881-8762-4302-9591-DACCD9244FD0}" destId="{4993A5E1-BF86-472C-9061-279939033457}" srcOrd="0" destOrd="0" presId="urn:microsoft.com/office/officeart/2005/8/layout/arrow6"/>
    <dgm:cxn modelId="{2E5E798A-FA0F-4930-9A14-D87C37DCF9A3}" srcId="{16DC7E40-AE89-4A50-B363-54D57F16F972}" destId="{728EB881-8762-4302-9591-DACCD9244FD0}" srcOrd="0" destOrd="0" parTransId="{4D2BF0EA-4434-4C0E-9C95-F1B873BD3BC3}" sibTransId="{11F41246-ED12-482F-A6D7-0D85E992DDFB}"/>
    <dgm:cxn modelId="{F6DF729C-AF0B-4B72-B8FB-B43A3E26424B}" type="presOf" srcId="{16DC7E40-AE89-4A50-B363-54D57F16F972}" destId="{7BAE711F-5F11-474D-8C58-DEED3AE3B1A3}" srcOrd="0" destOrd="0" presId="urn:microsoft.com/office/officeart/2005/8/layout/arrow6"/>
    <dgm:cxn modelId="{62C31AFE-835F-4FD7-BC7B-3B9D0CF6C6E3}" srcId="{16DC7E40-AE89-4A50-B363-54D57F16F972}" destId="{37927421-5F66-49F8-8987-B7CEB86DC74A}" srcOrd="1" destOrd="0" parTransId="{F8CB3224-F5E9-45B9-8D13-939C7EA80482}" sibTransId="{0A4EE432-62A7-4E8A-AB41-F1AF9E7F0743}"/>
    <dgm:cxn modelId="{E1E98548-F972-42A9-9609-CD96591903AD}" type="presParOf" srcId="{7BAE711F-5F11-474D-8C58-DEED3AE3B1A3}" destId="{2575DD7A-B575-41C6-9986-445ED545B135}" srcOrd="0" destOrd="0" presId="urn:microsoft.com/office/officeart/2005/8/layout/arrow6"/>
    <dgm:cxn modelId="{FA43F3EE-8E8C-47C9-9FD3-7667B88E8727}" type="presParOf" srcId="{7BAE711F-5F11-474D-8C58-DEED3AE3B1A3}" destId="{4993A5E1-BF86-472C-9061-279939033457}" srcOrd="1" destOrd="0" presId="urn:microsoft.com/office/officeart/2005/8/layout/arrow6"/>
    <dgm:cxn modelId="{C5508AD9-AD87-40B1-A298-4430ECD45EEA}" type="presParOf" srcId="{7BAE711F-5F11-474D-8C58-DEED3AE3B1A3}" destId="{C35D6492-201D-4F34-BD1F-4C48359F541A}"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75DD7A-B575-41C6-9986-445ED545B135}">
      <dsp:nvSpPr>
        <dsp:cNvPr id="0" name=""/>
        <dsp:cNvSpPr/>
      </dsp:nvSpPr>
      <dsp:spPr>
        <a:xfrm>
          <a:off x="0" y="529237"/>
          <a:ext cx="8125883" cy="3250353"/>
        </a:xfrm>
        <a:prstGeom prst="leftRightRibb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3A5E1-BF86-472C-9061-279939033457}">
      <dsp:nvSpPr>
        <dsp:cNvPr id="0" name=""/>
        <dsp:cNvSpPr/>
      </dsp:nvSpPr>
      <dsp:spPr>
        <a:xfrm>
          <a:off x="975105" y="1098049"/>
          <a:ext cx="2681541" cy="159267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6680" rIns="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Work and private health insurance</a:t>
          </a:r>
        </a:p>
      </dsp:txBody>
      <dsp:txXfrm>
        <a:off x="975105" y="1098049"/>
        <a:ext cx="2681541" cy="1592673"/>
      </dsp:txXfrm>
    </dsp:sp>
    <dsp:sp modelId="{C35D6492-201D-4F34-BD1F-4C48359F541A}">
      <dsp:nvSpPr>
        <dsp:cNvPr id="0" name=""/>
        <dsp:cNvSpPr/>
      </dsp:nvSpPr>
      <dsp:spPr>
        <a:xfrm>
          <a:off x="4062941" y="1618105"/>
          <a:ext cx="3169094" cy="159267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6680" rIns="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Disability benefits and public health insurance</a:t>
          </a:r>
        </a:p>
      </dsp:txBody>
      <dsp:txXfrm>
        <a:off x="4062941" y="1618105"/>
        <a:ext cx="3169094" cy="1592673"/>
      </dsp:txXfrm>
    </dsp:sp>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04A8D02-4E65-4CCD-8312-4AB164C6C77D}" type="datetimeFigureOut">
              <a:rPr lang="en-US"/>
              <a:t>2/4/2019</a:t>
            </a:fld>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C119DBA-4540-49B3-8FA9-6259387ECF9E}" type="slidenum">
              <a:rPr/>
              <a:t>‹#›</a:t>
            </a:fld>
            <a:endParaRPr/>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A755D9-D361-47B8-9652-3B4EA9776CE5}" type="datetimeFigureOut">
              <a:rPr lang="en-US"/>
              <a:t>2/4/2019</a:t>
            </a:fld>
            <a:endParaRPr/>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3B36274-F2B9-4C45-BBB4-0EDF4CD651A7}" type="slidenum">
              <a:rPr/>
              <a:t>‹#›</a:t>
            </a:fld>
            <a:endParaRPr/>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1</a:t>
            </a:fld>
            <a:endParaRPr lang="en-US"/>
          </a:p>
        </p:txBody>
      </p:sp>
    </p:spTree>
    <p:extLst>
      <p:ext uri="{BB962C8B-B14F-4D97-AF65-F5344CB8AC3E}">
        <p14:creationId xmlns:p14="http://schemas.microsoft.com/office/powerpoint/2010/main" val="4191020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descr="Affordability problems peaked at the height of the Great Recession, and declined afterwards. But there was a steeper drop after ACA implementation.&#10;&#10;Access problems for adults with disabilities seem to be increasing recently (2016 and 2017) – it’s something to keep an eye on.&#10;"/>
          <p:cNvSpPr>
            <a:spLocks noGrp="1"/>
          </p:cNvSpPr>
          <p:nvPr>
            <p:ph type="body" idx="1"/>
          </p:nvPr>
        </p:nvSpPr>
        <p:spPr/>
        <p:txBody>
          <a:bodyPr/>
          <a:lstStyle/>
          <a:p>
            <a:r>
              <a:rPr lang="en-US" dirty="0"/>
              <a:t>Affordability problems peaked at the height of the Great Recession, and declined afterwards. But there was a steeper drop after ACA implementation.</a:t>
            </a:r>
          </a:p>
          <a:p>
            <a:endParaRPr lang="en-US" dirty="0"/>
          </a:p>
          <a:p>
            <a:r>
              <a:rPr lang="en-US" dirty="0"/>
              <a:t>Access problems for adults with disabilities seem to be increasing recently (2016 and 2017) – it’s something to keep an eye on.</a:t>
            </a:r>
          </a:p>
        </p:txBody>
      </p:sp>
      <p:sp>
        <p:nvSpPr>
          <p:cNvPr id="4" name="Slide Number Placeholder 3"/>
          <p:cNvSpPr>
            <a:spLocks noGrp="1"/>
          </p:cNvSpPr>
          <p:nvPr>
            <p:ph type="sldNum" sz="quarter" idx="5"/>
          </p:nvPr>
        </p:nvSpPr>
        <p:spPr/>
        <p:txBody>
          <a:bodyPr/>
          <a:lstStyle/>
          <a:p>
            <a:fld id="{E3B36274-F2B9-4C45-BBB4-0EDF4CD651A7}" type="slidenum">
              <a:rPr lang="en-US" smtClean="0"/>
              <a:t>10</a:t>
            </a:fld>
            <a:endParaRPr lang="en-US"/>
          </a:p>
        </p:txBody>
      </p:sp>
    </p:spTree>
    <p:extLst>
      <p:ext uri="{BB962C8B-B14F-4D97-AF65-F5344CB8AC3E}">
        <p14:creationId xmlns:p14="http://schemas.microsoft.com/office/powerpoint/2010/main" val="2554682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ACA seemed to improve coverage and access for adults with and without disabilities, but the huge disparities between people with and without disabilities remain.</a:t>
            </a:r>
          </a:p>
        </p:txBody>
      </p:sp>
      <p:sp>
        <p:nvSpPr>
          <p:cNvPr id="4" name="Slide Number Placeholder 3"/>
          <p:cNvSpPr>
            <a:spLocks noGrp="1"/>
          </p:cNvSpPr>
          <p:nvPr>
            <p:ph type="sldNum" sz="quarter" idx="5"/>
          </p:nvPr>
        </p:nvSpPr>
        <p:spPr/>
        <p:txBody>
          <a:bodyPr/>
          <a:lstStyle/>
          <a:p>
            <a:fld id="{E3B36274-F2B9-4C45-BBB4-0EDF4CD651A7}" type="slidenum">
              <a:rPr lang="en-US" smtClean="0"/>
              <a:t>11</a:t>
            </a:fld>
            <a:endParaRPr lang="en-US"/>
          </a:p>
        </p:txBody>
      </p:sp>
    </p:spTree>
    <p:extLst>
      <p:ext uri="{BB962C8B-B14F-4D97-AF65-F5344CB8AC3E}">
        <p14:creationId xmlns:p14="http://schemas.microsoft.com/office/powerpoint/2010/main" val="2019845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err="1">
                <a:latin typeface="Arial" panose="020B0604020202020204" pitchFamily="34" charset="0"/>
              </a:rPr>
              <a:t>Lex</a:t>
            </a:r>
            <a:r>
              <a:rPr lang="en-US" altLang="en-US" dirty="0">
                <a:latin typeface="Arial" panose="020B0604020202020204" pitchFamily="34" charset="0"/>
              </a:rPr>
              <a:t> pass to Alexander</a:t>
            </a:r>
            <a:r>
              <a:rPr lang="en-US" altLang="en-US" baseline="0" dirty="0">
                <a:latin typeface="Arial" panose="020B0604020202020204" pitchFamily="34" charset="0"/>
              </a:rPr>
              <a:t> when finished with this slide</a:t>
            </a:r>
            <a:endParaRPr lang="en-US" altLang="en-US" dirty="0">
              <a:latin typeface="Arial" panose="020B0604020202020204" pitchFamily="34" charset="0"/>
            </a:endParaRPr>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65772" indent="-294528">
              <a:defRPr sz="2400">
                <a:solidFill>
                  <a:schemeClr val="tx1"/>
                </a:solidFill>
                <a:latin typeface="Times New Roman" panose="02020603050405020304" pitchFamily="18" charset="0"/>
              </a:defRPr>
            </a:lvl2pPr>
            <a:lvl3pPr marL="1178112" indent="-235622">
              <a:defRPr sz="2400">
                <a:solidFill>
                  <a:schemeClr val="tx1"/>
                </a:solidFill>
                <a:latin typeface="Times New Roman" panose="02020603050405020304" pitchFamily="18" charset="0"/>
              </a:defRPr>
            </a:lvl3pPr>
            <a:lvl4pPr marL="1649355" indent="-235622">
              <a:defRPr sz="2400">
                <a:solidFill>
                  <a:schemeClr val="tx1"/>
                </a:solidFill>
                <a:latin typeface="Times New Roman" panose="02020603050405020304" pitchFamily="18" charset="0"/>
              </a:defRPr>
            </a:lvl4pPr>
            <a:lvl5pPr marL="2120600" indent="-235622">
              <a:defRPr sz="2400">
                <a:solidFill>
                  <a:schemeClr val="tx1"/>
                </a:solidFill>
                <a:latin typeface="Times New Roman" panose="02020603050405020304" pitchFamily="18" charset="0"/>
              </a:defRPr>
            </a:lvl5pPr>
            <a:lvl6pPr marL="2591845" indent="-235622" eaLnBrk="0" fontAlgn="base" hangingPunct="0">
              <a:spcBef>
                <a:spcPct val="0"/>
              </a:spcBef>
              <a:spcAft>
                <a:spcPct val="0"/>
              </a:spcAft>
              <a:defRPr sz="2400">
                <a:solidFill>
                  <a:schemeClr val="tx1"/>
                </a:solidFill>
                <a:latin typeface="Times New Roman" panose="02020603050405020304" pitchFamily="18" charset="0"/>
              </a:defRPr>
            </a:lvl6pPr>
            <a:lvl7pPr marL="3063090" indent="-235622" eaLnBrk="0" fontAlgn="base" hangingPunct="0">
              <a:spcBef>
                <a:spcPct val="0"/>
              </a:spcBef>
              <a:spcAft>
                <a:spcPct val="0"/>
              </a:spcAft>
              <a:defRPr sz="2400">
                <a:solidFill>
                  <a:schemeClr val="tx1"/>
                </a:solidFill>
                <a:latin typeface="Times New Roman" panose="02020603050405020304" pitchFamily="18" charset="0"/>
              </a:defRPr>
            </a:lvl7pPr>
            <a:lvl8pPr marL="3534334" indent="-235622" eaLnBrk="0" fontAlgn="base" hangingPunct="0">
              <a:spcBef>
                <a:spcPct val="0"/>
              </a:spcBef>
              <a:spcAft>
                <a:spcPct val="0"/>
              </a:spcAft>
              <a:defRPr sz="2400">
                <a:solidFill>
                  <a:schemeClr val="tx1"/>
                </a:solidFill>
                <a:latin typeface="Times New Roman" panose="02020603050405020304" pitchFamily="18" charset="0"/>
              </a:defRPr>
            </a:lvl8pPr>
            <a:lvl9pPr marL="4005578" indent="-235622" eaLnBrk="0" fontAlgn="base" hangingPunct="0">
              <a:spcBef>
                <a:spcPct val="0"/>
              </a:spcBef>
              <a:spcAft>
                <a:spcPct val="0"/>
              </a:spcAft>
              <a:defRPr sz="2400">
                <a:solidFill>
                  <a:schemeClr val="tx1"/>
                </a:solidFill>
                <a:latin typeface="Times New Roman" panose="02020603050405020304" pitchFamily="18" charset="0"/>
              </a:defRPr>
            </a:lvl9pPr>
          </a:lstStyle>
          <a:p>
            <a:fld id="{67862757-B39F-453E-A85C-57C7ADB9B552}" type="slidenum">
              <a:rPr lang="en-US" altLang="en-US" sz="1200"/>
              <a:pPr/>
              <a:t>13</a:t>
            </a:fld>
            <a:endParaRPr lang="en-US" altLang="en-US" sz="1200" dirty="0"/>
          </a:p>
        </p:txBody>
      </p:sp>
    </p:spTree>
    <p:extLst>
      <p:ext uri="{BB962C8B-B14F-4D97-AF65-F5344CB8AC3E}">
        <p14:creationId xmlns:p14="http://schemas.microsoft.com/office/powerpoint/2010/main" val="2809658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65772" indent="-294528">
              <a:defRPr sz="2400">
                <a:solidFill>
                  <a:schemeClr val="tx1"/>
                </a:solidFill>
                <a:latin typeface="Times New Roman" panose="02020603050405020304" pitchFamily="18" charset="0"/>
              </a:defRPr>
            </a:lvl2pPr>
            <a:lvl3pPr marL="1178112" indent="-235622">
              <a:defRPr sz="2400">
                <a:solidFill>
                  <a:schemeClr val="tx1"/>
                </a:solidFill>
                <a:latin typeface="Times New Roman" panose="02020603050405020304" pitchFamily="18" charset="0"/>
              </a:defRPr>
            </a:lvl3pPr>
            <a:lvl4pPr marL="1649355" indent="-235622">
              <a:defRPr sz="2400">
                <a:solidFill>
                  <a:schemeClr val="tx1"/>
                </a:solidFill>
                <a:latin typeface="Times New Roman" panose="02020603050405020304" pitchFamily="18" charset="0"/>
              </a:defRPr>
            </a:lvl4pPr>
            <a:lvl5pPr marL="2120600" indent="-235622">
              <a:defRPr sz="2400">
                <a:solidFill>
                  <a:schemeClr val="tx1"/>
                </a:solidFill>
                <a:latin typeface="Times New Roman" panose="02020603050405020304" pitchFamily="18" charset="0"/>
              </a:defRPr>
            </a:lvl5pPr>
            <a:lvl6pPr marL="2591845" indent="-235622" eaLnBrk="0" fontAlgn="base" hangingPunct="0">
              <a:spcBef>
                <a:spcPct val="0"/>
              </a:spcBef>
              <a:spcAft>
                <a:spcPct val="0"/>
              </a:spcAft>
              <a:defRPr sz="2400">
                <a:solidFill>
                  <a:schemeClr val="tx1"/>
                </a:solidFill>
                <a:latin typeface="Times New Roman" panose="02020603050405020304" pitchFamily="18" charset="0"/>
              </a:defRPr>
            </a:lvl6pPr>
            <a:lvl7pPr marL="3063090" indent="-235622" eaLnBrk="0" fontAlgn="base" hangingPunct="0">
              <a:spcBef>
                <a:spcPct val="0"/>
              </a:spcBef>
              <a:spcAft>
                <a:spcPct val="0"/>
              </a:spcAft>
              <a:defRPr sz="2400">
                <a:solidFill>
                  <a:schemeClr val="tx1"/>
                </a:solidFill>
                <a:latin typeface="Times New Roman" panose="02020603050405020304" pitchFamily="18" charset="0"/>
              </a:defRPr>
            </a:lvl7pPr>
            <a:lvl8pPr marL="3534334" indent="-235622" eaLnBrk="0" fontAlgn="base" hangingPunct="0">
              <a:spcBef>
                <a:spcPct val="0"/>
              </a:spcBef>
              <a:spcAft>
                <a:spcPct val="0"/>
              </a:spcAft>
              <a:defRPr sz="2400">
                <a:solidFill>
                  <a:schemeClr val="tx1"/>
                </a:solidFill>
                <a:latin typeface="Times New Roman" panose="02020603050405020304" pitchFamily="18" charset="0"/>
              </a:defRPr>
            </a:lvl8pPr>
            <a:lvl9pPr marL="4005578" indent="-235622" eaLnBrk="0" fontAlgn="base" hangingPunct="0">
              <a:spcBef>
                <a:spcPct val="0"/>
              </a:spcBef>
              <a:spcAft>
                <a:spcPct val="0"/>
              </a:spcAft>
              <a:defRPr sz="2400">
                <a:solidFill>
                  <a:schemeClr val="tx1"/>
                </a:solidFill>
                <a:latin typeface="Times New Roman" panose="02020603050405020304" pitchFamily="18" charset="0"/>
              </a:defRPr>
            </a:lvl9pPr>
          </a:lstStyle>
          <a:p>
            <a:fld id="{67862757-B39F-453E-A85C-57C7ADB9B552}" type="slidenum">
              <a:rPr lang="en-US" altLang="en-US" sz="1200"/>
              <a:pPr/>
              <a:t>14</a:t>
            </a:fld>
            <a:endParaRPr lang="en-US" altLang="en-US" sz="1200" dirty="0"/>
          </a:p>
        </p:txBody>
      </p:sp>
    </p:spTree>
    <p:extLst>
      <p:ext uri="{BB962C8B-B14F-4D97-AF65-F5344CB8AC3E}">
        <p14:creationId xmlns:p14="http://schemas.microsoft.com/office/powerpoint/2010/main" val="764155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65772" indent="-294528">
              <a:defRPr sz="2400">
                <a:solidFill>
                  <a:schemeClr val="tx1"/>
                </a:solidFill>
                <a:latin typeface="Times New Roman" panose="02020603050405020304" pitchFamily="18" charset="0"/>
              </a:defRPr>
            </a:lvl2pPr>
            <a:lvl3pPr marL="1178112" indent="-235622">
              <a:defRPr sz="2400">
                <a:solidFill>
                  <a:schemeClr val="tx1"/>
                </a:solidFill>
                <a:latin typeface="Times New Roman" panose="02020603050405020304" pitchFamily="18" charset="0"/>
              </a:defRPr>
            </a:lvl3pPr>
            <a:lvl4pPr marL="1649355" indent="-235622">
              <a:defRPr sz="2400">
                <a:solidFill>
                  <a:schemeClr val="tx1"/>
                </a:solidFill>
                <a:latin typeface="Times New Roman" panose="02020603050405020304" pitchFamily="18" charset="0"/>
              </a:defRPr>
            </a:lvl4pPr>
            <a:lvl5pPr marL="2120600" indent="-235622">
              <a:defRPr sz="2400">
                <a:solidFill>
                  <a:schemeClr val="tx1"/>
                </a:solidFill>
                <a:latin typeface="Times New Roman" panose="02020603050405020304" pitchFamily="18" charset="0"/>
              </a:defRPr>
            </a:lvl5pPr>
            <a:lvl6pPr marL="2591845" indent="-235622" eaLnBrk="0" fontAlgn="base" hangingPunct="0">
              <a:spcBef>
                <a:spcPct val="0"/>
              </a:spcBef>
              <a:spcAft>
                <a:spcPct val="0"/>
              </a:spcAft>
              <a:defRPr sz="2400">
                <a:solidFill>
                  <a:schemeClr val="tx1"/>
                </a:solidFill>
                <a:latin typeface="Times New Roman" panose="02020603050405020304" pitchFamily="18" charset="0"/>
              </a:defRPr>
            </a:lvl6pPr>
            <a:lvl7pPr marL="3063090" indent="-235622" eaLnBrk="0" fontAlgn="base" hangingPunct="0">
              <a:spcBef>
                <a:spcPct val="0"/>
              </a:spcBef>
              <a:spcAft>
                <a:spcPct val="0"/>
              </a:spcAft>
              <a:defRPr sz="2400">
                <a:solidFill>
                  <a:schemeClr val="tx1"/>
                </a:solidFill>
                <a:latin typeface="Times New Roman" panose="02020603050405020304" pitchFamily="18" charset="0"/>
              </a:defRPr>
            </a:lvl7pPr>
            <a:lvl8pPr marL="3534334" indent="-235622" eaLnBrk="0" fontAlgn="base" hangingPunct="0">
              <a:spcBef>
                <a:spcPct val="0"/>
              </a:spcBef>
              <a:spcAft>
                <a:spcPct val="0"/>
              </a:spcAft>
              <a:defRPr sz="2400">
                <a:solidFill>
                  <a:schemeClr val="tx1"/>
                </a:solidFill>
                <a:latin typeface="Times New Roman" panose="02020603050405020304" pitchFamily="18" charset="0"/>
              </a:defRPr>
            </a:lvl8pPr>
            <a:lvl9pPr marL="4005578" indent="-235622" eaLnBrk="0" fontAlgn="base" hangingPunct="0">
              <a:spcBef>
                <a:spcPct val="0"/>
              </a:spcBef>
              <a:spcAft>
                <a:spcPct val="0"/>
              </a:spcAft>
              <a:defRPr sz="2400">
                <a:solidFill>
                  <a:schemeClr val="tx1"/>
                </a:solidFill>
                <a:latin typeface="Times New Roman" panose="02020603050405020304" pitchFamily="18" charset="0"/>
              </a:defRPr>
            </a:lvl9pPr>
          </a:lstStyle>
          <a:p>
            <a:fld id="{67862757-B39F-453E-A85C-57C7ADB9B552}" type="slidenum">
              <a:rPr lang="en-US" altLang="en-US" sz="1200"/>
              <a:pPr/>
              <a:t>15</a:t>
            </a:fld>
            <a:endParaRPr lang="en-US" altLang="en-US" sz="1200" dirty="0"/>
          </a:p>
        </p:txBody>
      </p:sp>
    </p:spTree>
    <p:extLst>
      <p:ext uri="{BB962C8B-B14F-4D97-AF65-F5344CB8AC3E}">
        <p14:creationId xmlns:p14="http://schemas.microsoft.com/office/powerpoint/2010/main" val="1141578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16</a:t>
            </a:fld>
            <a:endParaRPr lang="en-US"/>
          </a:p>
        </p:txBody>
      </p:sp>
    </p:spTree>
    <p:extLst>
      <p:ext uri="{BB962C8B-B14F-4D97-AF65-F5344CB8AC3E}">
        <p14:creationId xmlns:p14="http://schemas.microsoft.com/office/powerpoint/2010/main" val="2857942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17</a:t>
            </a:fld>
            <a:endParaRPr lang="en-US"/>
          </a:p>
        </p:txBody>
      </p:sp>
    </p:spTree>
    <p:extLst>
      <p:ext uri="{BB962C8B-B14F-4D97-AF65-F5344CB8AC3E}">
        <p14:creationId xmlns:p14="http://schemas.microsoft.com/office/powerpoint/2010/main" val="3245966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65772" indent="-294528">
              <a:defRPr sz="2400">
                <a:solidFill>
                  <a:schemeClr val="tx1"/>
                </a:solidFill>
                <a:latin typeface="Times New Roman" panose="02020603050405020304" pitchFamily="18" charset="0"/>
              </a:defRPr>
            </a:lvl2pPr>
            <a:lvl3pPr marL="1178112" indent="-235622">
              <a:defRPr sz="2400">
                <a:solidFill>
                  <a:schemeClr val="tx1"/>
                </a:solidFill>
                <a:latin typeface="Times New Roman" panose="02020603050405020304" pitchFamily="18" charset="0"/>
              </a:defRPr>
            </a:lvl3pPr>
            <a:lvl4pPr marL="1649355" indent="-235622">
              <a:defRPr sz="2400">
                <a:solidFill>
                  <a:schemeClr val="tx1"/>
                </a:solidFill>
                <a:latin typeface="Times New Roman" panose="02020603050405020304" pitchFamily="18" charset="0"/>
              </a:defRPr>
            </a:lvl4pPr>
            <a:lvl5pPr marL="2120600" indent="-235622">
              <a:defRPr sz="2400">
                <a:solidFill>
                  <a:schemeClr val="tx1"/>
                </a:solidFill>
                <a:latin typeface="Times New Roman" panose="02020603050405020304" pitchFamily="18" charset="0"/>
              </a:defRPr>
            </a:lvl5pPr>
            <a:lvl6pPr marL="2591845" indent="-235622" eaLnBrk="0" fontAlgn="base" hangingPunct="0">
              <a:spcBef>
                <a:spcPct val="0"/>
              </a:spcBef>
              <a:spcAft>
                <a:spcPct val="0"/>
              </a:spcAft>
              <a:defRPr sz="2400">
                <a:solidFill>
                  <a:schemeClr val="tx1"/>
                </a:solidFill>
                <a:latin typeface="Times New Roman" panose="02020603050405020304" pitchFamily="18" charset="0"/>
              </a:defRPr>
            </a:lvl6pPr>
            <a:lvl7pPr marL="3063090" indent="-235622" eaLnBrk="0" fontAlgn="base" hangingPunct="0">
              <a:spcBef>
                <a:spcPct val="0"/>
              </a:spcBef>
              <a:spcAft>
                <a:spcPct val="0"/>
              </a:spcAft>
              <a:defRPr sz="2400">
                <a:solidFill>
                  <a:schemeClr val="tx1"/>
                </a:solidFill>
                <a:latin typeface="Times New Roman" panose="02020603050405020304" pitchFamily="18" charset="0"/>
              </a:defRPr>
            </a:lvl7pPr>
            <a:lvl8pPr marL="3534334" indent="-235622" eaLnBrk="0" fontAlgn="base" hangingPunct="0">
              <a:spcBef>
                <a:spcPct val="0"/>
              </a:spcBef>
              <a:spcAft>
                <a:spcPct val="0"/>
              </a:spcAft>
              <a:defRPr sz="2400">
                <a:solidFill>
                  <a:schemeClr val="tx1"/>
                </a:solidFill>
                <a:latin typeface="Times New Roman" panose="02020603050405020304" pitchFamily="18" charset="0"/>
              </a:defRPr>
            </a:lvl8pPr>
            <a:lvl9pPr marL="4005578" indent="-235622" eaLnBrk="0" fontAlgn="base" hangingPunct="0">
              <a:spcBef>
                <a:spcPct val="0"/>
              </a:spcBef>
              <a:spcAft>
                <a:spcPct val="0"/>
              </a:spcAft>
              <a:defRPr sz="2400">
                <a:solidFill>
                  <a:schemeClr val="tx1"/>
                </a:solidFill>
                <a:latin typeface="Times New Roman" panose="02020603050405020304" pitchFamily="18" charset="0"/>
              </a:defRPr>
            </a:lvl9pPr>
          </a:lstStyle>
          <a:p>
            <a:fld id="{67862757-B39F-453E-A85C-57C7ADB9B552}" type="slidenum">
              <a:rPr lang="en-US" altLang="en-US" sz="1200"/>
              <a:pPr/>
              <a:t>18</a:t>
            </a:fld>
            <a:endParaRPr lang="en-US" altLang="en-US" sz="1200" dirty="0"/>
          </a:p>
        </p:txBody>
      </p:sp>
    </p:spTree>
    <p:extLst>
      <p:ext uri="{BB962C8B-B14F-4D97-AF65-F5344CB8AC3E}">
        <p14:creationId xmlns:p14="http://schemas.microsoft.com/office/powerpoint/2010/main" val="17701136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Alexander pass</a:t>
            </a:r>
            <a:r>
              <a:rPr lang="en-US" altLang="en-US" baseline="0" dirty="0">
                <a:latin typeface="Arial" panose="020B0604020202020204" pitchFamily="34" charset="0"/>
              </a:rPr>
              <a:t> to </a:t>
            </a:r>
            <a:r>
              <a:rPr lang="en-US" altLang="en-US" baseline="0" dirty="0" err="1">
                <a:latin typeface="Arial" panose="020B0604020202020204" pitchFamily="34" charset="0"/>
              </a:rPr>
              <a:t>Lex</a:t>
            </a:r>
            <a:r>
              <a:rPr lang="en-US" altLang="en-US" baseline="0" dirty="0">
                <a:latin typeface="Arial" panose="020B0604020202020204" pitchFamily="34" charset="0"/>
              </a:rPr>
              <a:t> when done with slide</a:t>
            </a:r>
            <a:endParaRPr lang="en-US" altLang="en-US" dirty="0">
              <a:latin typeface="Arial" panose="020B0604020202020204" pitchFamily="34" charset="0"/>
            </a:endParaRPr>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65772" indent="-294528">
              <a:defRPr sz="2400">
                <a:solidFill>
                  <a:schemeClr val="tx1"/>
                </a:solidFill>
                <a:latin typeface="Times New Roman" panose="02020603050405020304" pitchFamily="18" charset="0"/>
              </a:defRPr>
            </a:lvl2pPr>
            <a:lvl3pPr marL="1178112" indent="-235622">
              <a:defRPr sz="2400">
                <a:solidFill>
                  <a:schemeClr val="tx1"/>
                </a:solidFill>
                <a:latin typeface="Times New Roman" panose="02020603050405020304" pitchFamily="18" charset="0"/>
              </a:defRPr>
            </a:lvl3pPr>
            <a:lvl4pPr marL="1649355" indent="-235622">
              <a:defRPr sz="2400">
                <a:solidFill>
                  <a:schemeClr val="tx1"/>
                </a:solidFill>
                <a:latin typeface="Times New Roman" panose="02020603050405020304" pitchFamily="18" charset="0"/>
              </a:defRPr>
            </a:lvl4pPr>
            <a:lvl5pPr marL="2120600" indent="-235622">
              <a:defRPr sz="2400">
                <a:solidFill>
                  <a:schemeClr val="tx1"/>
                </a:solidFill>
                <a:latin typeface="Times New Roman" panose="02020603050405020304" pitchFamily="18" charset="0"/>
              </a:defRPr>
            </a:lvl5pPr>
            <a:lvl6pPr marL="2591845" indent="-235622" eaLnBrk="0" fontAlgn="base" hangingPunct="0">
              <a:spcBef>
                <a:spcPct val="0"/>
              </a:spcBef>
              <a:spcAft>
                <a:spcPct val="0"/>
              </a:spcAft>
              <a:defRPr sz="2400">
                <a:solidFill>
                  <a:schemeClr val="tx1"/>
                </a:solidFill>
                <a:latin typeface="Times New Roman" panose="02020603050405020304" pitchFamily="18" charset="0"/>
              </a:defRPr>
            </a:lvl6pPr>
            <a:lvl7pPr marL="3063090" indent="-235622" eaLnBrk="0" fontAlgn="base" hangingPunct="0">
              <a:spcBef>
                <a:spcPct val="0"/>
              </a:spcBef>
              <a:spcAft>
                <a:spcPct val="0"/>
              </a:spcAft>
              <a:defRPr sz="2400">
                <a:solidFill>
                  <a:schemeClr val="tx1"/>
                </a:solidFill>
                <a:latin typeface="Times New Roman" panose="02020603050405020304" pitchFamily="18" charset="0"/>
              </a:defRPr>
            </a:lvl7pPr>
            <a:lvl8pPr marL="3534334" indent="-235622" eaLnBrk="0" fontAlgn="base" hangingPunct="0">
              <a:spcBef>
                <a:spcPct val="0"/>
              </a:spcBef>
              <a:spcAft>
                <a:spcPct val="0"/>
              </a:spcAft>
              <a:defRPr sz="2400">
                <a:solidFill>
                  <a:schemeClr val="tx1"/>
                </a:solidFill>
                <a:latin typeface="Times New Roman" panose="02020603050405020304" pitchFamily="18" charset="0"/>
              </a:defRPr>
            </a:lvl8pPr>
            <a:lvl9pPr marL="4005578" indent="-235622" eaLnBrk="0" fontAlgn="base" hangingPunct="0">
              <a:spcBef>
                <a:spcPct val="0"/>
              </a:spcBef>
              <a:spcAft>
                <a:spcPct val="0"/>
              </a:spcAft>
              <a:defRPr sz="2400">
                <a:solidFill>
                  <a:schemeClr val="tx1"/>
                </a:solidFill>
                <a:latin typeface="Times New Roman" panose="02020603050405020304" pitchFamily="18" charset="0"/>
              </a:defRPr>
            </a:lvl9pPr>
          </a:lstStyle>
          <a:p>
            <a:fld id="{67862757-B39F-453E-A85C-57C7ADB9B552}" type="slidenum">
              <a:rPr lang="en-US" altLang="en-US" sz="1200"/>
              <a:pPr/>
              <a:t>19</a:t>
            </a:fld>
            <a:endParaRPr lang="en-US" altLang="en-US" sz="1200" dirty="0"/>
          </a:p>
        </p:txBody>
      </p:sp>
    </p:spTree>
    <p:extLst>
      <p:ext uri="{BB962C8B-B14F-4D97-AF65-F5344CB8AC3E}">
        <p14:creationId xmlns:p14="http://schemas.microsoft.com/office/powerpoint/2010/main" val="25187118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20</a:t>
            </a:fld>
            <a:endParaRPr lang="en-US"/>
          </a:p>
        </p:txBody>
      </p:sp>
    </p:spTree>
    <p:extLst>
      <p:ext uri="{BB962C8B-B14F-4D97-AF65-F5344CB8AC3E}">
        <p14:creationId xmlns:p14="http://schemas.microsoft.com/office/powerpoint/2010/main" val="2493302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B36274-F2B9-4C45-BBB4-0EDF4CD651A7}" type="slidenum">
              <a:rPr lang="en-US" smtClean="0"/>
              <a:t>2</a:t>
            </a:fld>
            <a:endParaRPr lang="en-US"/>
          </a:p>
        </p:txBody>
      </p:sp>
    </p:spTree>
    <p:extLst>
      <p:ext uri="{BB962C8B-B14F-4D97-AF65-F5344CB8AC3E}">
        <p14:creationId xmlns:p14="http://schemas.microsoft.com/office/powerpoint/2010/main" val="3935905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23</a:t>
            </a:fld>
            <a:endParaRPr lang="en-US"/>
          </a:p>
        </p:txBody>
      </p:sp>
    </p:spTree>
    <p:extLst>
      <p:ext uri="{BB962C8B-B14F-4D97-AF65-F5344CB8AC3E}">
        <p14:creationId xmlns:p14="http://schemas.microsoft.com/office/powerpoint/2010/main" val="2817678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24</a:t>
            </a:fld>
            <a:endParaRPr lang="en-US"/>
          </a:p>
        </p:txBody>
      </p:sp>
    </p:spTree>
    <p:extLst>
      <p:ext uri="{BB962C8B-B14F-4D97-AF65-F5344CB8AC3E}">
        <p14:creationId xmlns:p14="http://schemas.microsoft.com/office/powerpoint/2010/main" val="5165359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25</a:t>
            </a:fld>
            <a:endParaRPr lang="en-US"/>
          </a:p>
        </p:txBody>
      </p:sp>
    </p:spTree>
    <p:extLst>
      <p:ext uri="{BB962C8B-B14F-4D97-AF65-F5344CB8AC3E}">
        <p14:creationId xmlns:p14="http://schemas.microsoft.com/office/powerpoint/2010/main" val="11755131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26</a:t>
            </a:fld>
            <a:endParaRPr lang="en-US"/>
          </a:p>
        </p:txBody>
      </p:sp>
    </p:spTree>
    <p:extLst>
      <p:ext uri="{BB962C8B-B14F-4D97-AF65-F5344CB8AC3E}">
        <p14:creationId xmlns:p14="http://schemas.microsoft.com/office/powerpoint/2010/main" val="26992448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27</a:t>
            </a:fld>
            <a:endParaRPr lang="en-US"/>
          </a:p>
        </p:txBody>
      </p:sp>
    </p:spTree>
    <p:extLst>
      <p:ext uri="{BB962C8B-B14F-4D97-AF65-F5344CB8AC3E}">
        <p14:creationId xmlns:p14="http://schemas.microsoft.com/office/powerpoint/2010/main" val="34278443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28</a:t>
            </a:fld>
            <a:endParaRPr lang="en-US"/>
          </a:p>
        </p:txBody>
      </p:sp>
    </p:spTree>
    <p:extLst>
      <p:ext uri="{BB962C8B-B14F-4D97-AF65-F5344CB8AC3E}">
        <p14:creationId xmlns:p14="http://schemas.microsoft.com/office/powerpoint/2010/main" val="40592313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B36274-F2B9-4C45-BBB4-0EDF4CD651A7}" type="slidenum">
              <a:rPr lang="en-US" smtClean="0"/>
              <a:t>29</a:t>
            </a:fld>
            <a:endParaRPr lang="en-US"/>
          </a:p>
        </p:txBody>
      </p:sp>
    </p:spTree>
    <p:extLst>
      <p:ext uri="{BB962C8B-B14F-4D97-AF65-F5344CB8AC3E}">
        <p14:creationId xmlns:p14="http://schemas.microsoft.com/office/powerpoint/2010/main" val="14710334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knew the ACA was going to be very important to the disability community, but there wasn’t a lot of policy research that focused on this population.</a:t>
            </a:r>
          </a:p>
          <a:p>
            <a:endParaRPr lang="en-US" dirty="0"/>
          </a:p>
          <a:p>
            <a:r>
              <a:rPr lang="en-US" dirty="0"/>
              <a:t>We also knew that this was a really big and difficult issue to tackle, and that a lot of people had very strong opinions about reform.</a:t>
            </a:r>
          </a:p>
        </p:txBody>
      </p:sp>
      <p:sp>
        <p:nvSpPr>
          <p:cNvPr id="4" name="Slide Number Placeholder 3"/>
          <p:cNvSpPr>
            <a:spLocks noGrp="1"/>
          </p:cNvSpPr>
          <p:nvPr>
            <p:ph type="sldNum" sz="quarter" idx="5"/>
          </p:nvPr>
        </p:nvSpPr>
        <p:spPr/>
        <p:txBody>
          <a:bodyPr/>
          <a:lstStyle/>
          <a:p>
            <a:fld id="{E3B36274-F2B9-4C45-BBB4-0EDF4CD651A7}" type="slidenum">
              <a:rPr lang="en-US" smtClean="0"/>
              <a:t>30</a:t>
            </a:fld>
            <a:endParaRPr lang="en-US"/>
          </a:p>
        </p:txBody>
      </p:sp>
    </p:spTree>
    <p:extLst>
      <p:ext uri="{BB962C8B-B14F-4D97-AF65-F5344CB8AC3E}">
        <p14:creationId xmlns:p14="http://schemas.microsoft.com/office/powerpoint/2010/main" val="25500234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CHRIL team submitted about 4 grant proposals before we finally received our DRRP award in 2015.</a:t>
            </a:r>
          </a:p>
          <a:p>
            <a:endParaRPr lang="en-US" dirty="0"/>
          </a:p>
          <a:p>
            <a:r>
              <a:rPr lang="en-US" dirty="0"/>
              <a:t>NIDILRR reviewers were pretty skeptical about our proposals</a:t>
            </a:r>
          </a:p>
        </p:txBody>
      </p:sp>
      <p:sp>
        <p:nvSpPr>
          <p:cNvPr id="4" name="Slide Number Placeholder 3"/>
          <p:cNvSpPr>
            <a:spLocks noGrp="1"/>
          </p:cNvSpPr>
          <p:nvPr>
            <p:ph type="sldNum" sz="quarter" idx="10"/>
          </p:nvPr>
        </p:nvSpPr>
        <p:spPr/>
        <p:txBody>
          <a:bodyPr/>
          <a:lstStyle/>
          <a:p>
            <a:fld id="{E3B36274-F2B9-4C45-BBB4-0EDF4CD651A7}" type="slidenum">
              <a:rPr lang="en-US" smtClean="0"/>
              <a:t>31</a:t>
            </a:fld>
            <a:endParaRPr lang="en-US"/>
          </a:p>
        </p:txBody>
      </p:sp>
    </p:spTree>
    <p:extLst>
      <p:ext uri="{BB962C8B-B14F-4D97-AF65-F5344CB8AC3E}">
        <p14:creationId xmlns:p14="http://schemas.microsoft.com/office/powerpoint/2010/main" val="26373395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CHRIL proposal, we describe a standard type of quasi-experimental design called interrupted time-series. Basically, researchers observe changes in one or more groups over time, and see if the slope of the trend line changes after an important interruption or intervention.</a:t>
            </a:r>
          </a:p>
          <a:p>
            <a:endParaRPr lang="en-US" dirty="0"/>
          </a:p>
          <a:p>
            <a:r>
              <a:rPr lang="en-US" dirty="0"/>
              <a:t>In this figure, we are looking at changes in the proportion of adults with and without disabilities who report difficulty paying for needed medical care. We knew that a growing number of Americans were having difficulty paying for care, and that those with disabilities were about 3 times more likely than those without disabilities to have difficulty.</a:t>
            </a:r>
          </a:p>
          <a:p>
            <a:endParaRPr lang="en-US" dirty="0"/>
          </a:p>
          <a:p>
            <a:r>
              <a:rPr lang="en-US" dirty="0"/>
              <a:t>A main goal of the Affordable Care Act was to reduce health care costs, so we hypothesized that rates of difficulty would decline after the ACA was fully implemented in 2014. When we started the CHIL project in 2015, we could look back to see how these rates changed.</a:t>
            </a:r>
          </a:p>
          <a:p>
            <a:endParaRPr lang="en-US" dirty="0"/>
          </a:p>
          <a:p>
            <a:r>
              <a:rPr lang="en-US" dirty="0"/>
              <a:t>But a lot of other things were happening during this period, and these might also have affected the affordability of health care…</a:t>
            </a:r>
          </a:p>
        </p:txBody>
      </p:sp>
      <p:sp>
        <p:nvSpPr>
          <p:cNvPr id="4" name="Slide Number Placeholder 3"/>
          <p:cNvSpPr>
            <a:spLocks noGrp="1"/>
          </p:cNvSpPr>
          <p:nvPr>
            <p:ph type="sldNum" sz="quarter" idx="10"/>
          </p:nvPr>
        </p:nvSpPr>
        <p:spPr/>
        <p:txBody>
          <a:bodyPr/>
          <a:lstStyle/>
          <a:p>
            <a:fld id="{E3B36274-F2B9-4C45-BBB4-0EDF4CD651A7}" type="slidenum">
              <a:rPr lang="en-US" smtClean="0"/>
              <a:t>32</a:t>
            </a:fld>
            <a:endParaRPr lang="en-US"/>
          </a:p>
        </p:txBody>
      </p:sp>
    </p:spTree>
    <p:extLst>
      <p:ext uri="{BB962C8B-B14F-4D97-AF65-F5344CB8AC3E}">
        <p14:creationId xmlns:p14="http://schemas.microsoft.com/office/powerpoint/2010/main" val="1858516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3</a:t>
            </a:fld>
            <a:endParaRPr lang="en-US"/>
          </a:p>
        </p:txBody>
      </p:sp>
    </p:spTree>
    <p:extLst>
      <p:ext uri="{BB962C8B-B14F-4D97-AF65-F5344CB8AC3E}">
        <p14:creationId xmlns:p14="http://schemas.microsoft.com/office/powerpoint/2010/main" val="38950322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descr="Graph showing ACA passed; ACA fully implemented; CHRIL starts; ACA Repeal Fails; The Great Recession; Obama WH; GOP Congress; NFIBvSebelius; Trump WH; Divided Congress&#10;&#10;After the Supreme Court decided that the ACA was mostly constitutional, and we addressed other reviewer comments, we got the CHRIL grant. &#10;&#10;But we didn’t fully anticipate the continued resistance to implementation of Medicaid expansion, or the big push to repeal the ACA after the 2016 election. As the political environment changed, so did the research questions.&#10;&#10;This is a big problem for anyone who does policy research, not just the CHRIL team. Funders like NIDILRR have to take a risk when they fund research like this, because of the uncertainty of the intervention and political controversy of the policy issue.&#10;&#10;I would argue that the success of the CHRIL shows that, for important policy questions, the benefit is worth the risk. &#10;"/>
          <p:cNvSpPr>
            <a:spLocks noGrp="1"/>
          </p:cNvSpPr>
          <p:nvPr>
            <p:ph type="body" idx="1"/>
          </p:nvPr>
        </p:nvSpPr>
        <p:spPr/>
        <p:txBody>
          <a:bodyPr/>
          <a:lstStyle/>
          <a:p>
            <a:r>
              <a:rPr lang="en-US" dirty="0"/>
              <a:t>After the Supreme Court decided that the ACA was mostly constitutional, and we addressed other reviewer comments, we got the CHRIL grant. </a:t>
            </a:r>
          </a:p>
          <a:p>
            <a:endParaRPr lang="en-US" dirty="0"/>
          </a:p>
          <a:p>
            <a:r>
              <a:rPr lang="en-US" dirty="0"/>
              <a:t>But we didn’t fully anticipate the continued resistance to implementation of Medicaid expansion, or the big push to repeal the ACA after the 2016 election. As the political environment changed, so did the research questions.</a:t>
            </a:r>
          </a:p>
          <a:p>
            <a:endParaRPr lang="en-US" dirty="0"/>
          </a:p>
          <a:p>
            <a:r>
              <a:rPr lang="en-US" dirty="0"/>
              <a:t>This is a big problem for anyone who does policy research, not just the CHRIL team. Funders like NIDILRR have to take a risk when they fund research like this, because of the uncertainty of the intervention and political controversy of the policy issue.</a:t>
            </a:r>
          </a:p>
          <a:p>
            <a:endParaRPr lang="en-US" dirty="0"/>
          </a:p>
          <a:p>
            <a:r>
              <a:rPr lang="en-US" dirty="0"/>
              <a:t>I would argue that the success of the CHRIL shows that, for important policy questions, the benefit is worth the risk. </a:t>
            </a:r>
          </a:p>
        </p:txBody>
      </p:sp>
      <p:sp>
        <p:nvSpPr>
          <p:cNvPr id="4" name="Slide Number Placeholder 3"/>
          <p:cNvSpPr>
            <a:spLocks noGrp="1"/>
          </p:cNvSpPr>
          <p:nvPr>
            <p:ph type="sldNum" sz="quarter" idx="10"/>
          </p:nvPr>
        </p:nvSpPr>
        <p:spPr/>
        <p:txBody>
          <a:bodyPr/>
          <a:lstStyle/>
          <a:p>
            <a:fld id="{E3B36274-F2B9-4C45-BBB4-0EDF4CD651A7}" type="slidenum">
              <a:rPr lang="en-US" smtClean="0"/>
              <a:t>33</a:t>
            </a:fld>
            <a:endParaRPr lang="en-US"/>
          </a:p>
        </p:txBody>
      </p:sp>
    </p:spTree>
    <p:extLst>
      <p:ext uri="{BB962C8B-B14F-4D97-AF65-F5344CB8AC3E}">
        <p14:creationId xmlns:p14="http://schemas.microsoft.com/office/powerpoint/2010/main" val="2769981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35</a:t>
            </a:fld>
            <a:endParaRPr lang="en-US"/>
          </a:p>
        </p:txBody>
      </p:sp>
    </p:spTree>
    <p:extLst>
      <p:ext uri="{BB962C8B-B14F-4D97-AF65-F5344CB8AC3E}">
        <p14:creationId xmlns:p14="http://schemas.microsoft.com/office/powerpoint/2010/main" val="33819042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really are committed to working with the disability community and providing resources and training other than journal articles and reports.</a:t>
            </a:r>
          </a:p>
        </p:txBody>
      </p:sp>
      <p:sp>
        <p:nvSpPr>
          <p:cNvPr id="4" name="Slide Number Placeholder 3"/>
          <p:cNvSpPr>
            <a:spLocks noGrp="1"/>
          </p:cNvSpPr>
          <p:nvPr>
            <p:ph type="sldNum" sz="quarter" idx="5"/>
          </p:nvPr>
        </p:nvSpPr>
        <p:spPr/>
        <p:txBody>
          <a:bodyPr/>
          <a:lstStyle/>
          <a:p>
            <a:fld id="{E3B36274-F2B9-4C45-BBB4-0EDF4CD651A7}" type="slidenum">
              <a:rPr lang="en-US" smtClean="0"/>
              <a:t>36</a:t>
            </a:fld>
            <a:endParaRPr lang="en-US"/>
          </a:p>
        </p:txBody>
      </p:sp>
    </p:spTree>
    <p:extLst>
      <p:ext uri="{BB962C8B-B14F-4D97-AF65-F5344CB8AC3E}">
        <p14:creationId xmlns:p14="http://schemas.microsoft.com/office/powerpoint/2010/main" val="30318485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really are committed to working with the disability community and providing resources and training other than journal articles and reports.</a:t>
            </a:r>
          </a:p>
        </p:txBody>
      </p:sp>
      <p:sp>
        <p:nvSpPr>
          <p:cNvPr id="4" name="Slide Number Placeholder 3"/>
          <p:cNvSpPr>
            <a:spLocks noGrp="1"/>
          </p:cNvSpPr>
          <p:nvPr>
            <p:ph type="sldNum" sz="quarter" idx="5"/>
          </p:nvPr>
        </p:nvSpPr>
        <p:spPr/>
        <p:txBody>
          <a:bodyPr/>
          <a:lstStyle/>
          <a:p>
            <a:fld id="{E3B36274-F2B9-4C45-BBB4-0EDF4CD651A7}" type="slidenum">
              <a:rPr lang="en-US" smtClean="0"/>
              <a:t>37</a:t>
            </a:fld>
            <a:endParaRPr lang="en-US"/>
          </a:p>
        </p:txBody>
      </p:sp>
    </p:spTree>
    <p:extLst>
      <p:ext uri="{BB962C8B-B14F-4D97-AF65-F5344CB8AC3E}">
        <p14:creationId xmlns:p14="http://schemas.microsoft.com/office/powerpoint/2010/main" val="37186368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many disability advocates, health policy is a matter of life or death. </a:t>
            </a:r>
          </a:p>
          <a:p>
            <a:endParaRPr lang="en-US" dirty="0"/>
          </a:p>
          <a:p>
            <a:r>
              <a:rPr lang="en-US" dirty="0"/>
              <a:t>People are passionate, and frequently quite angry. That’s good! </a:t>
            </a:r>
          </a:p>
          <a:p>
            <a:endParaRPr lang="en-US" dirty="0"/>
          </a:p>
          <a:p>
            <a:r>
              <a:rPr lang="en-US" dirty="0"/>
              <a:t>But we need to give them information and strategies for channeling that energy. “Call your Congressional Representative” is not enough.</a:t>
            </a:r>
          </a:p>
          <a:p>
            <a:endParaRPr lang="en-US" dirty="0"/>
          </a:p>
          <a:p>
            <a:endParaRPr lang="en-US" dirty="0"/>
          </a:p>
        </p:txBody>
      </p:sp>
      <p:sp>
        <p:nvSpPr>
          <p:cNvPr id="4" name="Slide Number Placeholder 3"/>
          <p:cNvSpPr>
            <a:spLocks noGrp="1"/>
          </p:cNvSpPr>
          <p:nvPr>
            <p:ph type="sldNum" sz="quarter" idx="5"/>
          </p:nvPr>
        </p:nvSpPr>
        <p:spPr/>
        <p:txBody>
          <a:bodyPr/>
          <a:lstStyle/>
          <a:p>
            <a:fld id="{E3B36274-F2B9-4C45-BBB4-0EDF4CD651A7}" type="slidenum">
              <a:rPr lang="en-US" smtClean="0"/>
              <a:t>38</a:t>
            </a:fld>
            <a:endParaRPr lang="en-US"/>
          </a:p>
        </p:txBody>
      </p:sp>
    </p:spTree>
    <p:extLst>
      <p:ext uri="{BB962C8B-B14F-4D97-AF65-F5344CB8AC3E}">
        <p14:creationId xmlns:p14="http://schemas.microsoft.com/office/powerpoint/2010/main" val="10732816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projects like the CHRIL are inherently difficult to manage, but the plus side is that people really care about the work.</a:t>
            </a:r>
          </a:p>
          <a:p>
            <a:endParaRPr lang="en-US" dirty="0"/>
          </a:p>
          <a:p>
            <a:r>
              <a:rPr lang="en-US" dirty="0"/>
              <a:t>The CHRIL team strongly believes that better evidence leads to better policy. This objective stance helps defuse partisan passions.</a:t>
            </a:r>
          </a:p>
        </p:txBody>
      </p:sp>
      <p:sp>
        <p:nvSpPr>
          <p:cNvPr id="4" name="Slide Number Placeholder 3"/>
          <p:cNvSpPr>
            <a:spLocks noGrp="1"/>
          </p:cNvSpPr>
          <p:nvPr>
            <p:ph type="sldNum" sz="quarter" idx="5"/>
          </p:nvPr>
        </p:nvSpPr>
        <p:spPr/>
        <p:txBody>
          <a:bodyPr/>
          <a:lstStyle/>
          <a:p>
            <a:fld id="{E3B36274-F2B9-4C45-BBB4-0EDF4CD651A7}" type="slidenum">
              <a:rPr lang="en-US" smtClean="0"/>
              <a:t>39</a:t>
            </a:fld>
            <a:endParaRPr lang="en-US"/>
          </a:p>
        </p:txBody>
      </p:sp>
    </p:spTree>
    <p:extLst>
      <p:ext uri="{BB962C8B-B14F-4D97-AF65-F5344CB8AC3E}">
        <p14:creationId xmlns:p14="http://schemas.microsoft.com/office/powerpoint/2010/main" val="8725179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least for the next few years, it looks like the main arena for policy change will be state and federal Medicaid policy. </a:t>
            </a:r>
          </a:p>
          <a:p>
            <a:endParaRPr lang="en-US" dirty="0"/>
          </a:p>
          <a:p>
            <a:r>
              <a:rPr lang="en-US" dirty="0"/>
              <a:t>It is imperative to focus on specific states and territories and talk with local disability communities – employing qualitative techniques and particularly case studies</a:t>
            </a:r>
          </a:p>
        </p:txBody>
      </p:sp>
      <p:sp>
        <p:nvSpPr>
          <p:cNvPr id="4" name="Slide Number Placeholder 3"/>
          <p:cNvSpPr>
            <a:spLocks noGrp="1"/>
          </p:cNvSpPr>
          <p:nvPr>
            <p:ph type="sldNum" sz="quarter" idx="5"/>
          </p:nvPr>
        </p:nvSpPr>
        <p:spPr/>
        <p:txBody>
          <a:bodyPr/>
          <a:lstStyle/>
          <a:p>
            <a:fld id="{E3B36274-F2B9-4C45-BBB4-0EDF4CD651A7}" type="slidenum">
              <a:rPr lang="en-US" smtClean="0"/>
              <a:t>40</a:t>
            </a:fld>
            <a:endParaRPr lang="en-US"/>
          </a:p>
        </p:txBody>
      </p:sp>
    </p:spTree>
    <p:extLst>
      <p:ext uri="{BB962C8B-B14F-4D97-AF65-F5344CB8AC3E}">
        <p14:creationId xmlns:p14="http://schemas.microsoft.com/office/powerpoint/2010/main" val="41162902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Stay tuned!</a:t>
            </a:r>
          </a:p>
        </p:txBody>
      </p:sp>
      <p:sp>
        <p:nvSpPr>
          <p:cNvPr id="4" name="Slide Number Placeholder 3"/>
          <p:cNvSpPr>
            <a:spLocks noGrp="1"/>
          </p:cNvSpPr>
          <p:nvPr>
            <p:ph type="sldNum" sz="quarter" idx="5"/>
          </p:nvPr>
        </p:nvSpPr>
        <p:spPr/>
        <p:txBody>
          <a:bodyPr/>
          <a:lstStyle/>
          <a:p>
            <a:fld id="{E3B36274-F2B9-4C45-BBB4-0EDF4CD651A7}" type="slidenum">
              <a:rPr lang="en-US" smtClean="0"/>
              <a:t>41</a:t>
            </a:fld>
            <a:endParaRPr lang="en-US"/>
          </a:p>
        </p:txBody>
      </p:sp>
    </p:spTree>
    <p:extLst>
      <p:ext uri="{BB962C8B-B14F-4D97-AF65-F5344CB8AC3E}">
        <p14:creationId xmlns:p14="http://schemas.microsoft.com/office/powerpoint/2010/main" val="40349393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42</a:t>
            </a:fld>
            <a:endParaRPr lang="en-US"/>
          </a:p>
        </p:txBody>
      </p:sp>
    </p:spTree>
    <p:extLst>
      <p:ext uri="{BB962C8B-B14F-4D97-AF65-F5344CB8AC3E}">
        <p14:creationId xmlns:p14="http://schemas.microsoft.com/office/powerpoint/2010/main" val="17628012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43</a:t>
            </a:fld>
            <a:endParaRPr lang="en-US"/>
          </a:p>
        </p:txBody>
      </p:sp>
    </p:spTree>
    <p:extLst>
      <p:ext uri="{BB962C8B-B14F-4D97-AF65-F5344CB8AC3E}">
        <p14:creationId xmlns:p14="http://schemas.microsoft.com/office/powerpoint/2010/main" val="4017429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B36274-F2B9-4C45-BBB4-0EDF4CD651A7}" type="slidenum">
              <a:rPr lang="en-US" smtClean="0"/>
              <a:t>4</a:t>
            </a:fld>
            <a:endParaRPr lang="en-US"/>
          </a:p>
        </p:txBody>
      </p:sp>
    </p:spTree>
    <p:extLst>
      <p:ext uri="{BB962C8B-B14F-4D97-AF65-F5344CB8AC3E}">
        <p14:creationId xmlns:p14="http://schemas.microsoft.com/office/powerpoint/2010/main" val="1065262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For one thing, the </a:t>
            </a:r>
            <a:r>
              <a:rPr lang="en-US" dirty="0"/>
              <a:t>great majority of </a:t>
            </a:r>
            <a:r>
              <a:rPr lang="en-US" sz="1200" dirty="0"/>
              <a:t>adults over age 65 already participate in a </a:t>
            </a:r>
            <a:r>
              <a:rPr lang="en-US" dirty="0"/>
              <a:t>single payer system – Medicare.</a:t>
            </a:r>
          </a:p>
          <a:p>
            <a:endParaRPr lang="en-US" sz="1200" dirty="0"/>
          </a:p>
          <a:p>
            <a:r>
              <a:rPr lang="en-US" dirty="0"/>
              <a:t>Working-age adults with disabilities are also interesting from a policy perspective because they usually have high health care needs and associated costs, so insurance is particularly important, but they also face barriers to coverage.</a:t>
            </a:r>
          </a:p>
          <a:p>
            <a:endParaRPr lang="en-US" dirty="0"/>
          </a:p>
          <a:p>
            <a:r>
              <a:rPr lang="en-US" dirty="0"/>
              <a:t>Some working-age adults with disabilities apply for SSI or SSDI mainly for health insurance coverage rather than transfer income, a phenomenon we describe as Health Insurance Motivated Disability Enrollment (Kennedy &amp; Blodgett, 2014).</a:t>
            </a:r>
          </a:p>
          <a:p>
            <a:endParaRPr lang="en-US" dirty="0"/>
          </a:p>
          <a:p>
            <a:r>
              <a:rPr lang="en-US" dirty="0"/>
              <a:t>The Affordable Care Act eliminated pre-existing coverage exclusions for private insurance, and created new Medicaid coverage options for the states. The impact of those changes on working-age adults with disabilities had not been studied.</a:t>
            </a:r>
          </a:p>
        </p:txBody>
      </p:sp>
      <p:sp>
        <p:nvSpPr>
          <p:cNvPr id="4" name="Slide Number Placeholder 3"/>
          <p:cNvSpPr>
            <a:spLocks noGrp="1"/>
          </p:cNvSpPr>
          <p:nvPr>
            <p:ph type="sldNum" sz="quarter" idx="10"/>
          </p:nvPr>
        </p:nvSpPr>
        <p:spPr/>
        <p:txBody>
          <a:bodyPr/>
          <a:lstStyle/>
          <a:p>
            <a:fld id="{E3B36274-F2B9-4C45-BBB4-0EDF4CD651A7}" type="slidenum">
              <a:rPr lang="en-US" smtClean="0"/>
              <a:t>5</a:t>
            </a:fld>
            <a:endParaRPr lang="en-US"/>
          </a:p>
        </p:txBody>
      </p:sp>
    </p:spTree>
    <p:extLst>
      <p:ext uri="{BB962C8B-B14F-4D97-AF65-F5344CB8AC3E}">
        <p14:creationId xmlns:p14="http://schemas.microsoft.com/office/powerpoint/2010/main" val="4113541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trend figures presented here are updated from this publicly available journal article.</a:t>
            </a:r>
          </a:p>
        </p:txBody>
      </p:sp>
      <p:sp>
        <p:nvSpPr>
          <p:cNvPr id="4" name="Slide Number Placeholder 3"/>
          <p:cNvSpPr>
            <a:spLocks noGrp="1"/>
          </p:cNvSpPr>
          <p:nvPr>
            <p:ph type="sldNum" sz="quarter" idx="5"/>
          </p:nvPr>
        </p:nvSpPr>
        <p:spPr/>
        <p:txBody>
          <a:bodyPr/>
          <a:lstStyle/>
          <a:p>
            <a:fld id="{E3B36274-F2B9-4C45-BBB4-0EDF4CD651A7}" type="slidenum">
              <a:rPr lang="en-US" smtClean="0"/>
              <a:t>6</a:t>
            </a:fld>
            <a:endParaRPr lang="en-US"/>
          </a:p>
        </p:txBody>
      </p:sp>
    </p:spTree>
    <p:extLst>
      <p:ext uri="{BB962C8B-B14F-4D97-AF65-F5344CB8AC3E}">
        <p14:creationId xmlns:p14="http://schemas.microsoft.com/office/powerpoint/2010/main" val="3181435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proportion of adults without insurance declined after ACA implementation</a:t>
            </a:r>
          </a:p>
        </p:txBody>
      </p:sp>
      <p:sp>
        <p:nvSpPr>
          <p:cNvPr id="4" name="Slide Number Placeholder 3"/>
          <p:cNvSpPr>
            <a:spLocks noGrp="1"/>
          </p:cNvSpPr>
          <p:nvPr>
            <p:ph type="sldNum" sz="quarter" idx="5"/>
          </p:nvPr>
        </p:nvSpPr>
        <p:spPr/>
        <p:txBody>
          <a:bodyPr/>
          <a:lstStyle/>
          <a:p>
            <a:fld id="{E3B36274-F2B9-4C45-BBB4-0EDF4CD651A7}" type="slidenum">
              <a:rPr lang="en-US" smtClean="0"/>
              <a:t>7</a:t>
            </a:fld>
            <a:endParaRPr lang="en-US"/>
          </a:p>
        </p:txBody>
      </p:sp>
    </p:spTree>
    <p:extLst>
      <p:ext uri="{BB962C8B-B14F-4D97-AF65-F5344CB8AC3E}">
        <p14:creationId xmlns:p14="http://schemas.microsoft.com/office/powerpoint/2010/main" val="3926358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proportion of adults enrolled in Medicaid increased after ACA </a:t>
            </a:r>
            <a:r>
              <a:rPr lang="en-US" dirty="0" err="1"/>
              <a:t>implementaton</a:t>
            </a:r>
            <a:endParaRPr lang="en-US" dirty="0"/>
          </a:p>
        </p:txBody>
      </p:sp>
      <p:sp>
        <p:nvSpPr>
          <p:cNvPr id="4" name="Slide Number Placeholder 3"/>
          <p:cNvSpPr>
            <a:spLocks noGrp="1"/>
          </p:cNvSpPr>
          <p:nvPr>
            <p:ph type="sldNum" sz="quarter" idx="5"/>
          </p:nvPr>
        </p:nvSpPr>
        <p:spPr/>
        <p:txBody>
          <a:bodyPr/>
          <a:lstStyle/>
          <a:p>
            <a:fld id="{E3B36274-F2B9-4C45-BBB4-0EDF4CD651A7}" type="slidenum">
              <a:rPr lang="en-US" smtClean="0"/>
              <a:t>8</a:t>
            </a:fld>
            <a:endParaRPr lang="en-US"/>
          </a:p>
        </p:txBody>
      </p:sp>
    </p:spTree>
    <p:extLst>
      <p:ext uri="{BB962C8B-B14F-4D97-AF65-F5344CB8AC3E}">
        <p14:creationId xmlns:p14="http://schemas.microsoft.com/office/powerpoint/2010/main" val="968522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Better insurance coverage didn’t increase heavy use of hospital or physician services. This is important, because economists are perennially concerned that reducing costs by improving insurance leads to higher use rates.</a:t>
            </a:r>
          </a:p>
        </p:txBody>
      </p:sp>
      <p:sp>
        <p:nvSpPr>
          <p:cNvPr id="4" name="Slide Number Placeholder 3"/>
          <p:cNvSpPr>
            <a:spLocks noGrp="1"/>
          </p:cNvSpPr>
          <p:nvPr>
            <p:ph type="sldNum" sz="quarter" idx="5"/>
          </p:nvPr>
        </p:nvSpPr>
        <p:spPr/>
        <p:txBody>
          <a:bodyPr/>
          <a:lstStyle/>
          <a:p>
            <a:fld id="{E3B36274-F2B9-4C45-BBB4-0EDF4CD651A7}" type="slidenum">
              <a:rPr lang="en-US" smtClean="0"/>
              <a:t>9</a:t>
            </a:fld>
            <a:endParaRPr lang="en-US"/>
          </a:p>
        </p:txBody>
      </p:sp>
    </p:spTree>
    <p:extLst>
      <p:ext uri="{BB962C8B-B14F-4D97-AF65-F5344CB8AC3E}">
        <p14:creationId xmlns:p14="http://schemas.microsoft.com/office/powerpoint/2010/main" val="6964126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836612" y="6203951"/>
            <a:ext cx="6862462" cy="273049"/>
          </a:xfrm>
        </p:spPr>
        <p:txBody>
          <a:bodyPr/>
          <a:lstStyle/>
          <a:p>
            <a:r>
              <a:rPr lang="en-US" dirty="0"/>
              <a:t>CHRIL-Collaborative on Health Reform and Independent Living</a:t>
            </a:r>
          </a:p>
        </p:txBody>
      </p:sp>
      <p:sp>
        <p:nvSpPr>
          <p:cNvPr id="6" name="Slide Number Placeholder 5"/>
          <p:cNvSpPr>
            <a:spLocks noGrp="1"/>
          </p:cNvSpPr>
          <p:nvPr>
            <p:ph type="sldNum" sz="quarter" idx="12"/>
          </p:nvPr>
        </p:nvSpPr>
        <p:spPr>
          <a:xfrm>
            <a:off x="10133012" y="6280151"/>
            <a:ext cx="990601" cy="273049"/>
          </a:xfrm>
        </p:spPr>
        <p:txBody>
          <a:bodyPr/>
          <a:lstStyle/>
          <a:p>
            <a:fld id="{E5137D0E-4A4F-4307-8994-C1891D747D59}" type="slidenum">
              <a:rPr lang="en-US" smtClean="0"/>
              <a:t>‹#›</a:t>
            </a:fld>
            <a:endParaRPr lang="en-US"/>
          </a:p>
        </p:txBody>
      </p:sp>
      <p:sp>
        <p:nvSpPr>
          <p:cNvPr id="3" name="Subtitle 2"/>
          <p:cNvSpPr>
            <a:spLocks noGrp="1"/>
          </p:cNvSpPr>
          <p:nvPr>
            <p:ph type="subTitle" idx="1"/>
          </p:nvPr>
        </p:nvSpPr>
        <p:spPr>
          <a:xfrm>
            <a:off x="1979612" y="3581400"/>
            <a:ext cx="8229600" cy="1066800"/>
          </a:xfrm>
        </p:spPr>
        <p:txBody>
          <a:bodyPr>
            <a:normAutofit/>
          </a:bodyPr>
          <a:lstStyle>
            <a:lvl1pPr marL="0" indent="0" algn="ctr">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2" name="Title 1"/>
          <p:cNvSpPr>
            <a:spLocks noGrp="1"/>
          </p:cNvSpPr>
          <p:nvPr>
            <p:ph type="ctrTitle"/>
          </p:nvPr>
        </p:nvSpPr>
        <p:spPr>
          <a:xfrm>
            <a:off x="1598612" y="2209800"/>
            <a:ext cx="9144000" cy="990600"/>
          </a:xfrm>
        </p:spPr>
        <p:txBody>
          <a:bodyPr>
            <a:noAutofit/>
          </a:bodyPr>
          <a:lstStyle>
            <a:lvl1pPr algn="ctr">
              <a:defRPr sz="4800" b="1"/>
            </a:lvl1pPr>
          </a:lstStyle>
          <a:p>
            <a:r>
              <a:rPr lang="en-US"/>
              <a:t>Click to edit Master title style</a:t>
            </a:r>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6412" y="503027"/>
            <a:ext cx="914400" cy="411373"/>
          </a:xfrm>
          <a:prstGeom prst="rect">
            <a:avLst/>
          </a:prstGeom>
        </p:spPr>
      </p:pic>
    </p:spTree>
    <p:extLst>
      <p:ext uri="{BB962C8B-B14F-4D97-AF65-F5344CB8AC3E}">
        <p14:creationId xmlns:p14="http://schemas.microsoft.com/office/powerpoint/2010/main" val="4107501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912812" y="6172201"/>
            <a:ext cx="3429000" cy="304800"/>
          </a:xfrm>
        </p:spPr>
        <p:txBody>
          <a:bodyPr/>
          <a:lstStyle>
            <a:lvl1pPr>
              <a:defRPr sz="800"/>
            </a:lvl1pPr>
          </a:lstStyle>
          <a:p>
            <a:r>
              <a:rPr lang="en-US" dirty="0"/>
              <a:t>CHRIL-Collaborative on Health Reform and Independent Living</a:t>
            </a:r>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sp>
        <p:nvSpPr>
          <p:cNvPr id="3" name="Content Placeholder 2"/>
          <p:cNvSpPr>
            <a:spLocks noGrp="1"/>
          </p:cNvSpPr>
          <p:nvPr>
            <p:ph idx="1"/>
          </p:nvPr>
        </p:nvSpPr>
        <p:spPr>
          <a:xfrm>
            <a:off x="912812" y="1371600"/>
            <a:ext cx="10515600" cy="4648200"/>
          </a:xfrm>
        </p:spPr>
        <p:txBody>
          <a:bodyPr>
            <a:normAutofit/>
          </a:bodyPr>
          <a:lstStyle>
            <a:lvl1pPr>
              <a:defRPr sz="2600"/>
            </a:lvl1pPr>
            <a:lvl2pPr>
              <a:buClr>
                <a:schemeClr val="accent2"/>
              </a:buClr>
              <a:defRPr sz="2600"/>
            </a:lvl2pPr>
            <a:lvl3pPr>
              <a:defRPr sz="2600"/>
            </a:lvl3pPr>
            <a:lvl4pPr>
              <a:defRPr sz="2600"/>
            </a:lvl4pPr>
            <a:lvl5pPr>
              <a:defRPr sz="2600"/>
            </a:lvl5pPr>
            <a:lvl6pPr>
              <a:buClr>
                <a:schemeClr val="accent2"/>
              </a:buClr>
              <a:defRPr baseline="0"/>
            </a:lvl6pPr>
            <a:lvl7pPr>
              <a:buClr>
                <a:schemeClr val="accent2"/>
              </a:buClr>
              <a:defRPr baseline="0"/>
            </a:lvl7pPr>
            <a:lvl8pPr>
              <a:buClr>
                <a:schemeClr val="accent2"/>
              </a:buClr>
              <a:defRPr baseline="0"/>
            </a:lvl8pPr>
            <a:lvl9pPr>
              <a:buClr>
                <a:schemeClr val="accent2"/>
              </a:buClr>
              <a:defRPr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293812" y="457200"/>
            <a:ext cx="9296400" cy="685800"/>
          </a:xfrm>
        </p:spPr>
        <p:txBody>
          <a:bodyPr/>
          <a:lstStyle>
            <a:lvl1pPr>
              <a:defRPr b="1"/>
            </a:lvl1pPr>
          </a:lstStyle>
          <a:p>
            <a:r>
              <a:rPr lang="en-US" dirty="0"/>
              <a:t>Click to edit Master title style</a:t>
            </a:r>
            <a:endParaRPr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6412" y="503027"/>
            <a:ext cx="914400" cy="411373"/>
          </a:xfrm>
          <a:prstGeom prst="rect">
            <a:avLst/>
          </a:prstGeom>
        </p:spPr>
      </p:pic>
    </p:spTree>
    <p:extLst>
      <p:ext uri="{BB962C8B-B14F-4D97-AF65-F5344CB8AC3E}">
        <p14:creationId xmlns:p14="http://schemas.microsoft.com/office/powerpoint/2010/main" val="836337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832150" y="6280151"/>
            <a:ext cx="6862462" cy="273049"/>
          </a:xfrm>
        </p:spPr>
        <p:txBody>
          <a:bodyPr/>
          <a:lstStyle/>
          <a:p>
            <a:r>
              <a:rPr lang="en-US"/>
              <a:t>CHRIL-Collaborative on Health Reform and Independent Living</a:t>
            </a:r>
            <a:endParaRPr lang="en-US" dirty="0"/>
          </a:p>
        </p:txBody>
      </p:sp>
      <p:sp>
        <p:nvSpPr>
          <p:cNvPr id="7" name="Slide Number Placeholder 6"/>
          <p:cNvSpPr>
            <a:spLocks noGrp="1"/>
          </p:cNvSpPr>
          <p:nvPr>
            <p:ph type="sldNum" sz="quarter" idx="12"/>
          </p:nvPr>
        </p:nvSpPr>
        <p:spPr>
          <a:xfrm>
            <a:off x="10133012" y="6280151"/>
            <a:ext cx="990601" cy="273049"/>
          </a:xfrm>
        </p:spPr>
        <p:txBody>
          <a:bodyPr/>
          <a:lstStyle/>
          <a:p>
            <a:fld id="{E5137D0E-4A4F-4307-8994-C1891D747D59}" type="slidenum">
              <a:rPr lang="en-US" smtClean="0"/>
              <a:t>‹#›</a:t>
            </a:fld>
            <a:endParaRPr lang="en-US"/>
          </a:p>
        </p:txBody>
      </p:sp>
      <p:sp>
        <p:nvSpPr>
          <p:cNvPr id="4" name="Content Placeholder 3"/>
          <p:cNvSpPr>
            <a:spLocks noGrp="1"/>
          </p:cNvSpPr>
          <p:nvPr>
            <p:ph sz="half" idx="2"/>
          </p:nvPr>
        </p:nvSpPr>
        <p:spPr>
          <a:xfrm>
            <a:off x="6475412" y="1327151"/>
            <a:ext cx="4648201" cy="469264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Content Placeholder 2"/>
          <p:cNvSpPr>
            <a:spLocks noGrp="1"/>
          </p:cNvSpPr>
          <p:nvPr>
            <p:ph sz="half" idx="1"/>
          </p:nvPr>
        </p:nvSpPr>
        <p:spPr>
          <a:xfrm>
            <a:off x="1370012" y="1327151"/>
            <a:ext cx="4645152" cy="469264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a:xfrm>
            <a:off x="1370012" y="381000"/>
            <a:ext cx="9601200" cy="685800"/>
          </a:xfrm>
        </p:spPr>
        <p:txBody>
          <a:bodyPr/>
          <a:lstStyle>
            <a:lvl1pPr>
              <a:defRPr b="1"/>
            </a:lvl1pPr>
          </a:lstStyle>
          <a:p>
            <a:r>
              <a:rPr lang="en-US" dirty="0"/>
              <a:t>Click to edit Master title style</a:t>
            </a:r>
            <a:endParaRPr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0212" y="457200"/>
            <a:ext cx="914400" cy="411373"/>
          </a:xfrm>
          <a:prstGeom prst="rect">
            <a:avLst/>
          </a:prstGeom>
        </p:spPr>
      </p:pic>
    </p:spTree>
    <p:extLst>
      <p:ext uri="{BB962C8B-B14F-4D97-AF65-F5344CB8AC3E}">
        <p14:creationId xmlns:p14="http://schemas.microsoft.com/office/powerpoint/2010/main" val="383154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CHRIL-Collaborative on Health Reform and Independent Living</a:t>
            </a:r>
          </a:p>
        </p:txBody>
      </p:sp>
      <p:sp>
        <p:nvSpPr>
          <p:cNvPr id="9" name="Slide Number Placeholder 8"/>
          <p:cNvSpPr>
            <a:spLocks noGrp="1"/>
          </p:cNvSpPr>
          <p:nvPr>
            <p:ph type="sldNum" sz="quarter" idx="12"/>
          </p:nvPr>
        </p:nvSpPr>
        <p:spPr/>
        <p:txBody>
          <a:bodyPr/>
          <a:lstStyle/>
          <a:p>
            <a:fld id="{E5137D0E-4A4F-4307-8994-C1891D747D59}" type="slidenum">
              <a:rPr lang="en-US" smtClean="0"/>
              <a:t>‹#›</a:t>
            </a:fld>
            <a:endParaRPr lang="en-US"/>
          </a:p>
        </p:txBody>
      </p:sp>
      <p:sp>
        <p:nvSpPr>
          <p:cNvPr id="6" name="Content Placeholder 5"/>
          <p:cNvSpPr>
            <a:spLocks noGrp="1"/>
          </p:cNvSpPr>
          <p:nvPr>
            <p:ph sz="quarter" idx="4"/>
          </p:nvPr>
        </p:nvSpPr>
        <p:spPr>
          <a:xfrm>
            <a:off x="6478462"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478462"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4"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Text Placeholder 2"/>
          <p:cNvSpPr>
            <a:spLocks noGrp="1"/>
          </p:cNvSpPr>
          <p:nvPr>
            <p:ph type="body" idx="1"/>
          </p:nvPr>
        </p:nvSpPr>
        <p:spPr>
          <a:xfrm>
            <a:off x="1522414"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p:cNvSpPr>
            <a:spLocks noGrp="1"/>
          </p:cNvSpPr>
          <p:nvPr>
            <p:ph type="title"/>
          </p:nvPr>
        </p:nvSpPr>
        <p:spPr>
          <a:xfrm>
            <a:off x="1522414" y="533400"/>
            <a:ext cx="9601200" cy="1143000"/>
          </a:xfrm>
        </p:spPr>
        <p:txBody>
          <a:bodyPr/>
          <a:lstStyle>
            <a:lvl1pPr>
              <a:defRPr/>
            </a:lvl1pPr>
          </a:lstStyle>
          <a:p>
            <a:r>
              <a:rPr lang="en-US"/>
              <a:t>Click to edit Master title style</a:t>
            </a:r>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0212" y="457200"/>
            <a:ext cx="914400" cy="411373"/>
          </a:xfrm>
          <a:prstGeom prst="rect">
            <a:avLst/>
          </a:prstGeom>
        </p:spPr>
      </p:pic>
    </p:spTree>
    <p:extLst>
      <p:ext uri="{BB962C8B-B14F-4D97-AF65-F5344CB8AC3E}">
        <p14:creationId xmlns:p14="http://schemas.microsoft.com/office/powerpoint/2010/main" val="381292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CHRIL-Collaborative on Health Reform and Independent Living</a:t>
            </a:r>
          </a:p>
        </p:txBody>
      </p:sp>
      <p:sp>
        <p:nvSpPr>
          <p:cNvPr id="5" name="Slide Number Placeholder 4"/>
          <p:cNvSpPr>
            <a:spLocks noGrp="1"/>
          </p:cNvSpPr>
          <p:nvPr>
            <p:ph type="sldNum" sz="quarter" idx="12"/>
          </p:nvPr>
        </p:nvSpPr>
        <p:spPr/>
        <p:txBody>
          <a:bodyPr/>
          <a:lstStyle/>
          <a:p>
            <a:fld id="{E5137D0E-4A4F-4307-8994-C1891D747D59}" type="slidenum">
              <a:rPr lang="en-US" smtClean="0"/>
              <a:t>‹#›</a:t>
            </a:fld>
            <a:endParaRPr lang="en-US"/>
          </a:p>
        </p:txBody>
      </p:sp>
      <p:sp>
        <p:nvSpPr>
          <p:cNvPr id="2" name="Title 1"/>
          <p:cNvSpPr>
            <a:spLocks noGrp="1"/>
          </p:cNvSpPr>
          <p:nvPr>
            <p:ph type="title"/>
          </p:nvPr>
        </p:nvSpPr>
        <p:spPr>
          <a:xfrm>
            <a:off x="1370012" y="457200"/>
            <a:ext cx="9601200" cy="807827"/>
          </a:xfrm>
        </p:spPr>
        <p:txBody>
          <a:bodyPr/>
          <a:lstStyle>
            <a:lvl1pPr>
              <a:defRPr b="1"/>
            </a:lvl1pPr>
          </a:lstStyle>
          <a:p>
            <a:r>
              <a:rPr lang="en-US" dirty="0"/>
              <a:t>Click to edit Master title style</a:t>
            </a:r>
            <a:endParaRPr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6412" y="503027"/>
            <a:ext cx="914400" cy="411373"/>
          </a:xfrm>
          <a:prstGeom prst="rect">
            <a:avLst/>
          </a:prstGeom>
        </p:spPr>
      </p:pic>
    </p:spTree>
    <p:extLst>
      <p:ext uri="{BB962C8B-B14F-4D97-AF65-F5344CB8AC3E}">
        <p14:creationId xmlns:p14="http://schemas.microsoft.com/office/powerpoint/2010/main" val="2236569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CHRIL-Collaborative on Health Reform and Independent Living</a:t>
            </a:r>
          </a:p>
        </p:txBody>
      </p:sp>
      <p:sp>
        <p:nvSpPr>
          <p:cNvPr id="4" name="Slide Number Placeholder 3"/>
          <p:cNvSpPr>
            <a:spLocks noGrp="1"/>
          </p:cNvSpPr>
          <p:nvPr>
            <p:ph type="sldNum" sz="quarter" idx="12"/>
          </p:nvPr>
        </p:nvSpPr>
        <p:spPr/>
        <p:txBody>
          <a:bodyPr/>
          <a:lstStyle/>
          <a:p>
            <a:fld id="{E5137D0E-4A4F-4307-8994-C1891D747D59}"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0212" y="457200"/>
            <a:ext cx="914400" cy="411373"/>
          </a:xfrm>
          <a:prstGeom prst="rect">
            <a:avLst/>
          </a:prstGeom>
        </p:spPr>
      </p:pic>
    </p:spTree>
    <p:extLst>
      <p:ext uri="{BB962C8B-B14F-4D97-AF65-F5344CB8AC3E}">
        <p14:creationId xmlns:p14="http://schemas.microsoft.com/office/powerpoint/2010/main" val="3465258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Blank Layout">
    <p:spTree>
      <p:nvGrpSpPr>
        <p:cNvPr id="1" name=""/>
        <p:cNvGrpSpPr/>
        <p:nvPr/>
      </p:nvGrpSpPr>
      <p:grpSpPr>
        <a:xfrm>
          <a:off x="0" y="0"/>
          <a:ext cx="0" cy="0"/>
          <a:chOff x="0" y="0"/>
          <a:chExt cx="0" cy="0"/>
        </a:xfrm>
      </p:grpSpPr>
      <p:sp>
        <p:nvSpPr>
          <p:cNvPr id="5" name="Text Placeholder 6"/>
          <p:cNvSpPr>
            <a:spLocks noGrp="1"/>
          </p:cNvSpPr>
          <p:nvPr>
            <p:ph type="body" sz="quarter" idx="11" hasCustomPrompt="1"/>
          </p:nvPr>
        </p:nvSpPr>
        <p:spPr>
          <a:xfrm>
            <a:off x="121888" y="6217920"/>
            <a:ext cx="11091831" cy="548640"/>
          </a:xfrm>
          <a:prstGeom prst="rect">
            <a:avLst/>
          </a:prstGeom>
        </p:spPr>
        <p:txBody>
          <a:bodyPr anchor="b" anchorCtr="0"/>
          <a:lstStyle>
            <a:lvl1pPr marL="0" indent="0" algn="l">
              <a:spcBef>
                <a:spcPts val="0"/>
              </a:spcBef>
              <a:buFont typeface="Arial" pitchFamily="34" charset="0"/>
              <a:buNone/>
              <a:defRPr sz="1000" baseline="0">
                <a:solidFill>
                  <a:schemeClr val="tx1"/>
                </a:solidFill>
                <a:latin typeface="+mn-lt"/>
                <a:cs typeface="Calibri" pitchFamily="34" charset="0"/>
              </a:defRPr>
            </a:lvl1pPr>
          </a:lstStyle>
          <a:p>
            <a:pPr algn="l">
              <a:spcBef>
                <a:spcPts val="0"/>
              </a:spcBef>
            </a:pPr>
            <a:r>
              <a:rPr lang="en-US" dirty="0"/>
              <a:t>Insert Source Here</a:t>
            </a:r>
          </a:p>
        </p:txBody>
      </p:sp>
      <p:sp>
        <p:nvSpPr>
          <p:cNvPr id="4" name="Title 5"/>
          <p:cNvSpPr>
            <a:spLocks noGrp="1" noChangeArrowheads="1"/>
          </p:cNvSpPr>
          <p:nvPr>
            <p:ph type="title"/>
          </p:nvPr>
        </p:nvSpPr>
        <p:spPr bwMode="auto">
          <a:xfrm>
            <a:off x="1015736" y="56716"/>
            <a:ext cx="11051201"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latin typeface="Arial" panose="020B0604020202020204" pitchFamily="34" charset="0"/>
                <a:cs typeface="Arial" panose="020B0604020202020204" pitchFamily="34" charset="0"/>
              </a:defRPr>
            </a:lvl1pPr>
          </a:lstStyle>
          <a:p>
            <a:pPr lvl="0" algn="l" rtl="0" eaLnBrk="1" fontAlgn="base" hangingPunct="1">
              <a:spcBef>
                <a:spcPct val="0"/>
              </a:spcBef>
              <a:spcAft>
                <a:spcPct val="0"/>
              </a:spcAft>
            </a:pPr>
            <a:r>
              <a:rPr lang="en-US"/>
              <a:t>Click to edit Master title style</a:t>
            </a:r>
            <a:endParaRPr lang="en-US" dirty="0"/>
          </a:p>
        </p:txBody>
      </p:sp>
    </p:spTree>
    <p:extLst>
      <p:ext uri="{BB962C8B-B14F-4D97-AF65-F5344CB8AC3E}">
        <p14:creationId xmlns:p14="http://schemas.microsoft.com/office/powerpoint/2010/main" val="731143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609012" y="6172200"/>
            <a:ext cx="1320059" cy="273049"/>
          </a:xfrm>
          <a:prstGeom prst="rect">
            <a:avLst/>
          </a:prstGeom>
        </p:spPr>
        <p:txBody>
          <a:bodyPr vert="horz" lIns="91440" tIns="45720" rIns="91440" bIns="45720" rtlCol="0" anchor="ctr"/>
          <a:lstStyle>
            <a:lvl1pPr algn="r">
              <a:defRPr sz="1000">
                <a:solidFill>
                  <a:schemeClr val="tx1"/>
                </a:solidFill>
              </a:defRPr>
            </a:lvl1pPr>
          </a:lstStyle>
          <a:p>
            <a:endParaRPr lang="en-US"/>
          </a:p>
        </p:txBody>
      </p:sp>
      <p:sp>
        <p:nvSpPr>
          <p:cNvPr id="5" name="Footer Placeholder 4"/>
          <p:cNvSpPr>
            <a:spLocks noGrp="1"/>
          </p:cNvSpPr>
          <p:nvPr>
            <p:ph type="ftr" sz="quarter" idx="3"/>
          </p:nvPr>
        </p:nvSpPr>
        <p:spPr>
          <a:xfrm>
            <a:off x="1517950" y="6172200"/>
            <a:ext cx="6862462" cy="273049"/>
          </a:xfrm>
          <a:prstGeom prst="rect">
            <a:avLst/>
          </a:prstGeom>
        </p:spPr>
        <p:txBody>
          <a:bodyPr vert="horz" lIns="91440" tIns="45720" rIns="91440" bIns="45720" rtlCol="0" anchor="ctr"/>
          <a:lstStyle>
            <a:lvl1pPr algn="l">
              <a:defRPr sz="1000">
                <a:solidFill>
                  <a:schemeClr val="tx1"/>
                </a:solidFill>
              </a:defRPr>
            </a:lvl1pPr>
          </a:lstStyle>
          <a:p>
            <a:r>
              <a:rPr lang="en-US"/>
              <a:t>CHRIL-Collaborative on Health Reform and Independent Living</a:t>
            </a:r>
          </a:p>
        </p:txBody>
      </p:sp>
      <p:sp>
        <p:nvSpPr>
          <p:cNvPr id="6" name="Slide Number Placeholder 5"/>
          <p:cNvSpPr>
            <a:spLocks noGrp="1"/>
          </p:cNvSpPr>
          <p:nvPr>
            <p:ph type="sldNum" sz="quarter" idx="4"/>
          </p:nvPr>
        </p:nvSpPr>
        <p:spPr>
          <a:xfrm>
            <a:off x="10133012" y="6172200"/>
            <a:ext cx="990601" cy="273049"/>
          </a:xfrm>
          <a:prstGeom prst="rect">
            <a:avLst/>
          </a:prstGeom>
        </p:spPr>
        <p:txBody>
          <a:bodyPr vert="horz" lIns="91440" tIns="45720" rIns="91440" bIns="45720" rtlCol="0" anchor="ctr"/>
          <a:lstStyle>
            <a:lvl1pPr algn="r">
              <a:defRPr sz="1000">
                <a:solidFill>
                  <a:schemeClr val="tx1"/>
                </a:solidFill>
              </a:defRPr>
            </a:lvl1pPr>
          </a:lstStyle>
          <a:p>
            <a:fld id="{E5137D0E-4A4F-4307-8994-C1891D747D59}" type="slidenum">
              <a:rPr lang="en-US" smtClean="0"/>
              <a:pPr/>
              <a:t>‹#›</a:t>
            </a:fld>
            <a:endParaRPr lang="en-US"/>
          </a:p>
        </p:txBody>
      </p:sp>
      <p:grpSp>
        <p:nvGrpSpPr>
          <p:cNvPr id="32" name="Group 31"/>
          <p:cNvGrpSpPr/>
          <p:nvPr/>
        </p:nvGrpSpPr>
        <p:grpSpPr>
          <a:xfrm>
            <a:off x="-1" y="0"/>
            <a:ext cx="12188825" cy="6858000"/>
            <a:chOff x="-1" y="0"/>
            <a:chExt cx="12188825" cy="6858000"/>
          </a:xfrm>
        </p:grpSpPr>
        <p:sp>
          <p:nvSpPr>
            <p:cNvPr id="8" name="Rectangle 8"/>
            <p:cNvSpPr>
              <a:spLocks noChangeArrowheads="1"/>
            </p:cNvSpPr>
            <p:nvPr/>
          </p:nvSpPr>
          <p:spPr bwMode="auto">
            <a:xfrm>
              <a:off x="4164514" y="6705600"/>
              <a:ext cx="8024310" cy="152400"/>
            </a:xfrm>
            <a:prstGeom prst="rect">
              <a:avLst/>
            </a:prstGeom>
            <a:gradFill rotWithShape="0">
              <a:gsLst>
                <a:gs pos="0">
                  <a:schemeClr val="accent5">
                    <a:lumMod val="20000"/>
                    <a:lumOff val="80000"/>
                  </a:schemeClr>
                </a:gs>
                <a:gs pos="100000">
                  <a:schemeClr val="accent5">
                    <a:lumMod val="75000"/>
                  </a:schemeClr>
                </a:gs>
              </a:gsLst>
              <a:lin ang="0" scaled="1"/>
            </a:gradFill>
            <a:ln w="9525">
              <a:solidFill>
                <a:schemeClr val="tx1"/>
              </a:solidFill>
              <a:miter lim="800000"/>
              <a:headEnd/>
              <a:tailEnd/>
            </a:ln>
            <a:effectLst/>
            <a:extLst/>
          </p:spPr>
          <p:txBody>
            <a:bodyPr wrap="none" anchor="ctr"/>
            <a:lstStyle/>
            <a:p>
              <a:pPr algn="ctr"/>
              <a:endParaRPr kumimoji="1" lang="en-US" sz="2400">
                <a:latin typeface="굴림" pitchFamily="50" charset="-127"/>
              </a:endParaRPr>
            </a:p>
          </p:txBody>
        </p:sp>
        <p:sp>
          <p:nvSpPr>
            <p:cNvPr id="9" name="Rectangle 9"/>
            <p:cNvSpPr>
              <a:spLocks noChangeArrowheads="1"/>
            </p:cNvSpPr>
            <p:nvPr/>
          </p:nvSpPr>
          <p:spPr bwMode="auto">
            <a:xfrm>
              <a:off x="11680956" y="1981200"/>
              <a:ext cx="507868" cy="4267200"/>
            </a:xfrm>
            <a:prstGeom prst="rect">
              <a:avLst/>
            </a:prstGeom>
            <a:gradFill rotWithShape="0">
              <a:gsLst>
                <a:gs pos="0">
                  <a:schemeClr val="tx2">
                    <a:lumMod val="20000"/>
                    <a:lumOff val="80000"/>
                  </a:schemeClr>
                </a:gs>
                <a:gs pos="100000">
                  <a:schemeClr val="tx2">
                    <a:lumMod val="60000"/>
                    <a:lumOff val="40000"/>
                  </a:schemeClr>
                </a:gs>
              </a:gsLst>
              <a:lin ang="5400000" scaled="1"/>
            </a:gradFill>
            <a:ln w="9525">
              <a:solidFill>
                <a:schemeClr val="tx1"/>
              </a:solidFill>
              <a:miter lim="800000"/>
              <a:headEnd/>
              <a:tailEnd/>
            </a:ln>
            <a:effectLst/>
            <a:extLst/>
          </p:spPr>
          <p:txBody>
            <a:bodyPr wrap="none" anchor="ctr"/>
            <a:lstStyle/>
            <a:p>
              <a:pPr algn="ctr"/>
              <a:endParaRPr kumimoji="1" lang="en-US" sz="2400">
                <a:latin typeface="굴림" pitchFamily="50" charset="-127"/>
              </a:endParaRPr>
            </a:p>
          </p:txBody>
        </p:sp>
        <p:sp>
          <p:nvSpPr>
            <p:cNvPr id="10" name="Rectangle 10"/>
            <p:cNvSpPr>
              <a:spLocks noChangeArrowheads="1"/>
            </p:cNvSpPr>
            <p:nvPr/>
          </p:nvSpPr>
          <p:spPr bwMode="auto">
            <a:xfrm>
              <a:off x="-1" y="5257800"/>
              <a:ext cx="609441" cy="1524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a:latin typeface="굴림" pitchFamily="50" charset="-127"/>
              </a:endParaRPr>
            </a:p>
          </p:txBody>
        </p:sp>
        <p:sp>
          <p:nvSpPr>
            <p:cNvPr id="11" name="Rectangle 11"/>
            <p:cNvSpPr>
              <a:spLocks noChangeArrowheads="1"/>
            </p:cNvSpPr>
            <p:nvPr/>
          </p:nvSpPr>
          <p:spPr bwMode="auto">
            <a:xfrm>
              <a:off x="-1" y="5410200"/>
              <a:ext cx="609441" cy="144780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a:latin typeface="굴림" pitchFamily="50" charset="-127"/>
              </a:endParaRPr>
            </a:p>
          </p:txBody>
        </p:sp>
        <p:sp>
          <p:nvSpPr>
            <p:cNvPr id="12" name="Rectangle 12"/>
            <p:cNvSpPr>
              <a:spLocks noChangeArrowheads="1"/>
            </p:cNvSpPr>
            <p:nvPr/>
          </p:nvSpPr>
          <p:spPr bwMode="auto">
            <a:xfrm>
              <a:off x="11680956" y="0"/>
              <a:ext cx="507868" cy="1981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a:latin typeface="굴림" pitchFamily="50" charset="-127"/>
              </a:endParaRPr>
            </a:p>
          </p:txBody>
        </p:sp>
        <p:sp>
          <p:nvSpPr>
            <p:cNvPr id="13" name="Rectangle 13"/>
            <p:cNvSpPr>
              <a:spLocks noChangeArrowheads="1"/>
            </p:cNvSpPr>
            <p:nvPr/>
          </p:nvSpPr>
          <p:spPr bwMode="auto">
            <a:xfrm>
              <a:off x="7618015" y="0"/>
              <a:ext cx="4062942" cy="304800"/>
            </a:xfrm>
            <a:prstGeom prst="rect">
              <a:avLst/>
            </a:prstGeom>
            <a:solidFill>
              <a:schemeClr val="accent1"/>
            </a:solidFill>
            <a:ln w="9525">
              <a:solidFill>
                <a:schemeClr val="accent3"/>
              </a:solidFill>
              <a:miter lim="800000"/>
              <a:headEnd/>
              <a:tailEnd/>
            </a:ln>
            <a:effectLst/>
            <a:extLst/>
          </p:spPr>
          <p:txBody>
            <a:bodyPr wrap="none" anchor="ctr"/>
            <a:lstStyle/>
            <a:p>
              <a:pPr algn="ctr"/>
              <a:endParaRPr kumimoji="1" lang="en-US" sz="2400">
                <a:latin typeface="굴림" pitchFamily="50" charset="-127"/>
              </a:endParaRPr>
            </a:p>
          </p:txBody>
        </p:sp>
        <p:sp>
          <p:nvSpPr>
            <p:cNvPr id="14" name="Rectangle 14"/>
            <p:cNvSpPr>
              <a:spLocks noChangeArrowheads="1"/>
            </p:cNvSpPr>
            <p:nvPr/>
          </p:nvSpPr>
          <p:spPr bwMode="auto">
            <a:xfrm>
              <a:off x="609440" y="304800"/>
              <a:ext cx="711015" cy="762000"/>
            </a:xfrm>
            <a:prstGeom prst="rect">
              <a:avLst/>
            </a:prstGeom>
            <a:solidFill>
              <a:schemeClr val="bg2">
                <a:lumMod val="50000"/>
                <a:alpha val="50000"/>
              </a:schemeClr>
            </a:solidFill>
            <a:ln w="9525">
              <a:solidFill>
                <a:schemeClr val="tx1"/>
              </a:solidFill>
              <a:miter lim="800000"/>
              <a:headEnd/>
              <a:tailEnd/>
            </a:ln>
            <a:effectLst/>
            <a:extLst/>
          </p:spPr>
          <p:txBody>
            <a:bodyPr wrap="none" anchor="ctr"/>
            <a:lstStyle/>
            <a:p>
              <a:pPr algn="ctr"/>
              <a:endParaRPr kumimoji="1" lang="en-US" sz="2400">
                <a:latin typeface="굴림" pitchFamily="50" charset="-127"/>
              </a:endParaRPr>
            </a:p>
          </p:txBody>
        </p:sp>
        <p:sp>
          <p:nvSpPr>
            <p:cNvPr id="15" name="Rectangle 15"/>
            <p:cNvSpPr>
              <a:spLocks noChangeArrowheads="1"/>
            </p:cNvSpPr>
            <p:nvPr/>
          </p:nvSpPr>
          <p:spPr bwMode="auto">
            <a:xfrm>
              <a:off x="-1" y="1066800"/>
              <a:ext cx="609441" cy="4191000"/>
            </a:xfrm>
            <a:prstGeom prst="rect">
              <a:avLst/>
            </a:prstGeom>
            <a:gradFill rotWithShape="0">
              <a:gsLst>
                <a:gs pos="0">
                  <a:schemeClr val="bg2">
                    <a:lumMod val="50000"/>
                  </a:schemeClr>
                </a:gs>
                <a:gs pos="100000">
                  <a:schemeClr val="bg1"/>
                </a:gs>
              </a:gsLst>
              <a:lin ang="5400000" scaled="1"/>
            </a:gradFill>
            <a:ln w="9525">
              <a:solidFill>
                <a:schemeClr val="tx1"/>
              </a:solidFill>
              <a:miter lim="800000"/>
              <a:headEnd/>
              <a:tailEnd/>
            </a:ln>
            <a:effectLst/>
            <a:extLst/>
          </p:spPr>
          <p:txBody>
            <a:bodyPr wrap="none" anchor="ctr"/>
            <a:lstStyle/>
            <a:p>
              <a:pPr algn="ctr"/>
              <a:endParaRPr kumimoji="1" lang="en-US" sz="2400">
                <a:latin typeface="굴림" pitchFamily="50" charset="-127"/>
              </a:endParaRPr>
            </a:p>
          </p:txBody>
        </p:sp>
        <p:sp>
          <p:nvSpPr>
            <p:cNvPr id="16" name="Rectangle 16"/>
            <p:cNvSpPr>
              <a:spLocks noChangeArrowheads="1"/>
            </p:cNvSpPr>
            <p:nvPr/>
          </p:nvSpPr>
          <p:spPr bwMode="auto">
            <a:xfrm>
              <a:off x="-1" y="304800"/>
              <a:ext cx="609441" cy="762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a:latin typeface="굴림" pitchFamily="50" charset="-127"/>
              </a:endParaRPr>
            </a:p>
          </p:txBody>
        </p:sp>
        <p:sp>
          <p:nvSpPr>
            <p:cNvPr id="17" name="Rectangle 17"/>
            <p:cNvSpPr>
              <a:spLocks noChangeArrowheads="1"/>
            </p:cNvSpPr>
            <p:nvPr/>
          </p:nvSpPr>
          <p:spPr bwMode="auto">
            <a:xfrm>
              <a:off x="-1" y="0"/>
              <a:ext cx="1320456" cy="304800"/>
            </a:xfrm>
            <a:prstGeom prst="rect">
              <a:avLst/>
            </a:prstGeom>
            <a:solidFill>
              <a:schemeClr val="accent1"/>
            </a:solidFill>
            <a:ln w="19050">
              <a:solidFill>
                <a:schemeClr val="accent1"/>
              </a:solidFill>
              <a:miter lim="800000"/>
              <a:headEnd/>
              <a:tailEnd/>
            </a:ln>
            <a:effectLst/>
            <a:extLst/>
          </p:spPr>
          <p:txBody>
            <a:bodyPr wrap="none" anchor="ctr"/>
            <a:lstStyle/>
            <a:p>
              <a:pPr algn="ctr"/>
              <a:endParaRPr kumimoji="1" lang="en-US" sz="2400">
                <a:latin typeface="굴림" pitchFamily="50" charset="-127"/>
              </a:endParaRPr>
            </a:p>
          </p:txBody>
        </p:sp>
        <p:sp>
          <p:nvSpPr>
            <p:cNvPr id="18" name="Rectangle 18"/>
            <p:cNvSpPr>
              <a:spLocks noChangeArrowheads="1"/>
            </p:cNvSpPr>
            <p:nvPr/>
          </p:nvSpPr>
          <p:spPr bwMode="auto">
            <a:xfrm>
              <a:off x="1320455" y="0"/>
              <a:ext cx="6297560" cy="304800"/>
            </a:xfrm>
            <a:prstGeom prst="rect">
              <a:avLst/>
            </a:prstGeom>
            <a:solidFill>
              <a:schemeClr val="bg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a:latin typeface="굴림" pitchFamily="50" charset="-127"/>
              </a:endParaRPr>
            </a:p>
          </p:txBody>
        </p:sp>
        <p:sp>
          <p:nvSpPr>
            <p:cNvPr id="19" name="Line 19"/>
            <p:cNvSpPr>
              <a:spLocks noChangeShapeType="1"/>
            </p:cNvSpPr>
            <p:nvPr/>
          </p:nvSpPr>
          <p:spPr bwMode="auto">
            <a:xfrm flipV="1">
              <a:off x="609440" y="304800"/>
              <a:ext cx="0" cy="6553200"/>
            </a:xfrm>
            <a:prstGeom prst="line">
              <a:avLst/>
            </a:prstGeom>
            <a:noFill/>
            <a:ln w="762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Line 20"/>
            <p:cNvSpPr>
              <a:spLocks noChangeShapeType="1"/>
            </p:cNvSpPr>
            <p:nvPr/>
          </p:nvSpPr>
          <p:spPr bwMode="auto">
            <a:xfrm>
              <a:off x="609440" y="6705600"/>
              <a:ext cx="11579384" cy="0"/>
            </a:xfrm>
            <a:prstGeom prst="line">
              <a:avLst/>
            </a:prstGeom>
            <a:noFill/>
            <a:ln w="571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Line 21"/>
            <p:cNvSpPr>
              <a:spLocks noChangeShapeType="1"/>
            </p:cNvSpPr>
            <p:nvPr/>
          </p:nvSpPr>
          <p:spPr bwMode="auto">
            <a:xfrm flipV="1">
              <a:off x="11680956" y="0"/>
              <a:ext cx="0" cy="6705600"/>
            </a:xfrm>
            <a:prstGeom prst="line">
              <a:avLst/>
            </a:prstGeom>
            <a:noFill/>
            <a:ln w="571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Line 22"/>
            <p:cNvSpPr>
              <a:spLocks noChangeShapeType="1"/>
            </p:cNvSpPr>
            <p:nvPr/>
          </p:nvSpPr>
          <p:spPr bwMode="auto">
            <a:xfrm>
              <a:off x="-1" y="304800"/>
              <a:ext cx="12188825" cy="0"/>
            </a:xfrm>
            <a:prstGeom prst="line">
              <a:avLst/>
            </a:prstGeom>
            <a:noFill/>
            <a:ln w="381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Line 23"/>
            <p:cNvSpPr>
              <a:spLocks noChangeShapeType="1"/>
            </p:cNvSpPr>
            <p:nvPr/>
          </p:nvSpPr>
          <p:spPr bwMode="auto">
            <a:xfrm flipH="1">
              <a:off x="7618015" y="457200"/>
              <a:ext cx="4570809" cy="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Line 24"/>
            <p:cNvSpPr>
              <a:spLocks noChangeShapeType="1"/>
            </p:cNvSpPr>
            <p:nvPr/>
          </p:nvSpPr>
          <p:spPr bwMode="auto">
            <a:xfrm flipV="1">
              <a:off x="7618015" y="0"/>
              <a:ext cx="0" cy="45720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Line 25"/>
            <p:cNvSpPr>
              <a:spLocks noChangeShapeType="1"/>
            </p:cNvSpPr>
            <p:nvPr/>
          </p:nvSpPr>
          <p:spPr bwMode="auto">
            <a:xfrm>
              <a:off x="11680956" y="1981200"/>
              <a:ext cx="50786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Line 26"/>
            <p:cNvSpPr>
              <a:spLocks noChangeShapeType="1"/>
            </p:cNvSpPr>
            <p:nvPr/>
          </p:nvSpPr>
          <p:spPr bwMode="auto">
            <a:xfrm>
              <a:off x="1320455" y="0"/>
              <a:ext cx="0" cy="106680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Line 27"/>
            <p:cNvSpPr>
              <a:spLocks noChangeShapeType="1"/>
            </p:cNvSpPr>
            <p:nvPr/>
          </p:nvSpPr>
          <p:spPr bwMode="auto">
            <a:xfrm flipH="1">
              <a:off x="-1" y="1066800"/>
              <a:ext cx="1320456" cy="0"/>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Line 30"/>
            <p:cNvSpPr>
              <a:spLocks noChangeShapeType="1"/>
            </p:cNvSpPr>
            <p:nvPr/>
          </p:nvSpPr>
          <p:spPr bwMode="auto">
            <a:xfrm flipH="1">
              <a:off x="-1" y="5257800"/>
              <a:ext cx="609441" cy="0"/>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Line 31"/>
            <p:cNvSpPr>
              <a:spLocks noChangeShapeType="1"/>
            </p:cNvSpPr>
            <p:nvPr/>
          </p:nvSpPr>
          <p:spPr bwMode="auto">
            <a:xfrm flipH="1">
              <a:off x="-1" y="5410200"/>
              <a:ext cx="609441"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 name="Text Placeholder 2"/>
          <p:cNvSpPr>
            <a:spLocks noGrp="1"/>
          </p:cNvSpPr>
          <p:nvPr>
            <p:ph type="body" idx="1"/>
          </p:nvPr>
        </p:nvSpPr>
        <p:spPr>
          <a:xfrm>
            <a:off x="1522414" y="1828800"/>
            <a:ext cx="9601200" cy="4191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2" name="Title Placeholder 1"/>
          <p:cNvSpPr>
            <a:spLocks noGrp="1"/>
          </p:cNvSpPr>
          <p:nvPr>
            <p:ph type="title"/>
          </p:nvPr>
        </p:nvSpPr>
        <p:spPr>
          <a:xfrm>
            <a:off x="1522414" y="533400"/>
            <a:ext cx="9601200" cy="1143000"/>
          </a:xfrm>
          <a:prstGeom prst="rect">
            <a:avLst/>
          </a:prstGeom>
        </p:spPr>
        <p:txBody>
          <a:bodyPr vert="horz" lIns="91440" tIns="45720" rIns="91440" bIns="45720" rtlCol="0" anchor="b">
            <a:normAutofit/>
          </a:bodyPr>
          <a:lstStyle/>
          <a:p>
            <a:r>
              <a:rPr lang="en-US"/>
              <a:t>Click to edit Master title style</a:t>
            </a:r>
            <a:endParaRPr dirty="0"/>
          </a:p>
        </p:txBody>
      </p:sp>
    </p:spTree>
    <p:extLst>
      <p:ext uri="{BB962C8B-B14F-4D97-AF65-F5344CB8AC3E}">
        <p14:creationId xmlns:p14="http://schemas.microsoft.com/office/powerpoint/2010/main" val="7745226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7" r:id="rId4"/>
    <p:sldLayoutId id="2147483678" r:id="rId5"/>
    <p:sldLayoutId id="2147483679" r:id="rId6"/>
    <p:sldLayoutId id="2147483680"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2"/>
        </a:buClr>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Clr>
          <a:schemeClr val="accent2"/>
        </a:buClr>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Clr>
          <a:schemeClr val="accent2"/>
        </a:buClr>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Clr>
          <a:schemeClr val="accent2"/>
        </a:buClr>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mailto:jjkennedy@wsu.edu"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surveygizmo.com/s3/4718075/Webinar-Evaluation-January-31-2019-Health-Reform-and-People-with-Disabilities-Lessons-To-Date-from-the-CHRIL"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journals.sagepub.com/doi/pdf/10.1177/0046958017734031"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674812" y="990600"/>
            <a:ext cx="8991600" cy="1600200"/>
          </a:xfrm>
        </p:spPr>
        <p:txBody>
          <a:bodyPr/>
          <a:lstStyle/>
          <a:p>
            <a:pPr>
              <a:lnSpc>
                <a:spcPct val="100000"/>
              </a:lnSpc>
            </a:pPr>
            <a:r>
              <a:rPr lang="en-US" sz="2500" i="1" dirty="0"/>
              <a:t>Collaborative on Health Reform and Independent Living (CHRIL) presents… </a:t>
            </a:r>
            <a:br>
              <a:rPr lang="en-US" sz="2500" i="1" dirty="0"/>
            </a:br>
            <a:br>
              <a:rPr lang="en-US" sz="2500" i="1" dirty="0"/>
            </a:br>
            <a:r>
              <a:rPr lang="en-US" sz="2500" dirty="0"/>
              <a:t>Health Reform and People with Disabilities: </a:t>
            </a:r>
            <a:br>
              <a:rPr lang="en-US" sz="2500" dirty="0"/>
            </a:br>
            <a:r>
              <a:rPr lang="en-US" sz="2500" dirty="0"/>
              <a:t>Lessons to Date from the CHRIL</a:t>
            </a:r>
          </a:p>
        </p:txBody>
      </p:sp>
      <p:sp>
        <p:nvSpPr>
          <p:cNvPr id="4" name="Subtitle 3"/>
          <p:cNvSpPr>
            <a:spLocks noGrp="1"/>
          </p:cNvSpPr>
          <p:nvPr>
            <p:ph type="subTitle" idx="1"/>
          </p:nvPr>
        </p:nvSpPr>
        <p:spPr>
          <a:xfrm>
            <a:off x="2055812" y="2743200"/>
            <a:ext cx="8229600" cy="2590800"/>
          </a:xfrm>
        </p:spPr>
        <p:txBody>
          <a:bodyPr>
            <a:noAutofit/>
          </a:bodyPr>
          <a:lstStyle/>
          <a:p>
            <a:pPr>
              <a:lnSpc>
                <a:spcPct val="100000"/>
              </a:lnSpc>
            </a:pPr>
            <a:r>
              <a:rPr lang="en-US" b="1" i="1" dirty="0">
                <a:solidFill>
                  <a:schemeClr val="tx2"/>
                </a:solidFill>
              </a:rPr>
              <a:t>Presenters:</a:t>
            </a:r>
          </a:p>
          <a:p>
            <a:pPr>
              <a:lnSpc>
                <a:spcPct val="100000"/>
              </a:lnSpc>
            </a:pPr>
            <a:endParaRPr lang="en-US" sz="1400" b="1" dirty="0">
              <a:solidFill>
                <a:schemeClr val="tx2"/>
              </a:solidFill>
            </a:endParaRPr>
          </a:p>
          <a:p>
            <a:pPr>
              <a:lnSpc>
                <a:spcPct val="100000"/>
              </a:lnSpc>
            </a:pPr>
            <a:r>
              <a:rPr lang="en-US" b="1" dirty="0">
                <a:solidFill>
                  <a:schemeClr val="tx2"/>
                </a:solidFill>
              </a:rPr>
              <a:t>Jae Kennedy, Washington State University</a:t>
            </a:r>
          </a:p>
          <a:p>
            <a:pPr>
              <a:lnSpc>
                <a:spcPct val="100000"/>
              </a:lnSpc>
            </a:pPr>
            <a:r>
              <a:rPr lang="en-US" b="1" dirty="0">
                <a:solidFill>
                  <a:schemeClr val="tx2"/>
                </a:solidFill>
              </a:rPr>
              <a:t>Lex Frieden, ILRU</a:t>
            </a:r>
          </a:p>
          <a:p>
            <a:pPr>
              <a:lnSpc>
                <a:spcPct val="100000"/>
              </a:lnSpc>
            </a:pPr>
            <a:r>
              <a:rPr lang="en-US" b="1" dirty="0">
                <a:solidFill>
                  <a:schemeClr val="tx2"/>
                </a:solidFill>
              </a:rPr>
              <a:t>Jean Hall, University of Kansas</a:t>
            </a:r>
          </a:p>
          <a:p>
            <a:pPr>
              <a:lnSpc>
                <a:spcPct val="100000"/>
              </a:lnSpc>
            </a:pPr>
            <a:endParaRPr lang="en-US" b="1" dirty="0">
              <a:solidFill>
                <a:schemeClr val="tx2"/>
              </a:solidFill>
            </a:endParaRPr>
          </a:p>
          <a:p>
            <a:pPr>
              <a:lnSpc>
                <a:spcPct val="100000"/>
              </a:lnSpc>
            </a:pPr>
            <a:r>
              <a:rPr lang="en-US" b="1" dirty="0">
                <a:solidFill>
                  <a:schemeClr val="tx2"/>
                </a:solidFill>
              </a:rPr>
              <a:t>January 31, 2019</a:t>
            </a:r>
          </a:p>
        </p:txBody>
      </p:sp>
      <p:sp>
        <p:nvSpPr>
          <p:cNvPr id="3" name="Slide Number Placeholder 2"/>
          <p:cNvSpPr>
            <a:spLocks noGrp="1"/>
          </p:cNvSpPr>
          <p:nvPr>
            <p:ph type="sldNum" sz="quarter" idx="12"/>
          </p:nvPr>
        </p:nvSpPr>
        <p:spPr/>
        <p:txBody>
          <a:bodyPr/>
          <a:lstStyle/>
          <a:p>
            <a:fld id="{E5137D0E-4A4F-4307-8994-C1891D747D59}" type="slidenum">
              <a:rPr lang="en-US" smtClean="0"/>
              <a:t>1</a:t>
            </a:fld>
            <a:endParaRPr lang="en-US"/>
          </a:p>
        </p:txBody>
      </p:sp>
    </p:spTree>
    <p:extLst>
      <p:ext uri="{BB962C8B-B14F-4D97-AF65-F5344CB8AC3E}">
        <p14:creationId xmlns:p14="http://schemas.microsoft.com/office/powerpoint/2010/main" val="20813004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81E8209-B2EC-4324-9ED1-484573E0CB80}"/>
              </a:ext>
            </a:extLst>
          </p:cNvPr>
          <p:cNvSpPr>
            <a:spLocks noGrp="1"/>
          </p:cNvSpPr>
          <p:nvPr>
            <p:ph type="sldNum" sz="quarter" idx="12"/>
          </p:nvPr>
        </p:nvSpPr>
        <p:spPr/>
        <p:txBody>
          <a:bodyPr/>
          <a:lstStyle/>
          <a:p>
            <a:fld id="{E5137D0E-4A4F-4307-8994-C1891D747D59}" type="slidenum">
              <a:rPr lang="en-US" smtClean="0"/>
              <a:t>10</a:t>
            </a:fld>
            <a:endParaRPr lang="en-US"/>
          </a:p>
        </p:txBody>
      </p:sp>
      <p:pic>
        <p:nvPicPr>
          <p:cNvPr id="7" name="Content Placeholder 6" descr="Figure 4a. Access trends for adults with disabilities aged 18-64&#10;Figure 4b. Access trends for adults without disabilities aged 18-64&#10;Affordability problems peaked at the height of the Great Recession, and declined afterwards. But there was a steeper drop after ACA implementation.&#10;Access problems for adults with disabilities seem to be increasing recently (2016 and 2017) – it’s something to keep an eye on.&#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11923" y="1371600"/>
            <a:ext cx="10117380" cy="4648200"/>
          </a:xfrm>
        </p:spPr>
      </p:pic>
      <p:sp>
        <p:nvSpPr>
          <p:cNvPr id="6" name="Title 5">
            <a:extLst>
              <a:ext uri="{FF2B5EF4-FFF2-40B4-BE49-F238E27FC236}">
                <a16:creationId xmlns:a16="http://schemas.microsoft.com/office/drawing/2014/main" id="{95E8F274-29EF-4682-824E-D0C41C242AFA}"/>
              </a:ext>
            </a:extLst>
          </p:cNvPr>
          <p:cNvSpPr>
            <a:spLocks noGrp="1"/>
          </p:cNvSpPr>
          <p:nvPr>
            <p:ph type="title"/>
          </p:nvPr>
        </p:nvSpPr>
        <p:spPr/>
        <p:txBody>
          <a:bodyPr/>
          <a:lstStyle/>
          <a:p>
            <a:pPr algn="ctr"/>
            <a:r>
              <a:rPr lang="en-US" dirty="0"/>
              <a:t>Access trends</a:t>
            </a:r>
          </a:p>
        </p:txBody>
      </p:sp>
    </p:spTree>
    <p:extLst>
      <p:ext uri="{BB962C8B-B14F-4D97-AF65-F5344CB8AC3E}">
        <p14:creationId xmlns:p14="http://schemas.microsoft.com/office/powerpoint/2010/main" val="19295399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184CB31-CA4C-46A8-9A8C-DEE67AD9A352}"/>
              </a:ext>
            </a:extLst>
          </p:cNvPr>
          <p:cNvSpPr>
            <a:spLocks noGrp="1"/>
          </p:cNvSpPr>
          <p:nvPr>
            <p:ph type="sldNum" sz="quarter" idx="12"/>
          </p:nvPr>
        </p:nvSpPr>
        <p:spPr/>
        <p:txBody>
          <a:bodyPr/>
          <a:lstStyle/>
          <a:p>
            <a:fld id="{E5137D0E-4A4F-4307-8994-C1891D747D59}" type="slidenum">
              <a:rPr lang="en-US" smtClean="0"/>
              <a:t>11</a:t>
            </a:fld>
            <a:endParaRPr lang="en-US"/>
          </a:p>
        </p:txBody>
      </p:sp>
      <p:sp>
        <p:nvSpPr>
          <p:cNvPr id="8" name="Content Placeholder 7">
            <a:extLst>
              <a:ext uri="{FF2B5EF4-FFF2-40B4-BE49-F238E27FC236}">
                <a16:creationId xmlns:a16="http://schemas.microsoft.com/office/drawing/2014/main" id="{D7CCF0C3-752A-4E77-BA10-6E4900F18FE7}"/>
              </a:ext>
            </a:extLst>
          </p:cNvPr>
          <p:cNvSpPr>
            <a:spLocks noGrp="1"/>
          </p:cNvSpPr>
          <p:nvPr>
            <p:ph idx="1"/>
          </p:nvPr>
        </p:nvSpPr>
        <p:spPr>
          <a:xfrm>
            <a:off x="912812" y="1219200"/>
            <a:ext cx="10668000" cy="5105401"/>
          </a:xfrm>
        </p:spPr>
        <p:txBody>
          <a:bodyPr>
            <a:normAutofit fontScale="92500" lnSpcReduction="10000"/>
          </a:bodyPr>
          <a:lstStyle/>
          <a:p>
            <a:pPr>
              <a:lnSpc>
                <a:spcPct val="120000"/>
              </a:lnSpc>
            </a:pPr>
            <a:r>
              <a:rPr lang="x-none" dirty="0"/>
              <a:t>Working-age Americans with disabilities use a lot more health services than those without disabilities, but also have more difficulty obtaining and paying for these services. </a:t>
            </a:r>
            <a:endParaRPr lang="en-US" dirty="0"/>
          </a:p>
          <a:p>
            <a:pPr>
              <a:lnSpc>
                <a:spcPct val="120000"/>
              </a:lnSpc>
            </a:pPr>
            <a:r>
              <a:rPr lang="x-none" dirty="0"/>
              <a:t>Working-age Americans with disabilities </a:t>
            </a:r>
            <a:r>
              <a:rPr lang="en-US" dirty="0"/>
              <a:t>rely a lot more on public health insurance (Medicaid and Medicare) than those without disabilities</a:t>
            </a:r>
            <a:r>
              <a:rPr lang="x-none" dirty="0"/>
              <a:t>. Consequently, they are relatively vulnerable to </a:t>
            </a:r>
            <a:r>
              <a:rPr lang="en-US" dirty="0"/>
              <a:t>changes in Medicaid policy</a:t>
            </a:r>
            <a:r>
              <a:rPr lang="x-none" dirty="0"/>
              <a:t>. </a:t>
            </a:r>
            <a:endParaRPr lang="en-US" dirty="0"/>
          </a:p>
          <a:p>
            <a:pPr>
              <a:lnSpc>
                <a:spcPct val="120000"/>
              </a:lnSpc>
            </a:pPr>
            <a:r>
              <a:rPr lang="en-US" dirty="0"/>
              <a:t>For both working age adults with disabilities and those without disabilities, the implementation of the ACA in 2014 coincided with an increase in health insurance coverage and a decline in health care access problems. </a:t>
            </a:r>
          </a:p>
        </p:txBody>
      </p:sp>
      <p:sp>
        <p:nvSpPr>
          <p:cNvPr id="7" name="Title 6">
            <a:extLst>
              <a:ext uri="{FF2B5EF4-FFF2-40B4-BE49-F238E27FC236}">
                <a16:creationId xmlns:a16="http://schemas.microsoft.com/office/drawing/2014/main" id="{BF5625A8-FA14-4415-8B11-66EAE8D60230}"/>
              </a:ext>
            </a:extLst>
          </p:cNvPr>
          <p:cNvSpPr>
            <a:spLocks noGrp="1"/>
          </p:cNvSpPr>
          <p:nvPr>
            <p:ph type="title"/>
          </p:nvPr>
        </p:nvSpPr>
        <p:spPr/>
        <p:txBody>
          <a:bodyPr/>
          <a:lstStyle/>
          <a:p>
            <a:pPr algn="ctr"/>
            <a:r>
              <a:rPr lang="en-US" dirty="0"/>
              <a:t>Take-away points from trend analysis</a:t>
            </a:r>
          </a:p>
        </p:txBody>
      </p:sp>
    </p:spTree>
    <p:extLst>
      <p:ext uri="{BB962C8B-B14F-4D97-AF65-F5344CB8AC3E}">
        <p14:creationId xmlns:p14="http://schemas.microsoft.com/office/powerpoint/2010/main" val="10622633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522412" y="2819400"/>
            <a:ext cx="9144000" cy="990600"/>
          </a:xfrm>
        </p:spPr>
        <p:txBody>
          <a:bodyPr/>
          <a:lstStyle/>
          <a:p>
            <a:r>
              <a:rPr lang="en-US" sz="4000" dirty="0"/>
              <a:t>Lex Frieden</a:t>
            </a:r>
            <a:br>
              <a:rPr lang="en-US" sz="3600" dirty="0"/>
            </a:br>
            <a:r>
              <a:rPr lang="en-US" sz="2800" dirty="0"/>
              <a:t>ILRU</a:t>
            </a:r>
            <a:br>
              <a:rPr lang="en-US" sz="2800" dirty="0"/>
            </a:br>
            <a:r>
              <a:rPr lang="en-US" sz="2800" dirty="0" err="1"/>
              <a:t>lfrieden@bcm.edu</a:t>
            </a:r>
            <a:endParaRPr lang="en-US" sz="2800" dirty="0"/>
          </a:p>
        </p:txBody>
      </p:sp>
      <p:sp>
        <p:nvSpPr>
          <p:cNvPr id="3" name="Slide Number Placeholder 2"/>
          <p:cNvSpPr>
            <a:spLocks noGrp="1"/>
          </p:cNvSpPr>
          <p:nvPr>
            <p:ph type="sldNum" sz="quarter" idx="12"/>
          </p:nvPr>
        </p:nvSpPr>
        <p:spPr/>
        <p:txBody>
          <a:bodyPr/>
          <a:lstStyle/>
          <a:p>
            <a:fld id="{E5137D0E-4A4F-4307-8994-C1891D747D59}" type="slidenum">
              <a:rPr lang="en-US" smtClean="0"/>
              <a:t>12</a:t>
            </a:fld>
            <a:endParaRPr lang="en-US"/>
          </a:p>
        </p:txBody>
      </p:sp>
    </p:spTree>
    <p:extLst>
      <p:ext uri="{BB962C8B-B14F-4D97-AF65-F5344CB8AC3E}">
        <p14:creationId xmlns:p14="http://schemas.microsoft.com/office/powerpoint/2010/main" val="29934307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370012" y="533400"/>
            <a:ext cx="9677401" cy="990600"/>
          </a:xfrm>
        </p:spPr>
        <p:txBody>
          <a:bodyPr>
            <a:normAutofit fontScale="90000"/>
          </a:bodyPr>
          <a:lstStyle/>
          <a:p>
            <a:pPr algn="ctr"/>
            <a:r>
              <a:rPr lang="en-US" sz="3600" dirty="0"/>
              <a:t>Health Insurance Information and Training Needs of Centers for Independent Living (CILs)</a:t>
            </a:r>
            <a:endParaRPr lang="en-US" altLang="en-US" sz="3600" dirty="0">
              <a:cs typeface="Times New Roman" panose="02020603050405020304" pitchFamily="18" charset="0"/>
            </a:endParaRPr>
          </a:p>
        </p:txBody>
      </p:sp>
      <p:sp>
        <p:nvSpPr>
          <p:cNvPr id="9219" name="Rectangle 3"/>
          <p:cNvSpPr>
            <a:spLocks noGrp="1" noChangeArrowheads="1"/>
          </p:cNvSpPr>
          <p:nvPr>
            <p:ph idx="1"/>
          </p:nvPr>
        </p:nvSpPr>
        <p:spPr>
          <a:xfrm>
            <a:off x="912812" y="1752600"/>
            <a:ext cx="10591800" cy="4648200"/>
          </a:xfrm>
        </p:spPr>
        <p:txBody>
          <a:bodyPr>
            <a:noAutofit/>
          </a:bodyPr>
          <a:lstStyle/>
          <a:p>
            <a:pPr marL="0" indent="0">
              <a:buNone/>
            </a:pPr>
            <a:r>
              <a:rPr lang="x-none" sz="2800" b="1" cap="all"/>
              <a:t>Central hypothesis</a:t>
            </a:r>
            <a:r>
              <a:rPr lang="en-US" sz="2800" b="1" cap="all" dirty="0"/>
              <a:t>:</a:t>
            </a:r>
          </a:p>
          <a:p>
            <a:pPr marL="0" indent="0">
              <a:buNone/>
            </a:pPr>
            <a:r>
              <a:rPr lang="en-US" sz="2400" dirty="0"/>
              <a:t>Centers for Independent Living throughout the US will require new research, training, and technical assistance products to meet the needs of consumers with disabilities. </a:t>
            </a:r>
          </a:p>
          <a:p>
            <a:pPr marL="0" indent="0">
              <a:buNone/>
            </a:pPr>
            <a:r>
              <a:rPr lang="x-none" sz="2800" b="1" cap="all"/>
              <a:t>Research questions</a:t>
            </a:r>
            <a:r>
              <a:rPr lang="en-US" sz="2800" b="1" cap="all" dirty="0"/>
              <a:t>:</a:t>
            </a:r>
          </a:p>
          <a:p>
            <a:pPr lvl="1"/>
            <a:r>
              <a:rPr lang="en-US" sz="2400" i="1" dirty="0"/>
              <a:t>Are CILs currently providing benefits counseling and health insurance enrollment assistance to clients with disabilities?</a:t>
            </a:r>
            <a:endParaRPr lang="en-US" sz="2400" dirty="0"/>
          </a:p>
          <a:p>
            <a:pPr lvl="1"/>
            <a:r>
              <a:rPr lang="en-US" sz="2400" i="1" dirty="0"/>
              <a:t>What are the information, training, and technical assistance needs of the CIL staff and clients?</a:t>
            </a:r>
            <a:endParaRPr lang="en-US" sz="2400" dirty="0"/>
          </a:p>
          <a:p>
            <a:pPr lvl="1"/>
            <a:r>
              <a:rPr lang="en-US" sz="2400" i="1" dirty="0"/>
              <a:t>What are the major health policy concerns of CIL staff and clients?</a:t>
            </a:r>
            <a:endParaRPr lang="en-US" sz="2400" dirty="0"/>
          </a:p>
          <a:p>
            <a:pPr eaLnBrk="1" hangingPunct="1">
              <a:lnSpc>
                <a:spcPct val="100000"/>
              </a:lnSpc>
            </a:pPr>
            <a:endParaRPr lang="en-US" altLang="en-US" sz="2000" dirty="0">
              <a:ea typeface="Arial Unicode MS" panose="020B0604020202020204" pitchFamily="34" charset="-128"/>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E5137D0E-4A4F-4307-8994-C1891D747D59}" type="slidenum">
              <a:rPr lang="en-US" smtClean="0"/>
              <a:t>13</a:t>
            </a:fld>
            <a:endParaRPr lang="en-US"/>
          </a:p>
        </p:txBody>
      </p:sp>
    </p:spTree>
    <p:extLst>
      <p:ext uri="{BB962C8B-B14F-4D97-AF65-F5344CB8AC3E}">
        <p14:creationId xmlns:p14="http://schemas.microsoft.com/office/powerpoint/2010/main" val="26187704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293812" y="457200"/>
            <a:ext cx="9144000" cy="914400"/>
          </a:xfrm>
        </p:spPr>
        <p:txBody>
          <a:bodyPr>
            <a:normAutofit fontScale="90000"/>
          </a:bodyPr>
          <a:lstStyle/>
          <a:p>
            <a:pPr algn="ctr" eaLnBrk="1" hangingPunct="1"/>
            <a:r>
              <a:rPr lang="en-US" altLang="en-US" sz="3600" dirty="0">
                <a:cs typeface="Times New Roman" panose="02020603050405020304" pitchFamily="18" charset="0"/>
              </a:rPr>
              <a:t>Needs Assessment of </a:t>
            </a:r>
            <a:br>
              <a:rPr lang="en-US" altLang="en-US" sz="3600" dirty="0">
                <a:cs typeface="Times New Roman" panose="02020603050405020304" pitchFamily="18" charset="0"/>
              </a:rPr>
            </a:br>
            <a:r>
              <a:rPr lang="en-US" altLang="en-US" sz="3600" dirty="0">
                <a:cs typeface="Times New Roman" panose="02020603050405020304" pitchFamily="18" charset="0"/>
              </a:rPr>
              <a:t>Centers for Independent Living (CILs)</a:t>
            </a:r>
          </a:p>
        </p:txBody>
      </p:sp>
      <p:sp>
        <p:nvSpPr>
          <p:cNvPr id="9219" name="Rectangle 3"/>
          <p:cNvSpPr>
            <a:spLocks noGrp="1" noChangeArrowheads="1"/>
          </p:cNvSpPr>
          <p:nvPr>
            <p:ph idx="1"/>
          </p:nvPr>
        </p:nvSpPr>
        <p:spPr>
          <a:xfrm>
            <a:off x="912812" y="1447800"/>
            <a:ext cx="10591800" cy="4648200"/>
          </a:xfrm>
        </p:spPr>
        <p:txBody>
          <a:bodyPr>
            <a:noAutofit/>
          </a:bodyPr>
          <a:lstStyle/>
          <a:p>
            <a:pPr marL="0" indent="0" eaLnBrk="1" hangingPunct="1">
              <a:lnSpc>
                <a:spcPct val="100000"/>
              </a:lnSpc>
              <a:buNone/>
            </a:pPr>
            <a:r>
              <a:rPr lang="en-US" altLang="en-US" sz="2800" b="1" dirty="0">
                <a:ea typeface="Arial Unicode MS" panose="020B0604020202020204" pitchFamily="34" charset="-128"/>
                <a:cs typeface="Times New Roman" panose="02020603050405020304" pitchFamily="18" charset="0"/>
              </a:rPr>
              <a:t>Goal</a:t>
            </a:r>
          </a:p>
          <a:p>
            <a:pPr>
              <a:lnSpc>
                <a:spcPct val="100000"/>
              </a:lnSpc>
            </a:pPr>
            <a:r>
              <a:rPr lang="en-US" altLang="en-US" sz="2400" dirty="0">
                <a:ea typeface="Arial Unicode MS" panose="020B0604020202020204" pitchFamily="34" charset="-128"/>
                <a:cs typeface="Times New Roman" panose="02020603050405020304" pitchFamily="18" charset="0"/>
              </a:rPr>
              <a:t>Conduct a survey to determine the information, training, and technical assistance needs of Centers for Independent Living (CILs) as they help consumers access healthcare and obtain or maintain health insurance coverage. </a:t>
            </a:r>
          </a:p>
          <a:p>
            <a:pPr marL="0" indent="0">
              <a:buNone/>
            </a:pPr>
            <a:r>
              <a:rPr lang="en-US" sz="2800" b="1" dirty="0"/>
              <a:t>Central question: Do CILs provide these services?</a:t>
            </a:r>
          </a:p>
          <a:p>
            <a:r>
              <a:rPr lang="en-US" sz="2400" dirty="0"/>
              <a:t>If yes, how?</a:t>
            </a:r>
          </a:p>
          <a:p>
            <a:r>
              <a:rPr lang="en-US" sz="2400" dirty="0"/>
              <a:t>If no, how can we help you to do so?</a:t>
            </a:r>
          </a:p>
          <a:p>
            <a:pPr eaLnBrk="1" hangingPunct="1">
              <a:lnSpc>
                <a:spcPct val="100000"/>
              </a:lnSpc>
            </a:pPr>
            <a:endParaRPr lang="en-US" altLang="en-US" sz="2800" dirty="0">
              <a:ea typeface="Arial Unicode MS" panose="020B0604020202020204" pitchFamily="34" charset="-128"/>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E5137D0E-4A4F-4307-8994-C1891D747D59}" type="slidenum">
              <a:rPr lang="en-US" smtClean="0"/>
              <a:t>14</a:t>
            </a:fld>
            <a:endParaRPr lang="en-US"/>
          </a:p>
        </p:txBody>
      </p:sp>
    </p:spTree>
    <p:extLst>
      <p:ext uri="{BB962C8B-B14F-4D97-AF65-F5344CB8AC3E}">
        <p14:creationId xmlns:p14="http://schemas.microsoft.com/office/powerpoint/2010/main" val="9381484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293812" y="685800"/>
            <a:ext cx="9296400" cy="685800"/>
          </a:xfrm>
        </p:spPr>
        <p:txBody>
          <a:bodyPr>
            <a:normAutofit fontScale="90000"/>
          </a:bodyPr>
          <a:lstStyle/>
          <a:p>
            <a:pPr algn="ctr"/>
            <a:r>
              <a:rPr lang="en-US" altLang="en-US" sz="3600" dirty="0">
                <a:cs typeface="Times New Roman" panose="02020603050405020304" pitchFamily="18" charset="0"/>
              </a:rPr>
              <a:t>Needs Assessment of CILs </a:t>
            </a:r>
            <a:r>
              <a:rPr lang="en-US" altLang="en-US" sz="3600" dirty="0">
                <a:latin typeface="Century Gothic" panose="020B0502020202020204" pitchFamily="34" charset="0"/>
                <a:cs typeface="Times New Roman" panose="02020603050405020304" pitchFamily="18" charset="0"/>
              </a:rPr>
              <a:t>―</a:t>
            </a:r>
            <a:r>
              <a:rPr lang="en-US" altLang="en-US" sz="3600" dirty="0">
                <a:cs typeface="Times New Roman" panose="02020603050405020304" pitchFamily="18" charset="0"/>
              </a:rPr>
              <a:t> Main Findings</a:t>
            </a:r>
            <a:r>
              <a:rPr lang="en-US" altLang="en-US" sz="3600" dirty="0">
                <a:latin typeface="Times New Roman" panose="02020603050405020304" pitchFamily="18" charset="0"/>
                <a:cs typeface="Times New Roman" panose="02020603050405020304" pitchFamily="18" charset="0"/>
              </a:rPr>
              <a:t> </a:t>
            </a:r>
            <a:endParaRPr lang="en-US" altLang="en-US" sz="3600" dirty="0">
              <a:cs typeface="Times New Roman" panose="02020603050405020304" pitchFamily="18" charset="0"/>
            </a:endParaRPr>
          </a:p>
        </p:txBody>
      </p:sp>
      <p:sp>
        <p:nvSpPr>
          <p:cNvPr id="9219" name="Rectangle 3"/>
          <p:cNvSpPr>
            <a:spLocks noGrp="1" noChangeArrowheads="1"/>
          </p:cNvSpPr>
          <p:nvPr>
            <p:ph idx="1"/>
          </p:nvPr>
        </p:nvSpPr>
        <p:spPr>
          <a:xfrm>
            <a:off x="912812" y="1524000"/>
            <a:ext cx="10591800" cy="4648200"/>
          </a:xfrm>
        </p:spPr>
        <p:txBody>
          <a:bodyPr>
            <a:noAutofit/>
          </a:bodyPr>
          <a:lstStyle/>
          <a:p>
            <a:pPr>
              <a:lnSpc>
                <a:spcPct val="100000"/>
              </a:lnSpc>
            </a:pPr>
            <a:r>
              <a:rPr lang="en-US" altLang="en-US" dirty="0">
                <a:ea typeface="Arial Unicode MS" panose="020B0604020202020204" pitchFamily="34" charset="-128"/>
                <a:cs typeface="Arial Unicode MS" panose="020B0604020202020204" pitchFamily="34" charset="-128"/>
              </a:rPr>
              <a:t>75.7% of the CILs responded that they provided health insurance counseling and enrollment assistance for consumers. (Only 8.7% of these </a:t>
            </a:r>
            <a:r>
              <a:rPr lang="en-US" dirty="0"/>
              <a:t>CILs </a:t>
            </a:r>
            <a:r>
              <a:rPr lang="en-US" altLang="en-US" dirty="0">
                <a:ea typeface="Arial Unicode MS" panose="020B0604020202020204" pitchFamily="34" charset="-128"/>
                <a:cs typeface="Arial Unicode MS" panose="020B0604020202020204" pitchFamily="34" charset="-128"/>
              </a:rPr>
              <a:t>stated they were doing well in offering this service). </a:t>
            </a:r>
          </a:p>
          <a:p>
            <a:pPr>
              <a:lnSpc>
                <a:spcPct val="100000"/>
              </a:lnSpc>
            </a:pPr>
            <a:r>
              <a:rPr lang="en-US" altLang="en-US" dirty="0">
                <a:ea typeface="Arial Unicode MS" panose="020B0604020202020204" pitchFamily="34" charset="-128"/>
                <a:cs typeface="Arial Unicode MS" panose="020B0604020202020204" pitchFamily="34" charset="-128"/>
              </a:rPr>
              <a:t>Individual, face-to-face, or telephone was the most reported method of providing this assistance. CIL websites were reported as the major means for providing awareness that these services were offered.</a:t>
            </a:r>
          </a:p>
          <a:p>
            <a:pPr>
              <a:lnSpc>
                <a:spcPct val="100000"/>
              </a:lnSpc>
            </a:pPr>
            <a:r>
              <a:rPr lang="en-US" altLang="en-US" dirty="0">
                <a:ea typeface="Arial Unicode MS" panose="020B0604020202020204" pitchFamily="34" charset="-128"/>
                <a:cs typeface="Arial Unicode MS" panose="020B0604020202020204" pitchFamily="34" charset="-128"/>
              </a:rPr>
              <a:t>91% of CILs indicated a need for more information and training. </a:t>
            </a:r>
          </a:p>
          <a:p>
            <a:pPr marL="0" indent="0" eaLnBrk="1" hangingPunct="1">
              <a:lnSpc>
                <a:spcPct val="100000"/>
              </a:lnSpc>
              <a:buNone/>
            </a:pPr>
            <a:endParaRPr lang="en-US" altLang="en-US" dirty="0">
              <a:ea typeface="Arial Unicode MS" panose="020B0604020202020204" pitchFamily="34" charset="-128"/>
              <a:cs typeface="Arial Unicode MS" panose="020B0604020202020204" pitchFamily="34" charset="-128"/>
            </a:endParaRPr>
          </a:p>
        </p:txBody>
      </p:sp>
      <p:sp>
        <p:nvSpPr>
          <p:cNvPr id="2" name="Slide Number Placeholder 1"/>
          <p:cNvSpPr>
            <a:spLocks noGrp="1"/>
          </p:cNvSpPr>
          <p:nvPr>
            <p:ph type="sldNum" sz="quarter" idx="12"/>
          </p:nvPr>
        </p:nvSpPr>
        <p:spPr/>
        <p:txBody>
          <a:bodyPr/>
          <a:lstStyle/>
          <a:p>
            <a:fld id="{E5137D0E-4A4F-4307-8994-C1891D747D59}" type="slidenum">
              <a:rPr lang="en-US" smtClean="0"/>
              <a:t>15</a:t>
            </a:fld>
            <a:endParaRPr lang="en-US"/>
          </a:p>
        </p:txBody>
      </p:sp>
    </p:spTree>
    <p:extLst>
      <p:ext uri="{BB962C8B-B14F-4D97-AF65-F5344CB8AC3E}">
        <p14:creationId xmlns:p14="http://schemas.microsoft.com/office/powerpoint/2010/main" val="31584768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70012" y="457200"/>
            <a:ext cx="9296400" cy="838200"/>
          </a:xfrm>
        </p:spPr>
        <p:txBody>
          <a:bodyPr>
            <a:normAutofit fontScale="90000"/>
          </a:bodyPr>
          <a:lstStyle/>
          <a:p>
            <a:pPr algn="ctr"/>
            <a:r>
              <a:rPr lang="en-US" altLang="en-US" sz="3600" dirty="0">
                <a:cs typeface="Times New Roman" panose="02020603050405020304" pitchFamily="18" charset="0"/>
              </a:rPr>
              <a:t>Needs Assessment of CILs </a:t>
            </a:r>
            <a:r>
              <a:rPr lang="en-US" altLang="en-US" sz="3600" dirty="0">
                <a:latin typeface="Century Gothic" panose="020B0502020202020204" pitchFamily="34" charset="0"/>
                <a:cs typeface="Times New Roman" panose="02020603050405020304" pitchFamily="18" charset="0"/>
              </a:rPr>
              <a:t>― </a:t>
            </a:r>
            <a:r>
              <a:rPr lang="en-US" altLang="en-US" sz="3600" dirty="0">
                <a:cs typeface="Times New Roman" panose="02020603050405020304" pitchFamily="18" charset="0"/>
              </a:rPr>
              <a:t>Information/</a:t>
            </a:r>
            <a:r>
              <a:rPr lang="en-US" altLang="en-US" sz="3600" dirty="0">
                <a:ea typeface="Arial Unicode MS" panose="020B0604020202020204" pitchFamily="34" charset="-128"/>
                <a:cs typeface="Arial Unicode MS" panose="020B0604020202020204" pitchFamily="34" charset="-128"/>
              </a:rPr>
              <a:t>Training Needs</a:t>
            </a:r>
            <a:endParaRPr lang="en-US" dirty="0"/>
          </a:p>
        </p:txBody>
      </p:sp>
      <p:sp>
        <p:nvSpPr>
          <p:cNvPr id="4" name="Content Placeholder 3"/>
          <p:cNvSpPr>
            <a:spLocks noGrp="1"/>
          </p:cNvSpPr>
          <p:nvPr>
            <p:ph idx="1"/>
          </p:nvPr>
        </p:nvSpPr>
        <p:spPr>
          <a:xfrm>
            <a:off x="912812" y="1371600"/>
            <a:ext cx="10744200" cy="4648200"/>
          </a:xfrm>
        </p:spPr>
        <p:txBody>
          <a:bodyPr>
            <a:noAutofit/>
          </a:bodyPr>
          <a:lstStyle/>
          <a:p>
            <a:pPr lvl="1">
              <a:lnSpc>
                <a:spcPct val="100000"/>
              </a:lnSpc>
            </a:pPr>
            <a:r>
              <a:rPr lang="en-US" sz="2500" dirty="0"/>
              <a:t>More detailed information on how to decipher coverage and compare coverage between plans.</a:t>
            </a:r>
          </a:p>
          <a:p>
            <a:pPr lvl="1">
              <a:lnSpc>
                <a:spcPct val="100000"/>
              </a:lnSpc>
            </a:pPr>
            <a:r>
              <a:rPr lang="en-US" sz="2500" dirty="0"/>
              <a:t>Training on how to identify major areas of concern for consumers.</a:t>
            </a:r>
          </a:p>
          <a:p>
            <a:pPr lvl="1">
              <a:lnSpc>
                <a:spcPct val="100000"/>
              </a:lnSpc>
            </a:pPr>
            <a:r>
              <a:rPr lang="en-US" sz="2500" dirty="0"/>
              <a:t>More up-to-date, easily accessible information regarding health insurance rules.</a:t>
            </a:r>
          </a:p>
          <a:p>
            <a:pPr lvl="1">
              <a:lnSpc>
                <a:spcPct val="100000"/>
              </a:lnSpc>
            </a:pPr>
            <a:r>
              <a:rPr lang="en-US" sz="2500" dirty="0"/>
              <a:t>Training to be better able to advocate for specific consumers based on their disability and budget. </a:t>
            </a:r>
          </a:p>
          <a:p>
            <a:pPr lvl="1">
              <a:lnSpc>
                <a:spcPct val="100000"/>
              </a:lnSpc>
            </a:pPr>
            <a:r>
              <a:rPr lang="en-US" sz="2500" dirty="0"/>
              <a:t>Training on how to play a more active role in persuasion of legislators and encourage consumers to do the same.</a:t>
            </a:r>
          </a:p>
          <a:p>
            <a:pPr lvl="1">
              <a:lnSpc>
                <a:spcPct val="100000"/>
              </a:lnSpc>
            </a:pPr>
            <a:endParaRPr lang="en-US" altLang="en-US" sz="2500" dirty="0">
              <a:ea typeface="Arial Unicode MS" panose="020B0604020202020204" pitchFamily="34" charset="-128"/>
              <a:cs typeface="Arial Unicode MS" panose="020B0604020202020204" pitchFamily="34" charset="-128"/>
            </a:endParaRPr>
          </a:p>
          <a:p>
            <a:endParaRPr lang="en-US" sz="2500" dirty="0"/>
          </a:p>
        </p:txBody>
      </p:sp>
      <p:sp>
        <p:nvSpPr>
          <p:cNvPr id="3" name="Slide Number Placeholder 2"/>
          <p:cNvSpPr>
            <a:spLocks noGrp="1"/>
          </p:cNvSpPr>
          <p:nvPr>
            <p:ph type="sldNum" sz="quarter" idx="12"/>
          </p:nvPr>
        </p:nvSpPr>
        <p:spPr/>
        <p:txBody>
          <a:bodyPr/>
          <a:lstStyle/>
          <a:p>
            <a:fld id="{E5137D0E-4A4F-4307-8994-C1891D747D59}" type="slidenum">
              <a:rPr lang="en-US" smtClean="0"/>
              <a:t>16</a:t>
            </a:fld>
            <a:endParaRPr lang="en-US"/>
          </a:p>
        </p:txBody>
      </p:sp>
    </p:spTree>
    <p:extLst>
      <p:ext uri="{BB962C8B-B14F-4D97-AF65-F5344CB8AC3E}">
        <p14:creationId xmlns:p14="http://schemas.microsoft.com/office/powerpoint/2010/main" val="35900303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93812" y="685800"/>
            <a:ext cx="9296400" cy="685800"/>
          </a:xfrm>
        </p:spPr>
        <p:txBody>
          <a:bodyPr>
            <a:noAutofit/>
          </a:bodyPr>
          <a:lstStyle/>
          <a:p>
            <a:pPr algn="ctr"/>
            <a:r>
              <a:rPr lang="en-US" altLang="en-US" dirty="0">
                <a:ea typeface="Arial Unicode MS" panose="020B0604020202020204" pitchFamily="34" charset="-128"/>
                <a:cs typeface="Times New Roman" panose="02020603050405020304" pitchFamily="18" charset="0"/>
              </a:rPr>
              <a:t>CILs Executive Director Follow-up Interviews </a:t>
            </a:r>
            <a:br>
              <a:rPr lang="en-US" altLang="en-US" dirty="0">
                <a:ea typeface="Arial Unicode MS" panose="020B0604020202020204" pitchFamily="34" charset="-128"/>
                <a:cs typeface="Times New Roman" panose="02020603050405020304" pitchFamily="18" charset="0"/>
              </a:rPr>
            </a:br>
            <a:r>
              <a:rPr lang="en-US" altLang="en-US" dirty="0">
                <a:latin typeface="Century Gothic" panose="020B0502020202020204" pitchFamily="34" charset="0"/>
                <a:cs typeface="Times New Roman" panose="02020603050405020304" pitchFamily="18" charset="0"/>
              </a:rPr>
              <a:t>― </a:t>
            </a:r>
            <a:r>
              <a:rPr lang="en-US" altLang="en-US" dirty="0">
                <a:ea typeface="Arial Unicode MS" panose="020B0604020202020204" pitchFamily="34" charset="-128"/>
                <a:cs typeface="Times New Roman" panose="02020603050405020304" pitchFamily="18" charset="0"/>
              </a:rPr>
              <a:t>Findings</a:t>
            </a:r>
            <a:endParaRPr lang="en-US" dirty="0"/>
          </a:p>
        </p:txBody>
      </p:sp>
      <p:sp>
        <p:nvSpPr>
          <p:cNvPr id="4" name="Content Placeholder 3"/>
          <p:cNvSpPr>
            <a:spLocks noGrp="1"/>
          </p:cNvSpPr>
          <p:nvPr>
            <p:ph idx="1"/>
          </p:nvPr>
        </p:nvSpPr>
        <p:spPr>
          <a:xfrm>
            <a:off x="912812" y="1371600"/>
            <a:ext cx="10515600" cy="4953000"/>
          </a:xfrm>
        </p:spPr>
        <p:txBody>
          <a:bodyPr>
            <a:normAutofit lnSpcReduction="10000"/>
          </a:bodyPr>
          <a:lstStyle/>
          <a:p>
            <a:pPr>
              <a:lnSpc>
                <a:spcPct val="110000"/>
              </a:lnSpc>
            </a:pPr>
            <a:r>
              <a:rPr lang="en-US" altLang="en-US" sz="2400" dirty="0">
                <a:ea typeface="Arial Unicode MS" panose="020B0604020202020204" pitchFamily="34" charset="-128"/>
                <a:cs typeface="Arial Unicode MS" panose="020B0604020202020204" pitchFamily="34" charset="-128"/>
              </a:rPr>
              <a:t>Differences in how CIL staff obtains information on health insurance rules </a:t>
            </a:r>
          </a:p>
          <a:p>
            <a:pPr lvl="1">
              <a:lnSpc>
                <a:spcPct val="110000"/>
              </a:lnSpc>
            </a:pPr>
            <a:r>
              <a:rPr lang="en-US" altLang="en-US" sz="2400" dirty="0">
                <a:ea typeface="Arial Unicode MS" panose="020B0604020202020204" pitchFamily="34" charset="-128"/>
                <a:cs typeface="Arial Unicode MS" panose="020B0604020202020204" pitchFamily="34" charset="-128"/>
              </a:rPr>
              <a:t>Inability to efficiently find information, lack of regular updates from federal organizations</a:t>
            </a:r>
          </a:p>
          <a:p>
            <a:pPr>
              <a:lnSpc>
                <a:spcPct val="110000"/>
              </a:lnSpc>
            </a:pPr>
            <a:r>
              <a:rPr lang="en-US" altLang="en-US" sz="2400" dirty="0">
                <a:ea typeface="Arial Unicode MS" panose="020B0604020202020204" pitchFamily="34" charset="-128"/>
                <a:cs typeface="Arial Unicode MS" panose="020B0604020202020204" pitchFamily="34" charset="-128"/>
              </a:rPr>
              <a:t>Lack of knowledge of specific staff training and technical assistance needs</a:t>
            </a:r>
          </a:p>
          <a:p>
            <a:pPr lvl="1">
              <a:lnSpc>
                <a:spcPct val="110000"/>
              </a:lnSpc>
            </a:pPr>
            <a:r>
              <a:rPr lang="en-US" altLang="en-US" sz="2400" dirty="0">
                <a:ea typeface="Arial Unicode MS" panose="020B0604020202020204" pitchFamily="34" charset="-128"/>
                <a:cs typeface="Arial Unicode MS" panose="020B0604020202020204" pitchFamily="34" charset="-128"/>
              </a:rPr>
              <a:t>No specific specialists for heath insurance enrollment/coverage inquires</a:t>
            </a:r>
          </a:p>
          <a:p>
            <a:pPr>
              <a:lnSpc>
                <a:spcPct val="110000"/>
              </a:lnSpc>
            </a:pPr>
            <a:r>
              <a:rPr lang="en-US" altLang="en-US" sz="2400" dirty="0">
                <a:ea typeface="Arial Unicode MS" panose="020B0604020202020204" pitchFamily="34" charset="-128"/>
                <a:cs typeface="Arial Unicode MS" panose="020B0604020202020204" pitchFamily="34" charset="-128"/>
              </a:rPr>
              <a:t>Uncertainties in addressing consumer concerns </a:t>
            </a:r>
          </a:p>
          <a:p>
            <a:pPr lvl="1">
              <a:lnSpc>
                <a:spcPct val="110000"/>
              </a:lnSpc>
            </a:pPr>
            <a:r>
              <a:rPr lang="en-US" altLang="en-US" sz="2400" dirty="0">
                <a:ea typeface="Arial Unicode MS" panose="020B0604020202020204" pitchFamily="34" charset="-128"/>
                <a:cs typeface="Arial Unicode MS" panose="020B0604020202020204" pitchFamily="34" charset="-128"/>
              </a:rPr>
              <a:t>Medicaid eligibility, loss of coverage, unpredictable recent healthcare legislation changes</a:t>
            </a:r>
          </a:p>
          <a:p>
            <a:pPr>
              <a:lnSpc>
                <a:spcPct val="110000"/>
              </a:lnSpc>
            </a:pPr>
            <a:endParaRPr lang="en-US" dirty="0"/>
          </a:p>
        </p:txBody>
      </p:sp>
      <p:sp>
        <p:nvSpPr>
          <p:cNvPr id="3" name="Slide Number Placeholder 2"/>
          <p:cNvSpPr>
            <a:spLocks noGrp="1"/>
          </p:cNvSpPr>
          <p:nvPr>
            <p:ph type="sldNum" sz="quarter" idx="12"/>
          </p:nvPr>
        </p:nvSpPr>
        <p:spPr/>
        <p:txBody>
          <a:bodyPr/>
          <a:lstStyle/>
          <a:p>
            <a:fld id="{E5137D0E-4A4F-4307-8994-C1891D747D59}" type="slidenum">
              <a:rPr lang="en-US" smtClean="0"/>
              <a:t>17</a:t>
            </a:fld>
            <a:endParaRPr lang="en-US"/>
          </a:p>
        </p:txBody>
      </p:sp>
    </p:spTree>
    <p:extLst>
      <p:ext uri="{BB962C8B-B14F-4D97-AF65-F5344CB8AC3E}">
        <p14:creationId xmlns:p14="http://schemas.microsoft.com/office/powerpoint/2010/main" val="3829715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pPr algn="ctr" eaLnBrk="1" hangingPunct="1"/>
            <a:r>
              <a:rPr lang="en-US" altLang="en-US" dirty="0">
                <a:cs typeface="Times New Roman" panose="02020603050405020304" pitchFamily="18" charset="0"/>
              </a:rPr>
              <a:t>Implications of Findings</a:t>
            </a:r>
          </a:p>
        </p:txBody>
      </p:sp>
      <p:sp>
        <p:nvSpPr>
          <p:cNvPr id="9219" name="Rectangle 3"/>
          <p:cNvSpPr>
            <a:spLocks noGrp="1" noChangeArrowheads="1"/>
          </p:cNvSpPr>
          <p:nvPr>
            <p:ph idx="1"/>
          </p:nvPr>
        </p:nvSpPr>
        <p:spPr>
          <a:xfrm>
            <a:off x="912812" y="1295400"/>
            <a:ext cx="10591800" cy="4648200"/>
          </a:xfrm>
        </p:spPr>
        <p:txBody>
          <a:bodyPr>
            <a:noAutofit/>
          </a:bodyPr>
          <a:lstStyle/>
          <a:p>
            <a:pPr eaLnBrk="1" hangingPunct="1">
              <a:lnSpc>
                <a:spcPct val="100000"/>
              </a:lnSpc>
            </a:pPr>
            <a:r>
              <a:rPr lang="en-US" altLang="en-US" dirty="0">
                <a:ea typeface="Arial Unicode MS" panose="020B0604020202020204" pitchFamily="34" charset="-128"/>
                <a:cs typeface="Times New Roman" panose="02020603050405020304" pitchFamily="18" charset="0"/>
              </a:rPr>
              <a:t>Essential need to improve the availability and accessibility of information on updated health insurance rules</a:t>
            </a:r>
          </a:p>
          <a:p>
            <a:pPr lvl="1">
              <a:lnSpc>
                <a:spcPct val="100000"/>
              </a:lnSpc>
            </a:pPr>
            <a:r>
              <a:rPr lang="en-US" altLang="en-US" dirty="0">
                <a:ea typeface="Arial Unicode MS" panose="020B0604020202020204" pitchFamily="34" charset="-128"/>
                <a:cs typeface="Times New Roman" panose="02020603050405020304" pitchFamily="18" charset="0"/>
              </a:rPr>
              <a:t>Enhance how CILs disseminate this information to their consumers. </a:t>
            </a:r>
          </a:p>
          <a:p>
            <a:pPr eaLnBrk="1" hangingPunct="1">
              <a:lnSpc>
                <a:spcPct val="100000"/>
              </a:lnSpc>
            </a:pPr>
            <a:r>
              <a:rPr lang="en-US" altLang="en-US" dirty="0">
                <a:ea typeface="Arial Unicode MS" panose="020B0604020202020204" pitchFamily="34" charset="-128"/>
                <a:cs typeface="Times New Roman" panose="02020603050405020304" pitchFamily="18" charset="0"/>
              </a:rPr>
              <a:t>Impact of findings on people with disabilities</a:t>
            </a:r>
          </a:p>
          <a:p>
            <a:pPr>
              <a:lnSpc>
                <a:spcPct val="100000"/>
              </a:lnSpc>
            </a:pPr>
            <a:r>
              <a:rPr lang="en-US" altLang="en-US" dirty="0">
                <a:ea typeface="Arial Unicode MS" panose="020B0604020202020204" pitchFamily="34" charset="-128"/>
                <a:cs typeface="Times New Roman" panose="02020603050405020304" pitchFamily="18" charset="0"/>
              </a:rPr>
              <a:t>Importance of education for CILs staff in identifying and addressing consumer’s concerns</a:t>
            </a:r>
          </a:p>
          <a:p>
            <a:pPr lvl="1">
              <a:lnSpc>
                <a:spcPct val="100000"/>
              </a:lnSpc>
            </a:pPr>
            <a:r>
              <a:rPr lang="en-US" altLang="en-US" dirty="0">
                <a:ea typeface="Arial Unicode MS" panose="020B0604020202020204" pitchFamily="34" charset="-128"/>
                <a:cs typeface="Times New Roman" panose="02020603050405020304" pitchFamily="18" charset="0"/>
              </a:rPr>
              <a:t>Translate to effective health insurance counseling and enrollment assistance. </a:t>
            </a:r>
          </a:p>
          <a:p>
            <a:pPr marL="0" indent="0" eaLnBrk="1" hangingPunct="1">
              <a:lnSpc>
                <a:spcPct val="100000"/>
              </a:lnSpc>
              <a:buNone/>
            </a:pPr>
            <a:endParaRPr lang="en-US" altLang="en-US" dirty="0">
              <a:ea typeface="Arial Unicode MS" panose="020B0604020202020204" pitchFamily="34" charset="-128"/>
              <a:cs typeface="Arial Unicode MS" panose="020B0604020202020204" pitchFamily="34" charset="-128"/>
            </a:endParaRPr>
          </a:p>
        </p:txBody>
      </p:sp>
      <p:sp>
        <p:nvSpPr>
          <p:cNvPr id="2" name="Slide Number Placeholder 1"/>
          <p:cNvSpPr>
            <a:spLocks noGrp="1"/>
          </p:cNvSpPr>
          <p:nvPr>
            <p:ph type="sldNum" sz="quarter" idx="12"/>
          </p:nvPr>
        </p:nvSpPr>
        <p:spPr/>
        <p:txBody>
          <a:bodyPr/>
          <a:lstStyle/>
          <a:p>
            <a:fld id="{E5137D0E-4A4F-4307-8994-C1891D747D59}" type="slidenum">
              <a:rPr lang="en-US" smtClean="0"/>
              <a:t>18</a:t>
            </a:fld>
            <a:endParaRPr lang="en-US"/>
          </a:p>
        </p:txBody>
      </p:sp>
    </p:spTree>
    <p:extLst>
      <p:ext uri="{BB962C8B-B14F-4D97-AF65-F5344CB8AC3E}">
        <p14:creationId xmlns:p14="http://schemas.microsoft.com/office/powerpoint/2010/main" val="41527338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293812" y="381000"/>
            <a:ext cx="9296400" cy="685800"/>
          </a:xfrm>
        </p:spPr>
        <p:txBody>
          <a:bodyPr>
            <a:normAutofit/>
          </a:bodyPr>
          <a:lstStyle/>
          <a:p>
            <a:pPr algn="ctr"/>
            <a:r>
              <a:rPr lang="en-US" altLang="en-US" dirty="0">
                <a:ea typeface="Arial Unicode MS" panose="020B0604020202020204" pitchFamily="34" charset="-128"/>
                <a:cs typeface="Times New Roman" panose="02020603050405020304" pitchFamily="18" charset="0"/>
              </a:rPr>
              <a:t>Conclusions</a:t>
            </a:r>
            <a:endParaRPr lang="en-US" altLang="en-US" dirty="0">
              <a:cs typeface="Times New Roman" panose="02020603050405020304" pitchFamily="18" charset="0"/>
            </a:endParaRPr>
          </a:p>
        </p:txBody>
      </p:sp>
      <p:sp>
        <p:nvSpPr>
          <p:cNvPr id="9219" name="Rectangle 3"/>
          <p:cNvSpPr>
            <a:spLocks noGrp="1" noChangeArrowheads="1"/>
          </p:cNvSpPr>
          <p:nvPr>
            <p:ph idx="1"/>
          </p:nvPr>
        </p:nvSpPr>
        <p:spPr>
          <a:xfrm>
            <a:off x="912812" y="1295400"/>
            <a:ext cx="10744200" cy="4648200"/>
          </a:xfrm>
        </p:spPr>
        <p:txBody>
          <a:bodyPr>
            <a:noAutofit/>
          </a:bodyPr>
          <a:lstStyle/>
          <a:p>
            <a:pPr eaLnBrk="1" hangingPunct="1">
              <a:lnSpc>
                <a:spcPct val="100000"/>
              </a:lnSpc>
            </a:pPr>
            <a:r>
              <a:rPr lang="en-US" altLang="en-US" dirty="0">
                <a:ea typeface="Arial Unicode MS" panose="020B0604020202020204" pitchFamily="34" charset="-128"/>
                <a:cs typeface="Times New Roman" panose="02020603050405020304" pitchFamily="18" charset="0"/>
              </a:rPr>
              <a:t>There is critical need to improve the education and quality of information available for CIL staff to keep their consumers updated on health legislation and health insurance rules. </a:t>
            </a:r>
          </a:p>
          <a:p>
            <a:pPr>
              <a:lnSpc>
                <a:spcPct val="100000"/>
              </a:lnSpc>
            </a:pPr>
            <a:r>
              <a:rPr lang="en-US" altLang="en-US" dirty="0">
                <a:ea typeface="Arial Unicode MS" panose="020B0604020202020204" pitchFamily="34" charset="-128"/>
                <a:cs typeface="Arial Unicode MS" panose="020B0604020202020204" pitchFamily="34" charset="-128"/>
              </a:rPr>
              <a:t>The findings from the survey along with the follow up interviews will help guide </a:t>
            </a:r>
            <a:r>
              <a:rPr lang="en-US" dirty="0"/>
              <a:t>the CHRIL team in developing relevant and up-to-date training to CILs. </a:t>
            </a:r>
            <a:endParaRPr lang="en-US" altLang="en-US" dirty="0">
              <a:ea typeface="Arial Unicode MS" panose="020B0604020202020204" pitchFamily="34" charset="-128"/>
              <a:cs typeface="Arial Unicode MS" panose="020B0604020202020204" pitchFamily="34" charset="-128"/>
            </a:endParaRPr>
          </a:p>
          <a:p>
            <a:pPr eaLnBrk="1" hangingPunct="1">
              <a:lnSpc>
                <a:spcPct val="100000"/>
              </a:lnSpc>
            </a:pPr>
            <a:endParaRPr lang="en-US" altLang="en-US" dirty="0">
              <a:ea typeface="Arial Unicode MS" panose="020B0604020202020204" pitchFamily="34" charset="-128"/>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E5137D0E-4A4F-4307-8994-C1891D747D59}" type="slidenum">
              <a:rPr lang="en-US" smtClean="0"/>
              <a:t>19</a:t>
            </a:fld>
            <a:endParaRPr lang="en-US"/>
          </a:p>
        </p:txBody>
      </p:sp>
    </p:spTree>
    <p:extLst>
      <p:ext uri="{BB962C8B-B14F-4D97-AF65-F5344CB8AC3E}">
        <p14:creationId xmlns:p14="http://schemas.microsoft.com/office/powerpoint/2010/main" val="42669449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10251D6-366C-4126-B225-23FD0EBDA39A}"/>
              </a:ext>
            </a:extLst>
          </p:cNvPr>
          <p:cNvSpPr>
            <a:spLocks noGrp="1"/>
          </p:cNvSpPr>
          <p:nvPr>
            <p:ph type="sldNum" sz="quarter" idx="12"/>
          </p:nvPr>
        </p:nvSpPr>
        <p:spPr/>
        <p:txBody>
          <a:bodyPr/>
          <a:lstStyle/>
          <a:p>
            <a:fld id="{E5137D0E-4A4F-4307-8994-C1891D747D59}" type="slidenum">
              <a:rPr lang="en-US" smtClean="0"/>
              <a:t>2</a:t>
            </a:fld>
            <a:endParaRPr lang="en-US"/>
          </a:p>
        </p:txBody>
      </p:sp>
      <p:sp>
        <p:nvSpPr>
          <p:cNvPr id="4" name="Content Placeholder 3">
            <a:extLst>
              <a:ext uri="{FF2B5EF4-FFF2-40B4-BE49-F238E27FC236}">
                <a16:creationId xmlns:a16="http://schemas.microsoft.com/office/drawing/2014/main" id="{08916F80-049A-4513-B206-F7793AB62344}"/>
              </a:ext>
            </a:extLst>
          </p:cNvPr>
          <p:cNvSpPr>
            <a:spLocks noGrp="1"/>
          </p:cNvSpPr>
          <p:nvPr>
            <p:ph idx="1"/>
          </p:nvPr>
        </p:nvSpPr>
        <p:spPr/>
        <p:txBody>
          <a:bodyPr>
            <a:normAutofit/>
          </a:bodyPr>
          <a:lstStyle/>
          <a:p>
            <a:r>
              <a:rPr lang="en-US" sz="2400" dirty="0"/>
              <a:t>Brief overview of the CHRIL</a:t>
            </a:r>
          </a:p>
          <a:p>
            <a:r>
              <a:rPr lang="en-US" sz="2400" dirty="0"/>
              <a:t>Health insurance coverage, health services usage, and access problems before and after implementation of the ACA in 2014</a:t>
            </a:r>
          </a:p>
          <a:p>
            <a:r>
              <a:rPr lang="en-US" sz="2400" dirty="0"/>
              <a:t>Information and training needs of CILs</a:t>
            </a:r>
          </a:p>
          <a:p>
            <a:r>
              <a:rPr lang="en-US" sz="2400" dirty="0"/>
              <a:t>Using the Health Reform Monitoring Survey (HRMS) to assess effects of the ACA for people with disabilities</a:t>
            </a:r>
          </a:p>
          <a:p>
            <a:r>
              <a:rPr lang="en-US" sz="2400" dirty="0"/>
              <a:t>Lessons learned from the CHRIL: the challenges and rewards of disability policy research</a:t>
            </a:r>
          </a:p>
          <a:p>
            <a:pPr marL="0" indent="0">
              <a:buNone/>
            </a:pPr>
            <a:endParaRPr lang="en-US" sz="2400" dirty="0"/>
          </a:p>
        </p:txBody>
      </p:sp>
      <p:sp>
        <p:nvSpPr>
          <p:cNvPr id="5" name="Title 4">
            <a:extLst>
              <a:ext uri="{FF2B5EF4-FFF2-40B4-BE49-F238E27FC236}">
                <a16:creationId xmlns:a16="http://schemas.microsoft.com/office/drawing/2014/main" id="{7AE25C27-C759-4DAB-9DD8-A5007DC23AC4}"/>
              </a:ext>
            </a:extLst>
          </p:cNvPr>
          <p:cNvSpPr>
            <a:spLocks noGrp="1"/>
          </p:cNvSpPr>
          <p:nvPr>
            <p:ph type="title"/>
          </p:nvPr>
        </p:nvSpPr>
        <p:spPr/>
        <p:txBody>
          <a:bodyPr/>
          <a:lstStyle/>
          <a:p>
            <a:pPr algn="ctr"/>
            <a:r>
              <a:rPr lang="en-US" dirty="0"/>
              <a:t>Today’s Agenda</a:t>
            </a:r>
          </a:p>
        </p:txBody>
      </p:sp>
    </p:spTree>
    <p:extLst>
      <p:ext uri="{BB962C8B-B14F-4D97-AF65-F5344CB8AC3E}">
        <p14:creationId xmlns:p14="http://schemas.microsoft.com/office/powerpoint/2010/main" val="1810503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93812" y="304800"/>
            <a:ext cx="9296400" cy="685800"/>
          </a:xfrm>
        </p:spPr>
        <p:txBody>
          <a:bodyPr/>
          <a:lstStyle/>
          <a:p>
            <a:pPr algn="ctr"/>
            <a:r>
              <a:rPr lang="en-US" dirty="0"/>
              <a:t>CHRIL Training to Date</a:t>
            </a:r>
          </a:p>
        </p:txBody>
      </p:sp>
      <p:sp>
        <p:nvSpPr>
          <p:cNvPr id="4" name="Content Placeholder 3"/>
          <p:cNvSpPr>
            <a:spLocks noGrp="1"/>
          </p:cNvSpPr>
          <p:nvPr>
            <p:ph idx="1"/>
          </p:nvPr>
        </p:nvSpPr>
        <p:spPr>
          <a:xfrm>
            <a:off x="989012" y="1066800"/>
            <a:ext cx="10515600" cy="5181600"/>
          </a:xfrm>
        </p:spPr>
        <p:txBody>
          <a:bodyPr>
            <a:noAutofit/>
          </a:bodyPr>
          <a:lstStyle/>
          <a:p>
            <a:pPr>
              <a:lnSpc>
                <a:spcPct val="100000"/>
              </a:lnSpc>
            </a:pPr>
            <a:r>
              <a:rPr lang="en-US" sz="2200" dirty="0"/>
              <a:t>Webinars (6) – now on-demand:</a:t>
            </a:r>
          </a:p>
          <a:p>
            <a:pPr lvl="1">
              <a:lnSpc>
                <a:spcPct val="100000"/>
              </a:lnSpc>
            </a:pPr>
            <a:r>
              <a:rPr lang="en-US" sz="2200" dirty="0"/>
              <a:t>What CILs Need to Know about Health Insurance Open Enrollment</a:t>
            </a:r>
          </a:p>
          <a:p>
            <a:pPr lvl="1">
              <a:lnSpc>
                <a:spcPct val="100000"/>
              </a:lnSpc>
            </a:pPr>
            <a:r>
              <a:rPr lang="en-US" sz="2200" dirty="0"/>
              <a:t>Introduction to the Affordable Care Act</a:t>
            </a:r>
          </a:p>
          <a:p>
            <a:pPr lvl="1">
              <a:lnSpc>
                <a:spcPct val="100000"/>
              </a:lnSpc>
            </a:pPr>
            <a:r>
              <a:rPr lang="en-US" sz="2200" dirty="0"/>
              <a:t>Early Findings from the CHRIL</a:t>
            </a:r>
          </a:p>
          <a:p>
            <a:pPr lvl="1">
              <a:lnSpc>
                <a:spcPct val="100000"/>
              </a:lnSpc>
            </a:pPr>
            <a:r>
              <a:rPr lang="en-US" sz="2200" dirty="0"/>
              <a:t>CILs Survey and Executive Director Follow-Up Findings</a:t>
            </a:r>
          </a:p>
          <a:p>
            <a:pPr lvl="1">
              <a:lnSpc>
                <a:spcPct val="100000"/>
              </a:lnSpc>
            </a:pPr>
            <a:r>
              <a:rPr lang="en-US" sz="2200" dirty="0"/>
              <a:t>Future of Medicaid</a:t>
            </a:r>
          </a:p>
          <a:p>
            <a:pPr lvl="1">
              <a:lnSpc>
                <a:spcPct val="100000"/>
              </a:lnSpc>
            </a:pPr>
            <a:r>
              <a:rPr lang="en-US" sz="2200" dirty="0"/>
              <a:t>Health Insurance Coverage and Health Care Access Disparities</a:t>
            </a:r>
          </a:p>
          <a:p>
            <a:pPr>
              <a:lnSpc>
                <a:spcPct val="100000"/>
              </a:lnSpc>
            </a:pPr>
            <a:r>
              <a:rPr lang="en-US" sz="2200" dirty="0"/>
              <a:t>RapidCourses – Self-Paced Tutorials; Fully Accessible &amp; Available 24/7 (3):</a:t>
            </a:r>
          </a:p>
          <a:p>
            <a:pPr lvl="1">
              <a:lnSpc>
                <a:spcPct val="100000"/>
              </a:lnSpc>
            </a:pPr>
            <a:r>
              <a:rPr lang="en-US" sz="2200" dirty="0"/>
              <a:t>Disability and Health Insurance</a:t>
            </a:r>
          </a:p>
          <a:p>
            <a:pPr lvl="1">
              <a:lnSpc>
                <a:spcPct val="100000"/>
              </a:lnSpc>
            </a:pPr>
            <a:r>
              <a:rPr lang="en-US" sz="2200" dirty="0"/>
              <a:t>Medicaid 101</a:t>
            </a:r>
          </a:p>
          <a:p>
            <a:pPr lvl="1">
              <a:lnSpc>
                <a:spcPct val="100000"/>
              </a:lnSpc>
            </a:pPr>
            <a:r>
              <a:rPr lang="en-US" sz="2200" dirty="0"/>
              <a:t>Medicare 101</a:t>
            </a:r>
          </a:p>
          <a:p>
            <a:pPr marL="0" indent="0">
              <a:lnSpc>
                <a:spcPct val="100000"/>
              </a:lnSpc>
              <a:buNone/>
            </a:pPr>
            <a:endParaRPr lang="en-US" sz="2200" dirty="0"/>
          </a:p>
          <a:p>
            <a:pPr marL="279082" lvl="1" indent="0">
              <a:lnSpc>
                <a:spcPct val="100000"/>
              </a:lnSpc>
              <a:buNone/>
            </a:pPr>
            <a:endParaRPr lang="en-US" sz="2200" dirty="0"/>
          </a:p>
          <a:p>
            <a:pPr lvl="1">
              <a:lnSpc>
                <a:spcPct val="100000"/>
              </a:lnSpc>
            </a:pPr>
            <a:endParaRPr lang="en-US" sz="2200" dirty="0"/>
          </a:p>
          <a:p>
            <a:pPr marL="279082" lvl="1" indent="0">
              <a:lnSpc>
                <a:spcPct val="100000"/>
              </a:lnSpc>
              <a:buNone/>
            </a:pPr>
            <a:endParaRPr lang="en-US" sz="2200" dirty="0"/>
          </a:p>
        </p:txBody>
      </p:sp>
      <p:sp>
        <p:nvSpPr>
          <p:cNvPr id="3" name="Slide Number Placeholder 2"/>
          <p:cNvSpPr>
            <a:spLocks noGrp="1"/>
          </p:cNvSpPr>
          <p:nvPr>
            <p:ph type="sldNum" sz="quarter" idx="12"/>
          </p:nvPr>
        </p:nvSpPr>
        <p:spPr/>
        <p:txBody>
          <a:bodyPr/>
          <a:lstStyle/>
          <a:p>
            <a:fld id="{E5137D0E-4A4F-4307-8994-C1891D747D59}" type="slidenum">
              <a:rPr lang="en-US" smtClean="0"/>
              <a:t>20</a:t>
            </a:fld>
            <a:endParaRPr lang="en-US"/>
          </a:p>
        </p:txBody>
      </p:sp>
    </p:spTree>
    <p:extLst>
      <p:ext uri="{BB962C8B-B14F-4D97-AF65-F5344CB8AC3E}">
        <p14:creationId xmlns:p14="http://schemas.microsoft.com/office/powerpoint/2010/main" val="33499287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Questions &amp; Discussion</a:t>
            </a:r>
          </a:p>
        </p:txBody>
      </p:sp>
      <p:sp>
        <p:nvSpPr>
          <p:cNvPr id="3" name="Slide Number Placeholder 2"/>
          <p:cNvSpPr>
            <a:spLocks noGrp="1"/>
          </p:cNvSpPr>
          <p:nvPr>
            <p:ph type="sldNum" sz="quarter" idx="12"/>
          </p:nvPr>
        </p:nvSpPr>
        <p:spPr/>
        <p:txBody>
          <a:bodyPr/>
          <a:lstStyle/>
          <a:p>
            <a:fld id="{E5137D0E-4A4F-4307-8994-C1891D747D59}" type="slidenum">
              <a:rPr lang="en-US" smtClean="0"/>
              <a:t>21</a:t>
            </a:fld>
            <a:endParaRPr lang="en-US"/>
          </a:p>
        </p:txBody>
      </p:sp>
    </p:spTree>
    <p:extLst>
      <p:ext uri="{BB962C8B-B14F-4D97-AF65-F5344CB8AC3E}">
        <p14:creationId xmlns:p14="http://schemas.microsoft.com/office/powerpoint/2010/main" val="25533110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674812" y="2667000"/>
            <a:ext cx="9144000" cy="990600"/>
          </a:xfrm>
        </p:spPr>
        <p:txBody>
          <a:bodyPr/>
          <a:lstStyle/>
          <a:p>
            <a:r>
              <a:rPr lang="en-US" sz="4000" dirty="0"/>
              <a:t>Jean Hall</a:t>
            </a:r>
            <a:br>
              <a:rPr lang="en-US" sz="3200" dirty="0"/>
            </a:br>
            <a:r>
              <a:rPr lang="en-US" sz="3200" dirty="0"/>
              <a:t>University of Kansas</a:t>
            </a:r>
            <a:br>
              <a:rPr lang="en-US" sz="3200" dirty="0"/>
            </a:br>
            <a:r>
              <a:rPr lang="en-US" sz="3200" dirty="0" err="1"/>
              <a:t>jhall@ku.edu</a:t>
            </a:r>
            <a:endParaRPr lang="en-US" sz="3200" dirty="0"/>
          </a:p>
        </p:txBody>
      </p:sp>
      <p:sp>
        <p:nvSpPr>
          <p:cNvPr id="3" name="Slide Number Placeholder 2"/>
          <p:cNvSpPr>
            <a:spLocks noGrp="1"/>
          </p:cNvSpPr>
          <p:nvPr>
            <p:ph type="sldNum" sz="quarter" idx="12"/>
          </p:nvPr>
        </p:nvSpPr>
        <p:spPr/>
        <p:txBody>
          <a:bodyPr/>
          <a:lstStyle/>
          <a:p>
            <a:fld id="{E5137D0E-4A4F-4307-8994-C1891D747D59}" type="slidenum">
              <a:rPr lang="en-US" smtClean="0"/>
              <a:t>22</a:t>
            </a:fld>
            <a:endParaRPr lang="en-US"/>
          </a:p>
        </p:txBody>
      </p:sp>
    </p:spTree>
    <p:extLst>
      <p:ext uri="{BB962C8B-B14F-4D97-AF65-F5344CB8AC3E}">
        <p14:creationId xmlns:p14="http://schemas.microsoft.com/office/powerpoint/2010/main" val="1294860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17612" y="601825"/>
            <a:ext cx="9525000" cy="761999"/>
          </a:xfrm>
        </p:spPr>
        <p:txBody>
          <a:bodyPr>
            <a:noAutofit/>
          </a:bodyPr>
          <a:lstStyle/>
          <a:p>
            <a:pPr algn="ctr"/>
            <a:r>
              <a:rPr lang="en-US" sz="2800" dirty="0"/>
              <a:t>Using the Health Reform Monitoring Survey (HRMS) to assess effects of the ACA for people with disabilities</a:t>
            </a:r>
          </a:p>
        </p:txBody>
      </p:sp>
      <p:sp>
        <p:nvSpPr>
          <p:cNvPr id="4" name="Content Placeholder 3"/>
          <p:cNvSpPr>
            <a:spLocks noGrp="1"/>
          </p:cNvSpPr>
          <p:nvPr>
            <p:ph idx="1"/>
          </p:nvPr>
        </p:nvSpPr>
        <p:spPr>
          <a:xfrm>
            <a:off x="760412" y="1475663"/>
            <a:ext cx="10820400" cy="4469425"/>
          </a:xfrm>
        </p:spPr>
        <p:txBody>
          <a:bodyPr>
            <a:normAutofit lnSpcReduction="10000"/>
          </a:bodyPr>
          <a:lstStyle/>
          <a:p>
            <a:pPr>
              <a:lnSpc>
                <a:spcPct val="100000"/>
              </a:lnSpc>
            </a:pPr>
            <a:r>
              <a:rPr lang="en-US" sz="2200" dirty="0"/>
              <a:t>The Health Reform Monitoring Survey (HRMS), a national web-based survey started in 2013, assessed pre- and post-ACA experiences of people with disabilities.</a:t>
            </a:r>
          </a:p>
          <a:p>
            <a:pPr>
              <a:lnSpc>
                <a:spcPct val="100000"/>
              </a:lnSpc>
            </a:pPr>
            <a:r>
              <a:rPr lang="en-US" sz="2200" dirty="0"/>
              <a:t>Two analytical groups: 1) people with disabilities overall, and 2) people with psychiatric disabilities.</a:t>
            </a:r>
          </a:p>
          <a:p>
            <a:pPr>
              <a:lnSpc>
                <a:spcPct val="100000"/>
              </a:lnSpc>
            </a:pPr>
            <a:r>
              <a:rPr lang="en-US" sz="2200" dirty="0"/>
              <a:t>For people with psychiatric disabilities, we found:</a:t>
            </a:r>
          </a:p>
          <a:p>
            <a:pPr lvl="1">
              <a:lnSpc>
                <a:spcPct val="100000"/>
              </a:lnSpc>
            </a:pPr>
            <a:r>
              <a:rPr lang="en-US" sz="2200" dirty="0"/>
              <a:t>Post-ACA reforms, people with mental health conditions were less likely to be uninsured and have unmet need due to the cost of care</a:t>
            </a:r>
          </a:p>
          <a:p>
            <a:pPr lvl="1">
              <a:lnSpc>
                <a:spcPct val="100000"/>
              </a:lnSpc>
            </a:pPr>
            <a:r>
              <a:rPr lang="en-US" sz="2200" dirty="0"/>
              <a:t>They were more likely to have a usual source of care</a:t>
            </a:r>
          </a:p>
          <a:p>
            <a:pPr lvl="1">
              <a:lnSpc>
                <a:spcPct val="100000"/>
              </a:lnSpc>
            </a:pPr>
            <a:r>
              <a:rPr lang="en-US" sz="2200" dirty="0"/>
              <a:t>These effects were experienced in both expansion and non-expansion states</a:t>
            </a:r>
          </a:p>
          <a:p>
            <a:pPr marL="279082" lvl="1" indent="0">
              <a:lnSpc>
                <a:spcPct val="100000"/>
              </a:lnSpc>
              <a:buNone/>
            </a:pPr>
            <a:endParaRPr lang="en-US" sz="2200" dirty="0"/>
          </a:p>
          <a:p>
            <a:pPr marL="0" indent="0">
              <a:lnSpc>
                <a:spcPct val="100000"/>
              </a:lnSpc>
              <a:buNone/>
            </a:pPr>
            <a:endParaRPr lang="en-US" sz="2200" dirty="0"/>
          </a:p>
        </p:txBody>
      </p:sp>
      <p:sp>
        <p:nvSpPr>
          <p:cNvPr id="3" name="Slide Number Placeholder 2"/>
          <p:cNvSpPr>
            <a:spLocks noGrp="1"/>
          </p:cNvSpPr>
          <p:nvPr>
            <p:ph type="sldNum" sz="quarter" idx="12"/>
          </p:nvPr>
        </p:nvSpPr>
        <p:spPr/>
        <p:txBody>
          <a:bodyPr/>
          <a:lstStyle/>
          <a:p>
            <a:fld id="{E5137D0E-4A4F-4307-8994-C1891D747D59}" type="slidenum">
              <a:rPr lang="en-US" smtClean="0"/>
              <a:t>23</a:t>
            </a:fld>
            <a:endParaRPr lang="en-US"/>
          </a:p>
        </p:txBody>
      </p:sp>
      <p:sp>
        <p:nvSpPr>
          <p:cNvPr id="6" name="TextBox 5">
            <a:extLst>
              <a:ext uri="{FF2B5EF4-FFF2-40B4-BE49-F238E27FC236}">
                <a16:creationId xmlns:a16="http://schemas.microsoft.com/office/drawing/2014/main" id="{D40FD39B-5BD1-4ED3-A398-F860F0CF2655}"/>
              </a:ext>
            </a:extLst>
          </p:cNvPr>
          <p:cNvSpPr txBox="1"/>
          <p:nvPr/>
        </p:nvSpPr>
        <p:spPr>
          <a:xfrm>
            <a:off x="4318453" y="5945088"/>
            <a:ext cx="6576559" cy="430887"/>
          </a:xfrm>
          <a:prstGeom prst="rect">
            <a:avLst/>
          </a:prstGeom>
          <a:noFill/>
          <a:ln>
            <a:solidFill>
              <a:schemeClr val="bg2"/>
            </a:solidFill>
          </a:ln>
        </p:spPr>
        <p:txBody>
          <a:bodyPr wrap="square" rtlCol="0" anchor="ctr" anchorCtr="1">
            <a:spAutoFit/>
          </a:bodyPr>
          <a:lstStyle/>
          <a:p>
            <a:pPr defTabSz="114300"/>
            <a:r>
              <a:rPr lang="en-US" sz="1100" dirty="0"/>
              <a:t>Thomas, K. C., Shartzer, A., Kurth, N. K., &amp; Hall, J. P. (2017). Impact of ACA health reforms for people with mental health conditions. </a:t>
            </a:r>
            <a:r>
              <a:rPr lang="en-US" sz="1100" i="1" dirty="0"/>
              <a:t>Psychiatric Services</a:t>
            </a:r>
            <a:r>
              <a:rPr lang="en-US" sz="1100" dirty="0"/>
              <a:t>, </a:t>
            </a:r>
            <a:r>
              <a:rPr lang="en-US" sz="1100" i="1" dirty="0"/>
              <a:t>69</a:t>
            </a:r>
            <a:r>
              <a:rPr lang="en-US" sz="1100" dirty="0"/>
              <a:t>(2), 231-234.</a:t>
            </a:r>
          </a:p>
        </p:txBody>
      </p:sp>
    </p:spTree>
    <p:extLst>
      <p:ext uri="{BB962C8B-B14F-4D97-AF65-F5344CB8AC3E}">
        <p14:creationId xmlns:p14="http://schemas.microsoft.com/office/powerpoint/2010/main" val="1292300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93812" y="304800"/>
            <a:ext cx="9296400" cy="685800"/>
          </a:xfrm>
        </p:spPr>
        <p:txBody>
          <a:bodyPr/>
          <a:lstStyle/>
          <a:p>
            <a:pPr algn="ctr"/>
            <a:r>
              <a:rPr lang="en-US" dirty="0"/>
              <a:t>Medicaid Expansion vs. Non-Expansion States</a:t>
            </a:r>
          </a:p>
        </p:txBody>
      </p:sp>
      <p:sp>
        <p:nvSpPr>
          <p:cNvPr id="4" name="Content Placeholder 3" descr="Graph showing In Medicaid expansion states, people with disabilities were also more likely to be employed:&#10;Employment increased from 41.3 to 47.0% in expansion states, while in non-expansion states, employment decreased from 43.5 to 41.4%.&#10;"/>
          <p:cNvSpPr>
            <a:spLocks noGrp="1"/>
          </p:cNvSpPr>
          <p:nvPr>
            <p:ph idx="1"/>
          </p:nvPr>
        </p:nvSpPr>
        <p:spPr>
          <a:xfrm>
            <a:off x="5238943" y="1135282"/>
            <a:ext cx="6400800" cy="4495800"/>
          </a:xfrm>
        </p:spPr>
        <p:txBody>
          <a:bodyPr>
            <a:normAutofit fontScale="92500" lnSpcReduction="20000"/>
          </a:bodyPr>
          <a:lstStyle/>
          <a:p>
            <a:pPr>
              <a:lnSpc>
                <a:spcPct val="120000"/>
              </a:lnSpc>
            </a:pPr>
            <a:r>
              <a:rPr lang="en-US" sz="2400" dirty="0"/>
              <a:t>Based on the HRMS data, the broader population of people with disabilities was also more likely to be insured post-ACA, with significantly fewer uninsured in Medicaid expansion states.</a:t>
            </a:r>
          </a:p>
          <a:p>
            <a:pPr>
              <a:lnSpc>
                <a:spcPct val="120000"/>
              </a:lnSpc>
            </a:pPr>
            <a:r>
              <a:rPr lang="en-US" sz="2400" dirty="0"/>
              <a:t>In Medicaid expansion states, people with disabilities were also more likely to be employed:</a:t>
            </a:r>
          </a:p>
          <a:p>
            <a:pPr lvl="1">
              <a:lnSpc>
                <a:spcPct val="120000"/>
              </a:lnSpc>
            </a:pPr>
            <a:r>
              <a:rPr lang="en-US" sz="2400" dirty="0"/>
              <a:t>Employment increased from 41.3 to 47.0% in expansion states, while in non-expansion states, employment decreased from 43.5 to 41.4%.</a:t>
            </a:r>
          </a:p>
          <a:p>
            <a:pPr>
              <a:lnSpc>
                <a:spcPct val="120000"/>
              </a:lnSpc>
            </a:pPr>
            <a:endParaRPr lang="en-US" sz="2400" dirty="0"/>
          </a:p>
        </p:txBody>
      </p:sp>
      <p:sp>
        <p:nvSpPr>
          <p:cNvPr id="3" name="Slide Number Placeholder 2"/>
          <p:cNvSpPr>
            <a:spLocks noGrp="1"/>
          </p:cNvSpPr>
          <p:nvPr>
            <p:ph type="sldNum" sz="quarter" idx="12"/>
          </p:nvPr>
        </p:nvSpPr>
        <p:spPr/>
        <p:txBody>
          <a:bodyPr/>
          <a:lstStyle/>
          <a:p>
            <a:fld id="{E5137D0E-4A4F-4307-8994-C1891D747D59}" type="slidenum">
              <a:rPr lang="en-US" smtClean="0"/>
              <a:t>24</a:t>
            </a:fld>
            <a:endParaRPr lang="en-US"/>
          </a:p>
        </p:txBody>
      </p:sp>
      <p:pic>
        <p:nvPicPr>
          <p:cNvPr id="6" name="Picture 5" descr="Graph showing In Medicaid expansion states, people with disabilities were also more likely to be employed:&#10;Employment increased from 41.3 to 47.0% in expansion states, while in non-expansion states, employment decreased from 43.5 to 41.4%.&#10;">
            <a:extLst>
              <a:ext uri="{FF2B5EF4-FFF2-40B4-BE49-F238E27FC236}">
                <a16:creationId xmlns:a16="http://schemas.microsoft.com/office/drawing/2014/main" id="{94C41D45-A917-4EE1-BFFE-5C86CF25031B}"/>
              </a:ext>
            </a:extLst>
          </p:cNvPr>
          <p:cNvPicPr>
            <a:picLocks noChangeAspect="1"/>
          </p:cNvPicPr>
          <p:nvPr/>
        </p:nvPicPr>
        <p:blipFill>
          <a:blip r:embed="rId3"/>
          <a:stretch>
            <a:fillRect/>
          </a:stretch>
        </p:blipFill>
        <p:spPr>
          <a:xfrm>
            <a:off x="902598" y="1524000"/>
            <a:ext cx="4336345" cy="3035208"/>
          </a:xfrm>
          <a:prstGeom prst="rect">
            <a:avLst/>
          </a:prstGeom>
        </p:spPr>
      </p:pic>
      <p:sp>
        <p:nvSpPr>
          <p:cNvPr id="7" name="TextBox 6">
            <a:extLst>
              <a:ext uri="{FF2B5EF4-FFF2-40B4-BE49-F238E27FC236}">
                <a16:creationId xmlns:a16="http://schemas.microsoft.com/office/drawing/2014/main" id="{279081B8-3687-4036-9B10-BF3C30D6EAA1}"/>
              </a:ext>
            </a:extLst>
          </p:cNvPr>
          <p:cNvSpPr txBox="1"/>
          <p:nvPr/>
        </p:nvSpPr>
        <p:spPr>
          <a:xfrm>
            <a:off x="4875212" y="5715000"/>
            <a:ext cx="5867400" cy="646331"/>
          </a:xfrm>
          <a:prstGeom prst="rect">
            <a:avLst/>
          </a:prstGeom>
          <a:noFill/>
          <a:ln>
            <a:solidFill>
              <a:schemeClr val="bg2"/>
            </a:solidFill>
          </a:ln>
        </p:spPr>
        <p:txBody>
          <a:bodyPr wrap="square" rtlCol="0" anchor="ctr" anchorCtr="1">
            <a:spAutoFit/>
          </a:bodyPr>
          <a:lstStyle/>
          <a:p>
            <a:r>
              <a:rPr lang="en-US" sz="1200" dirty="0"/>
              <a:t>Hall, J. P., Shartzer, A., Kurth, N. K., &amp; Thomas, K. C. (2018). Medicaid expansion as an employment incentive program for people with disabilities. </a:t>
            </a:r>
            <a:r>
              <a:rPr lang="en-US" sz="1200" i="1" dirty="0"/>
              <a:t>American Journal of Public Health</a:t>
            </a:r>
            <a:r>
              <a:rPr lang="en-US" sz="1200" dirty="0"/>
              <a:t>, </a:t>
            </a:r>
            <a:r>
              <a:rPr lang="en-US" sz="1200" i="1" dirty="0"/>
              <a:t>108</a:t>
            </a:r>
            <a:r>
              <a:rPr lang="en-US" sz="1200" dirty="0"/>
              <a:t>(9), 1235-1237.</a:t>
            </a:r>
          </a:p>
        </p:txBody>
      </p:sp>
    </p:spTree>
    <p:extLst>
      <p:ext uri="{BB962C8B-B14F-4D97-AF65-F5344CB8AC3E}">
        <p14:creationId xmlns:p14="http://schemas.microsoft.com/office/powerpoint/2010/main" val="7760792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98569" y="762000"/>
            <a:ext cx="6477000" cy="685800"/>
          </a:xfrm>
        </p:spPr>
        <p:txBody>
          <a:bodyPr>
            <a:normAutofit fontScale="90000"/>
          </a:bodyPr>
          <a:lstStyle/>
          <a:p>
            <a:pPr algn="ctr"/>
            <a:r>
              <a:rPr lang="en-US" dirty="0"/>
              <a:t>Coverage features also have an effect on employment</a:t>
            </a:r>
          </a:p>
        </p:txBody>
      </p:sp>
      <p:sp>
        <p:nvSpPr>
          <p:cNvPr id="3" name="Slide Number Placeholder 2"/>
          <p:cNvSpPr>
            <a:spLocks noGrp="1"/>
          </p:cNvSpPr>
          <p:nvPr>
            <p:ph type="sldNum" sz="quarter" idx="12"/>
          </p:nvPr>
        </p:nvSpPr>
        <p:spPr/>
        <p:txBody>
          <a:bodyPr/>
          <a:lstStyle/>
          <a:p>
            <a:fld id="{E5137D0E-4A4F-4307-8994-C1891D747D59}" type="slidenum">
              <a:rPr lang="en-US" smtClean="0"/>
              <a:t>25</a:t>
            </a:fld>
            <a:endParaRPr lang="en-US"/>
          </a:p>
        </p:txBody>
      </p:sp>
      <p:sp>
        <p:nvSpPr>
          <p:cNvPr id="6" name="Content Placeholder 2">
            <a:extLst>
              <a:ext uri="{FF2B5EF4-FFF2-40B4-BE49-F238E27FC236}">
                <a16:creationId xmlns:a16="http://schemas.microsoft.com/office/drawing/2014/main" id="{B4F87771-1F21-485D-BA88-F5FFA4680A89}"/>
              </a:ext>
            </a:extLst>
          </p:cNvPr>
          <p:cNvSpPr>
            <a:spLocks noGrp="1"/>
          </p:cNvSpPr>
          <p:nvPr>
            <p:ph idx="1"/>
          </p:nvPr>
        </p:nvSpPr>
        <p:spPr>
          <a:xfrm>
            <a:off x="879269" y="1713372"/>
            <a:ext cx="10515600" cy="4648200"/>
          </a:xfrm>
        </p:spPr>
        <p:txBody>
          <a:bodyPr>
            <a:normAutofit/>
          </a:bodyPr>
          <a:lstStyle/>
          <a:p>
            <a:pPr>
              <a:lnSpc>
                <a:spcPct val="100000"/>
              </a:lnSpc>
              <a:buFont typeface="Wingdings" panose="05000000000000000000" pitchFamily="2" charset="2"/>
              <a:buChar char="§"/>
            </a:pPr>
            <a:r>
              <a:rPr lang="en-US" sz="2800" dirty="0"/>
              <a:t>Two plan features were associated with an increase in employment:</a:t>
            </a:r>
          </a:p>
          <a:p>
            <a:pPr>
              <a:lnSpc>
                <a:spcPct val="100000"/>
              </a:lnSpc>
              <a:buFont typeface="Wingdings" panose="05000000000000000000" pitchFamily="2" charset="2"/>
              <a:buChar char="§"/>
            </a:pPr>
            <a:endParaRPr lang="en-US" sz="2800" dirty="0"/>
          </a:p>
          <a:p>
            <a:pPr lvl="2">
              <a:lnSpc>
                <a:spcPct val="100000"/>
              </a:lnSpc>
              <a:buFont typeface="Wingdings" panose="05000000000000000000" pitchFamily="2" charset="2"/>
              <a:buChar char="§"/>
            </a:pPr>
            <a:r>
              <a:rPr lang="en-US" sz="2800" dirty="0"/>
              <a:t> Living in a state with Marketplace habilitative services without limits </a:t>
            </a:r>
          </a:p>
          <a:p>
            <a:pPr lvl="2">
              <a:lnSpc>
                <a:spcPct val="100000"/>
              </a:lnSpc>
              <a:buFont typeface="Wingdings" panose="05000000000000000000" pitchFamily="2" charset="2"/>
              <a:buChar char="§"/>
            </a:pPr>
            <a:endParaRPr lang="en-US" sz="2800" dirty="0"/>
          </a:p>
          <a:p>
            <a:pPr lvl="2">
              <a:lnSpc>
                <a:spcPct val="100000"/>
              </a:lnSpc>
              <a:buFont typeface="Wingdings" panose="05000000000000000000" pitchFamily="2" charset="2"/>
              <a:buChar char="§"/>
            </a:pPr>
            <a:r>
              <a:rPr lang="en-US" sz="2800" dirty="0"/>
              <a:t> Living in a state with Medicaid physical therapy without limits</a:t>
            </a:r>
          </a:p>
          <a:p>
            <a:pPr lvl="1">
              <a:lnSpc>
                <a:spcPct val="100000"/>
              </a:lnSpc>
              <a:buSzPct val="75000"/>
            </a:pPr>
            <a:endParaRPr lang="en-US" sz="2800" dirty="0"/>
          </a:p>
          <a:p>
            <a:pPr>
              <a:lnSpc>
                <a:spcPct val="100000"/>
              </a:lnSpc>
            </a:pPr>
            <a:endParaRPr lang="en-US" sz="2800" dirty="0"/>
          </a:p>
        </p:txBody>
      </p:sp>
    </p:spTree>
    <p:extLst>
      <p:ext uri="{BB962C8B-B14F-4D97-AF65-F5344CB8AC3E}">
        <p14:creationId xmlns:p14="http://schemas.microsoft.com/office/powerpoint/2010/main" val="20630629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National interviews: five themes</a:t>
            </a:r>
          </a:p>
        </p:txBody>
      </p:sp>
      <p:sp>
        <p:nvSpPr>
          <p:cNvPr id="4" name="Content Placeholder 3"/>
          <p:cNvSpPr>
            <a:spLocks noGrp="1"/>
          </p:cNvSpPr>
          <p:nvPr>
            <p:ph idx="1"/>
          </p:nvPr>
        </p:nvSpPr>
        <p:spPr/>
        <p:txBody>
          <a:bodyPr/>
          <a:lstStyle/>
          <a:p>
            <a:pPr marL="0" indent="0">
              <a:lnSpc>
                <a:spcPct val="100000"/>
              </a:lnSpc>
              <a:buNone/>
            </a:pPr>
            <a:r>
              <a:rPr lang="en-US" sz="2400" dirty="0"/>
              <a:t>While coverage and access have improved, problem areas remain for disability researchers and advocates to address:</a:t>
            </a:r>
          </a:p>
          <a:p>
            <a:pPr marL="514350" indent="-514350">
              <a:lnSpc>
                <a:spcPct val="100000"/>
              </a:lnSpc>
              <a:buFont typeface="+mj-lt"/>
              <a:buAutoNum type="arabicPeriod"/>
            </a:pPr>
            <a:r>
              <a:rPr lang="en-US" sz="2400" dirty="0"/>
              <a:t>Information and Understanding of Coverage </a:t>
            </a:r>
          </a:p>
          <a:p>
            <a:pPr marL="514350" indent="-514350">
              <a:lnSpc>
                <a:spcPct val="100000"/>
              </a:lnSpc>
              <a:buFont typeface="+mj-lt"/>
              <a:buAutoNum type="arabicPeriod"/>
            </a:pPr>
            <a:r>
              <a:rPr lang="en-US" sz="2400" dirty="0"/>
              <a:t>Out-of-pocket costs</a:t>
            </a:r>
          </a:p>
          <a:p>
            <a:pPr marL="514350" indent="-514350">
              <a:lnSpc>
                <a:spcPct val="100000"/>
              </a:lnSpc>
              <a:buFont typeface="+mj-lt"/>
              <a:buAutoNum type="arabicPeriod"/>
            </a:pPr>
            <a:r>
              <a:rPr lang="en-US" sz="2400" dirty="0"/>
              <a:t>Prescription medications</a:t>
            </a:r>
          </a:p>
          <a:p>
            <a:pPr marL="514350" indent="-514350">
              <a:lnSpc>
                <a:spcPct val="100000"/>
              </a:lnSpc>
              <a:buFont typeface="+mj-lt"/>
              <a:buAutoNum type="arabicPeriod"/>
            </a:pPr>
            <a:r>
              <a:rPr lang="en-US" sz="2400" dirty="0"/>
              <a:t>Provider networks</a:t>
            </a:r>
            <a:endParaRPr lang="en-US" sz="1400" dirty="0"/>
          </a:p>
          <a:p>
            <a:pPr marL="514350" indent="-514350">
              <a:lnSpc>
                <a:spcPct val="100000"/>
              </a:lnSpc>
              <a:buFont typeface="+mj-lt"/>
              <a:buAutoNum type="arabicPeriod"/>
            </a:pPr>
            <a:r>
              <a:rPr lang="en-US" sz="2400" dirty="0"/>
              <a:t>Transportation</a:t>
            </a:r>
            <a:endParaRPr lang="en-US" dirty="0"/>
          </a:p>
        </p:txBody>
      </p:sp>
      <p:sp>
        <p:nvSpPr>
          <p:cNvPr id="3" name="Slide Number Placeholder 2"/>
          <p:cNvSpPr>
            <a:spLocks noGrp="1"/>
          </p:cNvSpPr>
          <p:nvPr>
            <p:ph type="sldNum" sz="quarter" idx="12"/>
          </p:nvPr>
        </p:nvSpPr>
        <p:spPr/>
        <p:txBody>
          <a:bodyPr/>
          <a:lstStyle/>
          <a:p>
            <a:fld id="{E5137D0E-4A4F-4307-8994-C1891D747D59}" type="slidenum">
              <a:rPr lang="en-US" smtClean="0"/>
              <a:t>26</a:t>
            </a:fld>
            <a:endParaRPr lang="en-US"/>
          </a:p>
        </p:txBody>
      </p:sp>
      <p:sp>
        <p:nvSpPr>
          <p:cNvPr id="6" name="TextBox 5">
            <a:extLst>
              <a:ext uri="{FF2B5EF4-FFF2-40B4-BE49-F238E27FC236}">
                <a16:creationId xmlns:a16="http://schemas.microsoft.com/office/drawing/2014/main" id="{60E2A594-3FD7-6B45-959B-8CDD4B0DBAC3}"/>
              </a:ext>
            </a:extLst>
          </p:cNvPr>
          <p:cNvSpPr txBox="1"/>
          <p:nvPr/>
        </p:nvSpPr>
        <p:spPr>
          <a:xfrm>
            <a:off x="4690492" y="5009346"/>
            <a:ext cx="6576559" cy="954107"/>
          </a:xfrm>
          <a:prstGeom prst="rect">
            <a:avLst/>
          </a:prstGeom>
          <a:noFill/>
          <a:ln>
            <a:solidFill>
              <a:schemeClr val="bg2"/>
            </a:solidFill>
          </a:ln>
        </p:spPr>
        <p:txBody>
          <a:bodyPr wrap="square" rtlCol="0" anchor="ctr" anchorCtr="1">
            <a:spAutoFit/>
          </a:bodyPr>
          <a:lstStyle/>
          <a:p>
            <a:pPr defTabSz="114300"/>
            <a:r>
              <a:rPr lang="en-US" sz="1400" dirty="0"/>
              <a:t>Hall, J. P., Kurth N.K., </a:t>
            </a:r>
            <a:r>
              <a:rPr lang="en-US" sz="1400" dirty="0" err="1"/>
              <a:t>Gimm</a:t>
            </a:r>
            <a:r>
              <a:rPr lang="en-US" sz="1400" dirty="0"/>
              <a:t>, G. &amp; Smith, S (2018). Perspectives of adults with disabilities on access to health insurance and health care. Presented at the American Public Health Association Annual Meeting, San Diego, CA; November 12, 2018.</a:t>
            </a:r>
          </a:p>
        </p:txBody>
      </p:sp>
    </p:spTree>
    <p:extLst>
      <p:ext uri="{BB962C8B-B14F-4D97-AF65-F5344CB8AC3E}">
        <p14:creationId xmlns:p14="http://schemas.microsoft.com/office/powerpoint/2010/main" val="25658528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70012" y="457200"/>
            <a:ext cx="9144000" cy="685800"/>
          </a:xfrm>
        </p:spPr>
        <p:txBody>
          <a:bodyPr>
            <a:noAutofit/>
          </a:bodyPr>
          <a:lstStyle/>
          <a:p>
            <a:r>
              <a:rPr lang="en-US" sz="3000" dirty="0"/>
              <a:t>National Survey on Health Reform and Disability </a:t>
            </a:r>
          </a:p>
        </p:txBody>
      </p:sp>
      <p:sp>
        <p:nvSpPr>
          <p:cNvPr id="4" name="Content Placeholder 3"/>
          <p:cNvSpPr>
            <a:spLocks noGrp="1"/>
          </p:cNvSpPr>
          <p:nvPr>
            <p:ph idx="1"/>
          </p:nvPr>
        </p:nvSpPr>
        <p:spPr/>
        <p:txBody>
          <a:bodyPr>
            <a:normAutofit fontScale="92500" lnSpcReduction="10000"/>
          </a:bodyPr>
          <a:lstStyle/>
          <a:p>
            <a:pPr>
              <a:lnSpc>
                <a:spcPct val="100000"/>
              </a:lnSpc>
            </a:pPr>
            <a:r>
              <a:rPr lang="en-US" dirty="0"/>
              <a:t>First fielded in 2018; web-based, national cross-disability survey to learn about experiences with insurance post-ACA, N=1246.</a:t>
            </a:r>
          </a:p>
          <a:p>
            <a:pPr>
              <a:lnSpc>
                <a:spcPct val="100000"/>
              </a:lnSpc>
            </a:pPr>
            <a:r>
              <a:rPr lang="en-US" dirty="0"/>
              <a:t>Many research groups are exploring the data and developing manuscripts on topics such as:</a:t>
            </a:r>
          </a:p>
          <a:p>
            <a:pPr lvl="1">
              <a:lnSpc>
                <a:spcPct val="100000"/>
              </a:lnSpc>
            </a:pPr>
            <a:r>
              <a:rPr lang="en-US" dirty="0"/>
              <a:t>Rural vs urban experiences</a:t>
            </a:r>
          </a:p>
          <a:p>
            <a:pPr lvl="1">
              <a:lnSpc>
                <a:spcPct val="100000"/>
              </a:lnSpc>
            </a:pPr>
            <a:r>
              <a:rPr lang="en-US" dirty="0"/>
              <a:t>Network adequacy and employment</a:t>
            </a:r>
          </a:p>
          <a:p>
            <a:pPr lvl="1">
              <a:lnSpc>
                <a:spcPct val="100000"/>
              </a:lnSpc>
            </a:pPr>
            <a:r>
              <a:rPr lang="en-US" dirty="0"/>
              <a:t>Sub-group experiences (e.g., LGBTQ+ and IDD)</a:t>
            </a:r>
          </a:p>
          <a:p>
            <a:pPr lvl="1">
              <a:lnSpc>
                <a:spcPct val="100000"/>
              </a:lnSpc>
            </a:pPr>
            <a:r>
              <a:rPr lang="en-US" dirty="0"/>
              <a:t>Stability of coverage</a:t>
            </a:r>
          </a:p>
          <a:p>
            <a:pPr lvl="1">
              <a:lnSpc>
                <a:spcPct val="100000"/>
              </a:lnSpc>
            </a:pPr>
            <a:r>
              <a:rPr lang="en-US" dirty="0"/>
              <a:t>Relationship between health insurance, employment and disability program participation</a:t>
            </a:r>
          </a:p>
          <a:p>
            <a:pPr lvl="1">
              <a:lnSpc>
                <a:spcPct val="100000"/>
              </a:lnSpc>
            </a:pPr>
            <a:r>
              <a:rPr lang="en-US" dirty="0"/>
              <a:t>Sources of personal assistance services </a:t>
            </a:r>
          </a:p>
        </p:txBody>
      </p:sp>
      <p:sp>
        <p:nvSpPr>
          <p:cNvPr id="3" name="Slide Number Placeholder 2"/>
          <p:cNvSpPr>
            <a:spLocks noGrp="1"/>
          </p:cNvSpPr>
          <p:nvPr>
            <p:ph type="sldNum" sz="quarter" idx="12"/>
          </p:nvPr>
        </p:nvSpPr>
        <p:spPr/>
        <p:txBody>
          <a:bodyPr/>
          <a:lstStyle/>
          <a:p>
            <a:fld id="{E5137D0E-4A4F-4307-8994-C1891D747D59}" type="slidenum">
              <a:rPr lang="en-US" smtClean="0"/>
              <a:t>27</a:t>
            </a:fld>
            <a:endParaRPr lang="en-US"/>
          </a:p>
        </p:txBody>
      </p:sp>
    </p:spTree>
    <p:extLst>
      <p:ext uri="{BB962C8B-B14F-4D97-AF65-F5344CB8AC3E}">
        <p14:creationId xmlns:p14="http://schemas.microsoft.com/office/powerpoint/2010/main" val="41105508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Plans moving forward</a:t>
            </a:r>
          </a:p>
        </p:txBody>
      </p:sp>
      <p:sp>
        <p:nvSpPr>
          <p:cNvPr id="4" name="Content Placeholder 3"/>
          <p:cNvSpPr>
            <a:spLocks noGrp="1"/>
          </p:cNvSpPr>
          <p:nvPr>
            <p:ph idx="1"/>
          </p:nvPr>
        </p:nvSpPr>
        <p:spPr/>
        <p:txBody>
          <a:bodyPr/>
          <a:lstStyle/>
          <a:p>
            <a:pPr>
              <a:lnSpc>
                <a:spcPct val="100000"/>
              </a:lnSpc>
            </a:pPr>
            <a:r>
              <a:rPr lang="en-US" dirty="0"/>
              <a:t>Currently conducting our second round of national interviews</a:t>
            </a:r>
          </a:p>
          <a:p>
            <a:pPr>
              <a:lnSpc>
                <a:spcPct val="100000"/>
              </a:lnSpc>
            </a:pPr>
            <a:r>
              <a:rPr lang="en-US" dirty="0"/>
              <a:t>Second administration of the National Survey on Health Reform and Disability will begin in fall 2019</a:t>
            </a:r>
          </a:p>
          <a:p>
            <a:pPr>
              <a:lnSpc>
                <a:spcPct val="100000"/>
              </a:lnSpc>
            </a:pPr>
            <a:r>
              <a:rPr lang="en-US" dirty="0"/>
              <a:t>Will continue to explore all of the primary data collected and develop manuscripts, policy briefs, other publications and presentations to share the findings</a:t>
            </a:r>
          </a:p>
        </p:txBody>
      </p:sp>
      <p:sp>
        <p:nvSpPr>
          <p:cNvPr id="3" name="Slide Number Placeholder 2"/>
          <p:cNvSpPr>
            <a:spLocks noGrp="1"/>
          </p:cNvSpPr>
          <p:nvPr>
            <p:ph type="sldNum" sz="quarter" idx="12"/>
          </p:nvPr>
        </p:nvSpPr>
        <p:spPr/>
        <p:txBody>
          <a:bodyPr/>
          <a:lstStyle/>
          <a:p>
            <a:fld id="{E5137D0E-4A4F-4307-8994-C1891D747D59}" type="slidenum">
              <a:rPr lang="en-US" smtClean="0"/>
              <a:t>28</a:t>
            </a:fld>
            <a:endParaRPr lang="en-US"/>
          </a:p>
        </p:txBody>
      </p:sp>
    </p:spTree>
    <p:extLst>
      <p:ext uri="{BB962C8B-B14F-4D97-AF65-F5344CB8AC3E}">
        <p14:creationId xmlns:p14="http://schemas.microsoft.com/office/powerpoint/2010/main" val="11453892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598612" y="2362200"/>
            <a:ext cx="9144000" cy="1447800"/>
          </a:xfrm>
        </p:spPr>
        <p:txBody>
          <a:bodyPr/>
          <a:lstStyle/>
          <a:p>
            <a:r>
              <a:rPr lang="en-US" sz="3200" dirty="0"/>
              <a:t>Jae Kennedy</a:t>
            </a:r>
            <a:br>
              <a:rPr lang="en-US" sz="3200" dirty="0"/>
            </a:br>
            <a:br>
              <a:rPr lang="en-US" sz="3200" dirty="0"/>
            </a:br>
            <a:r>
              <a:rPr lang="en-US" sz="3200" dirty="0"/>
              <a:t>Lessons Learned: The Challenges and Rewards of Disability Policy Research</a:t>
            </a:r>
          </a:p>
        </p:txBody>
      </p:sp>
      <p:sp>
        <p:nvSpPr>
          <p:cNvPr id="3" name="Slide Number Placeholder 2"/>
          <p:cNvSpPr>
            <a:spLocks noGrp="1"/>
          </p:cNvSpPr>
          <p:nvPr>
            <p:ph type="sldNum" sz="quarter" idx="12"/>
          </p:nvPr>
        </p:nvSpPr>
        <p:spPr/>
        <p:txBody>
          <a:bodyPr/>
          <a:lstStyle/>
          <a:p>
            <a:fld id="{E5137D0E-4A4F-4307-8994-C1891D747D59}" type="slidenum">
              <a:rPr lang="en-US" smtClean="0"/>
              <a:t>29</a:t>
            </a:fld>
            <a:endParaRPr lang="en-US"/>
          </a:p>
        </p:txBody>
      </p:sp>
    </p:spTree>
    <p:extLst>
      <p:ext uri="{BB962C8B-B14F-4D97-AF65-F5344CB8AC3E}">
        <p14:creationId xmlns:p14="http://schemas.microsoft.com/office/powerpoint/2010/main" val="2346064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5137D0E-4A4F-4307-8994-C1891D747D59}" type="slidenum">
              <a:rPr lang="en-US" smtClean="0"/>
              <a:t>3</a:t>
            </a:fld>
            <a:endParaRPr lang="en-US"/>
          </a:p>
        </p:txBody>
      </p:sp>
      <p:sp>
        <p:nvSpPr>
          <p:cNvPr id="4" name="Content Placeholder 3"/>
          <p:cNvSpPr>
            <a:spLocks noGrp="1"/>
          </p:cNvSpPr>
          <p:nvPr>
            <p:ph idx="1"/>
          </p:nvPr>
        </p:nvSpPr>
        <p:spPr>
          <a:xfrm>
            <a:off x="912812" y="1371600"/>
            <a:ext cx="10668000" cy="4953000"/>
          </a:xfrm>
        </p:spPr>
        <p:txBody>
          <a:bodyPr>
            <a:noAutofit/>
          </a:bodyPr>
          <a:lstStyle/>
          <a:p>
            <a:pPr>
              <a:lnSpc>
                <a:spcPct val="100000"/>
              </a:lnSpc>
            </a:pPr>
            <a:r>
              <a:rPr lang="en-US" sz="2500" b="1" dirty="0"/>
              <a:t>Project Objective: </a:t>
            </a:r>
            <a:r>
              <a:rPr lang="en-US" sz="2500" dirty="0"/>
              <a:t>To discover and share essential information about how health reforms affect working-age adults with disabilities</a:t>
            </a:r>
          </a:p>
          <a:p>
            <a:pPr>
              <a:lnSpc>
                <a:spcPct val="100000"/>
              </a:lnSpc>
            </a:pPr>
            <a:r>
              <a:rPr lang="en-US" sz="2500" b="1" dirty="0"/>
              <a:t>Institutional Members: </a:t>
            </a:r>
            <a:r>
              <a:rPr lang="en-US" sz="2500" dirty="0"/>
              <a:t>Washington State University (WSU), Independent Living Research Utilization (ILRU) at TIRR Memorial Hermann, University of Kansas (KU), and George Mason University (GMU) </a:t>
            </a:r>
          </a:p>
          <a:p>
            <a:pPr>
              <a:lnSpc>
                <a:spcPct val="100000"/>
              </a:lnSpc>
            </a:pPr>
            <a:r>
              <a:rPr lang="en-US" sz="2500" b="1" dirty="0"/>
              <a:t>Strategic Partners:</a:t>
            </a:r>
            <a:r>
              <a:rPr lang="en-US" sz="2500" dirty="0"/>
              <a:t> American Association on Health and Disability (AAHD), National Council on Independent Living (NCIL), Association of Programs for Rural Independent Living (APRIL), Disability Research Interest Group (DRIG) of AcademyHealth, and  Urban Institute</a:t>
            </a:r>
          </a:p>
          <a:p>
            <a:pPr lvl="1">
              <a:lnSpc>
                <a:spcPct val="100000"/>
              </a:lnSpc>
            </a:pPr>
            <a:endParaRPr lang="en-US" sz="2500" dirty="0"/>
          </a:p>
          <a:p>
            <a:pPr>
              <a:lnSpc>
                <a:spcPct val="100000"/>
              </a:lnSpc>
            </a:pPr>
            <a:endParaRPr lang="en-US" sz="2500" dirty="0"/>
          </a:p>
          <a:p>
            <a:pPr lvl="2">
              <a:lnSpc>
                <a:spcPct val="100000"/>
              </a:lnSpc>
            </a:pPr>
            <a:endParaRPr lang="en-US" sz="2500" dirty="0"/>
          </a:p>
          <a:p>
            <a:pPr marL="0" indent="0">
              <a:lnSpc>
                <a:spcPct val="100000"/>
              </a:lnSpc>
              <a:buNone/>
            </a:pPr>
            <a:endParaRPr lang="en-US" sz="2500" dirty="0"/>
          </a:p>
        </p:txBody>
      </p:sp>
      <p:sp>
        <p:nvSpPr>
          <p:cNvPr id="5" name="Title 4"/>
          <p:cNvSpPr>
            <a:spLocks noGrp="1"/>
          </p:cNvSpPr>
          <p:nvPr>
            <p:ph type="title"/>
          </p:nvPr>
        </p:nvSpPr>
        <p:spPr>
          <a:xfrm>
            <a:off x="1141412" y="685800"/>
            <a:ext cx="9829801" cy="685800"/>
          </a:xfrm>
        </p:spPr>
        <p:txBody>
          <a:bodyPr>
            <a:noAutofit/>
          </a:bodyPr>
          <a:lstStyle/>
          <a:p>
            <a:pPr algn="ctr"/>
            <a:r>
              <a:rPr lang="en-US" dirty="0"/>
              <a:t>The Collaborative on Health Reform and Independent Living (CHRIL)</a:t>
            </a:r>
          </a:p>
        </p:txBody>
      </p:sp>
    </p:spTree>
    <p:extLst>
      <p:ext uri="{BB962C8B-B14F-4D97-AF65-F5344CB8AC3E}">
        <p14:creationId xmlns:p14="http://schemas.microsoft.com/office/powerpoint/2010/main" val="966967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836612" y="1419596"/>
            <a:ext cx="7543492" cy="5133604"/>
          </a:xfrm>
        </p:spPr>
        <p:txBody>
          <a:bodyPr>
            <a:noAutofit/>
          </a:bodyPr>
          <a:lstStyle/>
          <a:p>
            <a:pPr>
              <a:lnSpc>
                <a:spcPct val="110000"/>
              </a:lnSpc>
            </a:pPr>
            <a:r>
              <a:rPr lang="en-US" dirty="0"/>
              <a:t>The ARC described the ACA as “the most significant law for people with disabilities since the enactment of the Americans with Disabilities Act.”</a:t>
            </a:r>
          </a:p>
          <a:p>
            <a:pPr>
              <a:lnSpc>
                <a:spcPct val="110000"/>
              </a:lnSpc>
            </a:pPr>
            <a:r>
              <a:rPr lang="en-US" dirty="0"/>
              <a:t>However, the disability community was not a significant player in development of the ACA, and the impact on people with disabilities was not fully considered.</a:t>
            </a:r>
          </a:p>
          <a:p>
            <a:pPr>
              <a:lnSpc>
                <a:spcPct val="110000"/>
              </a:lnSpc>
            </a:pPr>
            <a:r>
              <a:rPr lang="en-US" dirty="0"/>
              <a:t>Effective disability advocacy requires precise and rapid assessment of the impact of public policies and regulation on the disabled population.</a:t>
            </a:r>
          </a:p>
          <a:p>
            <a:pPr>
              <a:lnSpc>
                <a:spcPct val="110000"/>
              </a:lnSpc>
            </a:pPr>
            <a:r>
              <a:rPr lang="en-US" dirty="0"/>
              <a:t>The Collaborative on Health Reform and Independent Living (</a:t>
            </a:r>
            <a:r>
              <a:rPr lang="en-US" b="1" dirty="0"/>
              <a:t>CHRIL</a:t>
            </a:r>
            <a:r>
              <a:rPr lang="en-US" dirty="0"/>
              <a:t>) attempted to meet “this urgent need for accurate, accessible and timely information.”</a:t>
            </a:r>
          </a:p>
        </p:txBody>
      </p:sp>
      <p:sp>
        <p:nvSpPr>
          <p:cNvPr id="5" name="Title 4"/>
          <p:cNvSpPr>
            <a:spLocks noGrp="1"/>
          </p:cNvSpPr>
          <p:nvPr>
            <p:ph type="title"/>
          </p:nvPr>
        </p:nvSpPr>
        <p:spPr>
          <a:xfrm>
            <a:off x="1519591" y="609600"/>
            <a:ext cx="7394221" cy="685800"/>
          </a:xfrm>
        </p:spPr>
        <p:txBody>
          <a:bodyPr>
            <a:normAutofit fontScale="90000"/>
          </a:bodyPr>
          <a:lstStyle/>
          <a:p>
            <a:r>
              <a:rPr lang="en-US" dirty="0"/>
              <a:t>A small team of disability advocates tackles a very big policy question</a:t>
            </a:r>
          </a:p>
        </p:txBody>
      </p:sp>
      <p:sp>
        <p:nvSpPr>
          <p:cNvPr id="2" name="Slide Number Placeholder 1"/>
          <p:cNvSpPr>
            <a:spLocks noGrp="1"/>
          </p:cNvSpPr>
          <p:nvPr>
            <p:ph type="sldNum" sz="quarter" idx="12"/>
          </p:nvPr>
        </p:nvSpPr>
        <p:spPr/>
        <p:txBody>
          <a:bodyPr/>
          <a:lstStyle/>
          <a:p>
            <a:fld id="{E5137D0E-4A4F-4307-8994-C1891D747D59}" type="slidenum">
              <a:rPr lang="en-US" smtClean="0"/>
              <a:t>30</a:t>
            </a:fld>
            <a:endParaRPr lang="en-US"/>
          </a:p>
        </p:txBody>
      </p:sp>
      <p:pic>
        <p:nvPicPr>
          <p:cNvPr id="4" name="Content Placeholder 3" descr="Krill (Euphausia Superba) - photo of a tiny and transparent shrimp balanced on a human finger tip"/>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324" t="-1375" r="6542"/>
          <a:stretch/>
        </p:blipFill>
        <p:spPr>
          <a:xfrm>
            <a:off x="8619565" y="1331258"/>
            <a:ext cx="3037447" cy="2972517"/>
          </a:xfrm>
        </p:spPr>
      </p:pic>
    </p:spTree>
    <p:extLst>
      <p:ext uri="{BB962C8B-B14F-4D97-AF65-F5344CB8AC3E}">
        <p14:creationId xmlns:p14="http://schemas.microsoft.com/office/powerpoint/2010/main" val="25747947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98612" y="685800"/>
            <a:ext cx="9067800" cy="685800"/>
          </a:xfrm>
        </p:spPr>
        <p:txBody>
          <a:bodyPr>
            <a:normAutofit fontScale="90000"/>
          </a:bodyPr>
          <a:lstStyle/>
          <a:p>
            <a:pPr algn="ctr"/>
            <a:r>
              <a:rPr lang="en-US" dirty="0"/>
              <a:t>“Nobody knew health care could be so complicated” (Donald Trump, 2/27/17)</a:t>
            </a:r>
          </a:p>
        </p:txBody>
      </p:sp>
      <p:sp>
        <p:nvSpPr>
          <p:cNvPr id="4" name="Content Placeholder 3"/>
          <p:cNvSpPr>
            <a:spLocks noGrp="1"/>
          </p:cNvSpPr>
          <p:nvPr>
            <p:ph idx="1"/>
          </p:nvPr>
        </p:nvSpPr>
        <p:spPr>
          <a:xfrm>
            <a:off x="912812" y="1467987"/>
            <a:ext cx="10591800" cy="4845050"/>
          </a:xfrm>
        </p:spPr>
        <p:txBody>
          <a:bodyPr>
            <a:normAutofit/>
          </a:bodyPr>
          <a:lstStyle/>
          <a:p>
            <a:pPr>
              <a:lnSpc>
                <a:spcPct val="100000"/>
              </a:lnSpc>
              <a:spcBef>
                <a:spcPts val="1200"/>
              </a:spcBef>
            </a:pPr>
            <a:r>
              <a:rPr lang="en-US" sz="2400" dirty="0"/>
              <a:t>Washington State University and the University of Kansas began submitting grant proposals to study the impact of the ACA on people with disabilities in 2011, but got a lot of pushback from NIDILRR reviewers regarding:</a:t>
            </a:r>
          </a:p>
          <a:p>
            <a:pPr lvl="1">
              <a:lnSpc>
                <a:spcPct val="100000"/>
              </a:lnSpc>
              <a:spcBef>
                <a:spcPts val="1200"/>
              </a:spcBef>
            </a:pPr>
            <a:r>
              <a:rPr lang="en-US" sz="2000" dirty="0"/>
              <a:t>The </a:t>
            </a:r>
            <a:r>
              <a:rPr lang="en-US" sz="2000" b="1" dirty="0"/>
              <a:t>volatility</a:t>
            </a:r>
            <a:r>
              <a:rPr lang="en-US" sz="2000" dirty="0"/>
              <a:t> of the political context </a:t>
            </a:r>
          </a:p>
          <a:p>
            <a:pPr lvl="1">
              <a:lnSpc>
                <a:spcPct val="100000"/>
              </a:lnSpc>
              <a:spcBef>
                <a:spcPts val="1200"/>
              </a:spcBef>
            </a:pPr>
            <a:r>
              <a:rPr lang="en-US" sz="2000" dirty="0"/>
              <a:t>The </a:t>
            </a:r>
            <a:r>
              <a:rPr lang="en-US" sz="2000" b="1" dirty="0"/>
              <a:t>complexity</a:t>
            </a:r>
            <a:r>
              <a:rPr lang="en-US" sz="2000" dirty="0"/>
              <a:t> of both the study population and the health insurance system</a:t>
            </a:r>
          </a:p>
          <a:p>
            <a:pPr lvl="1">
              <a:lnSpc>
                <a:spcPct val="100000"/>
              </a:lnSpc>
              <a:spcBef>
                <a:spcPts val="1200"/>
              </a:spcBef>
            </a:pPr>
            <a:r>
              <a:rPr lang="en-US" sz="2000" dirty="0"/>
              <a:t>The </a:t>
            </a:r>
            <a:r>
              <a:rPr lang="en-US" sz="2000" b="1" dirty="0"/>
              <a:t>methodological challenges </a:t>
            </a:r>
            <a:r>
              <a:rPr lang="en-US" sz="2000" dirty="0"/>
              <a:t>in measuring coverage, access and costs</a:t>
            </a:r>
          </a:p>
          <a:p>
            <a:pPr lvl="1">
              <a:lnSpc>
                <a:spcPct val="100000"/>
              </a:lnSpc>
              <a:spcBef>
                <a:spcPts val="1200"/>
              </a:spcBef>
            </a:pPr>
            <a:r>
              <a:rPr lang="en-US" sz="2000" dirty="0"/>
              <a:t>The </a:t>
            </a:r>
            <a:r>
              <a:rPr lang="en-US" sz="2000" b="1" dirty="0"/>
              <a:t>disconnect between research and policy</a:t>
            </a:r>
            <a:r>
              <a:rPr lang="en-US" sz="2000" dirty="0"/>
              <a:t>, e.g., “</a:t>
            </a:r>
            <a:r>
              <a:rPr lang="en-US" sz="2000" i="1" dirty="0"/>
              <a:t>existing reports on the disparity to healthcare haven’t impacted the rate of access, and the applicant has not provided sufficient justification of how this project will have a beneficial impact on the target population beyond the producing of yet one more federal report on the unequal access to healthcare” </a:t>
            </a:r>
            <a:r>
              <a:rPr lang="en-US" sz="2000" dirty="0"/>
              <a:t>(</a:t>
            </a:r>
            <a:r>
              <a:rPr lang="en-US" sz="2000" b="1" dirty="0"/>
              <a:t>reviewer 3, 2012</a:t>
            </a:r>
            <a:r>
              <a:rPr lang="en-US" sz="2000" dirty="0"/>
              <a:t>)</a:t>
            </a:r>
          </a:p>
        </p:txBody>
      </p:sp>
      <p:sp>
        <p:nvSpPr>
          <p:cNvPr id="3" name="Slide Number Placeholder 2"/>
          <p:cNvSpPr>
            <a:spLocks noGrp="1"/>
          </p:cNvSpPr>
          <p:nvPr>
            <p:ph type="sldNum" sz="quarter" idx="12"/>
          </p:nvPr>
        </p:nvSpPr>
        <p:spPr/>
        <p:txBody>
          <a:bodyPr/>
          <a:lstStyle/>
          <a:p>
            <a:fld id="{E5137D0E-4A4F-4307-8994-C1891D747D59}" type="slidenum">
              <a:rPr lang="en-US" smtClean="0"/>
              <a:t>31</a:t>
            </a:fld>
            <a:endParaRPr lang="en-US"/>
          </a:p>
        </p:txBody>
      </p:sp>
    </p:spTree>
    <p:extLst>
      <p:ext uri="{BB962C8B-B14F-4D97-AF65-F5344CB8AC3E}">
        <p14:creationId xmlns:p14="http://schemas.microsoft.com/office/powerpoint/2010/main" val="7063484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A simplified model of ACA evaluation</a:t>
            </a:r>
          </a:p>
        </p:txBody>
      </p:sp>
      <p:sp>
        <p:nvSpPr>
          <p:cNvPr id="3" name="Slide Number Placeholder 2"/>
          <p:cNvSpPr>
            <a:spLocks noGrp="1"/>
          </p:cNvSpPr>
          <p:nvPr>
            <p:ph type="sldNum" sz="quarter" idx="12"/>
          </p:nvPr>
        </p:nvSpPr>
        <p:spPr/>
        <p:txBody>
          <a:bodyPr/>
          <a:lstStyle/>
          <a:p>
            <a:fld id="{E5137D0E-4A4F-4307-8994-C1891D747D59}" type="slidenum">
              <a:rPr lang="en-US" smtClean="0"/>
              <a:t>32</a:t>
            </a:fld>
            <a:endParaRPr lang="en-US"/>
          </a:p>
        </p:txBody>
      </p:sp>
      <p:pic>
        <p:nvPicPr>
          <p:cNvPr id="4" name="Content Placeholder 3" descr="In this figure, we are looking at changes in the proportion of adults with and without disabilities who report difficulty paying for needed medical care. We knew that a growing number of Americans were having difficulty paying for care, and that those with disabilities were about 3 times more likely than those without disabilities to have difficulty.&#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33332" y="1371600"/>
            <a:ext cx="9874562" cy="4648200"/>
          </a:xfrm>
        </p:spPr>
      </p:pic>
    </p:spTree>
    <p:extLst>
      <p:ext uri="{BB962C8B-B14F-4D97-AF65-F5344CB8AC3E}">
        <p14:creationId xmlns:p14="http://schemas.microsoft.com/office/powerpoint/2010/main" val="159109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What actually happened…</a:t>
            </a:r>
          </a:p>
        </p:txBody>
      </p:sp>
      <p:sp>
        <p:nvSpPr>
          <p:cNvPr id="3" name="Slide Number Placeholder 2"/>
          <p:cNvSpPr>
            <a:spLocks noGrp="1"/>
          </p:cNvSpPr>
          <p:nvPr>
            <p:ph type="sldNum" sz="quarter" idx="12"/>
          </p:nvPr>
        </p:nvSpPr>
        <p:spPr/>
        <p:txBody>
          <a:bodyPr/>
          <a:lstStyle/>
          <a:p>
            <a:fld id="{E5137D0E-4A4F-4307-8994-C1891D747D59}" type="slidenum">
              <a:rPr lang="en-US" smtClean="0"/>
              <a:t>33</a:t>
            </a:fld>
            <a:endParaRPr lang="en-US"/>
          </a:p>
        </p:txBody>
      </p:sp>
      <p:pic>
        <p:nvPicPr>
          <p:cNvPr id="4" name="Content Placeholder 3" descr="Graph showing ACA passed; ACA fully implemented; CHRIL starts; ACA Repeal Fails; The Great Recession; Obama WH; GOP Congress; NFIB v Sebelius; Trump WH; Divided Congres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2412" y="1333500"/>
            <a:ext cx="9874562" cy="4648200"/>
          </a:xfrm>
        </p:spPr>
      </p:pic>
      <p:sp>
        <p:nvSpPr>
          <p:cNvPr id="9" name="Arrow: Down 5" descr="&#10;The Great Recession">
            <a:extLst>
              <a:ext uri="{FF2B5EF4-FFF2-40B4-BE49-F238E27FC236}">
                <a16:creationId xmlns:a16="http://schemas.microsoft.com/office/drawing/2014/main" id="{72BAC3D9-4441-4298-913E-B4BA775A0EC1}"/>
              </a:ext>
            </a:extLst>
          </p:cNvPr>
          <p:cNvSpPr/>
          <p:nvPr/>
        </p:nvSpPr>
        <p:spPr>
          <a:xfrm>
            <a:off x="2722116" y="3201406"/>
            <a:ext cx="484632" cy="978408"/>
          </a:xfrm>
          <a:prstGeom prst="downArrow">
            <a:avLst/>
          </a:prstGeom>
          <a:solidFill>
            <a:schemeClr val="tx1">
              <a:lumMod val="75000"/>
              <a:lumOff val="25000"/>
            </a:schemeClr>
          </a:solidFill>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 name="TextBox 1" descr="&#10;The Great Recession">
            <a:extLst>
              <a:ext uri="{FF2B5EF4-FFF2-40B4-BE49-F238E27FC236}">
                <a16:creationId xmlns:a16="http://schemas.microsoft.com/office/drawing/2014/main" id="{99F33A75-4FAB-41DD-9581-C2160E14BA16}"/>
              </a:ext>
            </a:extLst>
          </p:cNvPr>
          <p:cNvSpPr txBox="1"/>
          <p:nvPr/>
        </p:nvSpPr>
        <p:spPr>
          <a:xfrm>
            <a:off x="1751012" y="3429000"/>
            <a:ext cx="1104900" cy="523220"/>
          </a:xfrm>
          <a:prstGeom prst="rect">
            <a:avLst/>
          </a:prstGeom>
          <a:noFill/>
          <a:ln>
            <a:noFill/>
          </a:ln>
        </p:spPr>
        <p:txBody>
          <a:bodyPr wrap="squar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t>The Great Recession</a:t>
            </a:r>
          </a:p>
        </p:txBody>
      </p:sp>
    </p:spTree>
    <p:extLst>
      <p:ext uri="{BB962C8B-B14F-4D97-AF65-F5344CB8AC3E}">
        <p14:creationId xmlns:p14="http://schemas.microsoft.com/office/powerpoint/2010/main" val="24162830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CE5C68C-CAF1-4018-897C-F4AC2DC9C4EF}"/>
              </a:ext>
            </a:extLst>
          </p:cNvPr>
          <p:cNvSpPr>
            <a:spLocks noGrp="1"/>
          </p:cNvSpPr>
          <p:nvPr>
            <p:ph type="sldNum" sz="quarter" idx="12"/>
          </p:nvPr>
        </p:nvSpPr>
        <p:spPr/>
        <p:txBody>
          <a:bodyPr/>
          <a:lstStyle/>
          <a:p>
            <a:fld id="{E5137D0E-4A4F-4307-8994-C1891D747D59}" type="slidenum">
              <a:rPr lang="en-US" smtClean="0"/>
              <a:t>34</a:t>
            </a:fld>
            <a:endParaRPr lang="en-US"/>
          </a:p>
        </p:txBody>
      </p:sp>
      <p:sp>
        <p:nvSpPr>
          <p:cNvPr id="6" name="Title 5">
            <a:extLst>
              <a:ext uri="{FF2B5EF4-FFF2-40B4-BE49-F238E27FC236}">
                <a16:creationId xmlns:a16="http://schemas.microsoft.com/office/drawing/2014/main" id="{9971388B-CE3E-44BF-AAAA-80B42AAB5538}"/>
              </a:ext>
            </a:extLst>
          </p:cNvPr>
          <p:cNvSpPr>
            <a:spLocks noGrp="1"/>
          </p:cNvSpPr>
          <p:nvPr>
            <p:ph type="ctrTitle"/>
          </p:nvPr>
        </p:nvSpPr>
        <p:spPr>
          <a:xfrm>
            <a:off x="1522412" y="2743200"/>
            <a:ext cx="9144000" cy="990600"/>
          </a:xfrm>
        </p:spPr>
        <p:txBody>
          <a:bodyPr/>
          <a:lstStyle/>
          <a:p>
            <a:r>
              <a:rPr lang="en-US" sz="3600" i="1" dirty="0"/>
              <a:t>Getting beyond “the producing of yet </a:t>
            </a:r>
            <a:br>
              <a:rPr lang="en-US" sz="3600" i="1" dirty="0"/>
            </a:br>
            <a:r>
              <a:rPr lang="en-US" sz="3600" i="1" dirty="0"/>
              <a:t>one more federal report”</a:t>
            </a:r>
            <a:endParaRPr lang="en-US" sz="3600" dirty="0"/>
          </a:p>
        </p:txBody>
      </p:sp>
    </p:spTree>
    <p:extLst>
      <p:ext uri="{BB962C8B-B14F-4D97-AF65-F5344CB8AC3E}">
        <p14:creationId xmlns:p14="http://schemas.microsoft.com/office/powerpoint/2010/main" val="38852199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7180B15-B60E-481A-8517-B1253DAF7896}"/>
              </a:ext>
            </a:extLst>
          </p:cNvPr>
          <p:cNvSpPr>
            <a:spLocks noGrp="1"/>
          </p:cNvSpPr>
          <p:nvPr>
            <p:ph type="sldNum" sz="quarter" idx="12"/>
          </p:nvPr>
        </p:nvSpPr>
        <p:spPr/>
        <p:txBody>
          <a:bodyPr/>
          <a:lstStyle/>
          <a:p>
            <a:fld id="{E5137D0E-4A4F-4307-8994-C1891D747D59}" type="slidenum">
              <a:rPr lang="en-US" smtClean="0"/>
              <a:t>35</a:t>
            </a:fld>
            <a:endParaRPr lang="en-US"/>
          </a:p>
        </p:txBody>
      </p:sp>
      <p:sp>
        <p:nvSpPr>
          <p:cNvPr id="5" name="Title 4"/>
          <p:cNvSpPr>
            <a:spLocks noGrp="1"/>
          </p:cNvSpPr>
          <p:nvPr>
            <p:ph type="title"/>
          </p:nvPr>
        </p:nvSpPr>
        <p:spPr>
          <a:xfrm>
            <a:off x="1324919" y="328658"/>
            <a:ext cx="9296400" cy="685800"/>
          </a:xfrm>
        </p:spPr>
        <p:txBody>
          <a:bodyPr>
            <a:normAutofit/>
          </a:bodyPr>
          <a:lstStyle/>
          <a:p>
            <a:r>
              <a:rPr lang="en-US" dirty="0">
                <a:solidFill>
                  <a:schemeClr val="accent1">
                    <a:lumMod val="75000"/>
                  </a:schemeClr>
                </a:solidFill>
              </a:rPr>
              <a:t>Making journal articles accessible</a:t>
            </a:r>
            <a:endParaRPr lang="en-US" dirty="0"/>
          </a:p>
        </p:txBody>
      </p:sp>
      <p:sp>
        <p:nvSpPr>
          <p:cNvPr id="8" name="TextBox 7">
            <a:extLst>
              <a:ext uri="{FF2B5EF4-FFF2-40B4-BE49-F238E27FC236}">
                <a16:creationId xmlns:a16="http://schemas.microsoft.com/office/drawing/2014/main" id="{233003A9-5BF3-447F-BC32-A2E895E7D646}"/>
              </a:ext>
            </a:extLst>
          </p:cNvPr>
          <p:cNvSpPr txBox="1"/>
          <p:nvPr/>
        </p:nvSpPr>
        <p:spPr>
          <a:xfrm>
            <a:off x="1272670" y="1014458"/>
            <a:ext cx="10155741" cy="1200329"/>
          </a:xfrm>
          <a:prstGeom prst="rect">
            <a:avLst/>
          </a:prstGeom>
          <a:noFill/>
          <a:ln>
            <a:solidFill>
              <a:schemeClr val="bg2"/>
            </a:solidFill>
          </a:ln>
        </p:spPr>
        <p:txBody>
          <a:bodyPr wrap="square" rtlCol="0" anchor="ctr" anchorCtr="1">
            <a:spAutoFit/>
          </a:bodyPr>
          <a:lstStyle/>
          <a:p>
            <a:r>
              <a:rPr lang="en-US" dirty="0"/>
              <a:t>CHRIL articles are accompanied on our website by a 1-2 page report that summarizes our research question, methods, and findings in non-technical language. This ensures that our findings are available to people who do not have graduate educations and/or institutional access to research journals. </a:t>
            </a:r>
          </a:p>
        </p:txBody>
      </p:sp>
      <p:pic>
        <p:nvPicPr>
          <p:cNvPr id="9" name="Picture 8" descr="Screenshot of journal article with arrow point to how it is translated by CHRIL for accessibilit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0492" y="2152055"/>
            <a:ext cx="8205216" cy="4005072"/>
          </a:xfrm>
          <a:prstGeom prst="rect">
            <a:avLst/>
          </a:prstGeom>
        </p:spPr>
      </p:pic>
    </p:spTree>
    <p:extLst>
      <p:ext uri="{BB962C8B-B14F-4D97-AF65-F5344CB8AC3E}">
        <p14:creationId xmlns:p14="http://schemas.microsoft.com/office/powerpoint/2010/main" val="27458885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025AF04-3093-45EE-A507-43F0FA15B630}"/>
              </a:ext>
            </a:extLst>
          </p:cNvPr>
          <p:cNvSpPr>
            <a:spLocks noGrp="1"/>
          </p:cNvSpPr>
          <p:nvPr>
            <p:ph type="sldNum" sz="quarter" idx="12"/>
          </p:nvPr>
        </p:nvSpPr>
        <p:spPr/>
        <p:txBody>
          <a:bodyPr/>
          <a:lstStyle/>
          <a:p>
            <a:fld id="{E5137D0E-4A4F-4307-8994-C1891D747D59}" type="slidenum">
              <a:rPr lang="en-US" smtClean="0"/>
              <a:t>36</a:t>
            </a:fld>
            <a:endParaRPr lang="en-US"/>
          </a:p>
        </p:txBody>
      </p:sp>
      <p:sp>
        <p:nvSpPr>
          <p:cNvPr id="4" name="Content Placeholder 3">
            <a:extLst>
              <a:ext uri="{FF2B5EF4-FFF2-40B4-BE49-F238E27FC236}">
                <a16:creationId xmlns:a16="http://schemas.microsoft.com/office/drawing/2014/main" id="{39115897-323C-4517-94C4-C9A284E0943C}"/>
              </a:ext>
            </a:extLst>
          </p:cNvPr>
          <p:cNvSpPr>
            <a:spLocks noGrp="1"/>
          </p:cNvSpPr>
          <p:nvPr>
            <p:ph idx="1"/>
          </p:nvPr>
        </p:nvSpPr>
        <p:spPr>
          <a:xfrm>
            <a:off x="684212" y="1219200"/>
            <a:ext cx="10896600" cy="5019111"/>
          </a:xfrm>
        </p:spPr>
        <p:txBody>
          <a:bodyPr>
            <a:normAutofit/>
          </a:bodyPr>
          <a:lstStyle/>
          <a:p>
            <a:pPr lvl="1">
              <a:lnSpc>
                <a:spcPct val="100000"/>
              </a:lnSpc>
            </a:pPr>
            <a:r>
              <a:rPr lang="en-US" dirty="0"/>
              <a:t>Sharing early findings and policy insights through webinars (like this one) that are available with transcripts on our website</a:t>
            </a:r>
          </a:p>
          <a:p>
            <a:pPr lvl="1">
              <a:lnSpc>
                <a:spcPct val="100000"/>
              </a:lnSpc>
            </a:pPr>
            <a:r>
              <a:rPr lang="en-US" dirty="0"/>
              <a:t>Bypassing the journal process by offering free, timely, non-technical reports on topical issues and findings from our research:</a:t>
            </a:r>
          </a:p>
          <a:p>
            <a:pPr lvl="2">
              <a:lnSpc>
                <a:spcPct val="100000"/>
              </a:lnSpc>
            </a:pPr>
            <a:r>
              <a:rPr lang="en-US" sz="2300" dirty="0"/>
              <a:t>“Just Because Our Diseases Are Rare Doesn’t Mean We Don’t Count:” Perspectives Of Americans With Disabilities On Access To Health Care</a:t>
            </a:r>
          </a:p>
          <a:p>
            <a:pPr lvl="2">
              <a:lnSpc>
                <a:spcPct val="100000"/>
              </a:lnSpc>
            </a:pPr>
            <a:r>
              <a:rPr lang="en-US" sz="2300" dirty="0"/>
              <a:t>Centers For Independent Living Report That Their Consumers Are Concerned About The Uncertain Climate Of Health Reform.</a:t>
            </a:r>
          </a:p>
          <a:p>
            <a:pPr lvl="2">
              <a:lnSpc>
                <a:spcPct val="100000"/>
              </a:lnSpc>
            </a:pPr>
            <a:r>
              <a:rPr lang="en-US" sz="2300" dirty="0"/>
              <a:t>The Prevalence And Treatment Of Opioid Misuse Among Working-Age Adults With Disabilities, 2016</a:t>
            </a:r>
          </a:p>
          <a:p>
            <a:pPr lvl="2">
              <a:lnSpc>
                <a:spcPct val="100000"/>
              </a:lnSpc>
            </a:pPr>
            <a:r>
              <a:rPr lang="en-US" sz="2300" dirty="0"/>
              <a:t>People With Disabilities And Health Insurance Marketplaces</a:t>
            </a:r>
          </a:p>
          <a:p>
            <a:pPr lvl="2">
              <a:lnSpc>
                <a:spcPct val="100000"/>
              </a:lnSpc>
            </a:pPr>
            <a:endParaRPr lang="en-US" dirty="0"/>
          </a:p>
          <a:p>
            <a:pPr lvl="2">
              <a:lnSpc>
                <a:spcPct val="100000"/>
              </a:lnSpc>
            </a:pPr>
            <a:endParaRPr lang="en-US" sz="1800" dirty="0"/>
          </a:p>
          <a:p>
            <a:pPr lvl="2">
              <a:lnSpc>
                <a:spcPct val="100000"/>
              </a:lnSpc>
            </a:pPr>
            <a:endParaRPr lang="en-US" dirty="0"/>
          </a:p>
        </p:txBody>
      </p:sp>
      <p:sp>
        <p:nvSpPr>
          <p:cNvPr id="6" name="Title 4">
            <a:extLst>
              <a:ext uri="{FF2B5EF4-FFF2-40B4-BE49-F238E27FC236}">
                <a16:creationId xmlns:a16="http://schemas.microsoft.com/office/drawing/2014/main" id="{E3FA309E-1694-46CB-84D4-CB8573D22F57}"/>
              </a:ext>
            </a:extLst>
          </p:cNvPr>
          <p:cNvSpPr>
            <a:spLocks noGrp="1"/>
          </p:cNvSpPr>
          <p:nvPr>
            <p:ph type="title"/>
          </p:nvPr>
        </p:nvSpPr>
        <p:spPr>
          <a:xfrm>
            <a:off x="1331912" y="533400"/>
            <a:ext cx="9296400" cy="685800"/>
          </a:xfrm>
        </p:spPr>
        <p:txBody>
          <a:bodyPr>
            <a:normAutofit/>
          </a:bodyPr>
          <a:lstStyle/>
          <a:p>
            <a:pPr algn="ctr"/>
            <a:r>
              <a:rPr lang="en-US" dirty="0"/>
              <a:t>Going beyond journal articles</a:t>
            </a:r>
          </a:p>
        </p:txBody>
      </p:sp>
    </p:spTree>
    <p:extLst>
      <p:ext uri="{BB962C8B-B14F-4D97-AF65-F5344CB8AC3E}">
        <p14:creationId xmlns:p14="http://schemas.microsoft.com/office/powerpoint/2010/main" val="1757234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025AF04-3093-45EE-A507-43F0FA15B630}"/>
              </a:ext>
            </a:extLst>
          </p:cNvPr>
          <p:cNvSpPr>
            <a:spLocks noGrp="1"/>
          </p:cNvSpPr>
          <p:nvPr>
            <p:ph type="sldNum" sz="quarter" idx="12"/>
          </p:nvPr>
        </p:nvSpPr>
        <p:spPr/>
        <p:txBody>
          <a:bodyPr/>
          <a:lstStyle/>
          <a:p>
            <a:fld id="{E5137D0E-4A4F-4307-8994-C1891D747D59}" type="slidenum">
              <a:rPr lang="en-US" smtClean="0"/>
              <a:t>37</a:t>
            </a:fld>
            <a:endParaRPr lang="en-US"/>
          </a:p>
        </p:txBody>
      </p:sp>
      <p:sp>
        <p:nvSpPr>
          <p:cNvPr id="4" name="Content Placeholder 3">
            <a:extLst>
              <a:ext uri="{FF2B5EF4-FFF2-40B4-BE49-F238E27FC236}">
                <a16:creationId xmlns:a16="http://schemas.microsoft.com/office/drawing/2014/main" id="{39115897-323C-4517-94C4-C9A284E0943C}"/>
              </a:ext>
            </a:extLst>
          </p:cNvPr>
          <p:cNvSpPr>
            <a:spLocks noGrp="1"/>
          </p:cNvSpPr>
          <p:nvPr>
            <p:ph idx="1"/>
          </p:nvPr>
        </p:nvSpPr>
        <p:spPr>
          <a:xfrm>
            <a:off x="912812" y="1295400"/>
            <a:ext cx="10515600" cy="5149849"/>
          </a:xfrm>
        </p:spPr>
        <p:txBody>
          <a:bodyPr>
            <a:normAutofit/>
          </a:bodyPr>
          <a:lstStyle/>
          <a:p>
            <a:pPr lvl="1">
              <a:lnSpc>
                <a:spcPct val="100000"/>
              </a:lnSpc>
            </a:pPr>
            <a:r>
              <a:rPr lang="en-US" dirty="0"/>
              <a:t>In-person trainings at independent living conferences (Denver, DC, Spokane, next stop Grand Rapids…), presented with CART transcribers, ASL interpreters, alternate formats of handouts, etc.</a:t>
            </a:r>
          </a:p>
          <a:p>
            <a:pPr lvl="1">
              <a:lnSpc>
                <a:spcPct val="100000"/>
              </a:lnSpc>
            </a:pPr>
            <a:r>
              <a:rPr lang="en-US" dirty="0"/>
              <a:t>Online, fully-accessible self-paced courses on topics of interest like Medicaid and Medicare </a:t>
            </a:r>
          </a:p>
          <a:p>
            <a:pPr lvl="1">
              <a:lnSpc>
                <a:spcPct val="100000"/>
              </a:lnSpc>
            </a:pPr>
            <a:r>
              <a:rPr lang="en-US" dirty="0"/>
              <a:t>A summer internship for undergraduate and graduate students with personal and/or professional interests in disability issues (ten so far!)</a:t>
            </a:r>
          </a:p>
          <a:p>
            <a:pPr lvl="1">
              <a:lnSpc>
                <a:spcPct val="100000"/>
              </a:lnSpc>
            </a:pPr>
            <a:r>
              <a:rPr lang="en-US" dirty="0"/>
              <a:t>A post-doctoral training program for scholars with disabilities. </a:t>
            </a:r>
          </a:p>
        </p:txBody>
      </p:sp>
      <p:sp>
        <p:nvSpPr>
          <p:cNvPr id="5" name="Title 4">
            <a:extLst>
              <a:ext uri="{FF2B5EF4-FFF2-40B4-BE49-F238E27FC236}">
                <a16:creationId xmlns:a16="http://schemas.microsoft.com/office/drawing/2014/main" id="{69450C0A-FB73-43CF-8D06-B7A384466A57}"/>
              </a:ext>
            </a:extLst>
          </p:cNvPr>
          <p:cNvSpPr>
            <a:spLocks noGrp="1"/>
          </p:cNvSpPr>
          <p:nvPr>
            <p:ph type="title"/>
          </p:nvPr>
        </p:nvSpPr>
        <p:spPr>
          <a:xfrm>
            <a:off x="1331912" y="457200"/>
            <a:ext cx="9486900" cy="685800"/>
          </a:xfrm>
        </p:spPr>
        <p:txBody>
          <a:bodyPr>
            <a:noAutofit/>
          </a:bodyPr>
          <a:lstStyle/>
          <a:p>
            <a:pPr algn="ctr"/>
            <a:r>
              <a:rPr lang="en-US" dirty="0"/>
              <a:t>Turning disability advocates into policy experts</a:t>
            </a:r>
          </a:p>
        </p:txBody>
      </p:sp>
    </p:spTree>
    <p:extLst>
      <p:ext uri="{BB962C8B-B14F-4D97-AF65-F5344CB8AC3E}">
        <p14:creationId xmlns:p14="http://schemas.microsoft.com/office/powerpoint/2010/main" val="1070441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5DCB972-96B8-41F4-8D7E-CF8D8BED38A3}"/>
              </a:ext>
            </a:extLst>
          </p:cNvPr>
          <p:cNvSpPr>
            <a:spLocks noGrp="1"/>
          </p:cNvSpPr>
          <p:nvPr>
            <p:ph type="sldNum" sz="quarter" idx="12"/>
          </p:nvPr>
        </p:nvSpPr>
        <p:spPr/>
        <p:txBody>
          <a:bodyPr/>
          <a:lstStyle/>
          <a:p>
            <a:fld id="{E5137D0E-4A4F-4307-8994-C1891D747D59}" type="slidenum">
              <a:rPr lang="en-US" smtClean="0"/>
              <a:t>38</a:t>
            </a:fld>
            <a:endParaRPr lang="en-US"/>
          </a:p>
        </p:txBody>
      </p:sp>
      <p:sp>
        <p:nvSpPr>
          <p:cNvPr id="4" name="Content Placeholder 3">
            <a:extLst>
              <a:ext uri="{FF2B5EF4-FFF2-40B4-BE49-F238E27FC236}">
                <a16:creationId xmlns:a16="http://schemas.microsoft.com/office/drawing/2014/main" id="{B6DA0AB2-5932-4348-AB7C-B771407F6D16}"/>
              </a:ext>
            </a:extLst>
          </p:cNvPr>
          <p:cNvSpPr>
            <a:spLocks noGrp="1"/>
          </p:cNvSpPr>
          <p:nvPr>
            <p:ph idx="1"/>
          </p:nvPr>
        </p:nvSpPr>
        <p:spPr>
          <a:xfrm>
            <a:off x="912812" y="1371600"/>
            <a:ext cx="10668000" cy="4953000"/>
          </a:xfrm>
        </p:spPr>
        <p:txBody>
          <a:bodyPr>
            <a:normAutofit/>
          </a:bodyPr>
          <a:lstStyle/>
          <a:p>
            <a:pPr>
              <a:lnSpc>
                <a:spcPct val="100000"/>
              </a:lnSpc>
            </a:pPr>
            <a:r>
              <a:rPr lang="en-US" dirty="0"/>
              <a:t>Abandoned our planned “town hall” meetings at NCIL and APRIL, because the original format was too unstructured</a:t>
            </a:r>
          </a:p>
          <a:p>
            <a:pPr>
              <a:lnSpc>
                <a:spcPct val="100000"/>
              </a:lnSpc>
            </a:pPr>
            <a:r>
              <a:rPr lang="en-US" dirty="0"/>
              <a:t>Now offering “Health Policy 101” and “Health Policy 102” workshops at NCIL and APRIL: attendance doubled between the 2</a:t>
            </a:r>
            <a:r>
              <a:rPr lang="en-US" baseline="30000" dirty="0"/>
              <a:t>nd</a:t>
            </a:r>
            <a:r>
              <a:rPr lang="en-US" dirty="0"/>
              <a:t> and 3</a:t>
            </a:r>
            <a:r>
              <a:rPr lang="en-US" baseline="30000" dirty="0"/>
              <a:t>rd</a:t>
            </a:r>
            <a:r>
              <a:rPr lang="en-US" dirty="0"/>
              <a:t> year</a:t>
            </a:r>
          </a:p>
          <a:p>
            <a:pPr>
              <a:lnSpc>
                <a:spcPct val="100000"/>
              </a:lnSpc>
            </a:pPr>
            <a:r>
              <a:rPr lang="en-US" dirty="0"/>
              <a:t>Initiated the “disability policy stories” project, with semi-structured interviews of disability advocates about health insurance and health care – video and audio clips to be added to the CHRIL webpages – participant experts referred to journalists and policymakers</a:t>
            </a:r>
          </a:p>
        </p:txBody>
      </p:sp>
      <p:sp>
        <p:nvSpPr>
          <p:cNvPr id="5" name="Title 4">
            <a:extLst>
              <a:ext uri="{FF2B5EF4-FFF2-40B4-BE49-F238E27FC236}">
                <a16:creationId xmlns:a16="http://schemas.microsoft.com/office/drawing/2014/main" id="{293BF03A-CDCB-4806-9624-E5625EDA5FAD}"/>
              </a:ext>
            </a:extLst>
          </p:cNvPr>
          <p:cNvSpPr>
            <a:spLocks noGrp="1"/>
          </p:cNvSpPr>
          <p:nvPr>
            <p:ph type="title"/>
          </p:nvPr>
        </p:nvSpPr>
        <p:spPr/>
        <p:txBody>
          <a:bodyPr/>
          <a:lstStyle/>
          <a:p>
            <a:pPr algn="ctr"/>
            <a:r>
              <a:rPr lang="en-US" dirty="0"/>
              <a:t>Working with disability organizations</a:t>
            </a:r>
          </a:p>
        </p:txBody>
      </p:sp>
    </p:spTree>
    <p:extLst>
      <p:ext uri="{BB962C8B-B14F-4D97-AF65-F5344CB8AC3E}">
        <p14:creationId xmlns:p14="http://schemas.microsoft.com/office/powerpoint/2010/main" val="4149956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6D9E98B-2F5F-4437-BE4A-9B3701DC1B1C}"/>
              </a:ext>
            </a:extLst>
          </p:cNvPr>
          <p:cNvSpPr>
            <a:spLocks noGrp="1"/>
          </p:cNvSpPr>
          <p:nvPr>
            <p:ph type="sldNum" sz="quarter" idx="12"/>
          </p:nvPr>
        </p:nvSpPr>
        <p:spPr/>
        <p:txBody>
          <a:bodyPr/>
          <a:lstStyle/>
          <a:p>
            <a:fld id="{E5137D0E-4A4F-4307-8994-C1891D747D59}" type="slidenum">
              <a:rPr lang="en-US" smtClean="0"/>
              <a:t>39</a:t>
            </a:fld>
            <a:endParaRPr lang="en-US"/>
          </a:p>
        </p:txBody>
      </p:sp>
      <p:sp>
        <p:nvSpPr>
          <p:cNvPr id="7" name="Content Placeholder 6">
            <a:extLst>
              <a:ext uri="{FF2B5EF4-FFF2-40B4-BE49-F238E27FC236}">
                <a16:creationId xmlns:a16="http://schemas.microsoft.com/office/drawing/2014/main" id="{B4479C53-238F-42F5-9F57-F21E918652B3}"/>
              </a:ext>
            </a:extLst>
          </p:cNvPr>
          <p:cNvSpPr>
            <a:spLocks noGrp="1"/>
          </p:cNvSpPr>
          <p:nvPr>
            <p:ph sz="half" idx="2"/>
          </p:nvPr>
        </p:nvSpPr>
        <p:spPr>
          <a:xfrm>
            <a:off x="6932612" y="1363302"/>
            <a:ext cx="4648201" cy="4692649"/>
          </a:xfrm>
        </p:spPr>
        <p:txBody>
          <a:bodyPr/>
          <a:lstStyle/>
          <a:p>
            <a:endParaRPr lang="en-US" dirty="0"/>
          </a:p>
          <a:p>
            <a:endParaRPr lang="en-US" dirty="0"/>
          </a:p>
          <a:p>
            <a:r>
              <a:rPr lang="en-US" sz="2400" dirty="0"/>
              <a:t>Accept change</a:t>
            </a:r>
          </a:p>
          <a:p>
            <a:r>
              <a:rPr lang="en-US" sz="2400" dirty="0"/>
              <a:t>Tolerate ambiguity</a:t>
            </a:r>
          </a:p>
          <a:p>
            <a:r>
              <a:rPr lang="en-US" sz="2400" dirty="0"/>
              <a:t>Embrace emotion</a:t>
            </a:r>
          </a:p>
          <a:p>
            <a:r>
              <a:rPr lang="en-US" sz="2400" dirty="0"/>
              <a:t>Listen carefully</a:t>
            </a:r>
          </a:p>
          <a:p>
            <a:r>
              <a:rPr lang="en-US" sz="2400" dirty="0"/>
              <a:t>Explain patiently</a:t>
            </a:r>
          </a:p>
          <a:p>
            <a:r>
              <a:rPr lang="en-US" sz="2400" dirty="0"/>
              <a:t>Encourage critical thinking</a:t>
            </a:r>
          </a:p>
          <a:p>
            <a:endParaRPr lang="en-US" dirty="0"/>
          </a:p>
        </p:txBody>
      </p:sp>
      <p:pic>
        <p:nvPicPr>
          <p:cNvPr id="10" name="Content Placeholder 9" descr="People walking in front of a building&#10;&#10;Description automatically generated">
            <a:extLst>
              <a:ext uri="{FF2B5EF4-FFF2-40B4-BE49-F238E27FC236}">
                <a16:creationId xmlns:a16="http://schemas.microsoft.com/office/drawing/2014/main" id="{F576AD58-D4B1-41A7-81A5-C059038EAC91}"/>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370013" y="1931590"/>
            <a:ext cx="4942946" cy="3707209"/>
          </a:xfrm>
        </p:spPr>
      </p:pic>
      <p:sp>
        <p:nvSpPr>
          <p:cNvPr id="5" name="Title 4">
            <a:extLst>
              <a:ext uri="{FF2B5EF4-FFF2-40B4-BE49-F238E27FC236}">
                <a16:creationId xmlns:a16="http://schemas.microsoft.com/office/drawing/2014/main" id="{FAB46018-DF03-4FD1-B606-57CB5CB4DE9A}"/>
              </a:ext>
            </a:extLst>
          </p:cNvPr>
          <p:cNvSpPr>
            <a:spLocks noGrp="1"/>
          </p:cNvSpPr>
          <p:nvPr>
            <p:ph type="title"/>
          </p:nvPr>
        </p:nvSpPr>
        <p:spPr>
          <a:xfrm>
            <a:off x="1370013" y="511176"/>
            <a:ext cx="9601200" cy="685800"/>
          </a:xfrm>
        </p:spPr>
        <p:txBody>
          <a:bodyPr/>
          <a:lstStyle/>
          <a:p>
            <a:pPr algn="ctr"/>
            <a:r>
              <a:rPr lang="en-US" dirty="0"/>
              <a:t>Dealing with the politics</a:t>
            </a:r>
          </a:p>
        </p:txBody>
      </p:sp>
    </p:spTree>
    <p:extLst>
      <p:ext uri="{BB962C8B-B14F-4D97-AF65-F5344CB8AC3E}">
        <p14:creationId xmlns:p14="http://schemas.microsoft.com/office/powerpoint/2010/main" val="31876681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598612" y="2971800"/>
            <a:ext cx="9144000" cy="1447800"/>
          </a:xfrm>
        </p:spPr>
        <p:txBody>
          <a:bodyPr/>
          <a:lstStyle/>
          <a:p>
            <a:r>
              <a:rPr lang="en-US" sz="3600" dirty="0"/>
              <a:t>Jae Kennedy</a:t>
            </a:r>
            <a:br>
              <a:rPr lang="en-US" sz="3200" dirty="0"/>
            </a:br>
            <a:r>
              <a:rPr lang="en-US" sz="3200" dirty="0"/>
              <a:t>Washington State University</a:t>
            </a:r>
            <a:br>
              <a:rPr lang="en-US" sz="3200" dirty="0"/>
            </a:br>
            <a:r>
              <a:rPr lang="en-US" sz="3200" dirty="0">
                <a:hlinkClick r:id="rId3"/>
              </a:rPr>
              <a:t>jjkennedy@wsu.edu</a:t>
            </a:r>
            <a:br>
              <a:rPr lang="en-US" sz="3200" dirty="0"/>
            </a:br>
            <a:br>
              <a:rPr lang="en-US" sz="3200" dirty="0"/>
            </a:br>
            <a:r>
              <a:rPr lang="en-US" sz="3200" dirty="0"/>
              <a:t>Health insurance coverage, health services usage, and access problems before and after implementation of the ACA in 2014</a:t>
            </a:r>
          </a:p>
        </p:txBody>
      </p:sp>
      <p:sp>
        <p:nvSpPr>
          <p:cNvPr id="3" name="Slide Number Placeholder 2"/>
          <p:cNvSpPr>
            <a:spLocks noGrp="1"/>
          </p:cNvSpPr>
          <p:nvPr>
            <p:ph type="sldNum" sz="quarter" idx="12"/>
          </p:nvPr>
        </p:nvSpPr>
        <p:spPr/>
        <p:txBody>
          <a:bodyPr/>
          <a:lstStyle/>
          <a:p>
            <a:fld id="{E5137D0E-4A4F-4307-8994-C1891D747D59}" type="slidenum">
              <a:rPr lang="en-US" smtClean="0"/>
              <a:t>4</a:t>
            </a:fld>
            <a:endParaRPr lang="en-US"/>
          </a:p>
        </p:txBody>
      </p:sp>
    </p:spTree>
    <p:extLst>
      <p:ext uri="{BB962C8B-B14F-4D97-AF65-F5344CB8AC3E}">
        <p14:creationId xmlns:p14="http://schemas.microsoft.com/office/powerpoint/2010/main" val="24764897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B1237E0-ABAC-4D7D-A56B-607324A7185B}"/>
              </a:ext>
            </a:extLst>
          </p:cNvPr>
          <p:cNvSpPr>
            <a:spLocks noGrp="1"/>
          </p:cNvSpPr>
          <p:nvPr>
            <p:ph type="sldNum" sz="quarter" idx="12"/>
          </p:nvPr>
        </p:nvSpPr>
        <p:spPr/>
        <p:txBody>
          <a:bodyPr/>
          <a:lstStyle/>
          <a:p>
            <a:fld id="{E5137D0E-4A4F-4307-8994-C1891D747D59}" type="slidenum">
              <a:rPr lang="en-US" smtClean="0"/>
              <a:t>40</a:t>
            </a:fld>
            <a:endParaRPr lang="en-US"/>
          </a:p>
        </p:txBody>
      </p:sp>
      <p:sp>
        <p:nvSpPr>
          <p:cNvPr id="4" name="Content Placeholder 3">
            <a:extLst>
              <a:ext uri="{FF2B5EF4-FFF2-40B4-BE49-F238E27FC236}">
                <a16:creationId xmlns:a16="http://schemas.microsoft.com/office/drawing/2014/main" id="{2146D3A5-0B05-4E34-B1D2-F8C98F231BFA}"/>
              </a:ext>
            </a:extLst>
          </p:cNvPr>
          <p:cNvSpPr>
            <a:spLocks noGrp="1"/>
          </p:cNvSpPr>
          <p:nvPr>
            <p:ph idx="1"/>
          </p:nvPr>
        </p:nvSpPr>
        <p:spPr>
          <a:xfrm>
            <a:off x="912812" y="1143000"/>
            <a:ext cx="10515600" cy="5029200"/>
          </a:xfrm>
        </p:spPr>
        <p:txBody>
          <a:bodyPr>
            <a:normAutofit lnSpcReduction="10000"/>
          </a:bodyPr>
          <a:lstStyle/>
          <a:p>
            <a:pPr>
              <a:lnSpc>
                <a:spcPct val="100000"/>
              </a:lnSpc>
            </a:pPr>
            <a:r>
              <a:rPr lang="en-US" dirty="0"/>
              <a:t>It’s safe to say we didn’t fully anticipate the complexity and volatility of Medicaid policy, particularly after the 2016 election</a:t>
            </a:r>
          </a:p>
          <a:p>
            <a:pPr>
              <a:lnSpc>
                <a:spcPct val="100000"/>
              </a:lnSpc>
            </a:pPr>
            <a:r>
              <a:rPr lang="en-US" dirty="0"/>
              <a:t>Managed care organizations now provide the bulk of Medicaid coverage throughout the country, and high-need populations, including working-age adults with disabilities, are no longer excluded</a:t>
            </a:r>
          </a:p>
          <a:p>
            <a:pPr>
              <a:lnSpc>
                <a:spcPct val="100000"/>
              </a:lnSpc>
            </a:pPr>
            <a:r>
              <a:rPr lang="en-US" dirty="0"/>
              <a:t>More states are participating in Medicaid expansion, but many are also seeking waivers to modify the structure, eligibility and financing of their programs</a:t>
            </a:r>
          </a:p>
          <a:p>
            <a:pPr>
              <a:lnSpc>
                <a:spcPct val="100000"/>
              </a:lnSpc>
            </a:pPr>
            <a:r>
              <a:rPr lang="en-US" dirty="0"/>
              <a:t>The Trump administration is trying to revive plans for Medicaid block grants, despite the concerns of analysts and advocates</a:t>
            </a:r>
          </a:p>
          <a:p>
            <a:pPr>
              <a:lnSpc>
                <a:spcPct val="100000"/>
              </a:lnSpc>
            </a:pPr>
            <a:endParaRPr lang="en-US" dirty="0"/>
          </a:p>
        </p:txBody>
      </p:sp>
      <p:sp>
        <p:nvSpPr>
          <p:cNvPr id="5" name="Title 4">
            <a:extLst>
              <a:ext uri="{FF2B5EF4-FFF2-40B4-BE49-F238E27FC236}">
                <a16:creationId xmlns:a16="http://schemas.microsoft.com/office/drawing/2014/main" id="{B515EE3A-B7B9-4200-8D5B-04F5F882EFE6}"/>
              </a:ext>
            </a:extLst>
          </p:cNvPr>
          <p:cNvSpPr>
            <a:spLocks noGrp="1"/>
          </p:cNvSpPr>
          <p:nvPr>
            <p:ph type="title"/>
          </p:nvPr>
        </p:nvSpPr>
        <p:spPr>
          <a:xfrm>
            <a:off x="1293812" y="381000"/>
            <a:ext cx="9296400" cy="685800"/>
          </a:xfrm>
        </p:spPr>
        <p:txBody>
          <a:bodyPr/>
          <a:lstStyle/>
          <a:p>
            <a:pPr algn="ctr"/>
            <a:r>
              <a:rPr lang="en-US" dirty="0"/>
              <a:t>Emerging Issues</a:t>
            </a:r>
          </a:p>
        </p:txBody>
      </p:sp>
    </p:spTree>
    <p:extLst>
      <p:ext uri="{BB962C8B-B14F-4D97-AF65-F5344CB8AC3E}">
        <p14:creationId xmlns:p14="http://schemas.microsoft.com/office/powerpoint/2010/main" val="9081285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B1237E0-ABAC-4D7D-A56B-607324A7185B}"/>
              </a:ext>
            </a:extLst>
          </p:cNvPr>
          <p:cNvSpPr>
            <a:spLocks noGrp="1"/>
          </p:cNvSpPr>
          <p:nvPr>
            <p:ph type="sldNum" sz="quarter" idx="12"/>
          </p:nvPr>
        </p:nvSpPr>
        <p:spPr/>
        <p:txBody>
          <a:bodyPr/>
          <a:lstStyle/>
          <a:p>
            <a:fld id="{E5137D0E-4A4F-4307-8994-C1891D747D59}" type="slidenum">
              <a:rPr lang="en-US" smtClean="0"/>
              <a:t>41</a:t>
            </a:fld>
            <a:endParaRPr lang="en-US"/>
          </a:p>
        </p:txBody>
      </p:sp>
      <p:sp>
        <p:nvSpPr>
          <p:cNvPr id="4" name="Content Placeholder 3">
            <a:extLst>
              <a:ext uri="{FF2B5EF4-FFF2-40B4-BE49-F238E27FC236}">
                <a16:creationId xmlns:a16="http://schemas.microsoft.com/office/drawing/2014/main" id="{2146D3A5-0B05-4E34-B1D2-F8C98F231BFA}"/>
              </a:ext>
            </a:extLst>
          </p:cNvPr>
          <p:cNvSpPr>
            <a:spLocks noGrp="1"/>
          </p:cNvSpPr>
          <p:nvPr>
            <p:ph idx="1"/>
          </p:nvPr>
        </p:nvSpPr>
        <p:spPr>
          <a:xfrm>
            <a:off x="912812" y="1295400"/>
            <a:ext cx="10515600" cy="5105400"/>
          </a:xfrm>
        </p:spPr>
        <p:txBody>
          <a:bodyPr>
            <a:normAutofit/>
          </a:bodyPr>
          <a:lstStyle/>
          <a:p>
            <a:pPr marL="0" indent="0">
              <a:lnSpc>
                <a:spcPct val="100000"/>
              </a:lnSpc>
              <a:buNone/>
            </a:pPr>
            <a:r>
              <a:rPr lang="en-US" dirty="0"/>
              <a:t>The CHRIL will be seeking supplemental funding to study how the changing nature of Medicaid may affect people with disabilities, including:</a:t>
            </a:r>
          </a:p>
          <a:p>
            <a:pPr marL="793432" lvl="1" indent="-514350">
              <a:lnSpc>
                <a:spcPct val="100000"/>
              </a:lnSpc>
              <a:buFont typeface="+mj-lt"/>
              <a:buAutoNum type="arabicPeriod"/>
            </a:pPr>
            <a:r>
              <a:rPr lang="en-US" sz="2400" dirty="0"/>
              <a:t>State variations in eligibility </a:t>
            </a:r>
          </a:p>
          <a:p>
            <a:pPr marL="793432" lvl="1" indent="-514350">
              <a:lnSpc>
                <a:spcPct val="100000"/>
              </a:lnSpc>
              <a:buFont typeface="+mj-lt"/>
              <a:buAutoNum type="arabicPeriod"/>
            </a:pPr>
            <a:r>
              <a:rPr lang="en-US" sz="2400" dirty="0"/>
              <a:t>Work requirements</a:t>
            </a:r>
          </a:p>
          <a:p>
            <a:pPr marL="793432" lvl="1" indent="-514350">
              <a:lnSpc>
                <a:spcPct val="100000"/>
              </a:lnSpc>
              <a:buFont typeface="+mj-lt"/>
              <a:buAutoNum type="arabicPeriod"/>
            </a:pPr>
            <a:r>
              <a:rPr lang="en-US" sz="2400" dirty="0"/>
              <a:t>Block grants </a:t>
            </a:r>
          </a:p>
          <a:p>
            <a:pPr marL="793432" lvl="1" indent="-514350">
              <a:lnSpc>
                <a:spcPct val="100000"/>
              </a:lnSpc>
              <a:buFont typeface="+mj-lt"/>
              <a:buAutoNum type="arabicPeriod"/>
            </a:pPr>
            <a:r>
              <a:rPr lang="en-US" sz="2400" dirty="0"/>
              <a:t>Medicaid Buy-In programs</a:t>
            </a:r>
          </a:p>
          <a:p>
            <a:pPr marL="793432" lvl="1" indent="-514350">
              <a:lnSpc>
                <a:spcPct val="100000"/>
              </a:lnSpc>
              <a:buFont typeface="+mj-lt"/>
              <a:buAutoNum type="arabicPeriod"/>
            </a:pPr>
            <a:r>
              <a:rPr lang="en-US" sz="2400" dirty="0"/>
              <a:t>CILs partnerships with Managed Care Organizations</a:t>
            </a:r>
            <a:endParaRPr lang="en-US" dirty="0"/>
          </a:p>
        </p:txBody>
      </p:sp>
      <p:sp>
        <p:nvSpPr>
          <p:cNvPr id="5" name="Title 4">
            <a:extLst>
              <a:ext uri="{FF2B5EF4-FFF2-40B4-BE49-F238E27FC236}">
                <a16:creationId xmlns:a16="http://schemas.microsoft.com/office/drawing/2014/main" id="{B515EE3A-B7B9-4200-8D5B-04F5F882EFE6}"/>
              </a:ext>
            </a:extLst>
          </p:cNvPr>
          <p:cNvSpPr>
            <a:spLocks noGrp="1"/>
          </p:cNvSpPr>
          <p:nvPr>
            <p:ph type="title"/>
          </p:nvPr>
        </p:nvSpPr>
        <p:spPr/>
        <p:txBody>
          <a:bodyPr/>
          <a:lstStyle/>
          <a:p>
            <a:pPr algn="ctr"/>
            <a:r>
              <a:rPr lang="en-US" dirty="0"/>
              <a:t>What’s next?</a:t>
            </a:r>
          </a:p>
        </p:txBody>
      </p:sp>
    </p:spTree>
    <p:extLst>
      <p:ext uri="{BB962C8B-B14F-4D97-AF65-F5344CB8AC3E}">
        <p14:creationId xmlns:p14="http://schemas.microsoft.com/office/powerpoint/2010/main" val="19295036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Final Questions / Wrap Up / Evaluation</a:t>
            </a:r>
          </a:p>
        </p:txBody>
      </p:sp>
      <p:sp>
        <p:nvSpPr>
          <p:cNvPr id="3" name="Content Placeholder 2"/>
          <p:cNvSpPr>
            <a:spLocks noGrp="1"/>
          </p:cNvSpPr>
          <p:nvPr>
            <p:ph idx="1"/>
          </p:nvPr>
        </p:nvSpPr>
        <p:spPr/>
        <p:txBody>
          <a:bodyPr/>
          <a:lstStyle/>
          <a:p>
            <a:pPr marL="0" indent="0">
              <a:lnSpc>
                <a:spcPct val="100000"/>
              </a:lnSpc>
              <a:buNone/>
            </a:pPr>
            <a:r>
              <a:rPr lang="en-US" sz="3200" b="1" dirty="0">
                <a:solidFill>
                  <a:schemeClr val="tx2"/>
                </a:solidFill>
              </a:rPr>
              <a:t>CHRIL Website: www.chril.org</a:t>
            </a:r>
          </a:p>
          <a:p>
            <a:pPr marL="0" indent="0">
              <a:lnSpc>
                <a:spcPct val="100000"/>
              </a:lnSpc>
              <a:buNone/>
            </a:pPr>
            <a:r>
              <a:rPr lang="en-US" dirty="0"/>
              <a:t>After the webinar ends, you will see an evaluation survey. Please fill this out – your feedback is important and appreciated!</a:t>
            </a:r>
          </a:p>
          <a:p>
            <a:pPr marL="0" indent="0">
              <a:lnSpc>
                <a:spcPct val="100000"/>
              </a:lnSpc>
              <a:buNone/>
            </a:pPr>
            <a:r>
              <a:rPr lang="en-US" dirty="0">
                <a:solidFill>
                  <a:srgbClr val="C00000"/>
                </a:solidFill>
                <a:hlinkClick r:id="rId3"/>
              </a:rPr>
              <a:t>https://www.surveygizmo.com/s3/4718075/Webinar-Evaluation-January-31-2019-Health-Reform-and-People-with-Disabilities-Lessons-To-Date-from-the-CHRIL</a:t>
            </a:r>
            <a:endParaRPr lang="en-US" dirty="0">
              <a:solidFill>
                <a:srgbClr val="C00000"/>
              </a:solidFill>
            </a:endParaRPr>
          </a:p>
          <a:p>
            <a:pPr marL="0" indent="0">
              <a:lnSpc>
                <a:spcPct val="100000"/>
              </a:lnSpc>
              <a:buNone/>
            </a:pPr>
            <a:endParaRPr lang="en-US" dirty="0">
              <a:solidFill>
                <a:srgbClr val="C00000"/>
              </a:solidFill>
            </a:endParaRPr>
          </a:p>
          <a:p>
            <a:pPr marL="0" indent="0">
              <a:lnSpc>
                <a:spcPct val="100000"/>
              </a:lnSpc>
              <a:buNone/>
            </a:pPr>
            <a:endParaRPr lang="en-US" dirty="0">
              <a:solidFill>
                <a:srgbClr val="C00000"/>
              </a:solidFill>
            </a:endParaRPr>
          </a:p>
        </p:txBody>
      </p:sp>
      <p:sp>
        <p:nvSpPr>
          <p:cNvPr id="2" name="Slide Number Placeholder 1"/>
          <p:cNvSpPr>
            <a:spLocks noGrp="1"/>
          </p:cNvSpPr>
          <p:nvPr>
            <p:ph type="sldNum" sz="quarter" idx="12"/>
          </p:nvPr>
        </p:nvSpPr>
        <p:spPr/>
        <p:txBody>
          <a:bodyPr/>
          <a:lstStyle/>
          <a:p>
            <a:fld id="{E5137D0E-4A4F-4307-8994-C1891D747D59}" type="slidenum">
              <a:rPr lang="en-US" smtClean="0"/>
              <a:t>42</a:t>
            </a:fld>
            <a:endParaRPr lang="en-US"/>
          </a:p>
        </p:txBody>
      </p:sp>
    </p:spTree>
    <p:extLst>
      <p:ext uri="{BB962C8B-B14F-4D97-AF65-F5344CB8AC3E}">
        <p14:creationId xmlns:p14="http://schemas.microsoft.com/office/powerpoint/2010/main" val="5105289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dirty="0"/>
              <a:t>Acknowledgements</a:t>
            </a:r>
          </a:p>
        </p:txBody>
      </p:sp>
      <p:sp>
        <p:nvSpPr>
          <p:cNvPr id="4" name="Content Placeholder 3"/>
          <p:cNvSpPr>
            <a:spLocks noGrp="1"/>
          </p:cNvSpPr>
          <p:nvPr>
            <p:ph idx="1"/>
          </p:nvPr>
        </p:nvSpPr>
        <p:spPr/>
        <p:txBody>
          <a:bodyPr/>
          <a:lstStyle/>
          <a:p>
            <a:pPr>
              <a:lnSpc>
                <a:spcPct val="100000"/>
              </a:lnSpc>
            </a:pPr>
            <a:r>
              <a:rPr lang="en-US" sz="2800" dirty="0"/>
              <a:t>The Collaborative on Health Reform and Independent Living (CHRIL) is funded by a grant from the National Institute on Disability, Independent Living, and Rehabilitation Research (NIDILRR), US Department of Health and Human Services.</a:t>
            </a:r>
          </a:p>
          <a:p>
            <a:pPr>
              <a:lnSpc>
                <a:spcPct val="100000"/>
              </a:lnSpc>
            </a:pPr>
            <a:r>
              <a:rPr lang="en-US" sz="2800" dirty="0"/>
              <a:t>The contents of these presentations do not represent the policy of NIDILRR, ACL, HHS, or the US Government.</a:t>
            </a:r>
          </a:p>
          <a:p>
            <a:pPr marL="0" indent="0">
              <a:lnSpc>
                <a:spcPct val="100000"/>
              </a:lnSpc>
              <a:buNone/>
            </a:pPr>
            <a:endParaRPr lang="en-US" sz="2800" dirty="0"/>
          </a:p>
          <a:p>
            <a:pPr>
              <a:lnSpc>
                <a:spcPct val="100000"/>
              </a:lnSpc>
            </a:pPr>
            <a:endParaRPr lang="en-US" dirty="0"/>
          </a:p>
        </p:txBody>
      </p:sp>
      <p:sp>
        <p:nvSpPr>
          <p:cNvPr id="3" name="Slide Number Placeholder 2"/>
          <p:cNvSpPr>
            <a:spLocks noGrp="1"/>
          </p:cNvSpPr>
          <p:nvPr>
            <p:ph type="sldNum" sz="quarter" idx="12"/>
          </p:nvPr>
        </p:nvSpPr>
        <p:spPr/>
        <p:txBody>
          <a:bodyPr/>
          <a:lstStyle/>
          <a:p>
            <a:fld id="{E5137D0E-4A4F-4307-8994-C1891D747D59}" type="slidenum">
              <a:rPr lang="en-US" smtClean="0"/>
              <a:t>43</a:t>
            </a:fld>
            <a:endParaRPr lang="en-US" dirty="0"/>
          </a:p>
        </p:txBody>
      </p:sp>
    </p:spTree>
    <p:extLst>
      <p:ext uri="{BB962C8B-B14F-4D97-AF65-F5344CB8AC3E}">
        <p14:creationId xmlns:p14="http://schemas.microsoft.com/office/powerpoint/2010/main" val="14810406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3157" y="609600"/>
            <a:ext cx="9440767" cy="914400"/>
          </a:xfrm>
        </p:spPr>
        <p:txBody>
          <a:bodyPr>
            <a:normAutofit fontScale="90000"/>
          </a:bodyPr>
          <a:lstStyle/>
          <a:p>
            <a:r>
              <a:rPr lang="en-US" dirty="0"/>
              <a:t>Why focus on “working age” adults with disabilities?</a:t>
            </a:r>
          </a:p>
        </p:txBody>
      </p:sp>
      <p:graphicFrame>
        <p:nvGraphicFramePr>
          <p:cNvPr id="4" name="Diagram 3" descr="Banner with two arrows pointing opposite directions: Work and private health insuranc &amp; Disabiity benefits and public health insurance"/>
          <p:cNvGraphicFramePr/>
          <p:nvPr>
            <p:extLst>
              <p:ext uri="{D42A27DB-BD31-4B8C-83A1-F6EECF244321}">
                <p14:modId xmlns:p14="http://schemas.microsoft.com/office/powerpoint/2010/main" val="3132507253"/>
              </p:ext>
            </p:extLst>
          </p:nvPr>
        </p:nvGraphicFramePr>
        <p:xfrm>
          <a:off x="2031471" y="1828800"/>
          <a:ext cx="8125883" cy="43088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E5137D0E-4A4F-4307-8994-C1891D747D59}" type="slidenum">
              <a:rPr lang="en-US" smtClean="0"/>
              <a:t>5</a:t>
            </a:fld>
            <a:endParaRPr lang="en-US"/>
          </a:p>
        </p:txBody>
      </p:sp>
    </p:spTree>
    <p:extLst>
      <p:ext uri="{BB962C8B-B14F-4D97-AF65-F5344CB8AC3E}">
        <p14:creationId xmlns:p14="http://schemas.microsoft.com/office/powerpoint/2010/main" val="5722426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5137D0E-4A4F-4307-8994-C1891D747D59}" type="slidenum">
              <a:rPr lang="en-US" smtClean="0"/>
              <a:t>6</a:t>
            </a:fld>
            <a:endParaRPr lang="en-US" dirty="0"/>
          </a:p>
        </p:txBody>
      </p:sp>
      <p:sp>
        <p:nvSpPr>
          <p:cNvPr id="4" name="Content Placeholder 3" descr="The trend figures presented here are updated from this publicly available journal article.&#10;Jae Kennedy, Liz Wood &amp; Lex Frieden (2017) Inquiry, 54 (10), pp. 1-10.&#10;&#10;http://journals.sagepub.com/doi/pdf/10.1177/0046958017734031 &#10;&#10;"/>
          <p:cNvSpPr>
            <a:spLocks noGrp="1"/>
          </p:cNvSpPr>
          <p:nvPr>
            <p:ph sz="half" idx="1"/>
          </p:nvPr>
        </p:nvSpPr>
        <p:spPr>
          <a:xfrm>
            <a:off x="1370012" y="2165351"/>
            <a:ext cx="4645152" cy="4692649"/>
          </a:xfrm>
        </p:spPr>
        <p:txBody>
          <a:bodyPr>
            <a:normAutofit/>
          </a:bodyPr>
          <a:lstStyle/>
          <a:p>
            <a:r>
              <a:rPr lang="en-US" sz="2400" dirty="0"/>
              <a:t>Jae Kennedy, Liz Wood &amp; Lex Frieden (2017) </a:t>
            </a:r>
            <a:r>
              <a:rPr lang="en-US" sz="2400" i="1" dirty="0"/>
              <a:t>Inquiry, 54(10)</a:t>
            </a:r>
            <a:r>
              <a:rPr lang="en-US" sz="2400" dirty="0"/>
              <a:t>, pp. 1-10</a:t>
            </a:r>
            <a:r>
              <a:rPr lang="en-US" sz="2400" i="1" dirty="0"/>
              <a:t>.</a:t>
            </a:r>
            <a:endParaRPr lang="en-US" sz="2400" dirty="0"/>
          </a:p>
          <a:p>
            <a:r>
              <a:rPr lang="en-US" sz="2400" dirty="0">
                <a:hlinkClick r:id="rId3"/>
              </a:rPr>
              <a:t>http://journals.sagepub.com/doi/pdf/10.1177/0046958017734031</a:t>
            </a:r>
            <a:r>
              <a:rPr lang="en-US" sz="2400" dirty="0"/>
              <a:t> </a:t>
            </a:r>
          </a:p>
        </p:txBody>
      </p:sp>
      <p:sp>
        <p:nvSpPr>
          <p:cNvPr id="5" name="Title 4"/>
          <p:cNvSpPr>
            <a:spLocks noGrp="1"/>
          </p:cNvSpPr>
          <p:nvPr>
            <p:ph type="title"/>
          </p:nvPr>
        </p:nvSpPr>
        <p:spPr>
          <a:xfrm>
            <a:off x="1481264" y="513444"/>
            <a:ext cx="9067800" cy="1295400"/>
          </a:xfrm>
        </p:spPr>
        <p:txBody>
          <a:bodyPr>
            <a:noAutofit/>
          </a:bodyPr>
          <a:lstStyle/>
          <a:p>
            <a:r>
              <a:rPr lang="en-US" i="1" dirty="0"/>
              <a:t>Disparities in Insurance Coverage, Health Services Use, and Access Following Implementation of the Affordable Care Act</a:t>
            </a:r>
          </a:p>
        </p:txBody>
      </p:sp>
      <p:pic>
        <p:nvPicPr>
          <p:cNvPr id="7" name="Picture 6" descr="Screenshot of journal article Disparities in Insurance Coverage, Health Services Use, and Access Following Implementation of the Affordable Care Act: A Comparison of Disabled and Nondisabled Working-Age Adults"/>
          <p:cNvPicPr/>
          <p:nvPr/>
        </p:nvPicPr>
        <p:blipFill rotWithShape="1">
          <a:blip r:embed="rId4"/>
          <a:srcRect l="-128" t="3958" r="62308" b="19167"/>
          <a:stretch/>
        </p:blipFill>
        <p:spPr bwMode="auto">
          <a:xfrm>
            <a:off x="6516059" y="1828801"/>
            <a:ext cx="4033005" cy="4800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590777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81E8209-B2EC-4324-9ED1-484573E0CB80}"/>
              </a:ext>
            </a:extLst>
          </p:cNvPr>
          <p:cNvSpPr>
            <a:spLocks noGrp="1"/>
          </p:cNvSpPr>
          <p:nvPr>
            <p:ph type="sldNum" sz="quarter" idx="12"/>
          </p:nvPr>
        </p:nvSpPr>
        <p:spPr/>
        <p:txBody>
          <a:bodyPr/>
          <a:lstStyle/>
          <a:p>
            <a:fld id="{E5137D0E-4A4F-4307-8994-C1891D747D59}" type="slidenum">
              <a:rPr lang="en-US" smtClean="0"/>
              <a:t>7</a:t>
            </a:fld>
            <a:endParaRPr lang="en-US"/>
          </a:p>
        </p:txBody>
      </p:sp>
      <p:sp>
        <p:nvSpPr>
          <p:cNvPr id="6" name="Title 5">
            <a:extLst>
              <a:ext uri="{FF2B5EF4-FFF2-40B4-BE49-F238E27FC236}">
                <a16:creationId xmlns:a16="http://schemas.microsoft.com/office/drawing/2014/main" id="{95E8F274-29EF-4682-824E-D0C41C242AFA}"/>
              </a:ext>
            </a:extLst>
          </p:cNvPr>
          <p:cNvSpPr>
            <a:spLocks noGrp="1"/>
          </p:cNvSpPr>
          <p:nvPr>
            <p:ph type="title"/>
          </p:nvPr>
        </p:nvSpPr>
        <p:spPr/>
        <p:txBody>
          <a:bodyPr/>
          <a:lstStyle/>
          <a:p>
            <a:pPr algn="ctr"/>
            <a:r>
              <a:rPr lang="en-US" dirty="0"/>
              <a:t>Insurance coverage trends</a:t>
            </a:r>
          </a:p>
        </p:txBody>
      </p:sp>
      <p:pic>
        <p:nvPicPr>
          <p:cNvPr id="10" name="Picture 9" descr="Figure 1a. Insurance coverage trends for adults with disabilities aged 18-64 and Figure 2b  Insurance coverage trends for adults without disabilities aged 18-64&#10;&#10;The proportion of adults without insurance declined after ACA implement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964" y="1082040"/>
            <a:ext cx="10058400" cy="4621102"/>
          </a:xfrm>
          <a:prstGeom prst="rect">
            <a:avLst/>
          </a:prstGeom>
        </p:spPr>
      </p:pic>
      <p:sp>
        <p:nvSpPr>
          <p:cNvPr id="13" name="Arrow: Down 12">
            <a:extLst>
              <a:ext uri="{FF2B5EF4-FFF2-40B4-BE49-F238E27FC236}">
                <a16:creationId xmlns:a16="http://schemas.microsoft.com/office/drawing/2014/main" id="{35B6CA5C-FEF3-4A0F-9489-8AB8F29A40CE}"/>
              </a:ext>
            </a:extLst>
          </p:cNvPr>
          <p:cNvSpPr/>
          <p:nvPr/>
        </p:nvSpPr>
        <p:spPr>
          <a:xfrm>
            <a:off x="5103812" y="3810000"/>
            <a:ext cx="318452" cy="60960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b="1" dirty="0"/>
              <a:t>ACA</a:t>
            </a:r>
          </a:p>
        </p:txBody>
      </p:sp>
      <p:sp>
        <p:nvSpPr>
          <p:cNvPr id="14" name="Arrow: Down 13">
            <a:extLst>
              <a:ext uri="{FF2B5EF4-FFF2-40B4-BE49-F238E27FC236}">
                <a16:creationId xmlns:a16="http://schemas.microsoft.com/office/drawing/2014/main" id="{E8703E75-9CD6-4548-9EE1-ECFBBA83885B}"/>
              </a:ext>
            </a:extLst>
          </p:cNvPr>
          <p:cNvSpPr/>
          <p:nvPr/>
        </p:nvSpPr>
        <p:spPr>
          <a:xfrm>
            <a:off x="10133012" y="3505200"/>
            <a:ext cx="318452" cy="60960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b="1" dirty="0"/>
              <a:t>ACA</a:t>
            </a:r>
          </a:p>
        </p:txBody>
      </p:sp>
    </p:spTree>
    <p:extLst>
      <p:ext uri="{BB962C8B-B14F-4D97-AF65-F5344CB8AC3E}">
        <p14:creationId xmlns:p14="http://schemas.microsoft.com/office/powerpoint/2010/main" val="8797489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81E8209-B2EC-4324-9ED1-484573E0CB80}"/>
              </a:ext>
            </a:extLst>
          </p:cNvPr>
          <p:cNvSpPr>
            <a:spLocks noGrp="1"/>
          </p:cNvSpPr>
          <p:nvPr>
            <p:ph type="sldNum" sz="quarter" idx="12"/>
          </p:nvPr>
        </p:nvSpPr>
        <p:spPr/>
        <p:txBody>
          <a:bodyPr/>
          <a:lstStyle/>
          <a:p>
            <a:fld id="{E5137D0E-4A4F-4307-8994-C1891D747D59}" type="slidenum">
              <a:rPr lang="en-US" smtClean="0"/>
              <a:t>8</a:t>
            </a:fld>
            <a:endParaRPr lang="en-US"/>
          </a:p>
        </p:txBody>
      </p:sp>
      <p:pic>
        <p:nvPicPr>
          <p:cNvPr id="8" name="Content Placeholder 7" descr="Figure 2a. Medicare and/or Medicaid coverage trends for adults with disabilities aged 18-64&#10;Figure 2b. Medicare and/or Medicaid coverage trends for adults without disabilities aged 18-64&#10;The proportion of adults enrolled in Medicaid increased after ACA implementation.&#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11923" y="1371600"/>
            <a:ext cx="10117380" cy="4648200"/>
          </a:xfrm>
        </p:spPr>
      </p:pic>
      <p:sp>
        <p:nvSpPr>
          <p:cNvPr id="6" name="Title 5">
            <a:extLst>
              <a:ext uri="{FF2B5EF4-FFF2-40B4-BE49-F238E27FC236}">
                <a16:creationId xmlns:a16="http://schemas.microsoft.com/office/drawing/2014/main" id="{95E8F274-29EF-4682-824E-D0C41C242AFA}"/>
              </a:ext>
            </a:extLst>
          </p:cNvPr>
          <p:cNvSpPr>
            <a:spLocks noGrp="1"/>
          </p:cNvSpPr>
          <p:nvPr>
            <p:ph type="title"/>
          </p:nvPr>
        </p:nvSpPr>
        <p:spPr/>
        <p:txBody>
          <a:bodyPr/>
          <a:lstStyle/>
          <a:p>
            <a:pPr algn="ctr"/>
            <a:r>
              <a:rPr lang="en-US" dirty="0"/>
              <a:t>Public insurance coverage trends</a:t>
            </a:r>
          </a:p>
        </p:txBody>
      </p:sp>
    </p:spTree>
    <p:extLst>
      <p:ext uri="{BB962C8B-B14F-4D97-AF65-F5344CB8AC3E}">
        <p14:creationId xmlns:p14="http://schemas.microsoft.com/office/powerpoint/2010/main" val="41751762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81E8209-B2EC-4324-9ED1-484573E0CB80}"/>
              </a:ext>
            </a:extLst>
          </p:cNvPr>
          <p:cNvSpPr>
            <a:spLocks noGrp="1"/>
          </p:cNvSpPr>
          <p:nvPr>
            <p:ph type="sldNum" sz="quarter" idx="12"/>
          </p:nvPr>
        </p:nvSpPr>
        <p:spPr/>
        <p:txBody>
          <a:bodyPr/>
          <a:lstStyle/>
          <a:p>
            <a:fld id="{E5137D0E-4A4F-4307-8994-C1891D747D59}" type="slidenum">
              <a:rPr lang="en-US" smtClean="0"/>
              <a:t>9</a:t>
            </a:fld>
            <a:endParaRPr lang="en-US"/>
          </a:p>
        </p:txBody>
      </p:sp>
      <p:pic>
        <p:nvPicPr>
          <p:cNvPr id="11" name="Content Placeholder 10" descr="Figure 3a. Utilization trends for adults with disabilities aged 18-64&#10;Figure 3b. Utilization trends for adults without disabilities aged 18-64&#10;Better insurance coverage didn’t increase heavy use of hospital or physician services. This is important, because economists are perennially concerned that reducing costs by improving insurance leads to higher use rates.&#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11923" y="1371600"/>
            <a:ext cx="10117380" cy="4648200"/>
          </a:xfrm>
        </p:spPr>
      </p:pic>
      <p:sp>
        <p:nvSpPr>
          <p:cNvPr id="6" name="Title 5">
            <a:extLst>
              <a:ext uri="{FF2B5EF4-FFF2-40B4-BE49-F238E27FC236}">
                <a16:creationId xmlns:a16="http://schemas.microsoft.com/office/drawing/2014/main" id="{95E8F274-29EF-4682-824E-D0C41C242AFA}"/>
              </a:ext>
            </a:extLst>
          </p:cNvPr>
          <p:cNvSpPr>
            <a:spLocks noGrp="1"/>
          </p:cNvSpPr>
          <p:nvPr>
            <p:ph type="title"/>
          </p:nvPr>
        </p:nvSpPr>
        <p:spPr/>
        <p:txBody>
          <a:bodyPr/>
          <a:lstStyle/>
          <a:p>
            <a:pPr algn="ctr"/>
            <a:r>
              <a:rPr lang="en-US" dirty="0"/>
              <a:t>Hospital and physician utilization trends</a:t>
            </a:r>
          </a:p>
        </p:txBody>
      </p:sp>
    </p:spTree>
    <p:extLst>
      <p:ext uri="{BB962C8B-B14F-4D97-AF65-F5344CB8AC3E}">
        <p14:creationId xmlns:p14="http://schemas.microsoft.com/office/powerpoint/2010/main" val="18556937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Vertical and Horizontal design templat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Vertical and Horizontal design template" id="{937EFE6A-8CE5-4A5C-8AD7-E2948927A036}" vid="{D6F8E6E7-0932-4929-AF45-A0C96E4D3BC0}"/>
    </a:ext>
  </a:extLst>
</a:theme>
</file>

<file path=ppt/theme/theme2.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FA80C33-DBF0-414D-A0CF-0F4E51886A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3407</Words>
  <Application>Microsoft Office PowerPoint</Application>
  <PresentationFormat>Custom</PresentationFormat>
  <Paragraphs>329</Paragraphs>
  <Slides>43</Slides>
  <Notes>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굴림</vt:lpstr>
      <vt:lpstr>Arial</vt:lpstr>
      <vt:lpstr>Century Gothic</vt:lpstr>
      <vt:lpstr>Times New Roman</vt:lpstr>
      <vt:lpstr>Wingdings</vt:lpstr>
      <vt:lpstr>Vertical and Horizontal design template</vt:lpstr>
      <vt:lpstr>Collaborative on Health Reform and Independent Living (CHRIL) presents…   Health Reform and People with Disabilities:  Lessons to Date from the CHRIL</vt:lpstr>
      <vt:lpstr>Today’s Agenda</vt:lpstr>
      <vt:lpstr>The Collaborative on Health Reform and Independent Living (CHRIL)</vt:lpstr>
      <vt:lpstr>Jae Kennedy Washington State University jjkennedy@wsu.edu  Health insurance coverage, health services usage, and access problems before and after implementation of the ACA in 2014</vt:lpstr>
      <vt:lpstr>Why focus on “working age” adults with disabilities?</vt:lpstr>
      <vt:lpstr>Disparities in Insurance Coverage, Health Services Use, and Access Following Implementation of the Affordable Care Act</vt:lpstr>
      <vt:lpstr>Insurance coverage trends</vt:lpstr>
      <vt:lpstr>Public insurance coverage trends</vt:lpstr>
      <vt:lpstr>Hospital and physician utilization trends</vt:lpstr>
      <vt:lpstr>Access trends</vt:lpstr>
      <vt:lpstr>Take-away points from trend analysis</vt:lpstr>
      <vt:lpstr>Lex Frieden ILRU lfrieden@bcm.edu</vt:lpstr>
      <vt:lpstr>Health Insurance Information and Training Needs of Centers for Independent Living (CILs)</vt:lpstr>
      <vt:lpstr>Needs Assessment of  Centers for Independent Living (CILs)</vt:lpstr>
      <vt:lpstr>Needs Assessment of CILs ― Main Findings </vt:lpstr>
      <vt:lpstr>Needs Assessment of CILs ― Information/Training Needs</vt:lpstr>
      <vt:lpstr>CILs Executive Director Follow-up Interviews  ― Findings</vt:lpstr>
      <vt:lpstr>Implications of Findings</vt:lpstr>
      <vt:lpstr>Conclusions</vt:lpstr>
      <vt:lpstr>CHRIL Training to Date</vt:lpstr>
      <vt:lpstr>Questions &amp; Discussion</vt:lpstr>
      <vt:lpstr>Jean Hall University of Kansas jhall@ku.edu</vt:lpstr>
      <vt:lpstr>Using the Health Reform Monitoring Survey (HRMS) to assess effects of the ACA for people with disabilities</vt:lpstr>
      <vt:lpstr>Medicaid Expansion vs. Non-Expansion States</vt:lpstr>
      <vt:lpstr>Coverage features also have an effect on employment</vt:lpstr>
      <vt:lpstr>National interviews: five themes</vt:lpstr>
      <vt:lpstr>National Survey on Health Reform and Disability </vt:lpstr>
      <vt:lpstr>Plans moving forward</vt:lpstr>
      <vt:lpstr>Jae Kennedy  Lessons Learned: The Challenges and Rewards of Disability Policy Research</vt:lpstr>
      <vt:lpstr>A small team of disability advocates tackles a very big policy question</vt:lpstr>
      <vt:lpstr>“Nobody knew health care could be so complicated” (Donald Trump, 2/27/17)</vt:lpstr>
      <vt:lpstr>A simplified model of ACA evaluation</vt:lpstr>
      <vt:lpstr>What actually happened…</vt:lpstr>
      <vt:lpstr>Getting beyond “the producing of yet  one more federal report”</vt:lpstr>
      <vt:lpstr>Making journal articles accessible</vt:lpstr>
      <vt:lpstr>Going beyond journal articles</vt:lpstr>
      <vt:lpstr>Turning disability advocates into policy experts</vt:lpstr>
      <vt:lpstr>Working with disability organizations</vt:lpstr>
      <vt:lpstr>Dealing with the politics</vt:lpstr>
      <vt:lpstr>Emerging Issues</vt:lpstr>
      <vt:lpstr>What’s next?</vt:lpstr>
      <vt:lpstr>Final Questions / Wrap Up / Evaluation</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CHRIL Health Reform: Lessons to Date</dc:title>
  <dc:creator/>
  <cp:lastModifiedBy/>
  <cp:revision>1</cp:revision>
  <dcterms:created xsi:type="dcterms:W3CDTF">2016-04-13T11:43:47Z</dcterms:created>
  <dcterms:modified xsi:type="dcterms:W3CDTF">2019-02-04T18:39:52Z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TC034606069991</vt:lpwstr>
  </property>
</Properties>
</file>