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4"/>
  </p:notesMasterIdLst>
  <p:handoutMasterIdLst>
    <p:handoutMasterId r:id="rId35"/>
  </p:handoutMasterIdLst>
  <p:sldIdLst>
    <p:sldId id="635" r:id="rId5"/>
    <p:sldId id="534" r:id="rId6"/>
    <p:sldId id="844" r:id="rId7"/>
    <p:sldId id="670" r:id="rId8"/>
    <p:sldId id="848" r:id="rId9"/>
    <p:sldId id="279" r:id="rId10"/>
    <p:sldId id="296" r:id="rId11"/>
    <p:sldId id="297" r:id="rId12"/>
    <p:sldId id="312" r:id="rId13"/>
    <p:sldId id="281" r:id="rId14"/>
    <p:sldId id="293" r:id="rId15"/>
    <p:sldId id="849" r:id="rId16"/>
    <p:sldId id="845" r:id="rId17"/>
    <p:sldId id="299" r:id="rId18"/>
    <p:sldId id="360" r:id="rId19"/>
    <p:sldId id="300" r:id="rId20"/>
    <p:sldId id="314" r:id="rId21"/>
    <p:sldId id="301" r:id="rId22"/>
    <p:sldId id="361" r:id="rId23"/>
    <p:sldId id="365" r:id="rId24"/>
    <p:sldId id="366" r:id="rId25"/>
    <p:sldId id="367" r:id="rId26"/>
    <p:sldId id="313" r:id="rId27"/>
    <p:sldId id="315" r:id="rId28"/>
    <p:sldId id="850" r:id="rId29"/>
    <p:sldId id="842" r:id="rId30"/>
    <p:sldId id="851" r:id="rId31"/>
    <p:sldId id="799" r:id="rId32"/>
    <p:sldId id="840" r:id="rId33"/>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Smith" initials="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744" autoAdjust="0"/>
    <p:restoredTop sz="95376" autoAdjust="0"/>
  </p:normalViewPr>
  <p:slideViewPr>
    <p:cSldViewPr>
      <p:cViewPr varScale="1">
        <p:scale>
          <a:sx n="112" d="100"/>
          <a:sy n="112"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32" y="5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3DC4F7-C47F-415C-A82A-84865BEA1A58}" type="doc">
      <dgm:prSet loTypeId="urn:microsoft.com/office/officeart/2005/8/layout/cycle7" loCatId="cycle" qsTypeId="urn:microsoft.com/office/officeart/2005/8/quickstyle/simple1" qsCatId="simple" csTypeId="urn:microsoft.com/office/officeart/2005/8/colors/accent2_2" csCatId="accent2" phldr="1"/>
      <dgm:spPr/>
    </dgm:pt>
    <dgm:pt modelId="{37C0EB0F-A50E-4FB6-9D79-8BEE02E2288C}">
      <dgm:prSet phldrT="[Text]"/>
      <dgm:spPr/>
      <dgm:t>
        <a:bodyPr/>
        <a:lstStyle/>
        <a:p>
          <a:r>
            <a:rPr lang="en-US" dirty="0"/>
            <a:t>Culture</a:t>
          </a:r>
        </a:p>
      </dgm:t>
    </dgm:pt>
    <dgm:pt modelId="{86B6D0A5-EC72-4198-8325-ACC121D406D7}" type="parTrans" cxnId="{AAE54F42-2368-4BAD-A3DB-E8904794EC6B}">
      <dgm:prSet/>
      <dgm:spPr/>
      <dgm:t>
        <a:bodyPr/>
        <a:lstStyle/>
        <a:p>
          <a:endParaRPr lang="en-US"/>
        </a:p>
      </dgm:t>
    </dgm:pt>
    <dgm:pt modelId="{40615F14-1C19-40A9-BD9D-1A3133EF3F86}" type="sibTrans" cxnId="{AAE54F42-2368-4BAD-A3DB-E8904794EC6B}">
      <dgm:prSet/>
      <dgm:spPr/>
      <dgm:t>
        <a:bodyPr/>
        <a:lstStyle/>
        <a:p>
          <a:endParaRPr lang="en-US"/>
        </a:p>
      </dgm:t>
    </dgm:pt>
    <dgm:pt modelId="{24C9DF30-9A39-40FB-B04A-5A887F495ABD}">
      <dgm:prSet phldrT="[Text]"/>
      <dgm:spPr/>
      <dgm:t>
        <a:bodyPr/>
        <a:lstStyle/>
        <a:p>
          <a:r>
            <a:rPr lang="en-US" dirty="0"/>
            <a:t>Capture</a:t>
          </a:r>
        </a:p>
      </dgm:t>
    </dgm:pt>
    <dgm:pt modelId="{55DE8FCC-C6D0-4E56-82A4-FB256E87A8D6}" type="parTrans" cxnId="{F35232E3-47E3-4069-ACE6-8CD1CB5B1458}">
      <dgm:prSet/>
      <dgm:spPr/>
      <dgm:t>
        <a:bodyPr/>
        <a:lstStyle/>
        <a:p>
          <a:endParaRPr lang="en-US"/>
        </a:p>
      </dgm:t>
    </dgm:pt>
    <dgm:pt modelId="{1F32C72A-4830-4D32-BCE1-C27C5024EDDF}" type="sibTrans" cxnId="{F35232E3-47E3-4069-ACE6-8CD1CB5B1458}">
      <dgm:prSet/>
      <dgm:spPr/>
      <dgm:t>
        <a:bodyPr/>
        <a:lstStyle/>
        <a:p>
          <a:endParaRPr lang="en-US"/>
        </a:p>
      </dgm:t>
    </dgm:pt>
    <dgm:pt modelId="{9AFEB508-C7F1-4904-8198-F64BD70AB9B5}">
      <dgm:prSet phldrT="[Text]"/>
      <dgm:spPr/>
      <dgm:t>
        <a:bodyPr/>
        <a:lstStyle/>
        <a:p>
          <a:r>
            <a:rPr lang="en-US" dirty="0"/>
            <a:t>Communicate</a:t>
          </a:r>
        </a:p>
      </dgm:t>
    </dgm:pt>
    <dgm:pt modelId="{2E221387-F85A-46BE-B3A4-CFF4AED61D87}" type="parTrans" cxnId="{7DC18C7D-88E9-4B38-A26B-24DD3CB24732}">
      <dgm:prSet/>
      <dgm:spPr/>
      <dgm:t>
        <a:bodyPr/>
        <a:lstStyle/>
        <a:p>
          <a:endParaRPr lang="en-US"/>
        </a:p>
      </dgm:t>
    </dgm:pt>
    <dgm:pt modelId="{D57A4145-40A5-4F0D-B648-7E7360895A81}" type="sibTrans" cxnId="{7DC18C7D-88E9-4B38-A26B-24DD3CB24732}">
      <dgm:prSet/>
      <dgm:spPr/>
      <dgm:t>
        <a:bodyPr/>
        <a:lstStyle/>
        <a:p>
          <a:endParaRPr lang="en-US"/>
        </a:p>
      </dgm:t>
    </dgm:pt>
    <dgm:pt modelId="{7D1E0FC0-BC83-478F-A629-539E612A9F26}">
      <dgm:prSet phldrT="[Text]"/>
      <dgm:spPr/>
      <dgm:t>
        <a:bodyPr/>
        <a:lstStyle/>
        <a:p>
          <a:r>
            <a:rPr lang="en-US" dirty="0"/>
            <a:t>Change/ Celebrate</a:t>
          </a:r>
        </a:p>
      </dgm:t>
    </dgm:pt>
    <dgm:pt modelId="{52B3857D-AFD0-43FA-8FA4-895054A3B842}" type="parTrans" cxnId="{077BE957-269D-4797-8656-CE5A27A97E56}">
      <dgm:prSet/>
      <dgm:spPr/>
      <dgm:t>
        <a:bodyPr/>
        <a:lstStyle/>
        <a:p>
          <a:endParaRPr lang="en-US"/>
        </a:p>
      </dgm:t>
    </dgm:pt>
    <dgm:pt modelId="{5CF8E7B8-02F4-4E71-8105-E86312628B66}" type="sibTrans" cxnId="{077BE957-269D-4797-8656-CE5A27A97E56}">
      <dgm:prSet/>
      <dgm:spPr/>
      <dgm:t>
        <a:bodyPr/>
        <a:lstStyle/>
        <a:p>
          <a:endParaRPr lang="en-US"/>
        </a:p>
      </dgm:t>
    </dgm:pt>
    <dgm:pt modelId="{E2515B24-0E8E-4E04-8696-E74979D9994B}">
      <dgm:prSet phldrT="[Text]"/>
      <dgm:spPr/>
      <dgm:t>
        <a:bodyPr/>
        <a:lstStyle/>
        <a:p>
          <a:r>
            <a:rPr lang="en-US" dirty="0"/>
            <a:t>Clarify</a:t>
          </a:r>
        </a:p>
      </dgm:t>
    </dgm:pt>
    <dgm:pt modelId="{E68AE21F-AD71-42A3-8B9B-F6DAB0CA872F}" type="parTrans" cxnId="{AD2FBF2E-0FCD-4F2E-A165-C066EBAE6078}">
      <dgm:prSet/>
      <dgm:spPr/>
      <dgm:t>
        <a:bodyPr/>
        <a:lstStyle/>
        <a:p>
          <a:endParaRPr lang="en-US"/>
        </a:p>
      </dgm:t>
    </dgm:pt>
    <dgm:pt modelId="{6175E444-2F38-48DF-89DC-6DCA7103FF8F}" type="sibTrans" cxnId="{AD2FBF2E-0FCD-4F2E-A165-C066EBAE6078}">
      <dgm:prSet/>
      <dgm:spPr/>
      <dgm:t>
        <a:bodyPr/>
        <a:lstStyle/>
        <a:p>
          <a:endParaRPr lang="en-US"/>
        </a:p>
      </dgm:t>
    </dgm:pt>
    <dgm:pt modelId="{D372D17C-39D5-4611-B510-D4F8ED50A71B}" type="pres">
      <dgm:prSet presAssocID="{803DC4F7-C47F-415C-A82A-84865BEA1A58}" presName="Name0" presStyleCnt="0">
        <dgm:presLayoutVars>
          <dgm:dir/>
          <dgm:resizeHandles val="exact"/>
        </dgm:presLayoutVars>
      </dgm:prSet>
      <dgm:spPr/>
    </dgm:pt>
    <dgm:pt modelId="{48C02208-A0C6-4AF6-9E31-D8E3796C9279}" type="pres">
      <dgm:prSet presAssocID="{37C0EB0F-A50E-4FB6-9D79-8BEE02E2288C}" presName="node" presStyleLbl="node1" presStyleIdx="0" presStyleCnt="5">
        <dgm:presLayoutVars>
          <dgm:bulletEnabled val="1"/>
        </dgm:presLayoutVars>
      </dgm:prSet>
      <dgm:spPr/>
      <dgm:t>
        <a:bodyPr/>
        <a:lstStyle/>
        <a:p>
          <a:endParaRPr lang="en-US"/>
        </a:p>
      </dgm:t>
    </dgm:pt>
    <dgm:pt modelId="{0579FCC8-38A4-4530-B212-92603826AC20}" type="pres">
      <dgm:prSet presAssocID="{40615F14-1C19-40A9-BD9D-1A3133EF3F86}" presName="sibTrans" presStyleLbl="sibTrans2D1" presStyleIdx="0" presStyleCnt="5"/>
      <dgm:spPr/>
      <dgm:t>
        <a:bodyPr/>
        <a:lstStyle/>
        <a:p>
          <a:endParaRPr lang="en-US"/>
        </a:p>
      </dgm:t>
    </dgm:pt>
    <dgm:pt modelId="{14E42171-3512-4D16-8572-000A026DE5D5}" type="pres">
      <dgm:prSet presAssocID="{40615F14-1C19-40A9-BD9D-1A3133EF3F86}" presName="connectorText" presStyleLbl="sibTrans2D1" presStyleIdx="0" presStyleCnt="5"/>
      <dgm:spPr/>
      <dgm:t>
        <a:bodyPr/>
        <a:lstStyle/>
        <a:p>
          <a:endParaRPr lang="en-US"/>
        </a:p>
      </dgm:t>
    </dgm:pt>
    <dgm:pt modelId="{E1965588-7680-41F6-A115-F32C5D11CE1C}" type="pres">
      <dgm:prSet presAssocID="{E2515B24-0E8E-4E04-8696-E74979D9994B}" presName="node" presStyleLbl="node1" presStyleIdx="1" presStyleCnt="5">
        <dgm:presLayoutVars>
          <dgm:bulletEnabled val="1"/>
        </dgm:presLayoutVars>
      </dgm:prSet>
      <dgm:spPr/>
      <dgm:t>
        <a:bodyPr/>
        <a:lstStyle/>
        <a:p>
          <a:endParaRPr lang="en-US"/>
        </a:p>
      </dgm:t>
    </dgm:pt>
    <dgm:pt modelId="{ED19B74B-EAF0-46FC-BAFB-B6DCC0D7A5E8}" type="pres">
      <dgm:prSet presAssocID="{6175E444-2F38-48DF-89DC-6DCA7103FF8F}" presName="sibTrans" presStyleLbl="sibTrans2D1" presStyleIdx="1" presStyleCnt="5"/>
      <dgm:spPr/>
      <dgm:t>
        <a:bodyPr/>
        <a:lstStyle/>
        <a:p>
          <a:endParaRPr lang="en-US"/>
        </a:p>
      </dgm:t>
    </dgm:pt>
    <dgm:pt modelId="{9902A92C-FE01-4B75-A75B-338C2C3AA1F3}" type="pres">
      <dgm:prSet presAssocID="{6175E444-2F38-48DF-89DC-6DCA7103FF8F}" presName="connectorText" presStyleLbl="sibTrans2D1" presStyleIdx="1" presStyleCnt="5"/>
      <dgm:spPr/>
      <dgm:t>
        <a:bodyPr/>
        <a:lstStyle/>
        <a:p>
          <a:endParaRPr lang="en-US"/>
        </a:p>
      </dgm:t>
    </dgm:pt>
    <dgm:pt modelId="{2F05E999-9DC9-40CB-A24F-9353AD21973F}" type="pres">
      <dgm:prSet presAssocID="{24C9DF30-9A39-40FB-B04A-5A887F495ABD}" presName="node" presStyleLbl="node1" presStyleIdx="2" presStyleCnt="5">
        <dgm:presLayoutVars>
          <dgm:bulletEnabled val="1"/>
        </dgm:presLayoutVars>
      </dgm:prSet>
      <dgm:spPr/>
      <dgm:t>
        <a:bodyPr/>
        <a:lstStyle/>
        <a:p>
          <a:endParaRPr lang="en-US"/>
        </a:p>
      </dgm:t>
    </dgm:pt>
    <dgm:pt modelId="{985259EF-8929-4BF9-B3A5-3084F3B316A8}" type="pres">
      <dgm:prSet presAssocID="{1F32C72A-4830-4D32-BCE1-C27C5024EDDF}" presName="sibTrans" presStyleLbl="sibTrans2D1" presStyleIdx="2" presStyleCnt="5"/>
      <dgm:spPr/>
      <dgm:t>
        <a:bodyPr/>
        <a:lstStyle/>
        <a:p>
          <a:endParaRPr lang="en-US"/>
        </a:p>
      </dgm:t>
    </dgm:pt>
    <dgm:pt modelId="{C4C137F2-82F7-453A-8C17-57C04C2A11E5}" type="pres">
      <dgm:prSet presAssocID="{1F32C72A-4830-4D32-BCE1-C27C5024EDDF}" presName="connectorText" presStyleLbl="sibTrans2D1" presStyleIdx="2" presStyleCnt="5"/>
      <dgm:spPr/>
      <dgm:t>
        <a:bodyPr/>
        <a:lstStyle/>
        <a:p>
          <a:endParaRPr lang="en-US"/>
        </a:p>
      </dgm:t>
    </dgm:pt>
    <dgm:pt modelId="{BAC71A8E-F7F1-4512-A51D-0310A7A3419C}" type="pres">
      <dgm:prSet presAssocID="{9AFEB508-C7F1-4904-8198-F64BD70AB9B5}" presName="node" presStyleLbl="node1" presStyleIdx="3" presStyleCnt="5">
        <dgm:presLayoutVars>
          <dgm:bulletEnabled val="1"/>
        </dgm:presLayoutVars>
      </dgm:prSet>
      <dgm:spPr/>
      <dgm:t>
        <a:bodyPr/>
        <a:lstStyle/>
        <a:p>
          <a:endParaRPr lang="en-US"/>
        </a:p>
      </dgm:t>
    </dgm:pt>
    <dgm:pt modelId="{877B834B-6ED2-47F8-B245-97C6D7C73AAE}" type="pres">
      <dgm:prSet presAssocID="{D57A4145-40A5-4F0D-B648-7E7360895A81}" presName="sibTrans" presStyleLbl="sibTrans2D1" presStyleIdx="3" presStyleCnt="5"/>
      <dgm:spPr/>
      <dgm:t>
        <a:bodyPr/>
        <a:lstStyle/>
        <a:p>
          <a:endParaRPr lang="en-US"/>
        </a:p>
      </dgm:t>
    </dgm:pt>
    <dgm:pt modelId="{90556FB4-1684-498D-B8E2-4A3568777184}" type="pres">
      <dgm:prSet presAssocID="{D57A4145-40A5-4F0D-B648-7E7360895A81}" presName="connectorText" presStyleLbl="sibTrans2D1" presStyleIdx="3" presStyleCnt="5"/>
      <dgm:spPr/>
      <dgm:t>
        <a:bodyPr/>
        <a:lstStyle/>
        <a:p>
          <a:endParaRPr lang="en-US"/>
        </a:p>
      </dgm:t>
    </dgm:pt>
    <dgm:pt modelId="{DC6254C9-113F-4C9C-B2A3-2291A4B3EA04}" type="pres">
      <dgm:prSet presAssocID="{7D1E0FC0-BC83-478F-A629-539E612A9F26}" presName="node" presStyleLbl="node1" presStyleIdx="4" presStyleCnt="5">
        <dgm:presLayoutVars>
          <dgm:bulletEnabled val="1"/>
        </dgm:presLayoutVars>
      </dgm:prSet>
      <dgm:spPr/>
      <dgm:t>
        <a:bodyPr/>
        <a:lstStyle/>
        <a:p>
          <a:endParaRPr lang="en-US"/>
        </a:p>
      </dgm:t>
    </dgm:pt>
    <dgm:pt modelId="{D10B6471-0A80-40CC-9E7A-BDA54A89C09D}" type="pres">
      <dgm:prSet presAssocID="{5CF8E7B8-02F4-4E71-8105-E86312628B66}" presName="sibTrans" presStyleLbl="sibTrans2D1" presStyleIdx="4" presStyleCnt="5"/>
      <dgm:spPr/>
      <dgm:t>
        <a:bodyPr/>
        <a:lstStyle/>
        <a:p>
          <a:endParaRPr lang="en-US"/>
        </a:p>
      </dgm:t>
    </dgm:pt>
    <dgm:pt modelId="{2A35A8AA-7533-46F7-AF7B-E85169F30D47}" type="pres">
      <dgm:prSet presAssocID="{5CF8E7B8-02F4-4E71-8105-E86312628B66}" presName="connectorText" presStyleLbl="sibTrans2D1" presStyleIdx="4" presStyleCnt="5"/>
      <dgm:spPr/>
      <dgm:t>
        <a:bodyPr/>
        <a:lstStyle/>
        <a:p>
          <a:endParaRPr lang="en-US"/>
        </a:p>
      </dgm:t>
    </dgm:pt>
  </dgm:ptLst>
  <dgm:cxnLst>
    <dgm:cxn modelId="{D3236723-25D3-4378-95C6-859FD60361AB}" type="presOf" srcId="{E2515B24-0E8E-4E04-8696-E74979D9994B}" destId="{E1965588-7680-41F6-A115-F32C5D11CE1C}" srcOrd="0" destOrd="0" presId="urn:microsoft.com/office/officeart/2005/8/layout/cycle7"/>
    <dgm:cxn modelId="{7DC18C7D-88E9-4B38-A26B-24DD3CB24732}" srcId="{803DC4F7-C47F-415C-A82A-84865BEA1A58}" destId="{9AFEB508-C7F1-4904-8198-F64BD70AB9B5}" srcOrd="3" destOrd="0" parTransId="{2E221387-F85A-46BE-B3A4-CFF4AED61D87}" sibTransId="{D57A4145-40A5-4F0D-B648-7E7360895A81}"/>
    <dgm:cxn modelId="{E4E584BF-CB9E-4501-87BB-DD624B2C43AD}" type="presOf" srcId="{7D1E0FC0-BC83-478F-A629-539E612A9F26}" destId="{DC6254C9-113F-4C9C-B2A3-2291A4B3EA04}" srcOrd="0" destOrd="0" presId="urn:microsoft.com/office/officeart/2005/8/layout/cycle7"/>
    <dgm:cxn modelId="{6300630A-239E-4400-BB78-79102E90F94A}" type="presOf" srcId="{40615F14-1C19-40A9-BD9D-1A3133EF3F86}" destId="{0579FCC8-38A4-4530-B212-92603826AC20}" srcOrd="0" destOrd="0" presId="urn:microsoft.com/office/officeart/2005/8/layout/cycle7"/>
    <dgm:cxn modelId="{7E0D9AF2-78DA-4F7F-990C-25E770C80065}" type="presOf" srcId="{6175E444-2F38-48DF-89DC-6DCA7103FF8F}" destId="{ED19B74B-EAF0-46FC-BAFB-B6DCC0D7A5E8}" srcOrd="0" destOrd="0" presId="urn:microsoft.com/office/officeart/2005/8/layout/cycle7"/>
    <dgm:cxn modelId="{077BE957-269D-4797-8656-CE5A27A97E56}" srcId="{803DC4F7-C47F-415C-A82A-84865BEA1A58}" destId="{7D1E0FC0-BC83-478F-A629-539E612A9F26}" srcOrd="4" destOrd="0" parTransId="{52B3857D-AFD0-43FA-8FA4-895054A3B842}" sibTransId="{5CF8E7B8-02F4-4E71-8105-E86312628B66}"/>
    <dgm:cxn modelId="{2BA90F64-26D4-46C4-BEB5-FCBAE8326120}" type="presOf" srcId="{37C0EB0F-A50E-4FB6-9D79-8BEE02E2288C}" destId="{48C02208-A0C6-4AF6-9E31-D8E3796C9279}" srcOrd="0" destOrd="0" presId="urn:microsoft.com/office/officeart/2005/8/layout/cycle7"/>
    <dgm:cxn modelId="{D67C52BF-7489-4E94-9BF3-E7B876E162C8}" type="presOf" srcId="{5CF8E7B8-02F4-4E71-8105-E86312628B66}" destId="{2A35A8AA-7533-46F7-AF7B-E85169F30D47}" srcOrd="1" destOrd="0" presId="urn:microsoft.com/office/officeart/2005/8/layout/cycle7"/>
    <dgm:cxn modelId="{F35232E3-47E3-4069-ACE6-8CD1CB5B1458}" srcId="{803DC4F7-C47F-415C-A82A-84865BEA1A58}" destId="{24C9DF30-9A39-40FB-B04A-5A887F495ABD}" srcOrd="2" destOrd="0" parTransId="{55DE8FCC-C6D0-4E56-82A4-FB256E87A8D6}" sibTransId="{1F32C72A-4830-4D32-BCE1-C27C5024EDDF}"/>
    <dgm:cxn modelId="{AD2FBF2E-0FCD-4F2E-A165-C066EBAE6078}" srcId="{803DC4F7-C47F-415C-A82A-84865BEA1A58}" destId="{E2515B24-0E8E-4E04-8696-E74979D9994B}" srcOrd="1" destOrd="0" parTransId="{E68AE21F-AD71-42A3-8B9B-F6DAB0CA872F}" sibTransId="{6175E444-2F38-48DF-89DC-6DCA7103FF8F}"/>
    <dgm:cxn modelId="{62287817-E018-4522-BA6B-1508E73F1551}" type="presOf" srcId="{D57A4145-40A5-4F0D-B648-7E7360895A81}" destId="{877B834B-6ED2-47F8-B245-97C6D7C73AAE}" srcOrd="0" destOrd="0" presId="urn:microsoft.com/office/officeart/2005/8/layout/cycle7"/>
    <dgm:cxn modelId="{7582E955-8505-4BF6-975D-51354769E4D4}" type="presOf" srcId="{40615F14-1C19-40A9-BD9D-1A3133EF3F86}" destId="{14E42171-3512-4D16-8572-000A026DE5D5}" srcOrd="1" destOrd="0" presId="urn:microsoft.com/office/officeart/2005/8/layout/cycle7"/>
    <dgm:cxn modelId="{D78D4066-E00B-4BAC-B091-ECCDDEF2881E}" type="presOf" srcId="{5CF8E7B8-02F4-4E71-8105-E86312628B66}" destId="{D10B6471-0A80-40CC-9E7A-BDA54A89C09D}" srcOrd="0" destOrd="0" presId="urn:microsoft.com/office/officeart/2005/8/layout/cycle7"/>
    <dgm:cxn modelId="{92B60EBD-F2D7-42B9-89F2-8D0CC33D5D9B}" type="presOf" srcId="{1F32C72A-4830-4D32-BCE1-C27C5024EDDF}" destId="{C4C137F2-82F7-453A-8C17-57C04C2A11E5}" srcOrd="1" destOrd="0" presId="urn:microsoft.com/office/officeart/2005/8/layout/cycle7"/>
    <dgm:cxn modelId="{AAE54F42-2368-4BAD-A3DB-E8904794EC6B}" srcId="{803DC4F7-C47F-415C-A82A-84865BEA1A58}" destId="{37C0EB0F-A50E-4FB6-9D79-8BEE02E2288C}" srcOrd="0" destOrd="0" parTransId="{86B6D0A5-EC72-4198-8325-ACC121D406D7}" sibTransId="{40615F14-1C19-40A9-BD9D-1A3133EF3F86}"/>
    <dgm:cxn modelId="{14DF4D89-031E-41CF-A91C-C1F7AC852748}" type="presOf" srcId="{9AFEB508-C7F1-4904-8198-F64BD70AB9B5}" destId="{BAC71A8E-F7F1-4512-A51D-0310A7A3419C}" srcOrd="0" destOrd="0" presId="urn:microsoft.com/office/officeart/2005/8/layout/cycle7"/>
    <dgm:cxn modelId="{1594AA48-C42A-4254-8DEB-B734F66C1098}" type="presOf" srcId="{803DC4F7-C47F-415C-A82A-84865BEA1A58}" destId="{D372D17C-39D5-4611-B510-D4F8ED50A71B}" srcOrd="0" destOrd="0" presId="urn:microsoft.com/office/officeart/2005/8/layout/cycle7"/>
    <dgm:cxn modelId="{D0E72143-D7AC-44F9-87FD-6281FD74425F}" type="presOf" srcId="{6175E444-2F38-48DF-89DC-6DCA7103FF8F}" destId="{9902A92C-FE01-4B75-A75B-338C2C3AA1F3}" srcOrd="1" destOrd="0" presId="urn:microsoft.com/office/officeart/2005/8/layout/cycle7"/>
    <dgm:cxn modelId="{C2574834-0EDF-451C-9C07-5984A63E743F}" type="presOf" srcId="{1F32C72A-4830-4D32-BCE1-C27C5024EDDF}" destId="{985259EF-8929-4BF9-B3A5-3084F3B316A8}" srcOrd="0" destOrd="0" presId="urn:microsoft.com/office/officeart/2005/8/layout/cycle7"/>
    <dgm:cxn modelId="{C4F38FE8-2839-4285-9563-71E1319BDDC6}" type="presOf" srcId="{D57A4145-40A5-4F0D-B648-7E7360895A81}" destId="{90556FB4-1684-498D-B8E2-4A3568777184}" srcOrd="1" destOrd="0" presId="urn:microsoft.com/office/officeart/2005/8/layout/cycle7"/>
    <dgm:cxn modelId="{99235962-F53D-41D3-BDB8-AD955B7F12AE}" type="presOf" srcId="{24C9DF30-9A39-40FB-B04A-5A887F495ABD}" destId="{2F05E999-9DC9-40CB-A24F-9353AD21973F}" srcOrd="0" destOrd="0" presId="urn:microsoft.com/office/officeart/2005/8/layout/cycle7"/>
    <dgm:cxn modelId="{AACD5003-1D0A-453C-A26D-2ACA4F678F90}" type="presParOf" srcId="{D372D17C-39D5-4611-B510-D4F8ED50A71B}" destId="{48C02208-A0C6-4AF6-9E31-D8E3796C9279}" srcOrd="0" destOrd="0" presId="urn:microsoft.com/office/officeart/2005/8/layout/cycle7"/>
    <dgm:cxn modelId="{43847793-CFB9-42A6-8CCC-034C3BD99D47}" type="presParOf" srcId="{D372D17C-39D5-4611-B510-D4F8ED50A71B}" destId="{0579FCC8-38A4-4530-B212-92603826AC20}" srcOrd="1" destOrd="0" presId="urn:microsoft.com/office/officeart/2005/8/layout/cycle7"/>
    <dgm:cxn modelId="{073A21E4-863C-4CC5-9800-68E2875909A6}" type="presParOf" srcId="{0579FCC8-38A4-4530-B212-92603826AC20}" destId="{14E42171-3512-4D16-8572-000A026DE5D5}" srcOrd="0" destOrd="0" presId="urn:microsoft.com/office/officeart/2005/8/layout/cycle7"/>
    <dgm:cxn modelId="{9D1354C9-A250-49CB-8D0B-4ACEE84ABEC8}" type="presParOf" srcId="{D372D17C-39D5-4611-B510-D4F8ED50A71B}" destId="{E1965588-7680-41F6-A115-F32C5D11CE1C}" srcOrd="2" destOrd="0" presId="urn:microsoft.com/office/officeart/2005/8/layout/cycle7"/>
    <dgm:cxn modelId="{28A0CBF0-C487-4953-944F-F185E941E471}" type="presParOf" srcId="{D372D17C-39D5-4611-B510-D4F8ED50A71B}" destId="{ED19B74B-EAF0-46FC-BAFB-B6DCC0D7A5E8}" srcOrd="3" destOrd="0" presId="urn:microsoft.com/office/officeart/2005/8/layout/cycle7"/>
    <dgm:cxn modelId="{118F6C92-0723-498D-9A05-D67F8FFFFCFA}" type="presParOf" srcId="{ED19B74B-EAF0-46FC-BAFB-B6DCC0D7A5E8}" destId="{9902A92C-FE01-4B75-A75B-338C2C3AA1F3}" srcOrd="0" destOrd="0" presId="urn:microsoft.com/office/officeart/2005/8/layout/cycle7"/>
    <dgm:cxn modelId="{C1C96A2F-17D2-4CD4-9222-AF06806A6132}" type="presParOf" srcId="{D372D17C-39D5-4611-B510-D4F8ED50A71B}" destId="{2F05E999-9DC9-40CB-A24F-9353AD21973F}" srcOrd="4" destOrd="0" presId="urn:microsoft.com/office/officeart/2005/8/layout/cycle7"/>
    <dgm:cxn modelId="{EB92D8F1-06D0-4409-B762-A9C0AC7F0719}" type="presParOf" srcId="{D372D17C-39D5-4611-B510-D4F8ED50A71B}" destId="{985259EF-8929-4BF9-B3A5-3084F3B316A8}" srcOrd="5" destOrd="0" presId="urn:microsoft.com/office/officeart/2005/8/layout/cycle7"/>
    <dgm:cxn modelId="{BE7F2308-E733-46E6-BDD9-FB07079618DC}" type="presParOf" srcId="{985259EF-8929-4BF9-B3A5-3084F3B316A8}" destId="{C4C137F2-82F7-453A-8C17-57C04C2A11E5}" srcOrd="0" destOrd="0" presId="urn:microsoft.com/office/officeart/2005/8/layout/cycle7"/>
    <dgm:cxn modelId="{05209509-65AE-4B70-BF27-1E18BB39E7BD}" type="presParOf" srcId="{D372D17C-39D5-4611-B510-D4F8ED50A71B}" destId="{BAC71A8E-F7F1-4512-A51D-0310A7A3419C}" srcOrd="6" destOrd="0" presId="urn:microsoft.com/office/officeart/2005/8/layout/cycle7"/>
    <dgm:cxn modelId="{1CC8FA36-CF88-4A14-8A7C-85A126E7DBAC}" type="presParOf" srcId="{D372D17C-39D5-4611-B510-D4F8ED50A71B}" destId="{877B834B-6ED2-47F8-B245-97C6D7C73AAE}" srcOrd="7" destOrd="0" presId="urn:microsoft.com/office/officeart/2005/8/layout/cycle7"/>
    <dgm:cxn modelId="{97793291-1712-4257-BFE4-EC4D7D009708}" type="presParOf" srcId="{877B834B-6ED2-47F8-B245-97C6D7C73AAE}" destId="{90556FB4-1684-498D-B8E2-4A3568777184}" srcOrd="0" destOrd="0" presId="urn:microsoft.com/office/officeart/2005/8/layout/cycle7"/>
    <dgm:cxn modelId="{EFA4C056-BC26-4471-9106-B70EB327708B}" type="presParOf" srcId="{D372D17C-39D5-4611-B510-D4F8ED50A71B}" destId="{DC6254C9-113F-4C9C-B2A3-2291A4B3EA04}" srcOrd="8" destOrd="0" presId="urn:microsoft.com/office/officeart/2005/8/layout/cycle7"/>
    <dgm:cxn modelId="{8684A41F-2028-4A95-9404-2DAC4111691D}" type="presParOf" srcId="{D372D17C-39D5-4611-B510-D4F8ED50A71B}" destId="{D10B6471-0A80-40CC-9E7A-BDA54A89C09D}" srcOrd="9" destOrd="0" presId="urn:microsoft.com/office/officeart/2005/8/layout/cycle7"/>
    <dgm:cxn modelId="{B30927F5-56C9-4B62-A098-A6BC4A939F73}" type="presParOf" srcId="{D10B6471-0A80-40CC-9E7A-BDA54A89C09D}" destId="{2A35A8AA-7533-46F7-AF7B-E85169F30D4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4869FA-CCB7-4D80-BFE5-9784117D071F}" type="doc">
      <dgm:prSet loTypeId="urn:microsoft.com/office/officeart/2005/8/layout/venn1" loCatId="relationship" qsTypeId="urn:microsoft.com/office/officeart/2005/8/quickstyle/simple1" qsCatId="simple" csTypeId="urn:microsoft.com/office/officeart/2005/8/colors/colorful5" csCatId="colorful" phldr="1"/>
      <dgm:spPr/>
    </dgm:pt>
    <dgm:pt modelId="{50872D7B-6D73-448F-9C63-E26842411B65}">
      <dgm:prSet phldrT="[Text]"/>
      <dgm:spPr/>
      <dgm:t>
        <a:bodyPr/>
        <a:lstStyle/>
        <a:p>
          <a:r>
            <a:rPr lang="en-US" dirty="0"/>
            <a:t>Your Whys</a:t>
          </a:r>
        </a:p>
      </dgm:t>
    </dgm:pt>
    <dgm:pt modelId="{38FB58A1-A22B-4A3A-9E6D-BF30B3D83093}" type="parTrans" cxnId="{AAEFB0E1-4D5C-4E78-86E0-59B1B721143A}">
      <dgm:prSet/>
      <dgm:spPr/>
      <dgm:t>
        <a:bodyPr/>
        <a:lstStyle/>
        <a:p>
          <a:endParaRPr lang="en-US"/>
        </a:p>
      </dgm:t>
    </dgm:pt>
    <dgm:pt modelId="{5C47C493-1F04-409A-8D62-B057C2C14277}" type="sibTrans" cxnId="{AAEFB0E1-4D5C-4E78-86E0-59B1B721143A}">
      <dgm:prSet/>
      <dgm:spPr/>
      <dgm:t>
        <a:bodyPr/>
        <a:lstStyle/>
        <a:p>
          <a:endParaRPr lang="en-US"/>
        </a:p>
      </dgm:t>
    </dgm:pt>
    <dgm:pt modelId="{777B696E-990F-4888-9215-63A378244C21}">
      <dgm:prSet phldrT="[Text]"/>
      <dgm:spPr/>
      <dgm:t>
        <a:bodyPr/>
        <a:lstStyle/>
        <a:p>
          <a:r>
            <a:rPr lang="en-US" dirty="0"/>
            <a:t>Your Participant’s Whys</a:t>
          </a:r>
        </a:p>
      </dgm:t>
    </dgm:pt>
    <dgm:pt modelId="{0FB81ED1-739F-4142-A019-D8846B9C3292}" type="parTrans" cxnId="{72B014B7-7C72-41FF-ACB3-A1912E619C0E}">
      <dgm:prSet/>
      <dgm:spPr/>
      <dgm:t>
        <a:bodyPr/>
        <a:lstStyle/>
        <a:p>
          <a:endParaRPr lang="en-US"/>
        </a:p>
      </dgm:t>
    </dgm:pt>
    <dgm:pt modelId="{CA3EB11A-13EE-45B8-A474-C351309E8090}" type="sibTrans" cxnId="{72B014B7-7C72-41FF-ACB3-A1912E619C0E}">
      <dgm:prSet/>
      <dgm:spPr/>
      <dgm:t>
        <a:bodyPr/>
        <a:lstStyle/>
        <a:p>
          <a:endParaRPr lang="en-US"/>
        </a:p>
      </dgm:t>
    </dgm:pt>
    <dgm:pt modelId="{D18DF93C-8FA8-4CF1-8F67-6C210C7F17EA}">
      <dgm:prSet phldrT="[Text]"/>
      <dgm:spPr/>
      <dgm:t>
        <a:bodyPr/>
        <a:lstStyle/>
        <a:p>
          <a:r>
            <a:rPr lang="en-US" dirty="0"/>
            <a:t>Your Funder’s Whys</a:t>
          </a:r>
        </a:p>
      </dgm:t>
    </dgm:pt>
    <dgm:pt modelId="{F778C1DE-2818-4A54-9127-21463C899DF6}" type="parTrans" cxnId="{A1525D63-0C57-49BF-BAC6-29BC06757CD3}">
      <dgm:prSet/>
      <dgm:spPr/>
      <dgm:t>
        <a:bodyPr/>
        <a:lstStyle/>
        <a:p>
          <a:endParaRPr lang="en-US"/>
        </a:p>
      </dgm:t>
    </dgm:pt>
    <dgm:pt modelId="{ABEE695D-7480-47B8-ACBF-C1AD0917EAC8}" type="sibTrans" cxnId="{A1525D63-0C57-49BF-BAC6-29BC06757CD3}">
      <dgm:prSet/>
      <dgm:spPr/>
      <dgm:t>
        <a:bodyPr/>
        <a:lstStyle/>
        <a:p>
          <a:endParaRPr lang="en-US"/>
        </a:p>
      </dgm:t>
    </dgm:pt>
    <dgm:pt modelId="{154210F5-BBE4-4F40-9701-9808775D6D5C}" type="pres">
      <dgm:prSet presAssocID="{E54869FA-CCB7-4D80-BFE5-9784117D071F}" presName="compositeShape" presStyleCnt="0">
        <dgm:presLayoutVars>
          <dgm:chMax val="7"/>
          <dgm:dir/>
          <dgm:resizeHandles val="exact"/>
        </dgm:presLayoutVars>
      </dgm:prSet>
      <dgm:spPr/>
    </dgm:pt>
    <dgm:pt modelId="{A5E706DA-B431-4C5D-8DDA-DC670535B955}" type="pres">
      <dgm:prSet presAssocID="{50872D7B-6D73-448F-9C63-E26842411B65}" presName="circ1" presStyleLbl="vennNode1" presStyleIdx="0" presStyleCnt="3"/>
      <dgm:spPr/>
      <dgm:t>
        <a:bodyPr/>
        <a:lstStyle/>
        <a:p>
          <a:endParaRPr lang="en-US"/>
        </a:p>
      </dgm:t>
    </dgm:pt>
    <dgm:pt modelId="{728924D9-8A58-4940-A1F9-CC9762B110C6}" type="pres">
      <dgm:prSet presAssocID="{50872D7B-6D73-448F-9C63-E26842411B65}" presName="circ1Tx" presStyleLbl="revTx" presStyleIdx="0" presStyleCnt="0">
        <dgm:presLayoutVars>
          <dgm:chMax val="0"/>
          <dgm:chPref val="0"/>
          <dgm:bulletEnabled val="1"/>
        </dgm:presLayoutVars>
      </dgm:prSet>
      <dgm:spPr/>
      <dgm:t>
        <a:bodyPr/>
        <a:lstStyle/>
        <a:p>
          <a:endParaRPr lang="en-US"/>
        </a:p>
      </dgm:t>
    </dgm:pt>
    <dgm:pt modelId="{6A515D14-7AF9-4C2B-B2E2-027E2C7B040B}" type="pres">
      <dgm:prSet presAssocID="{777B696E-990F-4888-9215-63A378244C21}" presName="circ2" presStyleLbl="vennNode1" presStyleIdx="1" presStyleCnt="3"/>
      <dgm:spPr/>
      <dgm:t>
        <a:bodyPr/>
        <a:lstStyle/>
        <a:p>
          <a:endParaRPr lang="en-US"/>
        </a:p>
      </dgm:t>
    </dgm:pt>
    <dgm:pt modelId="{5B318496-7503-42F0-B04F-4E6AD9BC30ED}" type="pres">
      <dgm:prSet presAssocID="{777B696E-990F-4888-9215-63A378244C21}" presName="circ2Tx" presStyleLbl="revTx" presStyleIdx="0" presStyleCnt="0">
        <dgm:presLayoutVars>
          <dgm:chMax val="0"/>
          <dgm:chPref val="0"/>
          <dgm:bulletEnabled val="1"/>
        </dgm:presLayoutVars>
      </dgm:prSet>
      <dgm:spPr/>
      <dgm:t>
        <a:bodyPr/>
        <a:lstStyle/>
        <a:p>
          <a:endParaRPr lang="en-US"/>
        </a:p>
      </dgm:t>
    </dgm:pt>
    <dgm:pt modelId="{D6797218-8A71-4353-8093-07C5CA1B823D}" type="pres">
      <dgm:prSet presAssocID="{D18DF93C-8FA8-4CF1-8F67-6C210C7F17EA}" presName="circ3" presStyleLbl="vennNode1" presStyleIdx="2" presStyleCnt="3"/>
      <dgm:spPr/>
      <dgm:t>
        <a:bodyPr/>
        <a:lstStyle/>
        <a:p>
          <a:endParaRPr lang="en-US"/>
        </a:p>
      </dgm:t>
    </dgm:pt>
    <dgm:pt modelId="{F7E6323B-53F7-4AD5-8897-A174C5FBEF7F}" type="pres">
      <dgm:prSet presAssocID="{D18DF93C-8FA8-4CF1-8F67-6C210C7F17EA}" presName="circ3Tx" presStyleLbl="revTx" presStyleIdx="0" presStyleCnt="0">
        <dgm:presLayoutVars>
          <dgm:chMax val="0"/>
          <dgm:chPref val="0"/>
          <dgm:bulletEnabled val="1"/>
        </dgm:presLayoutVars>
      </dgm:prSet>
      <dgm:spPr/>
      <dgm:t>
        <a:bodyPr/>
        <a:lstStyle/>
        <a:p>
          <a:endParaRPr lang="en-US"/>
        </a:p>
      </dgm:t>
    </dgm:pt>
  </dgm:ptLst>
  <dgm:cxnLst>
    <dgm:cxn modelId="{00B11BD0-4EDF-4C4B-8C45-77CF808AE881}" type="presOf" srcId="{D18DF93C-8FA8-4CF1-8F67-6C210C7F17EA}" destId="{D6797218-8A71-4353-8093-07C5CA1B823D}" srcOrd="0" destOrd="0" presId="urn:microsoft.com/office/officeart/2005/8/layout/venn1"/>
    <dgm:cxn modelId="{A1525D63-0C57-49BF-BAC6-29BC06757CD3}" srcId="{E54869FA-CCB7-4D80-BFE5-9784117D071F}" destId="{D18DF93C-8FA8-4CF1-8F67-6C210C7F17EA}" srcOrd="2" destOrd="0" parTransId="{F778C1DE-2818-4A54-9127-21463C899DF6}" sibTransId="{ABEE695D-7480-47B8-ACBF-C1AD0917EAC8}"/>
    <dgm:cxn modelId="{776436EE-9208-4E4C-88C3-68E546BFCD31}" type="presOf" srcId="{777B696E-990F-4888-9215-63A378244C21}" destId="{6A515D14-7AF9-4C2B-B2E2-027E2C7B040B}" srcOrd="0" destOrd="0" presId="urn:microsoft.com/office/officeart/2005/8/layout/venn1"/>
    <dgm:cxn modelId="{72B014B7-7C72-41FF-ACB3-A1912E619C0E}" srcId="{E54869FA-CCB7-4D80-BFE5-9784117D071F}" destId="{777B696E-990F-4888-9215-63A378244C21}" srcOrd="1" destOrd="0" parTransId="{0FB81ED1-739F-4142-A019-D8846B9C3292}" sibTransId="{CA3EB11A-13EE-45B8-A474-C351309E8090}"/>
    <dgm:cxn modelId="{344278D1-7058-4302-9F0B-5256C28107B7}" type="presOf" srcId="{777B696E-990F-4888-9215-63A378244C21}" destId="{5B318496-7503-42F0-B04F-4E6AD9BC30ED}" srcOrd="1" destOrd="0" presId="urn:microsoft.com/office/officeart/2005/8/layout/venn1"/>
    <dgm:cxn modelId="{97E1BCFC-15DC-4309-9A95-5AFB2D6E6713}" type="presOf" srcId="{E54869FA-CCB7-4D80-BFE5-9784117D071F}" destId="{154210F5-BBE4-4F40-9701-9808775D6D5C}" srcOrd="0" destOrd="0" presId="urn:microsoft.com/office/officeart/2005/8/layout/venn1"/>
    <dgm:cxn modelId="{D14A86DC-FFF5-4088-BB8E-57464C170168}" type="presOf" srcId="{50872D7B-6D73-448F-9C63-E26842411B65}" destId="{A5E706DA-B431-4C5D-8DDA-DC670535B955}" srcOrd="0" destOrd="0" presId="urn:microsoft.com/office/officeart/2005/8/layout/venn1"/>
    <dgm:cxn modelId="{A235F02C-BBA9-42AA-9438-8850A52AAC3C}" type="presOf" srcId="{50872D7B-6D73-448F-9C63-E26842411B65}" destId="{728924D9-8A58-4940-A1F9-CC9762B110C6}" srcOrd="1" destOrd="0" presId="urn:microsoft.com/office/officeart/2005/8/layout/venn1"/>
    <dgm:cxn modelId="{AAEFB0E1-4D5C-4E78-86E0-59B1B721143A}" srcId="{E54869FA-CCB7-4D80-BFE5-9784117D071F}" destId="{50872D7B-6D73-448F-9C63-E26842411B65}" srcOrd="0" destOrd="0" parTransId="{38FB58A1-A22B-4A3A-9E6D-BF30B3D83093}" sibTransId="{5C47C493-1F04-409A-8D62-B057C2C14277}"/>
    <dgm:cxn modelId="{936F5903-FE08-44BB-BD6F-8AA857710B87}" type="presOf" srcId="{D18DF93C-8FA8-4CF1-8F67-6C210C7F17EA}" destId="{F7E6323B-53F7-4AD5-8897-A174C5FBEF7F}" srcOrd="1" destOrd="0" presId="urn:microsoft.com/office/officeart/2005/8/layout/venn1"/>
    <dgm:cxn modelId="{5DA5F49B-BABB-4B0C-BBFE-883ECEAFBFA1}" type="presParOf" srcId="{154210F5-BBE4-4F40-9701-9808775D6D5C}" destId="{A5E706DA-B431-4C5D-8DDA-DC670535B955}" srcOrd="0" destOrd="0" presId="urn:microsoft.com/office/officeart/2005/8/layout/venn1"/>
    <dgm:cxn modelId="{B04C4248-3089-4910-8A34-33C99521E211}" type="presParOf" srcId="{154210F5-BBE4-4F40-9701-9808775D6D5C}" destId="{728924D9-8A58-4940-A1F9-CC9762B110C6}" srcOrd="1" destOrd="0" presId="urn:microsoft.com/office/officeart/2005/8/layout/venn1"/>
    <dgm:cxn modelId="{B02FC432-5CCC-4CCD-ADAF-34B9D269D8CF}" type="presParOf" srcId="{154210F5-BBE4-4F40-9701-9808775D6D5C}" destId="{6A515D14-7AF9-4C2B-B2E2-027E2C7B040B}" srcOrd="2" destOrd="0" presId="urn:microsoft.com/office/officeart/2005/8/layout/venn1"/>
    <dgm:cxn modelId="{CC6A59AB-B436-4560-B653-AECFE901CB15}" type="presParOf" srcId="{154210F5-BBE4-4F40-9701-9808775D6D5C}" destId="{5B318496-7503-42F0-B04F-4E6AD9BC30ED}" srcOrd="3" destOrd="0" presId="urn:microsoft.com/office/officeart/2005/8/layout/venn1"/>
    <dgm:cxn modelId="{101843B5-8568-4D34-84FC-D5B3C8C9B5E7}" type="presParOf" srcId="{154210F5-BBE4-4F40-9701-9808775D6D5C}" destId="{D6797218-8A71-4353-8093-07C5CA1B823D}" srcOrd="4" destOrd="0" presId="urn:microsoft.com/office/officeart/2005/8/layout/venn1"/>
    <dgm:cxn modelId="{952DD603-7CD1-45F2-BCE8-DAD8A7C039D6}" type="presParOf" srcId="{154210F5-BBE4-4F40-9701-9808775D6D5C}" destId="{F7E6323B-53F7-4AD5-8897-A174C5FBEF7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02208-A0C6-4AF6-9E31-D8E3796C9279}">
      <dsp:nvSpPr>
        <dsp:cNvPr id="0" name=""/>
        <dsp:cNvSpPr/>
      </dsp:nvSpPr>
      <dsp:spPr>
        <a:xfrm>
          <a:off x="3385970" y="2169"/>
          <a:ext cx="1381459" cy="6907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Culture</a:t>
          </a:r>
        </a:p>
      </dsp:txBody>
      <dsp:txXfrm>
        <a:off x="3406201" y="22400"/>
        <a:ext cx="1340997" cy="650267"/>
      </dsp:txXfrm>
    </dsp:sp>
    <dsp:sp modelId="{0579FCC8-38A4-4530-B212-92603826AC20}">
      <dsp:nvSpPr>
        <dsp:cNvPr id="0" name=""/>
        <dsp:cNvSpPr/>
      </dsp:nvSpPr>
      <dsp:spPr>
        <a:xfrm rot="2160000">
          <a:off x="4639575" y="897503"/>
          <a:ext cx="720932" cy="241755"/>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712102" y="945854"/>
        <a:ext cx="575879" cy="145053"/>
      </dsp:txXfrm>
    </dsp:sp>
    <dsp:sp modelId="{E1965588-7680-41F6-A115-F32C5D11CE1C}">
      <dsp:nvSpPr>
        <dsp:cNvPr id="0" name=""/>
        <dsp:cNvSpPr/>
      </dsp:nvSpPr>
      <dsp:spPr>
        <a:xfrm>
          <a:off x="5232652" y="1343863"/>
          <a:ext cx="1381459" cy="6907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Clarify</a:t>
          </a:r>
        </a:p>
      </dsp:txBody>
      <dsp:txXfrm>
        <a:off x="5252883" y="1364094"/>
        <a:ext cx="1340997" cy="650267"/>
      </dsp:txXfrm>
    </dsp:sp>
    <dsp:sp modelId="{ED19B74B-EAF0-46FC-BAFB-B6DCC0D7A5E8}">
      <dsp:nvSpPr>
        <dsp:cNvPr id="0" name=""/>
        <dsp:cNvSpPr/>
      </dsp:nvSpPr>
      <dsp:spPr>
        <a:xfrm rot="6480000">
          <a:off x="5210231" y="2653803"/>
          <a:ext cx="720932" cy="241755"/>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5282757" y="2702154"/>
        <a:ext cx="575879" cy="145053"/>
      </dsp:txXfrm>
    </dsp:sp>
    <dsp:sp modelId="{2F05E999-9DC9-40CB-A24F-9353AD21973F}">
      <dsp:nvSpPr>
        <dsp:cNvPr id="0" name=""/>
        <dsp:cNvSpPr/>
      </dsp:nvSpPr>
      <dsp:spPr>
        <a:xfrm>
          <a:off x="4527282" y="3514769"/>
          <a:ext cx="1381459" cy="6907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Capture</a:t>
          </a:r>
        </a:p>
      </dsp:txBody>
      <dsp:txXfrm>
        <a:off x="4547513" y="3535000"/>
        <a:ext cx="1340997" cy="650267"/>
      </dsp:txXfrm>
    </dsp:sp>
    <dsp:sp modelId="{985259EF-8929-4BF9-B3A5-3084F3B316A8}">
      <dsp:nvSpPr>
        <dsp:cNvPr id="0" name=""/>
        <dsp:cNvSpPr/>
      </dsp:nvSpPr>
      <dsp:spPr>
        <a:xfrm rot="10800000">
          <a:off x="3716233" y="3739256"/>
          <a:ext cx="720932" cy="241755"/>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788759" y="3787607"/>
        <a:ext cx="575879" cy="145053"/>
      </dsp:txXfrm>
    </dsp:sp>
    <dsp:sp modelId="{BAC71A8E-F7F1-4512-A51D-0310A7A3419C}">
      <dsp:nvSpPr>
        <dsp:cNvPr id="0" name=""/>
        <dsp:cNvSpPr/>
      </dsp:nvSpPr>
      <dsp:spPr>
        <a:xfrm>
          <a:off x="2244657" y="3514769"/>
          <a:ext cx="1381459" cy="6907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Communicate</a:t>
          </a:r>
        </a:p>
      </dsp:txBody>
      <dsp:txXfrm>
        <a:off x="2264888" y="3535000"/>
        <a:ext cx="1340997" cy="650267"/>
      </dsp:txXfrm>
    </dsp:sp>
    <dsp:sp modelId="{877B834B-6ED2-47F8-B245-97C6D7C73AAE}">
      <dsp:nvSpPr>
        <dsp:cNvPr id="0" name=""/>
        <dsp:cNvSpPr/>
      </dsp:nvSpPr>
      <dsp:spPr>
        <a:xfrm rot="15120000">
          <a:off x="2222235" y="2653803"/>
          <a:ext cx="720932" cy="241755"/>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294761" y="2702154"/>
        <a:ext cx="575879" cy="145053"/>
      </dsp:txXfrm>
    </dsp:sp>
    <dsp:sp modelId="{DC6254C9-113F-4C9C-B2A3-2291A4B3EA04}">
      <dsp:nvSpPr>
        <dsp:cNvPr id="0" name=""/>
        <dsp:cNvSpPr/>
      </dsp:nvSpPr>
      <dsp:spPr>
        <a:xfrm>
          <a:off x="1539287" y="1343863"/>
          <a:ext cx="1381459" cy="6907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Change/ Celebrate</a:t>
          </a:r>
        </a:p>
      </dsp:txBody>
      <dsp:txXfrm>
        <a:off x="1559518" y="1364094"/>
        <a:ext cx="1340997" cy="650267"/>
      </dsp:txXfrm>
    </dsp:sp>
    <dsp:sp modelId="{D10B6471-0A80-40CC-9E7A-BDA54A89C09D}">
      <dsp:nvSpPr>
        <dsp:cNvPr id="0" name=""/>
        <dsp:cNvSpPr/>
      </dsp:nvSpPr>
      <dsp:spPr>
        <a:xfrm rot="19440000">
          <a:off x="2792892" y="897503"/>
          <a:ext cx="720932" cy="241755"/>
        </a:xfrm>
        <a:prstGeom prst="lef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865419" y="945854"/>
        <a:ext cx="575879" cy="145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706DA-B431-4C5D-8DDA-DC670535B955}">
      <dsp:nvSpPr>
        <dsp:cNvPr id="0" name=""/>
        <dsp:cNvSpPr/>
      </dsp:nvSpPr>
      <dsp:spPr>
        <a:xfrm>
          <a:off x="2636519" y="50482"/>
          <a:ext cx="2423160" cy="242316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Your Whys</a:t>
          </a:r>
        </a:p>
      </dsp:txBody>
      <dsp:txXfrm>
        <a:off x="2959608" y="474535"/>
        <a:ext cx="1776984" cy="1090422"/>
      </dsp:txXfrm>
    </dsp:sp>
    <dsp:sp modelId="{6A515D14-7AF9-4C2B-B2E2-027E2C7B040B}">
      <dsp:nvSpPr>
        <dsp:cNvPr id="0" name=""/>
        <dsp:cNvSpPr/>
      </dsp:nvSpPr>
      <dsp:spPr>
        <a:xfrm>
          <a:off x="3510876" y="1564957"/>
          <a:ext cx="2423160" cy="2423160"/>
        </a:xfrm>
        <a:prstGeom prst="ellipse">
          <a:avLst/>
        </a:prstGeom>
        <a:solidFill>
          <a:schemeClr val="accent5">
            <a:alpha val="50000"/>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Your Participant’s Whys</a:t>
          </a:r>
        </a:p>
      </dsp:txBody>
      <dsp:txXfrm>
        <a:off x="4251960" y="2190940"/>
        <a:ext cx="1453896" cy="1332738"/>
      </dsp:txXfrm>
    </dsp:sp>
    <dsp:sp modelId="{D6797218-8A71-4353-8093-07C5CA1B823D}">
      <dsp:nvSpPr>
        <dsp:cNvPr id="0" name=""/>
        <dsp:cNvSpPr/>
      </dsp:nvSpPr>
      <dsp:spPr>
        <a:xfrm>
          <a:off x="1762163" y="1564957"/>
          <a:ext cx="2423160" cy="2423160"/>
        </a:xfrm>
        <a:prstGeom prst="ellipse">
          <a:avLst/>
        </a:prstGeom>
        <a:solidFill>
          <a:schemeClr val="accent5">
            <a:alpha val="50000"/>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Your Funder’s Whys</a:t>
          </a:r>
        </a:p>
      </dsp:txBody>
      <dsp:txXfrm>
        <a:off x="1990344" y="2190940"/>
        <a:ext cx="1453896" cy="133273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3177" tIns="46589" rIns="93177" bIns="46589" rtlCol="0"/>
          <a:lstStyle>
            <a:lvl1pPr algn="l">
              <a:defRPr sz="1200">
                <a:latin typeface="Arial" panose="020B0604020202020204" pitchFamily="34" charset="0"/>
                <a:cs typeface="+mn-cs"/>
              </a:defRPr>
            </a:lvl1pPr>
          </a:lstStyle>
          <a:p>
            <a:pPr>
              <a:defRPr/>
            </a:pPr>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3177" tIns="46589" rIns="93177" bIns="46589" rtlCol="0"/>
          <a:lstStyle>
            <a:lvl1pPr algn="r">
              <a:defRPr sz="1200">
                <a:latin typeface="Arial" panose="020B0604020202020204" pitchFamily="34" charset="0"/>
                <a:cs typeface="+mn-cs"/>
              </a:defRPr>
            </a:lvl1pPr>
          </a:lstStyle>
          <a:p>
            <a:pPr>
              <a:defRPr/>
            </a:pPr>
            <a:fld id="{865A7DD1-600C-42FF-9D9D-BFB743C0A4FC}" type="datetimeFigureOut">
              <a:rPr lang="en-US"/>
              <a:t>8/6/2019</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3177" tIns="46589" rIns="93177" bIns="46589" rtlCol="0" anchor="b"/>
          <a:lstStyle>
            <a:lvl1pPr algn="l">
              <a:defRPr sz="1200">
                <a:latin typeface="Arial" panose="020B0604020202020204"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3177" tIns="46589" rIns="93177" bIns="46589" rtlCol="0" anchor="b"/>
          <a:lstStyle>
            <a:lvl1pPr algn="r">
              <a:defRPr sz="1200">
                <a:latin typeface="Arial" panose="020B0604020202020204" pitchFamily="34" charset="0"/>
                <a:cs typeface="+mn-cs"/>
              </a:defRPr>
            </a:lvl1pPr>
          </a:lstStyle>
          <a:p>
            <a:pPr>
              <a:defRPr/>
            </a:pPr>
            <a:fld id="{8358C2DD-14E5-490D-A181-3A78FEFD9465}" type="slidenum">
              <a:rPr lang="en-US"/>
              <a:t>‹#›</a:t>
            </a:fld>
            <a:endParaRPr lang="en-US"/>
          </a:p>
        </p:txBody>
      </p:sp>
    </p:spTree>
    <p:extLst>
      <p:ext uri="{BB962C8B-B14F-4D97-AF65-F5344CB8AC3E}">
        <p14:creationId xmlns:p14="http://schemas.microsoft.com/office/powerpoint/2010/main" val="41723732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4029282" cy="350760"/>
          </a:xfrm>
          <a:prstGeom prst="rect">
            <a:avLst/>
          </a:prstGeom>
          <a:noFill/>
          <a:ln w="9525">
            <a:noFill/>
            <a:miter lim="800000"/>
          </a:ln>
          <a:effectLst/>
        </p:spPr>
        <p:txBody>
          <a:bodyPr vert="horz" wrap="square" lIns="93177" tIns="46589" rIns="93177" bIns="46589" numCol="1" anchor="t" anchorCtr="0" compatLnSpc="1"/>
          <a:lstStyle>
            <a:lvl1pPr>
              <a:defRPr sz="1200">
                <a:latin typeface="Arial" panose="020B0604020202020204" pitchFamily="34" charset="0"/>
                <a:cs typeface="+mn-cs"/>
              </a:defRPr>
            </a:lvl1pPr>
          </a:lstStyle>
          <a:p>
            <a:pPr>
              <a:defRPr/>
            </a:pPr>
            <a:endParaRPr lang="en-US"/>
          </a:p>
        </p:txBody>
      </p:sp>
      <p:sp>
        <p:nvSpPr>
          <p:cNvPr id="26627" name="Rectangle 3"/>
          <p:cNvSpPr>
            <a:spLocks noGrp="1" noChangeArrowheads="1"/>
          </p:cNvSpPr>
          <p:nvPr>
            <p:ph type="dt" idx="1"/>
          </p:nvPr>
        </p:nvSpPr>
        <p:spPr bwMode="auto">
          <a:xfrm>
            <a:off x="5265014" y="0"/>
            <a:ext cx="4029282" cy="350760"/>
          </a:xfrm>
          <a:prstGeom prst="rect">
            <a:avLst/>
          </a:prstGeom>
          <a:noFill/>
          <a:ln w="9525">
            <a:noFill/>
            <a:miter lim="800000"/>
          </a:ln>
          <a:effectLst/>
        </p:spPr>
        <p:txBody>
          <a:bodyPr vert="horz" wrap="square" lIns="93177" tIns="46589" rIns="93177" bIns="46589" numCol="1" anchor="t" anchorCtr="0" compatLnSpc="1"/>
          <a:lstStyle>
            <a:lvl1pPr algn="r">
              <a:defRPr sz="1200">
                <a:latin typeface="Arial" panose="020B0604020202020204" pitchFamily="34"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ln>
        </p:spPr>
      </p:sp>
      <p:sp>
        <p:nvSpPr>
          <p:cNvPr id="26629" name="Rectangle 5"/>
          <p:cNvSpPr>
            <a:spLocks noGrp="1" noChangeArrowheads="1"/>
          </p:cNvSpPr>
          <p:nvPr>
            <p:ph type="body" sz="quarter" idx="3"/>
          </p:nvPr>
        </p:nvSpPr>
        <p:spPr bwMode="auto">
          <a:xfrm>
            <a:off x="930482" y="3330419"/>
            <a:ext cx="7435436" cy="3154441"/>
          </a:xfrm>
          <a:prstGeom prst="rect">
            <a:avLst/>
          </a:prstGeom>
          <a:noFill/>
          <a:ln w="9525">
            <a:noFill/>
            <a:miter lim="800000"/>
          </a:ln>
          <a:effectLst/>
        </p:spPr>
        <p:txBody>
          <a:bodyPr vert="horz" wrap="square" lIns="93177" tIns="46589" rIns="93177" bIns="46589"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1" y="6658443"/>
            <a:ext cx="4029282" cy="350760"/>
          </a:xfrm>
          <a:prstGeom prst="rect">
            <a:avLst/>
          </a:prstGeom>
          <a:noFill/>
          <a:ln w="9525">
            <a:noFill/>
            <a:miter lim="800000"/>
          </a:ln>
          <a:effectLst/>
        </p:spPr>
        <p:txBody>
          <a:bodyPr vert="horz" wrap="square" lIns="93177" tIns="46589" rIns="93177" bIns="46589" numCol="1" anchor="b" anchorCtr="0" compatLnSpc="1"/>
          <a:lstStyle>
            <a:lvl1pPr>
              <a:defRPr sz="1200">
                <a:latin typeface="Arial" panose="020B0604020202020204" pitchFamily="34"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5265014" y="6658443"/>
            <a:ext cx="4029282" cy="350760"/>
          </a:xfrm>
          <a:prstGeom prst="rect">
            <a:avLst/>
          </a:prstGeom>
          <a:noFill/>
          <a:ln w="9525">
            <a:noFill/>
            <a:miter lim="800000"/>
          </a:ln>
          <a:effectLst/>
        </p:spPr>
        <p:txBody>
          <a:bodyPr vert="horz" wrap="square" lIns="93177" tIns="46589" rIns="93177" bIns="46589" numCol="1" anchor="b" anchorCtr="0" compatLnSpc="1"/>
          <a:lstStyle>
            <a:lvl1pPr algn="r">
              <a:defRPr sz="1200">
                <a:latin typeface="Arial" panose="020B0604020202020204" pitchFamily="34" charset="0"/>
                <a:cs typeface="+mn-cs"/>
              </a:defRPr>
            </a:lvl1pPr>
          </a:lstStyle>
          <a:p>
            <a:pPr>
              <a:defRPr/>
            </a:pPr>
            <a:fld id="{446037A2-A146-4AFA-A36B-418E91F740ED}" type="slidenum">
              <a:rPr lang="en-US"/>
              <a:t>‹#›</a:t>
            </a:fld>
            <a:endParaRPr lang="en-US"/>
          </a:p>
        </p:txBody>
      </p:sp>
    </p:spTree>
    <p:extLst>
      <p:ext uri="{BB962C8B-B14F-4D97-AF65-F5344CB8AC3E}">
        <p14:creationId xmlns:p14="http://schemas.microsoft.com/office/powerpoint/2010/main" val="17160600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1</a:t>
            </a:fld>
            <a:endParaRPr lang="en-US"/>
          </a:p>
        </p:txBody>
      </p:sp>
    </p:spTree>
    <p:extLst>
      <p:ext uri="{BB962C8B-B14F-4D97-AF65-F5344CB8AC3E}">
        <p14:creationId xmlns:p14="http://schemas.microsoft.com/office/powerpoint/2010/main" val="980336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1A49B-F784-4A89-B34C-9FE3D430D3E0}" type="slidenum">
              <a:rPr lang="en-US" smtClean="0"/>
              <a:t>10</a:t>
            </a:fld>
            <a:endParaRPr lang="en-US"/>
          </a:p>
        </p:txBody>
      </p:sp>
    </p:spTree>
    <p:extLst>
      <p:ext uri="{BB962C8B-B14F-4D97-AF65-F5344CB8AC3E}">
        <p14:creationId xmlns:p14="http://schemas.microsoft.com/office/powerpoint/2010/main" val="2923866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11</a:t>
            </a:fld>
            <a:endParaRPr lang="en-US"/>
          </a:p>
        </p:txBody>
      </p:sp>
    </p:spTree>
    <p:extLst>
      <p:ext uri="{BB962C8B-B14F-4D97-AF65-F5344CB8AC3E}">
        <p14:creationId xmlns:p14="http://schemas.microsoft.com/office/powerpoint/2010/main" val="233585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12</a:t>
            </a:fld>
            <a:endParaRPr lang="en-US"/>
          </a:p>
        </p:txBody>
      </p:sp>
    </p:spTree>
    <p:extLst>
      <p:ext uri="{BB962C8B-B14F-4D97-AF65-F5344CB8AC3E}">
        <p14:creationId xmlns:p14="http://schemas.microsoft.com/office/powerpoint/2010/main" val="32976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13</a:t>
            </a:fld>
            <a:endParaRPr lang="en-US"/>
          </a:p>
        </p:txBody>
      </p:sp>
    </p:spTree>
    <p:extLst>
      <p:ext uri="{BB962C8B-B14F-4D97-AF65-F5344CB8AC3E}">
        <p14:creationId xmlns:p14="http://schemas.microsoft.com/office/powerpoint/2010/main" val="47977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14</a:t>
            </a:fld>
            <a:endParaRPr lang="en-US"/>
          </a:p>
        </p:txBody>
      </p:sp>
    </p:spTree>
    <p:extLst>
      <p:ext uri="{BB962C8B-B14F-4D97-AF65-F5344CB8AC3E}">
        <p14:creationId xmlns:p14="http://schemas.microsoft.com/office/powerpoint/2010/main" val="236679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15</a:t>
            </a:fld>
            <a:endParaRPr lang="en-US"/>
          </a:p>
        </p:txBody>
      </p:sp>
    </p:spTree>
    <p:extLst>
      <p:ext uri="{BB962C8B-B14F-4D97-AF65-F5344CB8AC3E}">
        <p14:creationId xmlns:p14="http://schemas.microsoft.com/office/powerpoint/2010/main" val="179725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16</a:t>
            </a:fld>
            <a:endParaRPr lang="en-US"/>
          </a:p>
        </p:txBody>
      </p:sp>
    </p:spTree>
    <p:extLst>
      <p:ext uri="{BB962C8B-B14F-4D97-AF65-F5344CB8AC3E}">
        <p14:creationId xmlns:p14="http://schemas.microsoft.com/office/powerpoint/2010/main" val="835383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17</a:t>
            </a:fld>
            <a:endParaRPr lang="en-US"/>
          </a:p>
        </p:txBody>
      </p:sp>
    </p:spTree>
    <p:extLst>
      <p:ext uri="{BB962C8B-B14F-4D97-AF65-F5344CB8AC3E}">
        <p14:creationId xmlns:p14="http://schemas.microsoft.com/office/powerpoint/2010/main" val="2810175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1A49B-F784-4A89-B34C-9FE3D430D3E0}" type="slidenum">
              <a:rPr lang="en-US" smtClean="0"/>
              <a:t>18</a:t>
            </a:fld>
            <a:endParaRPr lang="en-US"/>
          </a:p>
        </p:txBody>
      </p:sp>
    </p:spTree>
    <p:extLst>
      <p:ext uri="{BB962C8B-B14F-4D97-AF65-F5344CB8AC3E}">
        <p14:creationId xmlns:p14="http://schemas.microsoft.com/office/powerpoint/2010/main" val="3081234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19</a:t>
            </a:fld>
            <a:endParaRPr lang="en-US"/>
          </a:p>
        </p:txBody>
      </p:sp>
    </p:spTree>
    <p:extLst>
      <p:ext uri="{BB962C8B-B14F-4D97-AF65-F5344CB8AC3E}">
        <p14:creationId xmlns:p14="http://schemas.microsoft.com/office/powerpoint/2010/main" val="392054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2</a:t>
            </a:fld>
            <a:endParaRPr lang="en-US"/>
          </a:p>
        </p:txBody>
      </p:sp>
    </p:spTree>
    <p:extLst>
      <p:ext uri="{BB962C8B-B14F-4D97-AF65-F5344CB8AC3E}">
        <p14:creationId xmlns:p14="http://schemas.microsoft.com/office/powerpoint/2010/main" val="3671238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20</a:t>
            </a:fld>
            <a:endParaRPr lang="en-US"/>
          </a:p>
        </p:txBody>
      </p:sp>
    </p:spTree>
    <p:extLst>
      <p:ext uri="{BB962C8B-B14F-4D97-AF65-F5344CB8AC3E}">
        <p14:creationId xmlns:p14="http://schemas.microsoft.com/office/powerpoint/2010/main" val="3436350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21</a:t>
            </a:fld>
            <a:endParaRPr lang="en-US"/>
          </a:p>
        </p:txBody>
      </p:sp>
    </p:spTree>
    <p:extLst>
      <p:ext uri="{BB962C8B-B14F-4D97-AF65-F5344CB8AC3E}">
        <p14:creationId xmlns:p14="http://schemas.microsoft.com/office/powerpoint/2010/main" val="4189407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22</a:t>
            </a:fld>
            <a:endParaRPr lang="en-US"/>
          </a:p>
        </p:txBody>
      </p:sp>
    </p:spTree>
    <p:extLst>
      <p:ext uri="{BB962C8B-B14F-4D97-AF65-F5344CB8AC3E}">
        <p14:creationId xmlns:p14="http://schemas.microsoft.com/office/powerpoint/2010/main" val="2141243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23</a:t>
            </a:fld>
            <a:endParaRPr lang="en-US"/>
          </a:p>
        </p:txBody>
      </p:sp>
    </p:spTree>
    <p:extLst>
      <p:ext uri="{BB962C8B-B14F-4D97-AF65-F5344CB8AC3E}">
        <p14:creationId xmlns:p14="http://schemas.microsoft.com/office/powerpoint/2010/main" val="1071846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24</a:t>
            </a:fld>
            <a:endParaRPr lang="en-US"/>
          </a:p>
        </p:txBody>
      </p:sp>
    </p:spTree>
    <p:extLst>
      <p:ext uri="{BB962C8B-B14F-4D97-AF65-F5344CB8AC3E}">
        <p14:creationId xmlns:p14="http://schemas.microsoft.com/office/powerpoint/2010/main" val="236230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25</a:t>
            </a:fld>
            <a:endParaRPr lang="en-US"/>
          </a:p>
        </p:txBody>
      </p:sp>
    </p:spTree>
    <p:extLst>
      <p:ext uri="{BB962C8B-B14F-4D97-AF65-F5344CB8AC3E}">
        <p14:creationId xmlns:p14="http://schemas.microsoft.com/office/powerpoint/2010/main" val="3213960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26</a:t>
            </a:fld>
            <a:endParaRPr lang="en-US"/>
          </a:p>
        </p:txBody>
      </p:sp>
    </p:spTree>
    <p:extLst>
      <p:ext uri="{BB962C8B-B14F-4D97-AF65-F5344CB8AC3E}">
        <p14:creationId xmlns:p14="http://schemas.microsoft.com/office/powerpoint/2010/main" val="603258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27</a:t>
            </a:fld>
            <a:endParaRPr lang="en-US"/>
          </a:p>
        </p:txBody>
      </p:sp>
    </p:spTree>
    <p:extLst>
      <p:ext uri="{BB962C8B-B14F-4D97-AF65-F5344CB8AC3E}">
        <p14:creationId xmlns:p14="http://schemas.microsoft.com/office/powerpoint/2010/main" val="2236341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28</a:t>
            </a:fld>
            <a:endParaRPr lang="en-US"/>
          </a:p>
        </p:txBody>
      </p:sp>
    </p:spTree>
    <p:extLst>
      <p:ext uri="{BB962C8B-B14F-4D97-AF65-F5344CB8AC3E}">
        <p14:creationId xmlns:p14="http://schemas.microsoft.com/office/powerpoint/2010/main" val="2796519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218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7F1A3-7A5F-4753-8F3C-7ED12965CE88}" type="slidenum">
              <a:rPr lang="en-US" smtClean="0"/>
              <a:t>3</a:t>
            </a:fld>
            <a:endParaRPr lang="en-US" dirty="0"/>
          </a:p>
        </p:txBody>
      </p:sp>
    </p:spTree>
    <p:extLst>
      <p:ext uri="{BB962C8B-B14F-4D97-AF65-F5344CB8AC3E}">
        <p14:creationId xmlns:p14="http://schemas.microsoft.com/office/powerpoint/2010/main" val="304720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4</a:t>
            </a:fld>
            <a:endParaRPr lang="en-US"/>
          </a:p>
        </p:txBody>
      </p:sp>
    </p:spTree>
    <p:extLst>
      <p:ext uri="{BB962C8B-B14F-4D97-AF65-F5344CB8AC3E}">
        <p14:creationId xmlns:p14="http://schemas.microsoft.com/office/powerpoint/2010/main" val="328351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1A49B-F784-4A89-B34C-9FE3D430D3E0}" type="slidenum">
              <a:rPr lang="en-US" smtClean="0"/>
              <a:t>5</a:t>
            </a:fld>
            <a:endParaRPr lang="en-US"/>
          </a:p>
        </p:txBody>
      </p:sp>
    </p:spTree>
    <p:extLst>
      <p:ext uri="{BB962C8B-B14F-4D97-AF65-F5344CB8AC3E}">
        <p14:creationId xmlns:p14="http://schemas.microsoft.com/office/powerpoint/2010/main" val="391225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6</a:t>
            </a:fld>
            <a:endParaRPr lang="en-US"/>
          </a:p>
        </p:txBody>
      </p:sp>
    </p:spTree>
    <p:extLst>
      <p:ext uri="{BB962C8B-B14F-4D97-AF65-F5344CB8AC3E}">
        <p14:creationId xmlns:p14="http://schemas.microsoft.com/office/powerpoint/2010/main" val="302612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1A49B-F784-4A89-B34C-9FE3D430D3E0}" type="slidenum">
              <a:rPr lang="en-US" smtClean="0"/>
              <a:t>7</a:t>
            </a:fld>
            <a:endParaRPr lang="en-US"/>
          </a:p>
        </p:txBody>
      </p:sp>
    </p:spTree>
    <p:extLst>
      <p:ext uri="{BB962C8B-B14F-4D97-AF65-F5344CB8AC3E}">
        <p14:creationId xmlns:p14="http://schemas.microsoft.com/office/powerpoint/2010/main" val="222382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8</a:t>
            </a:fld>
            <a:endParaRPr lang="en-US"/>
          </a:p>
        </p:txBody>
      </p:sp>
    </p:spTree>
    <p:extLst>
      <p:ext uri="{BB962C8B-B14F-4D97-AF65-F5344CB8AC3E}">
        <p14:creationId xmlns:p14="http://schemas.microsoft.com/office/powerpoint/2010/main" val="1022337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6037A2-A146-4AFA-A36B-418E91F740ED}" type="slidenum">
              <a:rPr lang="en-US" smtClean="0"/>
              <a:t>9</a:t>
            </a:fld>
            <a:endParaRPr lang="en-US"/>
          </a:p>
        </p:txBody>
      </p:sp>
    </p:spTree>
    <p:extLst>
      <p:ext uri="{BB962C8B-B14F-4D97-AF65-F5344CB8AC3E}">
        <p14:creationId xmlns:p14="http://schemas.microsoft.com/office/powerpoint/2010/main" val="256881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6"/>
          <p:cNvSpPr>
            <a:spLocks noGrp="1" noChangeArrowheads="1"/>
          </p:cNvSpPr>
          <p:nvPr>
            <p:ph type="sldNum" sz="quarter" idx="10"/>
          </p:nvPr>
        </p:nvSpPr>
        <p:spPr/>
        <p:txBody>
          <a:bodyPr/>
          <a:lstStyle>
            <a:lvl1pPr>
              <a:defRPr/>
            </a:lvl1pPr>
          </a:lstStyle>
          <a:p>
            <a:pPr>
              <a:defRPr/>
            </a:pPr>
            <a:fld id="{C7C8ACA3-9F92-4AD5-9E39-716CB6917A7B}"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p:txBody>
          <a:bodyPr/>
          <a:lstStyle>
            <a:lvl1pPr>
              <a:defRPr sz="1200"/>
            </a:lvl1pPr>
          </a:lstStyle>
          <a:p>
            <a:pPr>
              <a:defRPr/>
            </a:pPr>
            <a:fld id="{F2DF5F09-D78D-44DB-A338-E90D23C46220}" type="slidenum">
              <a:rPr lang="en-US" smtClean="0"/>
              <a:t>‹#›</a:t>
            </a:fld>
            <a:endParaRPr lang="en-US"/>
          </a:p>
        </p:txBody>
      </p:sp>
      <p:sp>
        <p:nvSpPr>
          <p:cNvPr id="2" name="Title 1"/>
          <p:cNvSpPr>
            <a:spLocks noGrp="1"/>
          </p:cNvSpPr>
          <p:nvPr>
            <p:ph type="title"/>
          </p:nvPr>
        </p:nvSpPr>
        <p:spPr>
          <a:xfrm>
            <a:off x="228600" y="274638"/>
            <a:ext cx="7696200" cy="792162"/>
          </a:xfrm>
        </p:spPr>
        <p:txBody>
          <a:body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48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pPr>
              <a:defRPr/>
            </a:pPr>
            <a:fld id="{4CF5312C-8747-4F3B-BF17-2BCC2CA352BE}"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p:txBody>
          <a:bodyPr/>
          <a:lstStyle>
            <a:lvl1pPr>
              <a:defRPr/>
            </a:lvl1pPr>
          </a:lstStyle>
          <a:p>
            <a:pPr>
              <a:defRPr/>
            </a:pPr>
            <a:fld id="{F42DF3E2-0175-464B-95E4-5D6CFE698002}"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F4A58-90D6-49D7-A078-8696F4620720}" type="slidenum">
              <a:rPr lang="en-US" smtClean="0"/>
              <a:t>‹#›</a:t>
            </a:fld>
            <a:endParaRPr lang="en-US"/>
          </a:p>
        </p:txBody>
      </p:sp>
    </p:spTree>
    <p:extLst>
      <p:ext uri="{BB962C8B-B14F-4D97-AF65-F5344CB8AC3E}">
        <p14:creationId xmlns:p14="http://schemas.microsoft.com/office/powerpoint/2010/main" val="281013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F4A58-90D6-49D7-A078-8696F4620720}" type="slidenum">
              <a:rPr lang="en-US" smtClean="0"/>
              <a:t>‹#›</a:t>
            </a:fld>
            <a:endParaRPr lang="en-US"/>
          </a:p>
        </p:txBody>
      </p:sp>
    </p:spTree>
    <p:extLst>
      <p:ext uri="{BB962C8B-B14F-4D97-AF65-F5344CB8AC3E}">
        <p14:creationId xmlns:p14="http://schemas.microsoft.com/office/powerpoint/2010/main" val="113894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74638"/>
            <a:ext cx="8458200" cy="792162"/>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304800" y="1219200"/>
            <a:ext cx="8610600" cy="5029200"/>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384925"/>
            <a:ext cx="2362200" cy="244475"/>
          </a:xfrm>
          <a:prstGeom prst="rect">
            <a:avLst/>
          </a:prstGeom>
          <a:noFill/>
          <a:ln w="9525">
            <a:noFill/>
            <a:miter lim="800000"/>
          </a:ln>
          <a:effectLst/>
        </p:spPr>
        <p:txBody>
          <a:bodyPr vert="horz" wrap="square" lIns="91440" tIns="45720" rIns="91440" bIns="45720" numCol="1" anchor="t" anchorCtr="0" compatLnSpc="1"/>
          <a:lstStyle>
            <a:lvl1pPr algn="r">
              <a:defRPr sz="1400" b="1">
                <a:latin typeface="Arial" panose="020B0604020202020204" pitchFamily="34" charset="0"/>
                <a:cs typeface="+mn-cs"/>
              </a:defRPr>
            </a:lvl1pPr>
          </a:lstStyle>
          <a:p>
            <a:pPr>
              <a:defRPr/>
            </a:pPr>
            <a:fld id="{124CDB12-2334-4149-9ED6-145DE69D84D2}" type="slidenum">
              <a:rPr lang="en-US" smtClean="0"/>
              <a:t>‹#›</a:t>
            </a:fld>
            <a:endParaRPr lang="en-US"/>
          </a:p>
        </p:txBody>
      </p:sp>
      <p:sp>
        <p:nvSpPr>
          <p:cNvPr id="2" name="Rectangle 9"/>
          <p:cNvSpPr>
            <a:spLocks noChangeArrowheads="1"/>
          </p:cNvSpPr>
          <p:nvPr userDrawn="1"/>
        </p:nvSpPr>
        <p:spPr bwMode="auto">
          <a:xfrm>
            <a:off x="228600" y="6373813"/>
            <a:ext cx="4572000" cy="214312"/>
          </a:xfrm>
          <a:prstGeom prst="rect">
            <a:avLst/>
          </a:prstGeom>
          <a:noFill/>
          <a:ln>
            <a:noFill/>
          </a:ln>
        </p:spPr>
        <p:txBody>
          <a:bodyPr>
            <a:spAutoFit/>
          </a:bodyPr>
          <a:lstStyle/>
          <a:p>
            <a:pPr>
              <a:defRPr/>
            </a:pPr>
            <a:r>
              <a:rPr lang="en-US" sz="800" b="1" dirty="0">
                <a:latin typeface="Arial" panose="020B0604020202020204" pitchFamily="34" charset="0"/>
                <a:cs typeface="+mn-cs"/>
              </a:rPr>
              <a:t>IL-NET, a project of ILRU – Independent Living Research Utilization</a:t>
            </a:r>
          </a:p>
        </p:txBody>
      </p:sp>
      <p:pic>
        <p:nvPicPr>
          <p:cNvPr id="7" name="Picture 6" descr="ILRU logo - ilru red block letters with blue &quot;eyebrow&quot; over it"/>
          <p:cNvPicPr>
            <a:picLocks noChangeAspect="1"/>
          </p:cNvPicPr>
          <p:nvPr userDrawn="1"/>
        </p:nvPicPr>
        <p:blipFill>
          <a:blip r:embed="rId9" cstate="print"/>
          <a:stretch>
            <a:fillRect/>
          </a:stretch>
        </p:blipFill>
        <p:spPr>
          <a:xfrm>
            <a:off x="8229600" y="76200"/>
            <a:ext cx="838200" cy="4013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hf hdr="0" ftr="0" dt="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2pPr>
      <a:lvl3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3pPr>
      <a:lvl4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4pPr>
      <a:lvl5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a:solidFill>
            <a:schemeClr val="tx1"/>
          </a:solidFill>
          <a:latin typeface="+mn-lt"/>
        </a:defRPr>
      </a:lvl4pPr>
      <a:lvl5pPr marL="2057400" indent="-228600" algn="l" rtl="0" eaLnBrk="0" fontAlgn="base" hangingPunct="0">
        <a:spcBef>
          <a:spcPct val="20000"/>
        </a:spcBef>
        <a:spcAft>
          <a:spcPct val="0"/>
        </a:spcAft>
        <a:buClr>
          <a:schemeClr val="tx1"/>
        </a:buClr>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su.co1.qualtrics.com/jfe/form/SV_6rQkTJFOfPyaY2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793" y="85942"/>
            <a:ext cx="8855064" cy="367396"/>
          </a:xfrm>
        </p:spPr>
        <p:txBody>
          <a:bodyPr>
            <a:noAutofit/>
          </a:bodyPr>
          <a:lstStyle/>
          <a:p>
            <a:pPr algn="ctr"/>
            <a:r>
              <a:rPr lang="en-US" sz="1600" dirty="0"/>
              <a:t>Independent Living Research Utilization</a:t>
            </a:r>
          </a:p>
        </p:txBody>
      </p:sp>
      <p:pic>
        <p:nvPicPr>
          <p:cNvPr id="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793" y="859730"/>
            <a:ext cx="7352413" cy="5486876"/>
          </a:xfrm>
          <a:prstGeom prst="rect">
            <a:avLst/>
          </a:prstGeom>
        </p:spPr>
      </p:pic>
      <p:sp>
        <p:nvSpPr>
          <p:cNvPr id="3" name="Slide Number Placeholder 2"/>
          <p:cNvSpPr>
            <a:spLocks noGrp="1"/>
          </p:cNvSpPr>
          <p:nvPr>
            <p:ph type="sldNum" sz="quarter" idx="10"/>
          </p:nvPr>
        </p:nvSpPr>
        <p:spPr/>
        <p:txBody>
          <a:bodyPr/>
          <a:lstStyle/>
          <a:p>
            <a:pPr>
              <a:defRPr/>
            </a:pPr>
            <a:fld id="{F2DF5F09-D78D-44DB-A338-E90D23C46220}"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840" y="365126"/>
            <a:ext cx="8437959" cy="1325563"/>
          </a:xfrm>
        </p:spPr>
        <p:txBody>
          <a:bodyPr>
            <a:noAutofit/>
          </a:bodyPr>
          <a:lstStyle/>
          <a:p>
            <a:r>
              <a:rPr lang="en-US" b="1" dirty="0"/>
              <a:t>Stop Counting </a:t>
            </a:r>
            <a:r>
              <a:rPr lang="en-US" b="1" dirty="0" smtClean="0"/>
              <a:t>Hamburgers, Start </a:t>
            </a:r>
            <a:r>
              <a:rPr lang="en-US" b="1" dirty="0"/>
              <a:t>Measuring Your True Profit (i.e. Outcomes)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pic>
        <p:nvPicPr>
          <p:cNvPr id="10" name="Content Placeholder 12" descr="Photo of Big Mac and Fries"/>
          <p:cNvPicPr>
            <a:picLocks noGrp="1" noChangeAspect="1"/>
          </p:cNvPicPr>
          <p:nvPr>
            <p:ph sz="quarter" idx="2"/>
          </p:nvPr>
        </p:nvPicPr>
        <p:blipFill>
          <a:blip r:embed="rId3" cstate="print"/>
          <a:stretch>
            <a:fillRect/>
          </a:stretch>
        </p:blipFill>
        <p:spPr>
          <a:xfrm>
            <a:off x="1011436" y="2133601"/>
            <a:ext cx="3045542" cy="2286000"/>
          </a:xfrm>
        </p:spPr>
      </p:pic>
      <p:sp>
        <p:nvSpPr>
          <p:cNvPr id="5" name="Text Placeholder 4"/>
          <p:cNvSpPr>
            <a:spLocks noGrp="1"/>
          </p:cNvSpPr>
          <p:nvPr>
            <p:ph type="body" idx="1"/>
          </p:nvPr>
        </p:nvSpPr>
        <p:spPr>
          <a:xfrm>
            <a:off x="572692" y="4580571"/>
            <a:ext cx="3868340" cy="617934"/>
          </a:xfrm>
          <a:solidFill>
            <a:srgbClr val="C00000"/>
          </a:solidFill>
        </p:spPr>
        <p:txBody>
          <a:bodyPr anchor="ctr">
            <a:normAutofit fontScale="92500"/>
          </a:bodyPr>
          <a:lstStyle/>
          <a:p>
            <a:pPr algn="ctr"/>
            <a:r>
              <a:rPr lang="en-US" sz="2400" dirty="0">
                <a:solidFill>
                  <a:schemeClr val="bg1"/>
                </a:solidFill>
                <a:effectLst>
                  <a:outerShdw blurRad="38100" dist="38100" dir="2700000" algn="tl">
                    <a:srgbClr val="000000">
                      <a:alpha val="43137"/>
                    </a:srgbClr>
                  </a:outerShdw>
                </a:effectLst>
              </a:rPr>
              <a:t>33,000,000 burgers daily</a:t>
            </a:r>
          </a:p>
        </p:txBody>
      </p:sp>
      <p:pic>
        <p:nvPicPr>
          <p:cNvPr id="11" name="Content Placeholder 13" descr="Photo of FIVE GUYS Fampus Burgers and Fries"/>
          <p:cNvPicPr>
            <a:picLocks noGrp="1" noChangeAspect="1"/>
          </p:cNvPicPr>
          <p:nvPr>
            <p:ph sz="quarter" idx="4"/>
          </p:nvPr>
        </p:nvPicPr>
        <p:blipFill>
          <a:blip r:embed="rId4" cstate="print"/>
          <a:stretch>
            <a:fillRect/>
          </a:stretch>
        </p:blipFill>
        <p:spPr>
          <a:xfrm>
            <a:off x="5436394" y="2057400"/>
            <a:ext cx="2472929" cy="2386204"/>
          </a:xfrm>
        </p:spPr>
      </p:pic>
      <p:sp>
        <p:nvSpPr>
          <p:cNvPr id="7" name="Text Placeholder 6"/>
          <p:cNvSpPr>
            <a:spLocks noGrp="1"/>
          </p:cNvSpPr>
          <p:nvPr>
            <p:ph type="body" sz="quarter" idx="3"/>
          </p:nvPr>
        </p:nvSpPr>
        <p:spPr>
          <a:xfrm>
            <a:off x="4729163" y="4576999"/>
            <a:ext cx="3887391" cy="617934"/>
          </a:xfrm>
          <a:solidFill>
            <a:srgbClr val="C00000"/>
          </a:solidFill>
        </p:spPr>
        <p:txBody>
          <a:bodyPr anchor="ctr">
            <a:normAutofit/>
          </a:bodyPr>
          <a:lstStyle/>
          <a:p>
            <a:pPr algn="ctr"/>
            <a:r>
              <a:rPr lang="en-US" sz="2400" dirty="0">
                <a:solidFill>
                  <a:schemeClr val="bg1"/>
                </a:solidFill>
                <a:effectLst>
                  <a:outerShdw blurRad="38100" dist="38100" dir="2700000" algn="tl">
                    <a:srgbClr val="000000">
                      <a:alpha val="43137"/>
                    </a:srgbClr>
                  </a:outerShdw>
                </a:effectLst>
              </a:rPr>
              <a:t>350,000 burgers daily</a:t>
            </a:r>
          </a:p>
        </p:txBody>
      </p:sp>
      <p:sp>
        <p:nvSpPr>
          <p:cNvPr id="2" name="Slide Number Placeholder 1"/>
          <p:cNvSpPr>
            <a:spLocks noGrp="1"/>
          </p:cNvSpPr>
          <p:nvPr>
            <p:ph type="sldNum" sz="quarter" idx="12"/>
          </p:nvPr>
        </p:nvSpPr>
        <p:spPr/>
        <p:txBody>
          <a:bodyPr/>
          <a:lstStyle/>
          <a:p>
            <a:fld id="{8CFF4A58-90D6-49D7-A078-8696F4620720}" type="slidenum">
              <a:rPr lang="en-US" smtClean="0"/>
              <a:t>10</a:t>
            </a:fld>
            <a:endParaRPr lang="en-US"/>
          </a:p>
        </p:txBody>
      </p:sp>
    </p:spTree>
    <p:extLst>
      <p:ext uri="{BB962C8B-B14F-4D97-AF65-F5344CB8AC3E}">
        <p14:creationId xmlns:p14="http://schemas.microsoft.com/office/powerpoint/2010/main" val="104571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the Difference Between Short, Intermediate, and Long-Term Outcomes</a:t>
            </a:r>
            <a:r>
              <a:rPr lang="en-US" dirty="0" smtClean="0"/>
              <a:t>?</a:t>
            </a:r>
            <a:endParaRPr lang="en-US" dirty="0"/>
          </a:p>
        </p:txBody>
      </p:sp>
      <p:pic>
        <p:nvPicPr>
          <p:cNvPr id="6" name="Picture 5" descr="Three arrows: &#10;Short-Term - Happens immediately after contact with client&#10;Intermediate Term - The social change that occurs when individuals go out into the world and apply short-term outcomes&#10;Long-Term -  What happens when efforts impact many people who engage in social change over ti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29" y="1356180"/>
            <a:ext cx="8181541" cy="4145639"/>
          </a:xfrm>
          <a:prstGeom prst="rect">
            <a:avLst/>
          </a:prstGeom>
        </p:spPr>
      </p:pic>
      <p:sp>
        <p:nvSpPr>
          <p:cNvPr id="2" name="Slide Number Placeholder 1"/>
          <p:cNvSpPr>
            <a:spLocks noGrp="1"/>
          </p:cNvSpPr>
          <p:nvPr>
            <p:ph type="sldNum" sz="quarter" idx="10"/>
          </p:nvPr>
        </p:nvSpPr>
        <p:spPr/>
        <p:txBody>
          <a:bodyPr/>
          <a:lstStyle/>
          <a:p>
            <a:pPr>
              <a:defRPr/>
            </a:pPr>
            <a:fld id="{F2DF5F09-D78D-44DB-A338-E90D23C46220}" type="slidenum">
              <a:rPr lang="en-US" smtClean="0"/>
              <a:t>11</a:t>
            </a:fld>
            <a:endParaRPr lang="en-US"/>
          </a:p>
        </p:txBody>
      </p:sp>
    </p:spTree>
    <p:extLst>
      <p:ext uri="{BB962C8B-B14F-4D97-AF65-F5344CB8AC3E}">
        <p14:creationId xmlns:p14="http://schemas.microsoft.com/office/powerpoint/2010/main" val="4182335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from </a:t>
            </a:r>
            <a:r>
              <a:rPr lang="en-US" dirty="0" smtClean="0"/>
              <a:t>Leaders</a:t>
            </a:r>
            <a:endParaRPr lang="en-US" dirty="0"/>
          </a:p>
        </p:txBody>
      </p:sp>
      <p:pic>
        <p:nvPicPr>
          <p:cNvPr id="3" name="Picture 2" descr="Silhouette of two people climbing a mountain and this quote:&#10;&quot;All you need is the plan, the roadmap, and the courage to press on to your desginatio.&quot;&#10;Earl Nightinga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828800"/>
            <a:ext cx="4512282" cy="2256141"/>
          </a:xfrm>
          <a:prstGeom prst="rect">
            <a:avLst/>
          </a:prstGeom>
        </p:spPr>
      </p:pic>
      <p:pic>
        <p:nvPicPr>
          <p:cNvPr id="2" name="Picture 1" descr="Graphic of Ohio SILC - Ohio Statewide Independent Living Council"/>
          <p:cNvPicPr>
            <a:picLocks noChangeAspect="1"/>
          </p:cNvPicPr>
          <p:nvPr/>
        </p:nvPicPr>
        <p:blipFill>
          <a:blip r:embed="rId4">
            <a:extLst>
              <a:ext uri="{28A0092B-C50C-407E-A947-70E740481C1C}">
                <a14:useLocalDpi xmlns:a14="http://schemas.microsoft.com/office/drawing/2010/main" val="0"/>
              </a:ext>
            </a:extLst>
          </a:blip>
          <a:srcRect/>
          <a:stretch/>
        </p:blipFill>
        <p:spPr>
          <a:xfrm>
            <a:off x="5257800" y="1850418"/>
            <a:ext cx="3425139" cy="1255576"/>
          </a:xfrm>
          <a:prstGeom prst="rect">
            <a:avLst/>
          </a:prstGeom>
        </p:spPr>
      </p:pic>
      <p:sp>
        <p:nvSpPr>
          <p:cNvPr id="8" name="TextBox 7"/>
          <p:cNvSpPr txBox="1"/>
          <p:nvPr/>
        </p:nvSpPr>
        <p:spPr>
          <a:xfrm>
            <a:off x="5124449" y="3429000"/>
            <a:ext cx="3867151" cy="923330"/>
          </a:xfrm>
          <a:prstGeom prst="rect">
            <a:avLst/>
          </a:prstGeom>
          <a:noFill/>
        </p:spPr>
        <p:txBody>
          <a:bodyPr wrap="square" rtlCol="0">
            <a:spAutoFit/>
          </a:bodyPr>
          <a:lstStyle/>
          <a:p>
            <a:r>
              <a:rPr lang="en-US" dirty="0"/>
              <a:t>Jeremy Morris: Executive Director, Ohio Statewide Independent Living Council</a:t>
            </a:r>
          </a:p>
        </p:txBody>
      </p:sp>
      <p:sp>
        <p:nvSpPr>
          <p:cNvPr id="4" name="Slide Number Placeholder 3"/>
          <p:cNvSpPr>
            <a:spLocks noGrp="1"/>
          </p:cNvSpPr>
          <p:nvPr>
            <p:ph type="sldNum" sz="quarter" idx="10"/>
          </p:nvPr>
        </p:nvSpPr>
        <p:spPr/>
        <p:txBody>
          <a:bodyPr/>
          <a:lstStyle/>
          <a:p>
            <a:pPr>
              <a:defRPr/>
            </a:pPr>
            <a:fld id="{F2DF5F09-D78D-44DB-A338-E90D23C46220}" type="slidenum">
              <a:rPr lang="en-US" smtClean="0"/>
              <a:t>12</a:t>
            </a:fld>
            <a:endParaRPr lang="en-US"/>
          </a:p>
        </p:txBody>
      </p:sp>
    </p:spTree>
    <p:extLst>
      <p:ext uri="{BB962C8B-B14F-4D97-AF65-F5344CB8AC3E}">
        <p14:creationId xmlns:p14="http://schemas.microsoft.com/office/powerpoint/2010/main" val="330303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50838"/>
            <a:ext cx="7696200" cy="792162"/>
          </a:xfrm>
        </p:spPr>
        <p:txBody>
          <a:bodyPr/>
          <a:lstStyle/>
          <a:p>
            <a:r>
              <a:rPr lang="en-US" dirty="0"/>
              <a:t>High-Performance Measurement Clarify Questions</a:t>
            </a:r>
          </a:p>
        </p:txBody>
      </p:sp>
      <p:sp>
        <p:nvSpPr>
          <p:cNvPr id="2" name="Content Placeholder 1"/>
          <p:cNvSpPr>
            <a:spLocks noGrp="1"/>
          </p:cNvSpPr>
          <p:nvPr>
            <p:ph idx="1"/>
          </p:nvPr>
        </p:nvSpPr>
        <p:spPr/>
        <p:txBody>
          <a:bodyPr/>
          <a:lstStyle/>
          <a:p>
            <a:endParaRPr lang="en-US" dirty="0"/>
          </a:p>
          <a:p>
            <a:r>
              <a:rPr lang="en-US" dirty="0" smtClean="0"/>
              <a:t>How </a:t>
            </a:r>
            <a:r>
              <a:rPr lang="en-US" dirty="0"/>
              <a:t>did/does having a logic model help the OSILC in terms of its clarity?</a:t>
            </a:r>
          </a:p>
          <a:p>
            <a:pPr marL="0" indent="0">
              <a:buNone/>
            </a:pPr>
            <a:endParaRPr lang="en-US" dirty="0"/>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t>13</a:t>
            </a:fld>
            <a:endParaRPr lang="en-US"/>
          </a:p>
        </p:txBody>
      </p:sp>
    </p:spTree>
    <p:extLst>
      <p:ext uri="{BB962C8B-B14F-4D97-AF65-F5344CB8AC3E}">
        <p14:creationId xmlns:p14="http://schemas.microsoft.com/office/powerpoint/2010/main" val="1734623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a:t>
            </a:r>
            <a:r>
              <a:rPr lang="en-US" dirty="0">
                <a:solidFill>
                  <a:srgbClr val="C00000"/>
                </a:solidFill>
              </a:rPr>
              <a:t>Capture</a:t>
            </a:r>
            <a:r>
              <a:rPr lang="en-US" dirty="0"/>
              <a:t> Your Results</a:t>
            </a:r>
          </a:p>
        </p:txBody>
      </p:sp>
      <p:pic>
        <p:nvPicPr>
          <p:cNvPr id="11" name="Picture 2" descr="Dilbert cartoon - The MBA Guy&#10;I put together a spreadsheet that might interest you.&#10;Ow! Ow! It's so boring, it hurts my head!&#10;My brain is trying to escape through my ear. &#10;I get this a lot."/>
          <p:cNvPicPr>
            <a:picLocks noChangeAspect="1" noChangeArrowheads="1"/>
          </p:cNvPicPr>
          <p:nvPr/>
        </p:nvPicPr>
        <p:blipFill>
          <a:blip r:embed="rId3" cstate="print"/>
          <a:stretch>
            <a:fillRect/>
          </a:stretch>
        </p:blipFill>
        <p:spPr bwMode="auto">
          <a:xfrm>
            <a:off x="1564482" y="2227778"/>
            <a:ext cx="6437590" cy="2000250"/>
          </a:xfrm>
          <a:prstGeom prst="rect">
            <a:avLst/>
          </a:prstGeom>
          <a:noFill/>
        </p:spPr>
      </p:pic>
      <p:pic>
        <p:nvPicPr>
          <p:cNvPr id="6" name="Picture 5" descr="Logo Measurement Resources">
            <a:extLst>
              <a:ext uri="{FF2B5EF4-FFF2-40B4-BE49-F238E27FC236}">
                <a16:creationId xmlns:a16="http://schemas.microsoft.com/office/drawing/2014/main" xmlns="" id="{D756BC5A-38F7-4B08-AB2A-777E161ED1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15" y="5358526"/>
            <a:ext cx="1343029" cy="402908"/>
          </a:xfrm>
          <a:prstGeom prst="rect">
            <a:avLst/>
          </a:prstGeom>
        </p:spPr>
      </p:pic>
      <p:sp>
        <p:nvSpPr>
          <p:cNvPr id="3" name="Slide Number Placeholder 2"/>
          <p:cNvSpPr>
            <a:spLocks noGrp="1"/>
          </p:cNvSpPr>
          <p:nvPr>
            <p:ph type="sldNum" sz="quarter" idx="10"/>
          </p:nvPr>
        </p:nvSpPr>
        <p:spPr/>
        <p:txBody>
          <a:bodyPr/>
          <a:lstStyle/>
          <a:p>
            <a:pPr>
              <a:defRPr/>
            </a:pPr>
            <a:fld id="{F2DF5F09-D78D-44DB-A338-E90D23C46220}" type="slidenum">
              <a:rPr lang="en-US" smtClean="0"/>
              <a:t>14</a:t>
            </a:fld>
            <a:endParaRPr lang="en-US"/>
          </a:p>
        </p:txBody>
      </p:sp>
    </p:spTree>
    <p:extLst>
      <p:ext uri="{BB962C8B-B14F-4D97-AF65-F5344CB8AC3E}">
        <p14:creationId xmlns:p14="http://schemas.microsoft.com/office/powerpoint/2010/main" val="56430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7696200" cy="792162"/>
          </a:xfrm>
        </p:spPr>
        <p:txBody>
          <a:bodyPr/>
          <a:lstStyle/>
          <a:p>
            <a:r>
              <a:rPr lang="en-US" dirty="0" smtClean="0"/>
              <a:t>Defining the Best Success Measures</a:t>
            </a:r>
            <a:endParaRPr lang="en-US" dirty="0"/>
          </a:p>
        </p:txBody>
      </p:sp>
      <p:pic>
        <p:nvPicPr>
          <p:cNvPr id="3" name="Content Placeholder 6" descr="Measuring tape with word SUCCESS">
            <a:extLst>
              <a:ext uri="{FF2B5EF4-FFF2-40B4-BE49-F238E27FC236}">
                <a16:creationId xmlns:a16="http://schemas.microsoft.com/office/drawing/2014/main" xmlns="" id="{8B074ED1-A156-4BA4-A9C9-D5E0F060278A}"/>
              </a:ext>
            </a:extLst>
          </p:cNvPr>
          <p:cNvPicPr>
            <a:picLocks noChangeAspect="1"/>
          </p:cNvPicPr>
          <p:nvPr/>
        </p:nvPicPr>
        <p:blipFill rotWithShape="1">
          <a:blip r:embed="rId3" cstate="print"/>
          <a:srcRect t="1153" b="23847"/>
          <a:stretch/>
        </p:blipFill>
        <p:spPr>
          <a:xfrm>
            <a:off x="533400" y="1066800"/>
            <a:ext cx="7687731" cy="4324350"/>
          </a:xfrm>
          <a:prstGeom prst="rect">
            <a:avLst/>
          </a:prstGeom>
        </p:spPr>
      </p:pic>
      <p:sp>
        <p:nvSpPr>
          <p:cNvPr id="2" name="Slide Number Placeholder 1"/>
          <p:cNvSpPr>
            <a:spLocks noGrp="1"/>
          </p:cNvSpPr>
          <p:nvPr>
            <p:ph type="sldNum" sz="quarter" idx="10"/>
          </p:nvPr>
        </p:nvSpPr>
        <p:spPr/>
        <p:txBody>
          <a:bodyPr/>
          <a:lstStyle/>
          <a:p>
            <a:pPr>
              <a:defRPr/>
            </a:pPr>
            <a:fld id="{F2DF5F09-D78D-44DB-A338-E90D23C46220}" type="slidenum">
              <a:rPr lang="en-US" smtClean="0"/>
              <a:t>15</a:t>
            </a:fld>
            <a:endParaRPr lang="en-US"/>
          </a:p>
        </p:txBody>
      </p:sp>
    </p:spTree>
    <p:extLst>
      <p:ext uri="{BB962C8B-B14F-4D97-AF65-F5344CB8AC3E}">
        <p14:creationId xmlns:p14="http://schemas.microsoft.com/office/powerpoint/2010/main" val="82849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9438"/>
            <a:ext cx="7696200" cy="792162"/>
          </a:xfrm>
        </p:spPr>
        <p:txBody>
          <a:bodyPr>
            <a:normAutofit fontScale="90000"/>
          </a:bodyPr>
          <a:lstStyle/>
          <a:p>
            <a:r>
              <a:rPr lang="en-US" sz="3600" dirty="0"/>
              <a:t>Reflect on both the stakeholders,                        as well as your own needs</a:t>
            </a:r>
          </a:p>
        </p:txBody>
      </p:sp>
      <p:graphicFrame>
        <p:nvGraphicFramePr>
          <p:cNvPr id="6" name="Content Placeholder 7" descr="Your Whys&#10;Two intersection circles&#10;1) Your Funder's Whys&#10;2) Your Participant Whys"/>
          <p:cNvGraphicFramePr>
            <a:graphicFrameLocks noGrp="1"/>
          </p:cNvGraphicFramePr>
          <p:nvPr>
            <p:ph idx="1"/>
            <p:extLst>
              <p:ext uri="{D42A27DB-BD31-4B8C-83A1-F6EECF244321}">
                <p14:modId xmlns:p14="http://schemas.microsoft.com/office/powerpoint/2010/main" val="285356708"/>
              </p:ext>
            </p:extLst>
          </p:nvPr>
        </p:nvGraphicFramePr>
        <p:xfrm>
          <a:off x="685800" y="1708180"/>
          <a:ext cx="7696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Measurement Resources">
            <a:extLst>
              <a:ext uri="{FF2B5EF4-FFF2-40B4-BE49-F238E27FC236}">
                <a16:creationId xmlns:a16="http://schemas.microsoft.com/office/drawing/2014/main" xmlns="" id="{DEE10680-AA72-4A77-A7AF-6827A6D52B8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4212" y="5358526"/>
            <a:ext cx="1343029" cy="402908"/>
          </a:xfrm>
          <a:prstGeom prst="rect">
            <a:avLst/>
          </a:prstGeom>
        </p:spPr>
      </p:pic>
      <p:sp>
        <p:nvSpPr>
          <p:cNvPr id="3" name="Slide Number Placeholder 2"/>
          <p:cNvSpPr>
            <a:spLocks noGrp="1"/>
          </p:cNvSpPr>
          <p:nvPr>
            <p:ph type="sldNum" sz="quarter" idx="10"/>
          </p:nvPr>
        </p:nvSpPr>
        <p:spPr/>
        <p:txBody>
          <a:bodyPr/>
          <a:lstStyle/>
          <a:p>
            <a:pPr>
              <a:defRPr/>
            </a:pPr>
            <a:fld id="{F2DF5F09-D78D-44DB-A338-E90D23C46220}" type="slidenum">
              <a:rPr lang="en-US" smtClean="0"/>
              <a:t>16</a:t>
            </a:fld>
            <a:endParaRPr lang="en-US"/>
          </a:p>
        </p:txBody>
      </p:sp>
    </p:spTree>
    <p:extLst>
      <p:ext uri="{BB962C8B-B14F-4D97-AF65-F5344CB8AC3E}">
        <p14:creationId xmlns:p14="http://schemas.microsoft.com/office/powerpoint/2010/main" val="1506869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OSILC Global Measures</a:t>
            </a:r>
          </a:p>
        </p:txBody>
      </p:sp>
      <p:graphicFrame>
        <p:nvGraphicFramePr>
          <p:cNvPr id="5" name="Content Placeholder 4" descr="Two columns 1) Desired Performance Measure and 2) Description&#10;Improve quality and effectiveness of services - Effectiveness of services reflects the extent the IL Network is improving the capacity of service providers and meeting the needs of the consumers.  It includes the percent of consumers meeting their goals as well as how long it takes a consumer to achieve goals.  This measure also examines perception of quality and cost per successful outcomes. &#10;&#10;Increase elements of a meaningful quality of life - Elements of a meaningful quality of life include constructs that allow an individual to fully live the life they desire with the needed supports that allows them to life this life. This includes achieving personal health and wellbeing, overcoming barriers to self-fulfillment, exercising control over decisions and making choices based on personal preferences. &#10;&#10;Increase community participation -  &#10;Community participation is defined as a consumer successfully participating in meaningful adult life.  Activities can include participation in recreation activities, volunteering, civic engagement and employment. &#10;&#10;Community participation is defined as a consumer successfully participating in meaningful adult life.  Activities can include participation in recreation activities, volunteering, civic engagement and employment. - &#10;&#10; Increase diversion/transition from more restrictive settings - This measures the extent the IL Network are successful at keeping people out of and/or transitioning consumers from nursing homes. &#10; &#10;Increase awareness of independent living and independent living services/alignment of public perception&#10;This measure monitors the level of awareness in the general public about independent living and services. It also monitors how well the general perception of independent living and services align with the IL Network.  &#10;&#10;Advance policies and practices for independent living and equity&#10;This long-term measuring is defined as the number of practices and policies at the organizational and public policy level that move forward because of IL Network efforts. &#10;&#10;&#10;&#10;&#10;&#10;&#10;&#10;">
            <a:extLst>
              <a:ext uri="{FF2B5EF4-FFF2-40B4-BE49-F238E27FC236}">
                <a16:creationId xmlns:a16="http://schemas.microsoft.com/office/drawing/2014/main" xmlns="" id="{BC47B8BC-CBB9-4E93-8CAD-C6C2432698E3}"/>
              </a:ext>
            </a:extLst>
          </p:cNvPr>
          <p:cNvGraphicFramePr>
            <a:graphicFrameLocks noGrp="1"/>
          </p:cNvGraphicFramePr>
          <p:nvPr>
            <p:ph idx="1"/>
            <p:extLst>
              <p:ext uri="{D42A27DB-BD31-4B8C-83A1-F6EECF244321}">
                <p14:modId xmlns:p14="http://schemas.microsoft.com/office/powerpoint/2010/main" val="2024399310"/>
              </p:ext>
            </p:extLst>
          </p:nvPr>
        </p:nvGraphicFramePr>
        <p:xfrm>
          <a:off x="381000" y="990598"/>
          <a:ext cx="8229600" cy="5394326"/>
        </p:xfrm>
        <a:graphic>
          <a:graphicData uri="http://schemas.openxmlformats.org/drawingml/2006/table">
            <a:tbl>
              <a:tblPr firstRow="1" firstCol="1" bandRow="1">
                <a:tableStyleId>{93296810-A885-4BE3-A3E7-6D5BEEA58F35}</a:tableStyleId>
              </a:tblPr>
              <a:tblGrid>
                <a:gridCol w="3393551">
                  <a:extLst>
                    <a:ext uri="{9D8B030D-6E8A-4147-A177-3AD203B41FA5}">
                      <a16:colId xmlns:a16="http://schemas.microsoft.com/office/drawing/2014/main" xmlns="" val="1666070828"/>
                    </a:ext>
                  </a:extLst>
                </a:gridCol>
                <a:gridCol w="4836049">
                  <a:extLst>
                    <a:ext uri="{9D8B030D-6E8A-4147-A177-3AD203B41FA5}">
                      <a16:colId xmlns:a16="http://schemas.microsoft.com/office/drawing/2014/main" xmlns="" val="1485427969"/>
                    </a:ext>
                  </a:extLst>
                </a:gridCol>
              </a:tblGrid>
              <a:tr h="509400">
                <a:tc>
                  <a:txBody>
                    <a:bodyPr/>
                    <a:lstStyle/>
                    <a:p>
                      <a:pPr marL="0" marR="0" algn="ctr">
                        <a:lnSpc>
                          <a:spcPct val="115000"/>
                        </a:lnSpc>
                        <a:spcBef>
                          <a:spcPts val="0"/>
                        </a:spcBef>
                        <a:spcAft>
                          <a:spcPts val="0"/>
                        </a:spcAft>
                      </a:pPr>
                      <a:r>
                        <a:rPr lang="en-US" sz="1100" dirty="0">
                          <a:effectLst/>
                        </a:rPr>
                        <a:t>Desired Performance </a:t>
                      </a:r>
                      <a:r>
                        <a:rPr lang="en-US" sz="1100" dirty="0" smtClean="0">
                          <a:effectLst/>
                        </a:rPr>
                        <a:t>Measure</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nchor="ctr"/>
                </a:tc>
                <a:tc>
                  <a:txBody>
                    <a:bodyPr/>
                    <a:lstStyle/>
                    <a:p>
                      <a:pPr marL="0" marR="0" algn="ctr">
                        <a:lnSpc>
                          <a:spcPct val="115000"/>
                        </a:lnSpc>
                        <a:spcBef>
                          <a:spcPts val="0"/>
                        </a:spcBef>
                        <a:spcAft>
                          <a:spcPts val="0"/>
                        </a:spcAft>
                      </a:pPr>
                      <a:r>
                        <a:rPr lang="en-US" sz="1100" dirty="0">
                          <a:effectLst/>
                        </a:rPr>
                        <a:t>Description</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nchor="ctr"/>
                </a:tc>
                <a:extLst>
                  <a:ext uri="{0D108BD9-81ED-4DB2-BD59-A6C34878D82A}">
                    <a16:rowId xmlns:a16="http://schemas.microsoft.com/office/drawing/2014/main" xmlns="" val="726811861"/>
                  </a:ext>
                </a:extLst>
              </a:tr>
              <a:tr h="1073985">
                <a:tc>
                  <a:txBody>
                    <a:bodyPr/>
                    <a:lstStyle/>
                    <a:p>
                      <a:pPr marL="0" marR="0">
                        <a:lnSpc>
                          <a:spcPct val="115000"/>
                        </a:lnSpc>
                        <a:spcBef>
                          <a:spcPts val="0"/>
                        </a:spcBef>
                        <a:spcAft>
                          <a:spcPts val="0"/>
                        </a:spcAft>
                      </a:pPr>
                      <a:r>
                        <a:rPr lang="en-US" sz="1100" dirty="0">
                          <a:effectLst/>
                        </a:rPr>
                        <a:t>Improve quality and effectiveness of services </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tc>
                <a:tc>
                  <a:txBody>
                    <a:bodyPr/>
                    <a:lstStyle/>
                    <a:p>
                      <a:pPr marL="0" marR="0">
                        <a:lnSpc>
                          <a:spcPct val="115000"/>
                        </a:lnSpc>
                        <a:spcBef>
                          <a:spcPts val="0"/>
                        </a:spcBef>
                        <a:spcAft>
                          <a:spcPts val="0"/>
                        </a:spcAft>
                      </a:pPr>
                      <a:r>
                        <a:rPr lang="en-US" sz="1100" dirty="0">
                          <a:effectLst/>
                        </a:rPr>
                        <a:t>Effectiveness of services reflects the extent the IL Network is improving the capacity of service providers and meeting the needs of the consumers.  It includes the percent of consumers meeting their goals as well as how long it takes a consumer to achieve goals.  This measure also examines perception of quality and cost per successful outcomes. </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tc>
                <a:extLst>
                  <a:ext uri="{0D108BD9-81ED-4DB2-BD59-A6C34878D82A}">
                    <a16:rowId xmlns:a16="http://schemas.microsoft.com/office/drawing/2014/main" xmlns="" val="1931750791"/>
                  </a:ext>
                </a:extLst>
              </a:tr>
              <a:tr h="1073985">
                <a:tc>
                  <a:txBody>
                    <a:bodyPr/>
                    <a:lstStyle/>
                    <a:p>
                      <a:pPr marL="0" marR="0">
                        <a:lnSpc>
                          <a:spcPct val="115000"/>
                        </a:lnSpc>
                        <a:spcBef>
                          <a:spcPts val="0"/>
                        </a:spcBef>
                        <a:spcAft>
                          <a:spcPts val="0"/>
                        </a:spcAft>
                      </a:pPr>
                      <a:r>
                        <a:rPr lang="en-US" sz="1100" dirty="0">
                          <a:effectLst/>
                        </a:rPr>
                        <a:t>Increase elements of a meaningful quality of life </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tc>
                <a:tc>
                  <a:txBody>
                    <a:bodyPr/>
                    <a:lstStyle/>
                    <a:p>
                      <a:pPr marL="0" marR="0">
                        <a:lnSpc>
                          <a:spcPct val="115000"/>
                        </a:lnSpc>
                        <a:spcBef>
                          <a:spcPts val="0"/>
                        </a:spcBef>
                        <a:spcAft>
                          <a:spcPts val="0"/>
                        </a:spcAft>
                      </a:pPr>
                      <a:r>
                        <a:rPr lang="en-US" sz="1100" dirty="0">
                          <a:effectLst/>
                        </a:rPr>
                        <a:t>Elements of a meaningful quality of life include constructs that allow an individual to fully live the life they desire with the needed supports that allows them to life this life. This includes achieving personal health and wellbeing, overcoming barriers to self-fulfillment, exercising control over decisions and making choices based on personal preferences. </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tc>
                <a:extLst>
                  <a:ext uri="{0D108BD9-81ED-4DB2-BD59-A6C34878D82A}">
                    <a16:rowId xmlns:a16="http://schemas.microsoft.com/office/drawing/2014/main" xmlns="" val="3497056618"/>
                  </a:ext>
                </a:extLst>
              </a:tr>
              <a:tr h="684239">
                <a:tc>
                  <a:txBody>
                    <a:bodyPr/>
                    <a:lstStyle/>
                    <a:p>
                      <a:pPr marL="0" marR="0">
                        <a:lnSpc>
                          <a:spcPct val="115000"/>
                        </a:lnSpc>
                        <a:spcBef>
                          <a:spcPts val="0"/>
                        </a:spcBef>
                        <a:spcAft>
                          <a:spcPts val="0"/>
                        </a:spcAft>
                      </a:pPr>
                      <a:r>
                        <a:rPr lang="en-US" sz="1100" dirty="0">
                          <a:effectLst/>
                        </a:rPr>
                        <a:t>Increase community participation </a:t>
                      </a:r>
                      <a:endParaRPr lang="en-US" sz="1000" dirty="0">
                        <a:effectLst/>
                      </a:endParaRPr>
                    </a:p>
                    <a:p>
                      <a:pPr marL="0" marR="0">
                        <a:lnSpc>
                          <a:spcPct val="115000"/>
                        </a:lnSpc>
                        <a:spcBef>
                          <a:spcPts val="0"/>
                        </a:spcBef>
                        <a:spcAft>
                          <a:spcPts val="0"/>
                        </a:spcAft>
                      </a:pPr>
                      <a:r>
                        <a:rPr lang="en-US" sz="1100" dirty="0">
                          <a:effectLst/>
                        </a:rPr>
                        <a:t> </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tc>
                <a:tc>
                  <a:txBody>
                    <a:bodyPr/>
                    <a:lstStyle/>
                    <a:p>
                      <a:pPr marL="0" marR="0">
                        <a:lnSpc>
                          <a:spcPct val="115000"/>
                        </a:lnSpc>
                        <a:spcBef>
                          <a:spcPts val="0"/>
                        </a:spcBef>
                        <a:spcAft>
                          <a:spcPts val="0"/>
                        </a:spcAft>
                      </a:pPr>
                      <a:r>
                        <a:rPr lang="en-US" sz="1100" dirty="0">
                          <a:effectLst/>
                        </a:rPr>
                        <a:t>Community participation is defined as a consumer successfully participating in meaningful adult life.  Activities can include participation in recreation activities, volunteering, civic </a:t>
                      </a:r>
                      <a:r>
                        <a:rPr lang="en-US" sz="1100" dirty="0" smtClean="0">
                          <a:effectLst/>
                        </a:rPr>
                        <a:t>engagement, </a:t>
                      </a:r>
                      <a:r>
                        <a:rPr lang="en-US" sz="1100" dirty="0">
                          <a:effectLst/>
                        </a:rPr>
                        <a:t>and employment. </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tc>
                <a:extLst>
                  <a:ext uri="{0D108BD9-81ED-4DB2-BD59-A6C34878D82A}">
                    <a16:rowId xmlns:a16="http://schemas.microsoft.com/office/drawing/2014/main" xmlns="" val="3209303402"/>
                  </a:ext>
                </a:extLst>
              </a:tr>
              <a:tr h="684239">
                <a:tc>
                  <a:txBody>
                    <a:bodyPr/>
                    <a:lstStyle/>
                    <a:p>
                      <a:pPr marL="0" marR="0">
                        <a:lnSpc>
                          <a:spcPct val="115000"/>
                        </a:lnSpc>
                        <a:spcBef>
                          <a:spcPts val="0"/>
                        </a:spcBef>
                        <a:spcAft>
                          <a:spcPts val="0"/>
                        </a:spcAft>
                      </a:pPr>
                      <a:r>
                        <a:rPr lang="en-US" sz="1100" dirty="0">
                          <a:effectLst/>
                        </a:rPr>
                        <a:t>Increase diversion/transition from more restrictive settings</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tc>
                <a:tc>
                  <a:txBody>
                    <a:bodyPr/>
                    <a:lstStyle/>
                    <a:p>
                      <a:pPr marL="0" marR="0">
                        <a:lnSpc>
                          <a:spcPct val="115000"/>
                        </a:lnSpc>
                        <a:spcBef>
                          <a:spcPts val="0"/>
                        </a:spcBef>
                        <a:spcAft>
                          <a:spcPts val="0"/>
                        </a:spcAft>
                      </a:pPr>
                      <a:r>
                        <a:rPr lang="en-US" sz="1100" dirty="0">
                          <a:effectLst/>
                        </a:rPr>
                        <a:t>This measures the extent the IL Network are successful at keeping people out of and/or transitioning consumers from nursing homes. </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tc>
                <a:extLst>
                  <a:ext uri="{0D108BD9-81ED-4DB2-BD59-A6C34878D82A}">
                    <a16:rowId xmlns:a16="http://schemas.microsoft.com/office/drawing/2014/main" xmlns="" val="651829978"/>
                  </a:ext>
                </a:extLst>
              </a:tr>
              <a:tr h="684239">
                <a:tc>
                  <a:txBody>
                    <a:bodyPr/>
                    <a:lstStyle/>
                    <a:p>
                      <a:pPr marL="0" marR="0">
                        <a:lnSpc>
                          <a:spcPct val="115000"/>
                        </a:lnSpc>
                        <a:spcBef>
                          <a:spcPts val="0"/>
                        </a:spcBef>
                        <a:spcAft>
                          <a:spcPts val="0"/>
                        </a:spcAft>
                      </a:pPr>
                      <a:r>
                        <a:rPr lang="en-US" sz="1100" dirty="0">
                          <a:effectLst/>
                        </a:rPr>
                        <a:t>Increase awareness of independent living and independent living services/alignment of public perception</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tc>
                <a:tc>
                  <a:txBody>
                    <a:bodyPr/>
                    <a:lstStyle/>
                    <a:p>
                      <a:pPr marL="0" marR="0">
                        <a:lnSpc>
                          <a:spcPct val="115000"/>
                        </a:lnSpc>
                        <a:spcBef>
                          <a:spcPts val="0"/>
                        </a:spcBef>
                        <a:spcAft>
                          <a:spcPts val="0"/>
                        </a:spcAft>
                      </a:pPr>
                      <a:r>
                        <a:rPr lang="en-US" sz="1100" dirty="0">
                          <a:effectLst/>
                        </a:rPr>
                        <a:t>This measure monitors the level of awareness in the general public about independent living and services. It also monitors how well the general perception of independent living and services align with the IL Network.  </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tc>
                <a:extLst>
                  <a:ext uri="{0D108BD9-81ED-4DB2-BD59-A6C34878D82A}">
                    <a16:rowId xmlns:a16="http://schemas.microsoft.com/office/drawing/2014/main" xmlns="" val="2914529070"/>
                  </a:ext>
                </a:extLst>
              </a:tr>
              <a:tr h="684239">
                <a:tc>
                  <a:txBody>
                    <a:bodyPr/>
                    <a:lstStyle/>
                    <a:p>
                      <a:pPr marL="0" marR="0">
                        <a:lnSpc>
                          <a:spcPct val="115000"/>
                        </a:lnSpc>
                        <a:spcBef>
                          <a:spcPts val="0"/>
                        </a:spcBef>
                        <a:spcAft>
                          <a:spcPts val="0"/>
                        </a:spcAft>
                      </a:pPr>
                      <a:r>
                        <a:rPr lang="en-US" sz="1100" dirty="0">
                          <a:effectLst/>
                        </a:rPr>
                        <a:t>Advance policies and practices for independent living and equity</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tc>
                <a:tc>
                  <a:txBody>
                    <a:bodyPr/>
                    <a:lstStyle/>
                    <a:p>
                      <a:pPr marL="0" marR="0">
                        <a:lnSpc>
                          <a:spcPct val="115000"/>
                        </a:lnSpc>
                        <a:spcBef>
                          <a:spcPts val="0"/>
                        </a:spcBef>
                        <a:spcAft>
                          <a:spcPts val="0"/>
                        </a:spcAft>
                      </a:pPr>
                      <a:r>
                        <a:rPr lang="en-US" sz="1100" dirty="0">
                          <a:effectLst/>
                        </a:rPr>
                        <a:t>This long-term measuring is defined as the number of practices and policies at the organizational and public policy level that move forward because of IL Network efforts. </a:t>
                      </a:r>
                      <a:endParaRPr lang="en-US"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61469" marR="61469" marT="0" marB="0"/>
                </a:tc>
                <a:extLst>
                  <a:ext uri="{0D108BD9-81ED-4DB2-BD59-A6C34878D82A}">
                    <a16:rowId xmlns:a16="http://schemas.microsoft.com/office/drawing/2014/main" xmlns="" val="2552072636"/>
                  </a:ext>
                </a:extLst>
              </a:tr>
            </a:tbl>
          </a:graphicData>
        </a:graphic>
      </p:graphicFrame>
      <p:sp>
        <p:nvSpPr>
          <p:cNvPr id="2" name="Slide Number Placeholder 1"/>
          <p:cNvSpPr>
            <a:spLocks noGrp="1"/>
          </p:cNvSpPr>
          <p:nvPr>
            <p:ph type="sldNum" sz="quarter" idx="10"/>
          </p:nvPr>
        </p:nvSpPr>
        <p:spPr/>
        <p:txBody>
          <a:bodyPr/>
          <a:lstStyle/>
          <a:p>
            <a:pPr>
              <a:defRPr/>
            </a:pPr>
            <a:fld id="{F2DF5F09-D78D-44DB-A338-E90D23C46220}" type="slidenum">
              <a:rPr lang="en-US" smtClean="0"/>
              <a:t>17</a:t>
            </a:fld>
            <a:endParaRPr lang="en-US"/>
          </a:p>
        </p:txBody>
      </p:sp>
    </p:spTree>
    <p:extLst>
      <p:ext uri="{BB962C8B-B14F-4D97-AF65-F5344CB8AC3E}">
        <p14:creationId xmlns:p14="http://schemas.microsoft.com/office/powerpoint/2010/main" val="2628295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to Capture</a:t>
            </a:r>
          </a:p>
        </p:txBody>
      </p:sp>
      <p:pic>
        <p:nvPicPr>
          <p:cNvPr id="8" name="Picture 7" descr="Handing holding a net"/>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197219"/>
            <a:ext cx="9144000" cy="5143500"/>
          </a:xfrm>
          <a:prstGeom prst="rect">
            <a:avLst/>
          </a:prstGeom>
        </p:spPr>
      </p:pic>
      <p:sp>
        <p:nvSpPr>
          <p:cNvPr id="2" name="Content Placeholder 1"/>
          <p:cNvSpPr>
            <a:spLocks noGrp="1"/>
          </p:cNvSpPr>
          <p:nvPr>
            <p:ph idx="1"/>
          </p:nvPr>
        </p:nvSpPr>
        <p:spPr>
          <a:xfrm>
            <a:off x="304800" y="1447800"/>
            <a:ext cx="8610600" cy="5029200"/>
          </a:xfrm>
        </p:spPr>
        <p:txBody>
          <a:bodyPr/>
          <a:lstStyle/>
          <a:p>
            <a:r>
              <a:rPr lang="en-US" sz="2400" b="1" dirty="0"/>
              <a:t>Demographic data on participants</a:t>
            </a:r>
          </a:p>
          <a:p>
            <a:r>
              <a:rPr lang="en-US" sz="2400" b="1" dirty="0" smtClean="0"/>
              <a:t>Activities</a:t>
            </a:r>
            <a:r>
              <a:rPr lang="en-US" sz="2400" b="1" dirty="0"/>
              <a:t>/ Services received</a:t>
            </a:r>
          </a:p>
          <a:p>
            <a:pPr lvl="1"/>
            <a:r>
              <a:rPr lang="en-US" sz="2400" b="1" dirty="0"/>
              <a:t>Start and end date</a:t>
            </a:r>
          </a:p>
          <a:p>
            <a:r>
              <a:rPr lang="en-US" sz="2400" b="1" dirty="0" smtClean="0"/>
              <a:t>Costs</a:t>
            </a:r>
            <a:r>
              <a:rPr lang="en-US" sz="2400" b="1" dirty="0"/>
              <a:t>/ Revenues</a:t>
            </a:r>
          </a:p>
          <a:p>
            <a:r>
              <a:rPr lang="en-US" sz="2400" b="1" dirty="0" smtClean="0"/>
              <a:t>Participant </a:t>
            </a:r>
            <a:r>
              <a:rPr lang="en-US" sz="2400" b="1" dirty="0"/>
              <a:t>and stakeholder feedback (satisfaction data)</a:t>
            </a:r>
          </a:p>
          <a:p>
            <a:r>
              <a:rPr lang="en-US" sz="2400" b="1" dirty="0" smtClean="0"/>
              <a:t>OUTCOMES </a:t>
            </a:r>
            <a:r>
              <a:rPr lang="en-US" sz="2400" b="1" dirty="0"/>
              <a:t>(your true profit)</a:t>
            </a:r>
          </a:p>
          <a:p>
            <a:endParaRPr lang="en-US" sz="2400" dirty="0"/>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t>18</a:t>
            </a:fld>
            <a:endParaRPr lang="en-US"/>
          </a:p>
        </p:txBody>
      </p:sp>
    </p:spTree>
    <p:extLst>
      <p:ext uri="{BB962C8B-B14F-4D97-AF65-F5344CB8AC3E}">
        <p14:creationId xmlns:p14="http://schemas.microsoft.com/office/powerpoint/2010/main" val="600290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EC5668B-4779-49B5-9657-A94AA7CFAF40}"/>
              </a:ext>
            </a:extLst>
          </p:cNvPr>
          <p:cNvSpPr>
            <a:spLocks noGrp="1"/>
          </p:cNvSpPr>
          <p:nvPr>
            <p:ph type="title"/>
          </p:nvPr>
        </p:nvSpPr>
        <p:spPr/>
        <p:txBody>
          <a:bodyPr vert="horz" wrap="square" lIns="68580" tIns="34290" rIns="68580" bIns="34290" numCol="1" rtlCol="0" anchor="ctr" anchorCtr="0" compatLnSpc="1">
            <a:normAutofit/>
          </a:bodyPr>
          <a:lstStyle/>
          <a:p>
            <a:r>
              <a:rPr lang="en-US" b="1" dirty="0"/>
              <a:t>Rules for Selecting Good Measures</a:t>
            </a:r>
          </a:p>
        </p:txBody>
      </p:sp>
      <p:sp>
        <p:nvSpPr>
          <p:cNvPr id="5" name="Content Placeholder 4">
            <a:extLst>
              <a:ext uri="{FF2B5EF4-FFF2-40B4-BE49-F238E27FC236}">
                <a16:creationId xmlns:a16="http://schemas.microsoft.com/office/drawing/2014/main" xmlns="" id="{59C2AF6C-3EFC-4A6B-999F-2B8A36D4D2B7}"/>
              </a:ext>
            </a:extLst>
          </p:cNvPr>
          <p:cNvSpPr>
            <a:spLocks noGrp="1"/>
          </p:cNvSpPr>
          <p:nvPr>
            <p:ph idx="1"/>
          </p:nvPr>
        </p:nvSpPr>
        <p:spPr/>
        <p:txBody>
          <a:bodyPr vert="horz" wrap="square" lIns="68580" tIns="34290" rIns="68580" bIns="34290" numCol="1" rtlCol="0" anchor="t" anchorCtr="0" compatLnSpc="1">
            <a:normAutofit/>
          </a:bodyPr>
          <a:lstStyle/>
          <a:p>
            <a:r>
              <a:rPr lang="en-US" sz="2400" dirty="0"/>
              <a:t>Provides an agreed upon basis for decision </a:t>
            </a:r>
            <a:r>
              <a:rPr lang="en-US" sz="2400" dirty="0" smtClean="0"/>
              <a:t>making.</a:t>
            </a:r>
            <a:endParaRPr lang="en-US" sz="2400" dirty="0"/>
          </a:p>
          <a:p>
            <a:r>
              <a:rPr lang="en-US" sz="2400" dirty="0" smtClean="0"/>
              <a:t>Are understandable.</a:t>
            </a:r>
            <a:endParaRPr lang="en-US" sz="2400" dirty="0"/>
          </a:p>
          <a:p>
            <a:r>
              <a:rPr lang="en-US" sz="2400" dirty="0" smtClean="0"/>
              <a:t>Applies broadly.</a:t>
            </a:r>
          </a:p>
          <a:p>
            <a:r>
              <a:rPr lang="en-US" sz="2400" dirty="0"/>
              <a:t>May be interpreted </a:t>
            </a:r>
            <a:r>
              <a:rPr lang="en-US" sz="2400" dirty="0" smtClean="0"/>
              <a:t>uniformly.</a:t>
            </a:r>
            <a:endParaRPr lang="en-US" sz="2400" dirty="0"/>
          </a:p>
          <a:p>
            <a:r>
              <a:rPr lang="en-US" sz="2400" dirty="0" smtClean="0"/>
              <a:t>A </a:t>
            </a:r>
            <a:r>
              <a:rPr lang="en-US" sz="2400" dirty="0"/>
              <a:t>way to measure it </a:t>
            </a:r>
            <a:r>
              <a:rPr lang="en-US" sz="2400" dirty="0" smtClean="0"/>
              <a:t>exists.</a:t>
            </a:r>
            <a:endParaRPr lang="en-US" sz="2400" dirty="0"/>
          </a:p>
          <a:p>
            <a:r>
              <a:rPr lang="en-US" sz="2400" dirty="0" smtClean="0"/>
              <a:t>Has </a:t>
            </a:r>
            <a:r>
              <a:rPr lang="en-US" sz="2400" dirty="0"/>
              <a:t>face </a:t>
            </a:r>
            <a:r>
              <a:rPr lang="en-US" sz="2400" dirty="0" smtClean="0"/>
              <a:t>validity. </a:t>
            </a:r>
            <a:endParaRPr lang="en-US" sz="2400" dirty="0"/>
          </a:p>
          <a:p>
            <a:r>
              <a:rPr lang="en-US" sz="2400" dirty="0" smtClean="0"/>
              <a:t>Economical </a:t>
            </a:r>
            <a:r>
              <a:rPr lang="en-US" sz="2400" dirty="0"/>
              <a:t>to </a:t>
            </a:r>
            <a:r>
              <a:rPr lang="en-US" sz="2400" dirty="0" smtClean="0"/>
              <a:t>apply.</a:t>
            </a:r>
            <a:endParaRPr lang="en-US" sz="2400" dirty="0"/>
          </a:p>
          <a:p>
            <a:endParaRPr lang="en-US" sz="2400" dirty="0"/>
          </a:p>
          <a:p>
            <a:endParaRPr lang="en-US" sz="2400" dirty="0"/>
          </a:p>
        </p:txBody>
      </p:sp>
      <p:sp>
        <p:nvSpPr>
          <p:cNvPr id="2" name="Slide Number Placeholder 1"/>
          <p:cNvSpPr>
            <a:spLocks noGrp="1"/>
          </p:cNvSpPr>
          <p:nvPr>
            <p:ph type="sldNum" sz="quarter" idx="10"/>
          </p:nvPr>
        </p:nvSpPr>
        <p:spPr/>
        <p:txBody>
          <a:bodyPr/>
          <a:lstStyle/>
          <a:p>
            <a:pPr>
              <a:defRPr/>
            </a:pPr>
            <a:fld id="{F2DF5F09-D78D-44DB-A338-E90D23C46220}" type="slidenum">
              <a:rPr lang="en-US" smtClean="0"/>
              <a:t>19</a:t>
            </a:fld>
            <a:endParaRPr lang="en-US"/>
          </a:p>
        </p:txBody>
      </p:sp>
    </p:spTree>
    <p:extLst>
      <p:ext uri="{BB962C8B-B14F-4D97-AF65-F5344CB8AC3E}">
        <p14:creationId xmlns:p14="http://schemas.microsoft.com/office/powerpoint/2010/main" val="990451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ctrTitle"/>
          </p:nvPr>
        </p:nvSpPr>
        <p:spPr>
          <a:xfrm>
            <a:off x="304800" y="1752600"/>
            <a:ext cx="8610600" cy="1524000"/>
          </a:xfrm>
        </p:spPr>
        <p:txBody>
          <a:bodyPr/>
          <a:lstStyle/>
          <a:p>
            <a:pPr algn="ctr"/>
            <a:r>
              <a:rPr lang="en-US" sz="2300" dirty="0"/>
              <a:t>High-Performance Measurement Framework </a:t>
            </a:r>
            <a:br>
              <a:rPr lang="en-US" sz="2300" dirty="0"/>
            </a:br>
            <a:r>
              <a:rPr lang="en-US" sz="2300" dirty="0"/>
              <a:t>Webinar Series for SILCs</a:t>
            </a:r>
            <a:br>
              <a:rPr lang="en-US" sz="2300" dirty="0"/>
            </a:br>
            <a:r>
              <a:rPr lang="en-US" sz="2300" dirty="0"/>
              <a:t/>
            </a:r>
            <a:br>
              <a:rPr lang="en-US" sz="2300" dirty="0"/>
            </a:br>
            <a:r>
              <a:rPr lang="en-US" sz="2200" dirty="0"/>
              <a:t>Webinar 2: </a:t>
            </a:r>
            <a:br>
              <a:rPr lang="en-US" sz="2200" dirty="0"/>
            </a:br>
            <a:r>
              <a:rPr lang="en-US" sz="2200" dirty="0"/>
              <a:t/>
            </a:r>
            <a:br>
              <a:rPr lang="en-US" sz="2200" dirty="0"/>
            </a:br>
            <a:r>
              <a:rPr lang="en-US" sz="2100" i="1" dirty="0"/>
              <a:t>How to Select and Capture the Best Measures to Quantify your Impact and </a:t>
            </a:r>
            <a:r>
              <a:rPr lang="en-US" sz="2100" i="1" dirty="0" smtClean="0"/>
              <a:t>Value</a:t>
            </a:r>
            <a:endParaRPr lang="en-US" altLang="en-US" sz="2100" i="1" dirty="0">
              <a:latin typeface="Arial" panose="020B0604020202020204" pitchFamily="34" charset="0"/>
              <a:ea typeface="MS PGothic" panose="020B0600070205080204" pitchFamily="34" charset="-128"/>
              <a:cs typeface="Arial" panose="020B0604020202020204" pitchFamily="34" charset="0"/>
            </a:endParaRPr>
          </a:p>
        </p:txBody>
      </p:sp>
      <p:sp>
        <p:nvSpPr>
          <p:cNvPr id="13315" name="Rectangle 3"/>
          <p:cNvSpPr>
            <a:spLocks noGrp="1" noChangeArrowheads="1"/>
          </p:cNvSpPr>
          <p:nvPr>
            <p:ph type="subTitle" idx="1"/>
          </p:nvPr>
        </p:nvSpPr>
        <p:spPr>
          <a:xfrm>
            <a:off x="1429544" y="3962400"/>
            <a:ext cx="6400800" cy="1752600"/>
          </a:xfrm>
        </p:spPr>
        <p:txBody>
          <a:bodyPr/>
          <a:lstStyle/>
          <a:p>
            <a:pPr eaLnBrk="1" hangingPunct="1"/>
            <a:r>
              <a:rPr lang="en-US" altLang="en-US" sz="2000" b="1" dirty="0">
                <a:solidFill>
                  <a:srgbClr val="333399"/>
                </a:solidFill>
                <a:latin typeface="+mj-lt"/>
                <a:ea typeface="MS PGothic" panose="020B0600070205080204" pitchFamily="34" charset="-128"/>
                <a:cs typeface="Arial" panose="020B0604020202020204" pitchFamily="34" charset="0"/>
              </a:rPr>
              <a:t>Presenters:</a:t>
            </a:r>
          </a:p>
          <a:p>
            <a:pPr eaLnBrk="1" hangingPunct="1"/>
            <a:r>
              <a:rPr lang="en-US" altLang="en-US" sz="2000" b="1" dirty="0">
                <a:solidFill>
                  <a:srgbClr val="333399"/>
                </a:solidFill>
                <a:latin typeface="+mj-lt"/>
                <a:ea typeface="MS PGothic" panose="020B0600070205080204" pitchFamily="34" charset="-128"/>
                <a:cs typeface="Arial" panose="020B0604020202020204" pitchFamily="34" charset="0"/>
              </a:rPr>
              <a:t>Sheri Chaney Jones</a:t>
            </a:r>
          </a:p>
          <a:p>
            <a:pPr eaLnBrk="1" hangingPunct="1"/>
            <a:r>
              <a:rPr lang="en-US" altLang="en-US" sz="2000" b="1" dirty="0">
                <a:solidFill>
                  <a:srgbClr val="333399"/>
                </a:solidFill>
                <a:latin typeface="+mj-lt"/>
                <a:ea typeface="MS PGothic" panose="020B0600070205080204" pitchFamily="34" charset="-128"/>
                <a:cs typeface="Arial" panose="020B0604020202020204" pitchFamily="34" charset="0"/>
              </a:rPr>
              <a:t>Jeremy Morris</a:t>
            </a:r>
          </a:p>
          <a:p>
            <a:pPr eaLnBrk="1" hangingPunct="1"/>
            <a:endParaRPr lang="en-US" altLang="en-US" sz="2000" b="1" dirty="0">
              <a:solidFill>
                <a:srgbClr val="333399"/>
              </a:solidFill>
              <a:latin typeface="+mj-lt"/>
              <a:ea typeface="MS PGothic" panose="020B0600070205080204" pitchFamily="34" charset="-128"/>
              <a:cs typeface="Arial" panose="020B0604020202020204" pitchFamily="34" charset="0"/>
            </a:endParaRPr>
          </a:p>
          <a:p>
            <a:pPr eaLnBrk="1" hangingPunct="1"/>
            <a:r>
              <a:rPr lang="en-US" altLang="en-US" sz="2000" b="1" dirty="0">
                <a:solidFill>
                  <a:srgbClr val="333399"/>
                </a:solidFill>
                <a:latin typeface="+mj-lt"/>
                <a:ea typeface="MS PGothic" panose="020B0600070205080204" pitchFamily="34" charset="-128"/>
                <a:cs typeface="Arial" panose="020B0604020202020204" pitchFamily="34" charset="0"/>
              </a:rPr>
              <a:t>August 7, 2019</a:t>
            </a:r>
          </a:p>
          <a:p>
            <a:pPr eaLnBrk="1" hangingPunct="1"/>
            <a:endParaRPr lang="en-US" altLang="en-US" sz="2000" b="1" dirty="0">
              <a:solidFill>
                <a:srgbClr val="333399"/>
              </a:solidFill>
              <a:latin typeface="+mj-lt"/>
              <a:ea typeface="MS PGothic" panose="020B0600070205080204" pitchFamily="34" charset="-128"/>
              <a:cs typeface="Arial" panose="020B0604020202020204" pitchFamily="34" charset="0"/>
            </a:endParaRPr>
          </a:p>
          <a:p>
            <a:pPr eaLnBrk="1" hangingPunct="1"/>
            <a:endParaRPr lang="en-US" altLang="en-US" sz="2000" b="1" dirty="0">
              <a:solidFill>
                <a:srgbClr val="333399"/>
              </a:solidFill>
              <a:latin typeface="+mj-lt"/>
              <a:ea typeface="MS PGothic" panose="020B0600070205080204" pitchFamily="34" charset="-128"/>
              <a:cs typeface="Arial" panose="020B0604020202020204" pitchFamily="34" charset="0"/>
            </a:endParaRPr>
          </a:p>
        </p:txBody>
      </p:sp>
      <p:pic>
        <p:nvPicPr>
          <p:cNvPr id="13316" name="Picture 3" descr="ILNET logo with IL-NET in blue block letters underlined in red. Beneath CIL-NET SILC-NET in small red block letter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57200"/>
            <a:ext cx="1487488"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C7C8ACA3-9F92-4AD5-9E39-716CB6917A7B}"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pPr>
              <a:lnSpc>
                <a:spcPct val="150000"/>
              </a:lnSpc>
            </a:pPr>
            <a:r>
              <a:rPr lang="en-US" dirty="0"/>
              <a:t>12 Outcome Measures</a:t>
            </a:r>
          </a:p>
        </p:txBody>
      </p:sp>
      <p:sp>
        <p:nvSpPr>
          <p:cNvPr id="6" name="Content Placeholder 5"/>
          <p:cNvSpPr>
            <a:spLocks noGrp="1"/>
          </p:cNvSpPr>
          <p:nvPr>
            <p:ph sz="half" idx="1"/>
          </p:nvPr>
        </p:nvSpPr>
        <p:spPr/>
        <p:txBody>
          <a:bodyPr>
            <a:normAutofit/>
          </a:bodyPr>
          <a:lstStyle/>
          <a:p>
            <a:pPr marL="468059" indent="-385763">
              <a:buFont typeface="+mj-lt"/>
              <a:buAutoNum type="arabicPeriod"/>
            </a:pPr>
            <a:r>
              <a:rPr lang="en-US" sz="2000" dirty="0"/>
              <a:t>Increased knowledge and learning  </a:t>
            </a:r>
          </a:p>
          <a:p>
            <a:pPr marL="468059" indent="-385763">
              <a:lnSpc>
                <a:spcPct val="150000"/>
              </a:lnSpc>
              <a:buFont typeface="+mj-lt"/>
              <a:buAutoNum type="arabicPeriod"/>
            </a:pPr>
            <a:r>
              <a:rPr lang="en-US" sz="2000" dirty="0"/>
              <a:t>Changed </a:t>
            </a:r>
            <a:r>
              <a:rPr lang="en-US" sz="2000" dirty="0" smtClean="0"/>
              <a:t>attitudes</a:t>
            </a:r>
            <a:endParaRPr lang="en-US" sz="2000" dirty="0"/>
          </a:p>
          <a:p>
            <a:pPr marL="468059" indent="-385763">
              <a:lnSpc>
                <a:spcPct val="150000"/>
              </a:lnSpc>
              <a:buFont typeface="+mj-lt"/>
              <a:buAutoNum type="arabicPeriod"/>
            </a:pPr>
            <a:r>
              <a:rPr lang="en-US" sz="2000" dirty="0"/>
              <a:t>Increased </a:t>
            </a:r>
            <a:r>
              <a:rPr lang="en-US" sz="2000" dirty="0" smtClean="0"/>
              <a:t>readiness</a:t>
            </a:r>
            <a:endParaRPr lang="en-US" sz="2000" dirty="0"/>
          </a:p>
          <a:p>
            <a:pPr marL="468059" indent="-385763">
              <a:buFont typeface="+mj-lt"/>
              <a:buAutoNum type="arabicPeriod"/>
            </a:pPr>
            <a:r>
              <a:rPr lang="en-US" sz="2000" dirty="0"/>
              <a:t>Reduction of undesirable behavior</a:t>
            </a:r>
          </a:p>
          <a:p>
            <a:pPr marL="468059" indent="-385763">
              <a:lnSpc>
                <a:spcPct val="150000"/>
              </a:lnSpc>
              <a:buFont typeface="+mj-lt"/>
              <a:buAutoNum type="arabicPeriod"/>
            </a:pPr>
            <a:r>
              <a:rPr lang="en-US" sz="2000" dirty="0" smtClean="0"/>
              <a:t>Increased </a:t>
            </a:r>
            <a:r>
              <a:rPr lang="en-US" sz="2000" dirty="0"/>
              <a:t>desirable behavior </a:t>
            </a:r>
          </a:p>
          <a:p>
            <a:pPr marL="468059" indent="-385763">
              <a:lnSpc>
                <a:spcPct val="150000"/>
              </a:lnSpc>
              <a:buFont typeface="+mj-lt"/>
              <a:buAutoNum type="arabicPeriod"/>
            </a:pPr>
            <a:r>
              <a:rPr lang="en-US" sz="2000" dirty="0" smtClean="0"/>
              <a:t>Maintenance </a:t>
            </a:r>
            <a:r>
              <a:rPr lang="en-US" sz="2000" dirty="0"/>
              <a:t>of new behavior</a:t>
            </a:r>
          </a:p>
          <a:p>
            <a:pPr marL="468059" indent="-385763">
              <a:lnSpc>
                <a:spcPct val="150000"/>
              </a:lnSpc>
              <a:buFont typeface="+mj-lt"/>
              <a:buAutoNum type="arabicPeriod"/>
            </a:pPr>
            <a:endParaRPr lang="en-US" sz="2000" dirty="0"/>
          </a:p>
          <a:p>
            <a:pPr marL="468059" indent="-385763">
              <a:lnSpc>
                <a:spcPct val="150000"/>
              </a:lnSpc>
              <a:buNone/>
            </a:pPr>
            <a:endParaRPr lang="en-US" sz="2000" dirty="0"/>
          </a:p>
          <a:p>
            <a:pPr marL="468059" indent="-385763">
              <a:lnSpc>
                <a:spcPct val="150000"/>
              </a:lnSpc>
              <a:buNone/>
            </a:pPr>
            <a:endParaRPr lang="en-US" sz="2000" dirty="0"/>
          </a:p>
        </p:txBody>
      </p:sp>
      <p:sp>
        <p:nvSpPr>
          <p:cNvPr id="7" name="Content Placeholder 6"/>
          <p:cNvSpPr>
            <a:spLocks noGrp="1"/>
          </p:cNvSpPr>
          <p:nvPr>
            <p:ph sz="half" idx="2"/>
          </p:nvPr>
        </p:nvSpPr>
        <p:spPr/>
        <p:txBody>
          <a:bodyPr>
            <a:normAutofit/>
          </a:bodyPr>
          <a:lstStyle/>
          <a:p>
            <a:pPr marL="468059" indent="-385763">
              <a:lnSpc>
                <a:spcPct val="150000"/>
              </a:lnSpc>
              <a:buFont typeface="+mj-lt"/>
              <a:buAutoNum type="arabicPeriod" startAt="7"/>
            </a:pPr>
            <a:r>
              <a:rPr lang="en-US" sz="2000" dirty="0"/>
              <a:t>Increased social status</a:t>
            </a:r>
          </a:p>
          <a:p>
            <a:pPr marL="468059" indent="-385763">
              <a:lnSpc>
                <a:spcPct val="150000"/>
              </a:lnSpc>
              <a:buFont typeface="+mj-lt"/>
              <a:buAutoNum type="arabicPeriod" startAt="7"/>
            </a:pPr>
            <a:r>
              <a:rPr lang="en-US" sz="2000" dirty="0" smtClean="0"/>
              <a:t>Increased </a:t>
            </a:r>
            <a:r>
              <a:rPr lang="en-US" sz="2000" dirty="0"/>
              <a:t>economic conditions </a:t>
            </a:r>
          </a:p>
          <a:p>
            <a:pPr marL="468059" indent="-385763">
              <a:lnSpc>
                <a:spcPct val="150000"/>
              </a:lnSpc>
              <a:buFont typeface="+mj-lt"/>
              <a:buAutoNum type="arabicPeriod" startAt="7"/>
            </a:pPr>
            <a:r>
              <a:rPr lang="en-US" sz="2000" dirty="0" smtClean="0"/>
              <a:t>Increased </a:t>
            </a:r>
            <a:r>
              <a:rPr lang="en-US" sz="2000" dirty="0"/>
              <a:t>health conditions</a:t>
            </a:r>
          </a:p>
          <a:p>
            <a:pPr marL="468059" indent="-385763">
              <a:buFont typeface="+mj-lt"/>
              <a:buAutoNum type="arabicPeriod" startAt="7"/>
            </a:pPr>
            <a:r>
              <a:rPr lang="en-US" sz="2000" dirty="0" smtClean="0"/>
              <a:t>Reduction </a:t>
            </a:r>
            <a:r>
              <a:rPr lang="en-US" sz="2000" dirty="0"/>
              <a:t>in administrative costs</a:t>
            </a:r>
          </a:p>
          <a:p>
            <a:pPr marL="468059" indent="-385763">
              <a:buFont typeface="+mj-lt"/>
              <a:buAutoNum type="arabicPeriod" startAt="7"/>
            </a:pPr>
            <a:r>
              <a:rPr lang="en-US" sz="2000" dirty="0" smtClean="0"/>
              <a:t>Increased </a:t>
            </a:r>
            <a:r>
              <a:rPr lang="en-US" sz="2000" dirty="0"/>
              <a:t>economic development</a:t>
            </a:r>
          </a:p>
          <a:p>
            <a:pPr marL="468059" indent="-385763">
              <a:buFont typeface="+mj-lt"/>
              <a:buAutoNum type="arabicPeriod" startAt="7"/>
            </a:pPr>
            <a:r>
              <a:rPr lang="en-US" sz="2000" dirty="0" smtClean="0"/>
              <a:t>Participant</a:t>
            </a:r>
            <a:r>
              <a:rPr lang="en-US" sz="2000" dirty="0"/>
              <a:t>, employee, and/ or stakeholder satisfaction </a:t>
            </a:r>
          </a:p>
          <a:p>
            <a:pPr lvl="0">
              <a:lnSpc>
                <a:spcPct val="150000"/>
              </a:lnSpc>
            </a:pPr>
            <a:endParaRPr lang="en-US" sz="2000" dirty="0"/>
          </a:p>
          <a:p>
            <a:pPr>
              <a:lnSpc>
                <a:spcPct val="150000"/>
              </a:lnSpc>
            </a:pPr>
            <a:endParaRPr lang="en-US" sz="2000" dirty="0"/>
          </a:p>
          <a:p>
            <a:pPr lvl="0">
              <a:lnSpc>
                <a:spcPct val="150000"/>
              </a:lnSpc>
            </a:pPr>
            <a:endParaRPr lang="en-US" sz="2000" dirty="0"/>
          </a:p>
          <a:p>
            <a:pPr>
              <a:lnSpc>
                <a:spcPct val="150000"/>
              </a:lnSpc>
            </a:pPr>
            <a:endParaRPr lang="en-US" sz="2000" dirty="0"/>
          </a:p>
        </p:txBody>
      </p:sp>
      <p:sp>
        <p:nvSpPr>
          <p:cNvPr id="2" name="Slide Number Placeholder 1"/>
          <p:cNvSpPr>
            <a:spLocks noGrp="1"/>
          </p:cNvSpPr>
          <p:nvPr>
            <p:ph type="sldNum" sz="quarter" idx="10"/>
          </p:nvPr>
        </p:nvSpPr>
        <p:spPr/>
        <p:txBody>
          <a:bodyPr/>
          <a:lstStyle/>
          <a:p>
            <a:pPr>
              <a:defRPr/>
            </a:pPr>
            <a:fld id="{4CF5312C-8747-4F3B-BF17-2BCC2CA352BE}" type="slidenum">
              <a:rPr lang="en-US" smtClean="0"/>
              <a:t>20</a:t>
            </a:fld>
            <a:endParaRPr lang="en-US"/>
          </a:p>
        </p:txBody>
      </p:sp>
    </p:spTree>
    <p:extLst>
      <p:ext uri="{BB962C8B-B14F-4D97-AF65-F5344CB8AC3E}">
        <p14:creationId xmlns:p14="http://schemas.microsoft.com/office/powerpoint/2010/main" val="1743707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5">
              <a:lumMod val="20000"/>
              <a:lumOff val="80000"/>
            </a:schemeClr>
          </a:solidFill>
        </p:spPr>
        <p:txBody>
          <a:bodyPr vert="horz" wrap="square" lIns="68580" tIns="34290" rIns="68580" bIns="34290" numCol="1" rtlCol="0" anchor="ctr" anchorCtr="0" compatLnSpc="1">
            <a:normAutofit/>
          </a:bodyPr>
          <a:lstStyle/>
          <a:p>
            <a:r>
              <a:rPr lang="en-US" b="1" dirty="0"/>
              <a:t>Measures Test</a:t>
            </a:r>
          </a:p>
        </p:txBody>
      </p:sp>
      <p:sp>
        <p:nvSpPr>
          <p:cNvPr id="7" name="Content Placeholder 6"/>
          <p:cNvSpPr>
            <a:spLocks noGrp="1"/>
          </p:cNvSpPr>
          <p:nvPr>
            <p:ph idx="1"/>
          </p:nvPr>
        </p:nvSpPr>
        <p:spPr/>
        <p:txBody>
          <a:bodyPr vert="horz" wrap="square" lIns="68580" tIns="34290" rIns="68580" bIns="34290" numCol="1" rtlCol="0" anchor="t" anchorCtr="0" compatLnSpc="1">
            <a:noAutofit/>
          </a:bodyPr>
          <a:lstStyle/>
          <a:p>
            <a:pPr marL="468059"/>
            <a:r>
              <a:rPr lang="en-US" sz="2400" dirty="0"/>
              <a:t>Are these measures related to important policy and practice issues?  </a:t>
            </a:r>
          </a:p>
          <a:p>
            <a:pPr marL="468059"/>
            <a:r>
              <a:rPr lang="en-US" sz="2400" dirty="0"/>
              <a:t>Are these measures relevant and apply to practitioners? </a:t>
            </a:r>
          </a:p>
          <a:p>
            <a:pPr marL="468059"/>
            <a:r>
              <a:rPr lang="en-US" sz="2400" dirty="0"/>
              <a:t>Can these measures be communicated in a way that will influence outcomes?</a:t>
            </a:r>
          </a:p>
          <a:p>
            <a:pPr marL="468059"/>
            <a:r>
              <a:rPr lang="en-US" sz="2400" dirty="0"/>
              <a:t>Are incentives built into the system for collecting and acting on these data? </a:t>
            </a:r>
          </a:p>
          <a:p>
            <a:pPr marL="468059"/>
            <a:r>
              <a:rPr lang="en-US" sz="2400" dirty="0"/>
              <a:t>Are the measures linked to the stakeholders interests? </a:t>
            </a:r>
          </a:p>
        </p:txBody>
      </p:sp>
      <p:sp>
        <p:nvSpPr>
          <p:cNvPr id="2" name="Slide Number Placeholder 1"/>
          <p:cNvSpPr>
            <a:spLocks noGrp="1"/>
          </p:cNvSpPr>
          <p:nvPr>
            <p:ph type="sldNum" sz="quarter" idx="10"/>
          </p:nvPr>
        </p:nvSpPr>
        <p:spPr/>
        <p:txBody>
          <a:bodyPr/>
          <a:lstStyle/>
          <a:p>
            <a:pPr>
              <a:defRPr/>
            </a:pPr>
            <a:fld id="{F2DF5F09-D78D-44DB-A338-E90D23C46220}" type="slidenum">
              <a:rPr lang="en-US" smtClean="0"/>
              <a:t>21</a:t>
            </a:fld>
            <a:endParaRPr lang="en-US"/>
          </a:p>
        </p:txBody>
      </p:sp>
    </p:spTree>
    <p:extLst>
      <p:ext uri="{BB962C8B-B14F-4D97-AF65-F5344CB8AC3E}">
        <p14:creationId xmlns:p14="http://schemas.microsoft.com/office/powerpoint/2010/main" val="457416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wrap="square" lIns="68580" tIns="34290" rIns="68580" bIns="34290" numCol="1" rtlCol="0" anchor="ctr" anchorCtr="0" compatLnSpc="1">
            <a:noAutofit/>
          </a:bodyPr>
          <a:lstStyle/>
          <a:p>
            <a:pPr>
              <a:lnSpc>
                <a:spcPct val="100000"/>
              </a:lnSpc>
            </a:pPr>
            <a:r>
              <a:rPr lang="en-US" dirty="0"/>
              <a:t>Developing Objective </a:t>
            </a:r>
            <a:r>
              <a:rPr lang="en-US" dirty="0" smtClean="0"/>
              <a:t>Measures</a:t>
            </a:r>
            <a:endParaRPr lang="en-US" dirty="0"/>
          </a:p>
        </p:txBody>
      </p:sp>
      <p:sp>
        <p:nvSpPr>
          <p:cNvPr id="6" name="Content Placeholder 5"/>
          <p:cNvSpPr>
            <a:spLocks noGrp="1"/>
          </p:cNvSpPr>
          <p:nvPr>
            <p:ph idx="1"/>
          </p:nvPr>
        </p:nvSpPr>
        <p:spPr/>
        <p:txBody>
          <a:bodyPr vert="horz" wrap="square" lIns="68580" tIns="34290" rIns="68580" bIns="34290" numCol="1" rtlCol="0" anchor="t" anchorCtr="0" compatLnSpc="1">
            <a:normAutofit/>
          </a:bodyPr>
          <a:lstStyle/>
          <a:p>
            <a:pPr>
              <a:lnSpc>
                <a:spcPct val="150000"/>
              </a:lnSpc>
            </a:pPr>
            <a:r>
              <a:rPr lang="en-US" dirty="0"/>
              <a:t>“Garbage in, garbage out”</a:t>
            </a:r>
          </a:p>
          <a:p>
            <a:pPr>
              <a:lnSpc>
                <a:spcPct val="150000"/>
              </a:lnSpc>
            </a:pPr>
            <a:r>
              <a:rPr lang="en-US" dirty="0"/>
              <a:t>Stay neutral, avoid leading questions</a:t>
            </a:r>
          </a:p>
          <a:p>
            <a:pPr>
              <a:lnSpc>
                <a:spcPct val="150000"/>
              </a:lnSpc>
            </a:pPr>
            <a:r>
              <a:rPr lang="en-US" dirty="0"/>
              <a:t>Ask one item at a time</a:t>
            </a:r>
          </a:p>
          <a:p>
            <a:pPr>
              <a:lnSpc>
                <a:spcPct val="150000"/>
              </a:lnSpc>
            </a:pPr>
            <a:r>
              <a:rPr lang="en-US" dirty="0"/>
              <a:t>Test survey questions first</a:t>
            </a:r>
          </a:p>
          <a:p>
            <a:pPr>
              <a:lnSpc>
                <a:spcPct val="150000"/>
              </a:lnSpc>
            </a:pPr>
            <a:r>
              <a:rPr lang="en-US" dirty="0"/>
              <a:t>Keep it short – only ask the most important questions</a:t>
            </a:r>
          </a:p>
        </p:txBody>
      </p:sp>
      <p:sp>
        <p:nvSpPr>
          <p:cNvPr id="2" name="Slide Number Placeholder 1"/>
          <p:cNvSpPr>
            <a:spLocks noGrp="1"/>
          </p:cNvSpPr>
          <p:nvPr>
            <p:ph type="sldNum" sz="quarter" idx="10"/>
          </p:nvPr>
        </p:nvSpPr>
        <p:spPr/>
        <p:txBody>
          <a:bodyPr/>
          <a:lstStyle/>
          <a:p>
            <a:pPr>
              <a:defRPr/>
            </a:pPr>
            <a:fld id="{F2DF5F09-D78D-44DB-A338-E90D23C46220}" type="slidenum">
              <a:rPr lang="en-US" smtClean="0"/>
              <a:t>22</a:t>
            </a:fld>
            <a:endParaRPr lang="en-US"/>
          </a:p>
        </p:txBody>
      </p:sp>
    </p:spTree>
    <p:extLst>
      <p:ext uri="{BB962C8B-B14F-4D97-AF65-F5344CB8AC3E}">
        <p14:creationId xmlns:p14="http://schemas.microsoft.com/office/powerpoint/2010/main" val="1414070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7038"/>
            <a:ext cx="7696200" cy="792162"/>
          </a:xfrm>
        </p:spPr>
        <p:txBody>
          <a:bodyPr>
            <a:noAutofit/>
          </a:bodyPr>
          <a:lstStyle/>
          <a:p>
            <a:r>
              <a:rPr lang="en-US" dirty="0"/>
              <a:t>Success Measures</a:t>
            </a:r>
            <a:r>
              <a:rPr lang="en-US" dirty="0" smtClean="0"/>
              <a:t>: How </a:t>
            </a:r>
            <a:r>
              <a:rPr lang="en-US" dirty="0"/>
              <a:t>to Capture</a:t>
            </a:r>
          </a:p>
        </p:txBody>
      </p:sp>
      <p:sp>
        <p:nvSpPr>
          <p:cNvPr id="4" name="Content Placeholder 3"/>
          <p:cNvSpPr>
            <a:spLocks noGrp="1"/>
          </p:cNvSpPr>
          <p:nvPr>
            <p:ph idx="1"/>
          </p:nvPr>
        </p:nvSpPr>
        <p:spPr>
          <a:xfrm>
            <a:off x="304800" y="1371600"/>
            <a:ext cx="8610600" cy="5029200"/>
          </a:xfrm>
        </p:spPr>
        <p:txBody>
          <a:bodyPr/>
          <a:lstStyle/>
          <a:p>
            <a:r>
              <a:rPr lang="en-US" sz="2800" dirty="0"/>
              <a:t>Existing data sources/ Literature review</a:t>
            </a:r>
          </a:p>
          <a:p>
            <a:pPr marL="0" indent="0">
              <a:buNone/>
            </a:pPr>
            <a:endParaRPr lang="en-US" sz="1400" dirty="0"/>
          </a:p>
          <a:p>
            <a:r>
              <a:rPr lang="en-US" sz="2800" dirty="0"/>
              <a:t>Use the tools you have</a:t>
            </a:r>
          </a:p>
          <a:p>
            <a:pPr marL="0" indent="0">
              <a:buNone/>
            </a:pPr>
            <a:endParaRPr lang="en-US" sz="1400" dirty="0"/>
          </a:p>
          <a:p>
            <a:r>
              <a:rPr lang="en-US" sz="2800" dirty="0"/>
              <a:t>Use free/ Low cost tools</a:t>
            </a:r>
          </a:p>
          <a:p>
            <a:pPr marL="0" indent="0">
              <a:buNone/>
            </a:pPr>
            <a:endParaRPr lang="en-US" sz="1400" dirty="0"/>
          </a:p>
          <a:p>
            <a:r>
              <a:rPr lang="en-US" sz="2800" dirty="0"/>
              <a:t>Seek qualified vendors, but not until you have defined success</a:t>
            </a:r>
          </a:p>
          <a:p>
            <a:endParaRPr lang="en-US" dirty="0"/>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t>23</a:t>
            </a:fld>
            <a:endParaRPr lang="en-US"/>
          </a:p>
        </p:txBody>
      </p:sp>
    </p:spTree>
    <p:extLst>
      <p:ext uri="{BB962C8B-B14F-4D97-AF65-F5344CB8AC3E}">
        <p14:creationId xmlns:p14="http://schemas.microsoft.com/office/powerpoint/2010/main" val="3367434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pPr eaLnBrk="1" hangingPunct="1">
              <a:lnSpc>
                <a:spcPct val="90000"/>
              </a:lnSpc>
            </a:pPr>
            <a:r>
              <a:rPr lang="en-US" b="1" kern="1200" dirty="0">
                <a:latin typeface="+mj-lt"/>
                <a:ea typeface="+mj-ea"/>
                <a:cs typeface="+mj-cs"/>
              </a:rPr>
              <a:t>OSILC Measurement Framework</a:t>
            </a:r>
          </a:p>
        </p:txBody>
      </p:sp>
      <p:graphicFrame>
        <p:nvGraphicFramePr>
          <p:cNvPr id="5" name="Content Placeholder 4" descr="Table with 3 colums &#10;1. What was done by the IL Network?&#10;# of capacity building meetings convened&#10; &#10;# of information, advocacy/policy activities&#10; &#10;# of community engagement efforts&#10; &#10;# of people served/engaged&#10; &#10;# of contact hours/units of service provided&#10; &#10;# of referrals made&#10;&#10;2. How well was it done?&#10;&#10;% of target population reached &#10; &#10;% of consumers/partners who report positive experience and satisfaction with services&#10; &#10;% of partners who report increased capacity&#10; &#10;% of consumers who completed goals on the Independent Living Plans&#10; &#10;% increase in awareness and alignment of IL and IL services&#10; &#10;Cost per success&#10;&#10;3. How are people better off?&#10;&#10;% of eligible consumers successfully transitioned/diverted to appropriately less restrictive environments&#10; &#10;% of consumers participating in meaningful adult life&#10; &#10;# of policy changes at the state, local and organizational levels&#10; &#10;% of consumers who report increase in independence&#10; &#10;% of consumers who report improved quality of life&#10; &#10;&#10; &#10;">
            <a:extLst>
              <a:ext uri="{FF2B5EF4-FFF2-40B4-BE49-F238E27FC236}">
                <a16:creationId xmlns:a16="http://schemas.microsoft.com/office/drawing/2014/main" xmlns="" id="{92574DC2-29A5-4158-A703-DF08B035878F}"/>
              </a:ext>
            </a:extLst>
          </p:cNvPr>
          <p:cNvGraphicFramePr>
            <a:graphicFrameLocks noGrp="1"/>
          </p:cNvGraphicFramePr>
          <p:nvPr>
            <p:ph idx="1"/>
            <p:extLst>
              <p:ext uri="{D42A27DB-BD31-4B8C-83A1-F6EECF244321}">
                <p14:modId xmlns:p14="http://schemas.microsoft.com/office/powerpoint/2010/main" val="3402192605"/>
              </p:ext>
            </p:extLst>
          </p:nvPr>
        </p:nvGraphicFramePr>
        <p:xfrm>
          <a:off x="315190" y="838201"/>
          <a:ext cx="8609735" cy="5532600"/>
        </p:xfrm>
        <a:graphic>
          <a:graphicData uri="http://schemas.openxmlformats.org/drawingml/2006/table">
            <a:tbl>
              <a:tblPr firstRow="1" firstCol="1" bandRow="1"/>
              <a:tblGrid>
                <a:gridCol w="2849769">
                  <a:extLst>
                    <a:ext uri="{9D8B030D-6E8A-4147-A177-3AD203B41FA5}">
                      <a16:colId xmlns:a16="http://schemas.microsoft.com/office/drawing/2014/main" xmlns="" val="2078818261"/>
                    </a:ext>
                  </a:extLst>
                </a:gridCol>
                <a:gridCol w="2931114">
                  <a:extLst>
                    <a:ext uri="{9D8B030D-6E8A-4147-A177-3AD203B41FA5}">
                      <a16:colId xmlns:a16="http://schemas.microsoft.com/office/drawing/2014/main" xmlns="" val="4086995043"/>
                    </a:ext>
                  </a:extLst>
                </a:gridCol>
                <a:gridCol w="2828852">
                  <a:extLst>
                    <a:ext uri="{9D8B030D-6E8A-4147-A177-3AD203B41FA5}">
                      <a16:colId xmlns:a16="http://schemas.microsoft.com/office/drawing/2014/main" xmlns="" val="1724821682"/>
                    </a:ext>
                  </a:extLst>
                </a:gridCol>
              </a:tblGrid>
              <a:tr h="518626">
                <a:tc>
                  <a:txBody>
                    <a:bodyPr/>
                    <a:lstStyle/>
                    <a:p>
                      <a:pPr marL="0" marR="0" algn="ctr" fontAlgn="ctr">
                        <a:lnSpc>
                          <a:spcPct val="107000"/>
                        </a:lnSpc>
                        <a:spcBef>
                          <a:spcPts val="0"/>
                        </a:spcBef>
                        <a:spcAft>
                          <a:spcPts val="0"/>
                        </a:spcAft>
                      </a:pPr>
                      <a:r>
                        <a:rPr lang="en-US" sz="1600" b="1" i="0" u="none" strike="noStrike">
                          <a:effectLst/>
                          <a:latin typeface="Calibri" panose="020F0502020204030204" pitchFamily="34" charset="0"/>
                          <a:ea typeface="Calibri" panose="020F0502020204030204" pitchFamily="34" charset="0"/>
                          <a:cs typeface="Times New Roman" panose="02020603050405020304" pitchFamily="18" charset="0"/>
                        </a:rPr>
                        <a:t>What was done by the IL Network? </a:t>
                      </a:r>
                      <a:endParaRPr lang="en-US" sz="2000" b="0" i="0" u="none" strike="noStrike">
                        <a:effectLst/>
                        <a:latin typeface="Arial" panose="020B0604020202020204" pitchFamily="34" charset="0"/>
                      </a:endParaRPr>
                    </a:p>
                  </a:txBody>
                  <a:tcPr marL="83669" marR="83669" marT="10654" marB="0" anchor="ctr">
                    <a:lnL w="28575" cap="flat" cmpd="sng" algn="ctr">
                      <a:solidFill>
                        <a:srgbClr val="51616F"/>
                      </a:solidFill>
                      <a:prstDash val="solid"/>
                      <a:round/>
                      <a:headEnd type="none" w="med" len="med"/>
                      <a:tailEnd type="none" w="med" len="med"/>
                    </a:lnL>
                    <a:lnR w="28575" cap="flat" cmpd="sng" algn="ctr">
                      <a:solidFill>
                        <a:srgbClr val="51616F"/>
                      </a:solidFill>
                      <a:prstDash val="solid"/>
                      <a:round/>
                      <a:headEnd type="none" w="med" len="med"/>
                      <a:tailEnd type="none" w="med" len="med"/>
                    </a:lnR>
                    <a:lnT w="28575" cap="flat" cmpd="sng" algn="ctr">
                      <a:solidFill>
                        <a:srgbClr val="51616F"/>
                      </a:solidFill>
                      <a:prstDash val="solid"/>
                      <a:round/>
                      <a:headEnd type="none" w="med" len="med"/>
                      <a:tailEnd type="none" w="med" len="med"/>
                    </a:lnT>
                    <a:lnB w="28575" cap="flat" cmpd="sng" algn="ctr">
                      <a:solidFill>
                        <a:srgbClr val="51616F"/>
                      </a:solidFill>
                      <a:prstDash val="solid"/>
                      <a:round/>
                      <a:headEnd type="none" w="med" len="med"/>
                      <a:tailEnd type="none" w="med" len="med"/>
                    </a:lnB>
                    <a:solidFill>
                      <a:srgbClr val="E5E5E6"/>
                    </a:solidFill>
                  </a:tcPr>
                </a:tc>
                <a:tc>
                  <a:txBody>
                    <a:bodyPr/>
                    <a:lstStyle/>
                    <a:p>
                      <a:pPr marL="0" marR="0" algn="ctr" fontAlgn="ctr">
                        <a:lnSpc>
                          <a:spcPct val="107000"/>
                        </a:lnSpc>
                        <a:spcBef>
                          <a:spcPts val="0"/>
                        </a:spcBef>
                        <a:spcAft>
                          <a:spcPts val="0"/>
                        </a:spcAft>
                      </a:pPr>
                      <a:r>
                        <a:rPr lang="en-US" sz="1600" b="1" i="0" u="none" strike="noStrike">
                          <a:effectLst/>
                          <a:latin typeface="Calibri" panose="020F0502020204030204" pitchFamily="34" charset="0"/>
                          <a:ea typeface="Calibri" panose="020F0502020204030204" pitchFamily="34" charset="0"/>
                          <a:cs typeface="Times New Roman" panose="02020603050405020304" pitchFamily="18" charset="0"/>
                        </a:rPr>
                        <a:t>How well was it done?</a:t>
                      </a:r>
                      <a:endParaRPr lang="en-US" sz="2000" b="0" i="0" u="none" strike="noStrike">
                        <a:effectLst/>
                        <a:latin typeface="Arial" panose="020B0604020202020204" pitchFamily="34" charset="0"/>
                      </a:endParaRPr>
                    </a:p>
                  </a:txBody>
                  <a:tcPr marL="83669" marR="83669" marT="10654" marB="0" anchor="ctr">
                    <a:lnL w="28575" cap="flat" cmpd="sng" algn="ctr">
                      <a:solidFill>
                        <a:srgbClr val="51616F"/>
                      </a:solidFill>
                      <a:prstDash val="solid"/>
                      <a:round/>
                      <a:headEnd type="none" w="med" len="med"/>
                      <a:tailEnd type="none" w="med" len="med"/>
                    </a:lnL>
                    <a:lnR w="28575" cap="flat" cmpd="sng" algn="ctr">
                      <a:solidFill>
                        <a:srgbClr val="51616F"/>
                      </a:solidFill>
                      <a:prstDash val="solid"/>
                      <a:round/>
                      <a:headEnd type="none" w="med" len="med"/>
                      <a:tailEnd type="none" w="med" len="med"/>
                    </a:lnR>
                    <a:lnT w="28575" cap="flat" cmpd="sng" algn="ctr">
                      <a:solidFill>
                        <a:srgbClr val="51616F"/>
                      </a:solidFill>
                      <a:prstDash val="solid"/>
                      <a:round/>
                      <a:headEnd type="none" w="med" len="med"/>
                      <a:tailEnd type="none" w="med" len="med"/>
                    </a:lnT>
                    <a:lnB w="28575" cap="flat" cmpd="sng" algn="ctr">
                      <a:solidFill>
                        <a:srgbClr val="51616F"/>
                      </a:solidFill>
                      <a:prstDash val="solid"/>
                      <a:round/>
                      <a:headEnd type="none" w="med" len="med"/>
                      <a:tailEnd type="none" w="med" len="med"/>
                    </a:lnB>
                    <a:solidFill>
                      <a:srgbClr val="DDEAEF"/>
                    </a:solidFill>
                  </a:tcPr>
                </a:tc>
                <a:tc>
                  <a:txBody>
                    <a:bodyPr/>
                    <a:lstStyle/>
                    <a:p>
                      <a:pPr marL="0" marR="0" algn="ctr" fontAlgn="ctr">
                        <a:lnSpc>
                          <a:spcPct val="107000"/>
                        </a:lnSpc>
                        <a:spcBef>
                          <a:spcPts val="0"/>
                        </a:spcBef>
                        <a:spcAft>
                          <a:spcPts val="0"/>
                        </a:spcAft>
                      </a:pPr>
                      <a:r>
                        <a:rPr lang="en-US" sz="1600" b="1" i="0" u="none" strike="noStrike">
                          <a:effectLst/>
                          <a:latin typeface="Calibri" panose="020F0502020204030204" pitchFamily="34" charset="0"/>
                          <a:ea typeface="Calibri" panose="020F0502020204030204" pitchFamily="34" charset="0"/>
                          <a:cs typeface="Times New Roman" panose="02020603050405020304" pitchFamily="18" charset="0"/>
                        </a:rPr>
                        <a:t>How are people better off?</a:t>
                      </a:r>
                      <a:endParaRPr lang="en-US" sz="2000" b="0" i="0" u="none" strike="noStrike">
                        <a:effectLst/>
                        <a:latin typeface="Arial" panose="020B0604020202020204" pitchFamily="34" charset="0"/>
                      </a:endParaRPr>
                    </a:p>
                  </a:txBody>
                  <a:tcPr marL="83669" marR="83669" marT="10654" marB="0" anchor="ctr">
                    <a:lnL w="28575" cap="flat" cmpd="sng" algn="ctr">
                      <a:solidFill>
                        <a:srgbClr val="51616F"/>
                      </a:solidFill>
                      <a:prstDash val="solid"/>
                      <a:round/>
                      <a:headEnd type="none" w="med" len="med"/>
                      <a:tailEnd type="none" w="med" len="med"/>
                    </a:lnL>
                    <a:lnR w="28575" cap="flat" cmpd="sng" algn="ctr">
                      <a:solidFill>
                        <a:srgbClr val="51616F"/>
                      </a:solidFill>
                      <a:prstDash val="solid"/>
                      <a:round/>
                      <a:headEnd type="none" w="med" len="med"/>
                      <a:tailEnd type="none" w="med" len="med"/>
                    </a:lnR>
                    <a:lnT w="28575" cap="flat" cmpd="sng" algn="ctr">
                      <a:solidFill>
                        <a:srgbClr val="51616F"/>
                      </a:solidFill>
                      <a:prstDash val="solid"/>
                      <a:round/>
                      <a:headEnd type="none" w="med" len="med"/>
                      <a:tailEnd type="none" w="med" len="med"/>
                    </a:lnT>
                    <a:lnB w="28575" cap="flat" cmpd="sng" algn="ctr">
                      <a:solidFill>
                        <a:srgbClr val="51616F"/>
                      </a:solidFill>
                      <a:prstDash val="solid"/>
                      <a:round/>
                      <a:headEnd type="none" w="med" len="med"/>
                      <a:tailEnd type="none" w="med" len="med"/>
                    </a:lnB>
                    <a:solidFill>
                      <a:srgbClr val="ACCDD9"/>
                    </a:solidFill>
                  </a:tcPr>
                </a:tc>
                <a:extLst>
                  <a:ext uri="{0D108BD9-81ED-4DB2-BD59-A6C34878D82A}">
                    <a16:rowId xmlns:a16="http://schemas.microsoft.com/office/drawing/2014/main" xmlns="" val="232245467"/>
                  </a:ext>
                </a:extLst>
              </a:tr>
              <a:tr h="4815374">
                <a:tc>
                  <a:txBody>
                    <a:bodyPr/>
                    <a:lstStyle/>
                    <a:p>
                      <a:pPr marL="0" marR="0" indent="0" algn="l" fontAlgn="t">
                        <a:lnSpc>
                          <a:spcPct val="107000"/>
                        </a:lnSpc>
                        <a:spcBef>
                          <a:spcPts val="0"/>
                        </a:spcBef>
                        <a:spcAft>
                          <a:spcPts val="0"/>
                        </a:spcAft>
                        <a:buClrTx/>
                        <a:buSzPts val="1100"/>
                        <a:buFont typeface="Times New Roman" panose="02020603050405020304" pitchFamily="18" charset="0"/>
                        <a:buNone/>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capacity building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meetings</a:t>
                      </a:r>
                      <a:r>
                        <a:rPr lang="en-US" sz="1800" b="0" i="0" u="none" strike="noStrike"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convened</a:t>
                      </a:r>
                      <a:endParaRPr lang="en-US" sz="1800" b="0" i="0" u="none" strike="noStrike" dirty="0">
                        <a:effectLst/>
                        <a:latin typeface="Arial" panose="020B0604020202020204" pitchFamily="34" charset="0"/>
                      </a:endParaRPr>
                    </a:p>
                    <a:p>
                      <a:pPr marL="201168"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information,</a:t>
                      </a:r>
                      <a:r>
                        <a:rPr lang="en-US" sz="1800" b="0" i="0" u="none" strike="noStrike"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advocacy/policy activities</a:t>
                      </a: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community engagement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efforts</a:t>
                      </a: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people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served/engaged</a:t>
                      </a: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contact hours/units of service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provided</a:t>
                      </a: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referrals made</a:t>
                      </a:r>
                      <a:endParaRPr lang="en-US" sz="1800" b="0" i="0" u="none" strike="noStrike" dirty="0">
                        <a:effectLst/>
                        <a:latin typeface="Arial" panose="020B0604020202020204" pitchFamily="34" charset="0"/>
                      </a:endParaRPr>
                    </a:p>
                    <a:p>
                      <a:pPr marL="201168"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txBody>
                  <a:tcPr marL="83669" marR="83669" marT="10654" marB="0">
                    <a:lnL w="28575" cap="flat" cmpd="sng" algn="ctr">
                      <a:solidFill>
                        <a:srgbClr val="51616F"/>
                      </a:solidFill>
                      <a:prstDash val="solid"/>
                      <a:round/>
                      <a:headEnd type="none" w="med" len="med"/>
                      <a:tailEnd type="none" w="med" len="med"/>
                    </a:lnL>
                    <a:lnR w="28575" cap="flat" cmpd="sng" algn="ctr">
                      <a:solidFill>
                        <a:srgbClr val="51616F"/>
                      </a:solidFill>
                      <a:prstDash val="solid"/>
                      <a:round/>
                      <a:headEnd type="none" w="med" len="med"/>
                      <a:tailEnd type="none" w="med" len="med"/>
                    </a:lnR>
                    <a:lnT w="28575" cap="flat" cmpd="sng" algn="ctr">
                      <a:solidFill>
                        <a:srgbClr val="51616F"/>
                      </a:solidFill>
                      <a:prstDash val="solid"/>
                      <a:round/>
                      <a:headEnd type="none" w="med" len="med"/>
                      <a:tailEnd type="none" w="med" len="med"/>
                    </a:lnT>
                    <a:lnB w="28575" cap="flat" cmpd="sng" algn="ctr">
                      <a:solidFill>
                        <a:srgbClr val="51616F"/>
                      </a:solidFill>
                      <a:prstDash val="solid"/>
                      <a:round/>
                      <a:headEnd type="none" w="med" len="med"/>
                      <a:tailEnd type="none" w="med" len="med"/>
                    </a:lnB>
                    <a:solidFill>
                      <a:srgbClr val="E5E5E6"/>
                    </a:solidFill>
                  </a:tcPr>
                </a:tc>
                <a:tc>
                  <a:txBody>
                    <a:bodyPr/>
                    <a:lstStyle/>
                    <a:p>
                      <a:pPr marL="0" marR="0" indent="0" algn="l" fontAlgn="t">
                        <a:lnSpc>
                          <a:spcPct val="107000"/>
                        </a:lnSpc>
                        <a:spcBef>
                          <a:spcPts val="0"/>
                        </a:spcBef>
                        <a:spcAft>
                          <a:spcPts val="0"/>
                        </a:spcAft>
                        <a:buClrTx/>
                        <a:buSzPts val="1100"/>
                        <a:buFont typeface="Times New Roman" panose="02020603050405020304" pitchFamily="18" charset="0"/>
                        <a:buNone/>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target population reached </a:t>
                      </a: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endPar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 </a:t>
                      </a: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of consumers/partners who report positive experience and satisfaction with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services</a:t>
                      </a: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partners who report increased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capacity</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consumers who completed goals on the Independent Living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Plans</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increase in awareness and alignment of IL and IL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services</a:t>
                      </a: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Cost per success</a:t>
                      </a:r>
                      <a:endParaRPr lang="en-US" sz="1800" b="0" i="0" u="none" strike="noStrike" dirty="0">
                        <a:effectLst/>
                        <a:latin typeface="Arial" panose="020B0604020202020204" pitchFamily="34" charset="0"/>
                      </a:endParaRPr>
                    </a:p>
                  </a:txBody>
                  <a:tcPr marL="83669" marR="83669" marT="10654" marB="0">
                    <a:lnL w="28575" cap="flat" cmpd="sng" algn="ctr">
                      <a:solidFill>
                        <a:srgbClr val="51616F"/>
                      </a:solidFill>
                      <a:prstDash val="solid"/>
                      <a:round/>
                      <a:headEnd type="none" w="med" len="med"/>
                      <a:tailEnd type="none" w="med" len="med"/>
                    </a:lnL>
                    <a:lnR w="28575" cap="flat" cmpd="sng" algn="ctr">
                      <a:solidFill>
                        <a:srgbClr val="51616F"/>
                      </a:solidFill>
                      <a:prstDash val="solid"/>
                      <a:round/>
                      <a:headEnd type="none" w="med" len="med"/>
                      <a:tailEnd type="none" w="med" len="med"/>
                    </a:lnR>
                    <a:lnT w="28575" cap="flat" cmpd="sng" algn="ctr">
                      <a:solidFill>
                        <a:srgbClr val="51616F"/>
                      </a:solidFill>
                      <a:prstDash val="solid"/>
                      <a:round/>
                      <a:headEnd type="none" w="med" len="med"/>
                      <a:tailEnd type="none" w="med" len="med"/>
                    </a:lnT>
                    <a:lnB w="28575" cap="flat" cmpd="sng" algn="ctr">
                      <a:solidFill>
                        <a:srgbClr val="51616F"/>
                      </a:solidFill>
                      <a:prstDash val="solid"/>
                      <a:round/>
                      <a:headEnd type="none" w="med" len="med"/>
                      <a:tailEnd type="none" w="med" len="med"/>
                    </a:lnB>
                    <a:solidFill>
                      <a:srgbClr val="DDEAEF"/>
                    </a:solidFill>
                  </a:tcPr>
                </a:tc>
                <a:tc>
                  <a:txBody>
                    <a:bodyPr/>
                    <a:lstStyle/>
                    <a:p>
                      <a:pPr marL="0" marR="0" indent="0" algn="l" fontAlgn="t">
                        <a:lnSpc>
                          <a:spcPct val="107000"/>
                        </a:lnSpc>
                        <a:spcBef>
                          <a:spcPts val="0"/>
                        </a:spcBef>
                        <a:spcAft>
                          <a:spcPts val="0"/>
                        </a:spcAft>
                        <a:buClrTx/>
                        <a:buSzPts val="1100"/>
                        <a:buFont typeface="Times New Roman" panose="02020603050405020304" pitchFamily="18" charset="0"/>
                        <a:buNone/>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eligible consumers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    successfully </a:t>
                      </a: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transitioned/diverted to appropriately less restrictive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environments</a:t>
                      </a: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consumers participating in meaningful adult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life</a:t>
                      </a: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policy changes at the state, local and organizational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levels</a:t>
                      </a: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consumers who report increase in </a:t>
                      </a:r>
                      <a:r>
                        <a:rPr lang="en-US" sz="1800" b="0" i="0" u="none" strike="noStrike" dirty="0" smtClean="0">
                          <a:effectLst/>
                          <a:latin typeface="Calibri" panose="020F0502020204030204" pitchFamily="34" charset="0"/>
                          <a:ea typeface="Calibri" panose="020F0502020204030204" pitchFamily="34" charset="0"/>
                          <a:cs typeface="Arial" panose="020B0604020202020204" pitchFamily="34" charset="0"/>
                        </a:rPr>
                        <a:t>independence</a:t>
                      </a: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p>
                      <a:pPr marL="347472" marR="0" indent="-347472"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Arial" panose="020B0604020202020204" pitchFamily="34" charset="0"/>
                        </a:rPr>
                        <a:t>% of consumers who report improved quality of life</a:t>
                      </a:r>
                      <a:endParaRPr lang="en-US" sz="1800" b="0" i="0" u="none" strike="noStrike" dirty="0">
                        <a:effectLst/>
                        <a:latin typeface="Arial" panose="020B0604020202020204" pitchFamily="34" charset="0"/>
                      </a:endParaRPr>
                    </a:p>
                    <a:p>
                      <a:pPr marL="201168" marR="0" algn="l" fontAlgn="t">
                        <a:lnSpc>
                          <a:spcPct val="107000"/>
                        </a:lnSpc>
                        <a:spcBef>
                          <a:spcPts val="0"/>
                        </a:spcBef>
                        <a:spcAft>
                          <a:spcPts val="0"/>
                        </a:spcAft>
                      </a:pPr>
                      <a:r>
                        <a:rPr lang="en-US" sz="18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u="none" strike="noStrike" dirty="0">
                        <a:effectLst/>
                        <a:latin typeface="Arial" panose="020B0604020202020204" pitchFamily="34" charset="0"/>
                      </a:endParaRPr>
                    </a:p>
                  </a:txBody>
                  <a:tcPr marL="83669" marR="83669" marT="10654" marB="0">
                    <a:lnL w="28575" cap="flat" cmpd="sng" algn="ctr">
                      <a:solidFill>
                        <a:srgbClr val="51616F"/>
                      </a:solidFill>
                      <a:prstDash val="solid"/>
                      <a:round/>
                      <a:headEnd type="none" w="med" len="med"/>
                      <a:tailEnd type="none" w="med" len="med"/>
                    </a:lnL>
                    <a:lnR w="28575" cap="flat" cmpd="sng" algn="ctr">
                      <a:solidFill>
                        <a:srgbClr val="51616F"/>
                      </a:solidFill>
                      <a:prstDash val="solid"/>
                      <a:round/>
                      <a:headEnd type="none" w="med" len="med"/>
                      <a:tailEnd type="none" w="med" len="med"/>
                    </a:lnR>
                    <a:lnT w="28575" cap="flat" cmpd="sng" algn="ctr">
                      <a:solidFill>
                        <a:srgbClr val="51616F"/>
                      </a:solidFill>
                      <a:prstDash val="solid"/>
                      <a:round/>
                      <a:headEnd type="none" w="med" len="med"/>
                      <a:tailEnd type="none" w="med" len="med"/>
                    </a:lnT>
                    <a:lnB w="28575" cap="flat" cmpd="sng" algn="ctr">
                      <a:solidFill>
                        <a:srgbClr val="51616F"/>
                      </a:solidFill>
                      <a:prstDash val="solid"/>
                      <a:round/>
                      <a:headEnd type="none" w="med" len="med"/>
                      <a:tailEnd type="none" w="med" len="med"/>
                    </a:lnB>
                    <a:solidFill>
                      <a:srgbClr val="ACCDD9"/>
                    </a:solidFill>
                  </a:tcPr>
                </a:tc>
                <a:extLst>
                  <a:ext uri="{0D108BD9-81ED-4DB2-BD59-A6C34878D82A}">
                    <a16:rowId xmlns:a16="http://schemas.microsoft.com/office/drawing/2014/main" xmlns="" val="1705263384"/>
                  </a:ext>
                </a:extLst>
              </a:tr>
            </a:tbl>
          </a:graphicData>
        </a:graphic>
      </p:graphicFrame>
      <p:sp>
        <p:nvSpPr>
          <p:cNvPr id="2" name="Slide Number Placeholder 1"/>
          <p:cNvSpPr>
            <a:spLocks noGrp="1"/>
          </p:cNvSpPr>
          <p:nvPr>
            <p:ph type="sldNum" sz="quarter" idx="10"/>
          </p:nvPr>
        </p:nvSpPr>
        <p:spPr/>
        <p:txBody>
          <a:bodyPr/>
          <a:lstStyle/>
          <a:p>
            <a:pPr>
              <a:defRPr/>
            </a:pPr>
            <a:fld id="{F2DF5F09-D78D-44DB-A338-E90D23C46220}" type="slidenum">
              <a:rPr lang="en-US" smtClean="0"/>
              <a:t>24</a:t>
            </a:fld>
            <a:endParaRPr lang="en-US"/>
          </a:p>
        </p:txBody>
      </p:sp>
    </p:spTree>
    <p:extLst>
      <p:ext uri="{BB962C8B-B14F-4D97-AF65-F5344CB8AC3E}">
        <p14:creationId xmlns:p14="http://schemas.microsoft.com/office/powerpoint/2010/main" val="4069129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from </a:t>
            </a:r>
            <a:r>
              <a:rPr lang="en-US" dirty="0" smtClean="0"/>
              <a:t>Leaders</a:t>
            </a:r>
            <a:endParaRPr lang="en-US" dirty="0"/>
          </a:p>
        </p:txBody>
      </p:sp>
      <p:pic>
        <p:nvPicPr>
          <p:cNvPr id="3" name="Picture 2" descr="Silhouette of two people climbing a mountain and this quote:&#10;&quot;All you need is the plan, the roadmap, and the courage to press on to your desginatio.&quot;&#10;Earl Nightinga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828800"/>
            <a:ext cx="4512282" cy="2256141"/>
          </a:xfrm>
          <a:prstGeom prst="rect">
            <a:avLst/>
          </a:prstGeom>
        </p:spPr>
      </p:pic>
      <p:pic>
        <p:nvPicPr>
          <p:cNvPr id="2" name="Picture 1" descr="Graphic of Ohio SILC - Ohio Statewide Independent Living Council"/>
          <p:cNvPicPr>
            <a:picLocks noChangeAspect="1"/>
          </p:cNvPicPr>
          <p:nvPr/>
        </p:nvPicPr>
        <p:blipFill>
          <a:blip r:embed="rId4">
            <a:extLst>
              <a:ext uri="{28A0092B-C50C-407E-A947-70E740481C1C}">
                <a14:useLocalDpi xmlns:a14="http://schemas.microsoft.com/office/drawing/2010/main" val="0"/>
              </a:ext>
            </a:extLst>
          </a:blip>
          <a:srcRect/>
          <a:stretch/>
        </p:blipFill>
        <p:spPr>
          <a:xfrm>
            <a:off x="5257800" y="1850418"/>
            <a:ext cx="3425139" cy="1255576"/>
          </a:xfrm>
          <a:prstGeom prst="rect">
            <a:avLst/>
          </a:prstGeom>
        </p:spPr>
      </p:pic>
      <p:sp>
        <p:nvSpPr>
          <p:cNvPr id="8" name="TextBox 7"/>
          <p:cNvSpPr txBox="1"/>
          <p:nvPr/>
        </p:nvSpPr>
        <p:spPr>
          <a:xfrm>
            <a:off x="5124449" y="3429000"/>
            <a:ext cx="3867151" cy="923330"/>
          </a:xfrm>
          <a:prstGeom prst="rect">
            <a:avLst/>
          </a:prstGeom>
          <a:noFill/>
        </p:spPr>
        <p:txBody>
          <a:bodyPr wrap="square" rtlCol="0">
            <a:spAutoFit/>
          </a:bodyPr>
          <a:lstStyle/>
          <a:p>
            <a:r>
              <a:rPr lang="en-US" dirty="0"/>
              <a:t>Jeremy Morris: Executive Director, Ohio Statewide Independent Living Council</a:t>
            </a:r>
          </a:p>
        </p:txBody>
      </p:sp>
      <p:sp>
        <p:nvSpPr>
          <p:cNvPr id="4" name="Slide Number Placeholder 3"/>
          <p:cNvSpPr>
            <a:spLocks noGrp="1"/>
          </p:cNvSpPr>
          <p:nvPr>
            <p:ph type="sldNum" sz="quarter" idx="10"/>
          </p:nvPr>
        </p:nvSpPr>
        <p:spPr/>
        <p:txBody>
          <a:bodyPr/>
          <a:lstStyle/>
          <a:p>
            <a:pPr>
              <a:defRPr/>
            </a:pPr>
            <a:fld id="{F2DF5F09-D78D-44DB-A338-E90D23C46220}" type="slidenum">
              <a:rPr lang="en-US" smtClean="0"/>
              <a:t>25</a:t>
            </a:fld>
            <a:endParaRPr lang="en-US"/>
          </a:p>
        </p:txBody>
      </p:sp>
    </p:spTree>
    <p:extLst>
      <p:ext uri="{BB962C8B-B14F-4D97-AF65-F5344CB8AC3E}">
        <p14:creationId xmlns:p14="http://schemas.microsoft.com/office/powerpoint/2010/main" val="4280450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High-Performance Measurement Capture Questions</a:t>
            </a:r>
          </a:p>
        </p:txBody>
      </p:sp>
      <p:sp>
        <p:nvSpPr>
          <p:cNvPr id="2" name="Content Placeholder 1"/>
          <p:cNvSpPr>
            <a:spLocks noGrp="1"/>
          </p:cNvSpPr>
          <p:nvPr>
            <p:ph idx="1"/>
          </p:nvPr>
        </p:nvSpPr>
        <p:spPr>
          <a:xfrm>
            <a:off x="304800" y="1219200"/>
            <a:ext cx="8610600" cy="4267200"/>
          </a:xfrm>
        </p:spPr>
        <p:txBody>
          <a:bodyPr/>
          <a:lstStyle/>
          <a:p>
            <a:endParaRPr lang="en-US" dirty="0"/>
          </a:p>
          <a:p>
            <a:r>
              <a:rPr lang="en-US" dirty="0"/>
              <a:t>Where is Ohio’s IL Network in the implementation of your measurement framework?</a:t>
            </a:r>
          </a:p>
          <a:p>
            <a:endParaRPr lang="en-US" dirty="0"/>
          </a:p>
          <a:p>
            <a:r>
              <a:rPr lang="en-US" dirty="0"/>
              <a:t>What obstacles have you had to overcome?</a:t>
            </a:r>
          </a:p>
          <a:p>
            <a:pPr marL="0" indent="0">
              <a:buNone/>
            </a:pPr>
            <a:endParaRPr lang="en-US" dirty="0"/>
          </a:p>
          <a:p>
            <a:r>
              <a:rPr lang="en-US" dirty="0" smtClean="0"/>
              <a:t>How </a:t>
            </a:r>
            <a:r>
              <a:rPr lang="en-US" dirty="0"/>
              <a:t>has having this measurement framework helped you?</a:t>
            </a: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t>26</a:t>
            </a:fld>
            <a:endParaRPr lang="en-US"/>
          </a:p>
        </p:txBody>
      </p:sp>
    </p:spTree>
    <p:extLst>
      <p:ext uri="{BB962C8B-B14F-4D97-AF65-F5344CB8AC3E}">
        <p14:creationId xmlns:p14="http://schemas.microsoft.com/office/powerpoint/2010/main" val="1545102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B444F5-1086-4DD1-95B9-C5E79E03B6EA}"/>
              </a:ext>
            </a:extLst>
          </p:cNvPr>
          <p:cNvSpPr>
            <a:spLocks noGrp="1"/>
          </p:cNvSpPr>
          <p:nvPr>
            <p:ph type="title"/>
          </p:nvPr>
        </p:nvSpPr>
        <p:spPr>
          <a:xfrm>
            <a:off x="228600" y="228600"/>
            <a:ext cx="7696200" cy="792162"/>
          </a:xfrm>
        </p:spPr>
        <p:txBody>
          <a:bodyPr vert="horz" lIns="91440" tIns="45720" rIns="91440" bIns="45720" numCol="1" rtlCol="0" anchor="ctr" anchorCtr="0" compatLnSpc="1">
            <a:normAutofit/>
          </a:bodyPr>
          <a:lstStyle/>
          <a:p>
            <a:pPr eaLnBrk="1" hangingPunct="1">
              <a:lnSpc>
                <a:spcPct val="90000"/>
              </a:lnSpc>
            </a:pPr>
            <a:r>
              <a:rPr lang="en-US" kern="1200" dirty="0">
                <a:latin typeface="+mj-lt"/>
                <a:ea typeface="+mj-ea"/>
                <a:cs typeface="+mj-cs"/>
              </a:rPr>
              <a:t>Webinar </a:t>
            </a:r>
            <a:r>
              <a:rPr lang="en-US" kern="1200" dirty="0" smtClean="0">
                <a:latin typeface="+mj-lt"/>
                <a:ea typeface="+mj-ea"/>
                <a:cs typeface="+mj-cs"/>
              </a:rPr>
              <a:t>2: </a:t>
            </a:r>
            <a:r>
              <a:rPr lang="en-US" kern="1200" dirty="0">
                <a:latin typeface="+mj-lt"/>
                <a:ea typeface="+mj-ea"/>
                <a:cs typeface="+mj-cs"/>
              </a:rPr>
              <a:t>Action Items</a:t>
            </a:r>
          </a:p>
        </p:txBody>
      </p:sp>
      <p:pic>
        <p:nvPicPr>
          <p:cNvPr id="8" name="Content Placeholder 7" descr="Screenshot of Program Workbook/High-Performance Measurement Framework Webinar Series">
            <a:extLst>
              <a:ext uri="{FF2B5EF4-FFF2-40B4-BE49-F238E27FC236}">
                <a16:creationId xmlns:a16="http://schemas.microsoft.com/office/drawing/2014/main" xmlns="" id="{65EE05C8-34DC-4828-9453-3AE62A731D7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a:xfrm>
            <a:off x="381000" y="1524000"/>
            <a:ext cx="2456529" cy="3175615"/>
          </a:xfrm>
          <a:prstGeom prst="rect">
            <a:avLst/>
          </a:prstGeom>
        </p:spPr>
      </p:pic>
      <p:sp>
        <p:nvSpPr>
          <p:cNvPr id="6" name="Text Placeholder 5">
            <a:extLst>
              <a:ext uri="{FF2B5EF4-FFF2-40B4-BE49-F238E27FC236}">
                <a16:creationId xmlns:a16="http://schemas.microsoft.com/office/drawing/2014/main" xmlns="" id="{32ADB2A0-70E3-4886-AF86-B8B86F543B27}"/>
              </a:ext>
            </a:extLst>
          </p:cNvPr>
          <p:cNvSpPr>
            <a:spLocks noGrp="1"/>
          </p:cNvSpPr>
          <p:nvPr>
            <p:ph type="body" sz="half" idx="4294967295"/>
          </p:nvPr>
        </p:nvSpPr>
        <p:spPr>
          <a:xfrm>
            <a:off x="3124200" y="1447800"/>
            <a:ext cx="6019800" cy="2590799"/>
          </a:xfrm>
        </p:spPr>
        <p:txBody>
          <a:bodyPr vert="horz" lIns="91440" tIns="45720" rIns="91440" bIns="45720" numCol="1" rtlCol="0" anchorCtr="0" compatLnSpc="1">
            <a:noAutofit/>
          </a:bodyPr>
          <a:lstStyle/>
          <a:p>
            <a:pPr marL="257175" indent="-228600" eaLnBrk="1" hangingPunct="1">
              <a:lnSpc>
                <a:spcPct val="90000"/>
              </a:lnSpc>
              <a:buFont typeface="Arial" panose="020B0604020202020204" pitchFamily="34" charset="0"/>
              <a:buChar char="•"/>
            </a:pPr>
            <a:r>
              <a:rPr lang="en-US" sz="2600" kern="1200" dirty="0"/>
              <a:t>Activity 4: Five Whys</a:t>
            </a:r>
          </a:p>
          <a:p>
            <a:pPr marL="257175" indent="-228600" eaLnBrk="1" hangingPunct="1">
              <a:lnSpc>
                <a:spcPct val="90000"/>
              </a:lnSpc>
              <a:buFont typeface="Arial" panose="020B0604020202020204" pitchFamily="34" charset="0"/>
              <a:buChar char="•"/>
            </a:pPr>
            <a:endParaRPr lang="en-US" sz="2600" kern="1200" dirty="0"/>
          </a:p>
          <a:p>
            <a:pPr marL="257175" indent="-228600" eaLnBrk="1" hangingPunct="1">
              <a:lnSpc>
                <a:spcPct val="90000"/>
              </a:lnSpc>
              <a:buFont typeface="Arial" panose="020B0604020202020204" pitchFamily="34" charset="0"/>
              <a:buChar char="•"/>
            </a:pPr>
            <a:r>
              <a:rPr lang="en-US" sz="2600" kern="1200" dirty="0"/>
              <a:t>Activity 5: Logic Model</a:t>
            </a:r>
          </a:p>
          <a:p>
            <a:pPr marL="257175" indent="-228600" eaLnBrk="1" hangingPunct="1">
              <a:lnSpc>
                <a:spcPct val="90000"/>
              </a:lnSpc>
              <a:buFont typeface="Arial" panose="020B0604020202020204" pitchFamily="34" charset="0"/>
              <a:buChar char="•"/>
            </a:pPr>
            <a:endParaRPr lang="en-US" sz="2600" kern="1200" dirty="0"/>
          </a:p>
          <a:p>
            <a:pPr marL="257175" indent="-228600" eaLnBrk="1" hangingPunct="1">
              <a:lnSpc>
                <a:spcPct val="90000"/>
              </a:lnSpc>
              <a:buFont typeface="Arial" panose="020B0604020202020204" pitchFamily="34" charset="0"/>
              <a:buChar char="•"/>
            </a:pPr>
            <a:r>
              <a:rPr lang="en-US" sz="2600" kern="1200" dirty="0"/>
              <a:t>Activity 6: Measurement </a:t>
            </a:r>
            <a:r>
              <a:rPr lang="en-US" sz="2600" kern="1200" dirty="0" smtClean="0"/>
              <a:t>Selection</a:t>
            </a:r>
            <a:endParaRPr lang="en-US" sz="2600" kern="1200" dirty="0"/>
          </a:p>
        </p:txBody>
      </p:sp>
      <p:sp>
        <p:nvSpPr>
          <p:cNvPr id="2" name="Slide Number Placeholder 1"/>
          <p:cNvSpPr>
            <a:spLocks noGrp="1"/>
          </p:cNvSpPr>
          <p:nvPr>
            <p:ph type="sldNum" sz="quarter" idx="10"/>
          </p:nvPr>
        </p:nvSpPr>
        <p:spPr/>
        <p:txBody>
          <a:bodyPr/>
          <a:lstStyle/>
          <a:p>
            <a:pPr>
              <a:defRPr/>
            </a:pPr>
            <a:fld id="{F2DF5F09-D78D-44DB-A338-E90D23C46220}" type="slidenum">
              <a:rPr lang="en-US" smtClean="0"/>
              <a:t>27</a:t>
            </a:fld>
            <a:endParaRPr lang="en-US"/>
          </a:p>
        </p:txBody>
      </p:sp>
    </p:spTree>
    <p:extLst>
      <p:ext uri="{BB962C8B-B14F-4D97-AF65-F5344CB8AC3E}">
        <p14:creationId xmlns:p14="http://schemas.microsoft.com/office/powerpoint/2010/main" val="3728754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Questions and Evaluation Survey</a:t>
            </a:r>
          </a:p>
        </p:txBody>
      </p:sp>
      <p:sp>
        <p:nvSpPr>
          <p:cNvPr id="2" name="Content Placeholder 1"/>
          <p:cNvSpPr>
            <a:spLocks noGrp="1"/>
          </p:cNvSpPr>
          <p:nvPr>
            <p:ph idx="1"/>
          </p:nvPr>
        </p:nvSpPr>
        <p:spPr>
          <a:xfrm>
            <a:off x="304800" y="1219200"/>
            <a:ext cx="8686800" cy="5029200"/>
          </a:xfrm>
        </p:spPr>
        <p:txBody>
          <a:bodyPr/>
          <a:lstStyle/>
          <a:p>
            <a:pPr>
              <a:buNone/>
            </a:pPr>
            <a:r>
              <a:rPr lang="en-US" dirty="0"/>
              <a:t>	Any final questions?</a:t>
            </a:r>
          </a:p>
          <a:p>
            <a:pPr>
              <a:buNone/>
            </a:pPr>
            <a:endParaRPr lang="en-US" sz="1800" dirty="0"/>
          </a:p>
          <a:p>
            <a:pPr>
              <a:buNone/>
            </a:pPr>
            <a:r>
              <a:rPr lang="en-US" dirty="0"/>
              <a:t>	Directly following </a:t>
            </a:r>
            <a:r>
              <a:rPr lang="en-US" dirty="0">
                <a:solidFill>
                  <a:schemeClr val="dk1"/>
                </a:solidFill>
                <a:ea typeface="Tahoma" panose="020B0604030504040204"/>
                <a:cs typeface="Tahoma" panose="020B0604030504040204"/>
                <a:sym typeface="Tahoma" panose="020B0604030504040204"/>
              </a:rPr>
              <a:t>the webinar, you will see a short evaluation survey to complete on your screen. We appreciate your feedback!</a:t>
            </a:r>
          </a:p>
          <a:p>
            <a:pPr>
              <a:buNone/>
            </a:pPr>
            <a:endParaRPr lang="en-US" sz="1600" dirty="0"/>
          </a:p>
          <a:p>
            <a:pPr>
              <a:spcBef>
                <a:spcPts val="560"/>
              </a:spcBef>
              <a:buClr>
                <a:schemeClr val="dk1"/>
              </a:buClr>
              <a:buSzPct val="25000"/>
              <a:buNone/>
            </a:pPr>
            <a:r>
              <a:rPr lang="en-US" dirty="0">
                <a:solidFill>
                  <a:schemeClr val="dk1"/>
                </a:solidFill>
                <a:ea typeface="Tahoma" panose="020B0604030504040204"/>
                <a:cs typeface="Tahoma" panose="020B0604030504040204"/>
                <a:sym typeface="Tahoma" panose="020B0604030504040204"/>
              </a:rPr>
              <a:t>	</a:t>
            </a:r>
            <a:r>
              <a:rPr lang="en-US" u="sng" dirty="0">
                <a:hlinkClick r:id="rId3"/>
              </a:rPr>
              <a:t>https://usu.co1.qualtrics.com/jfe/form/SV_6rQkTJFOfPyaY2V</a:t>
            </a:r>
            <a:r>
              <a:rPr lang="en-US" dirty="0"/>
              <a:t> </a:t>
            </a:r>
            <a:endParaRPr lang="en-US" dirty="0">
              <a:solidFill>
                <a:srgbClr val="FF0000"/>
              </a:solidFill>
            </a:endParaRP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dirty="0">
                <a:effectLst/>
                <a:ea typeface="ＭＳ Ｐゴシック" pitchFamily="34" charset="-128"/>
              </a:rPr>
              <a:t>SILC-NET Attribution</a:t>
            </a:r>
          </a:p>
        </p:txBody>
      </p:sp>
      <p:sp>
        <p:nvSpPr>
          <p:cNvPr id="101379" name="Rectangle 3"/>
          <p:cNvSpPr>
            <a:spLocks noGrp="1" noChangeArrowheads="1"/>
          </p:cNvSpPr>
          <p:nvPr>
            <p:ph type="body" idx="1"/>
          </p:nvPr>
        </p:nvSpPr>
        <p:spPr>
          <a:xfrm>
            <a:off x="380999" y="1143000"/>
            <a:ext cx="8458201" cy="5181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FontTx/>
              <a:buNone/>
            </a:pPr>
            <a:r>
              <a:rPr lang="en-US" altLang="en-US" sz="2000" dirty="0">
                <a:ea typeface="ＭＳ Ｐゴシック" pitchFamily="34" charset="-128"/>
              </a:rPr>
              <a:t>	</a:t>
            </a:r>
            <a:r>
              <a:rPr lang="en-US" altLang="en-US" dirty="0">
                <a:ea typeface="ＭＳ Ｐゴシック" pitchFamily="34" charset="-128"/>
              </a:rPr>
              <a:t>This project is supported by grant number </a:t>
            </a:r>
            <a:r>
              <a:rPr lang="en-US" dirty="0"/>
              <a:t>90ISTA0001</a:t>
            </a:r>
            <a:r>
              <a:rPr lang="en-US" dirty="0">
                <a:ea typeface="ＭＳ Ｐゴシック" pitchFamily="34" charset="-128"/>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endParaRPr lang="en-US" altLang="en-US" sz="2000" dirty="0">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F2DF5F09-D78D-44DB-A338-E90D23C46220}" type="slidenum">
              <a:rPr lang="en-US" smtClean="0"/>
              <a:t>29</a:t>
            </a:fld>
            <a:endParaRPr lang="en-US"/>
          </a:p>
        </p:txBody>
      </p:sp>
    </p:spTree>
    <p:extLst>
      <p:ext uri="{BB962C8B-B14F-4D97-AF65-F5344CB8AC3E}">
        <p14:creationId xmlns:p14="http://schemas.microsoft.com/office/powerpoint/2010/main" val="40028601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792162"/>
          </a:xfrm>
        </p:spPr>
        <p:txBody>
          <a:bodyPr>
            <a:normAutofit fontScale="90000"/>
          </a:bodyPr>
          <a:lstStyle/>
          <a:p>
            <a:r>
              <a:rPr lang="en-US" dirty="0"/>
              <a:t>Evaluation Survey &amp; Presenter Contact Information</a:t>
            </a:r>
          </a:p>
        </p:txBody>
      </p:sp>
      <p:sp>
        <p:nvSpPr>
          <p:cNvPr id="3" name="Content Placeholder 2"/>
          <p:cNvSpPr>
            <a:spLocks noGrp="1"/>
          </p:cNvSpPr>
          <p:nvPr>
            <p:ph idx="1"/>
          </p:nvPr>
        </p:nvSpPr>
        <p:spPr>
          <a:xfrm>
            <a:off x="381000" y="1143000"/>
            <a:ext cx="8305800" cy="5029200"/>
          </a:xfrm>
        </p:spPr>
        <p:txBody>
          <a:bodyPr/>
          <a:lstStyle/>
          <a:p>
            <a:pPr marL="0" indent="0">
              <a:buNone/>
            </a:pPr>
            <a:r>
              <a:rPr lang="en-US" sz="2400" dirty="0"/>
              <a:t>Your feedback on this webinar is important to us. At the end of the presentation you will have the opportunity to complete a brief evaluation survey.</a:t>
            </a:r>
          </a:p>
          <a:p>
            <a:pPr marL="0" indent="0">
              <a:buNone/>
            </a:pPr>
            <a:endParaRPr lang="en-US" sz="2000" dirty="0"/>
          </a:p>
          <a:p>
            <a:pPr eaLnBrk="1" hangingPunct="1"/>
            <a:r>
              <a:rPr lang="en-US" altLang="en-US" sz="2400" dirty="0">
                <a:ea typeface="MS PGothic" panose="020B0600070205080204" pitchFamily="34" charset="-128"/>
                <a:cs typeface="Arial" panose="020B0604020202020204" pitchFamily="34" charset="0"/>
              </a:rPr>
              <a:t>Sheri Chaney Jones – scjones@measurementresourcesco.com</a:t>
            </a:r>
          </a:p>
          <a:p>
            <a:pPr eaLnBrk="1" hangingPunct="1"/>
            <a:r>
              <a:rPr lang="en-US" altLang="en-US" sz="2400" dirty="0">
                <a:ea typeface="MS PGothic" panose="020B0600070205080204" pitchFamily="34" charset="-128"/>
                <a:cs typeface="Arial" panose="020B0604020202020204" pitchFamily="34" charset="0"/>
              </a:rPr>
              <a:t>Jeremy Morris - jmorris@ohiosilc.org</a:t>
            </a:r>
          </a:p>
          <a:p>
            <a:pPr eaLnBrk="1" hangingPunct="1"/>
            <a:r>
              <a:rPr lang="en-US" altLang="en-US" sz="2400" dirty="0">
                <a:ea typeface="MS PGothic" panose="020B0600070205080204" pitchFamily="34" charset="-128"/>
                <a:cs typeface="Arial" panose="020B0604020202020204" pitchFamily="34" charset="0"/>
              </a:rPr>
              <a:t>Paula McElwee – </a:t>
            </a:r>
            <a:r>
              <a:rPr lang="en-US" sz="2400" dirty="0"/>
              <a:t>paulamcelwee.ilru@gmail.com  </a:t>
            </a:r>
            <a:endParaRPr lang="en-US" altLang="en-US" sz="2400" dirty="0">
              <a:ea typeface="MS PGothic" panose="020B0600070205080204" pitchFamily="34" charset="-128"/>
              <a:cs typeface="Arial" panose="020B0604020202020204" pitchFamily="34" charset="0"/>
            </a:endParaRPr>
          </a:p>
          <a:p>
            <a:pPr marL="0" indent="0">
              <a:buNone/>
            </a:pPr>
            <a:endParaRPr lang="en-US" sz="2400" dirty="0">
              <a:solidFill>
                <a:srgbClr val="FF0000"/>
              </a:solidFill>
            </a:endParaRPr>
          </a:p>
          <a:p>
            <a:pPr algn="ctr"/>
            <a:endParaRPr lang="en-US" sz="2400" i="1" dirty="0">
              <a:solidFill>
                <a:srgbClr val="C00000"/>
              </a:solidFill>
            </a:endParaRPr>
          </a:p>
        </p:txBody>
      </p:sp>
      <p:sp>
        <p:nvSpPr>
          <p:cNvPr id="5" name="Slide Number Placeholder 4"/>
          <p:cNvSpPr>
            <a:spLocks noGrp="1"/>
          </p:cNvSpPr>
          <p:nvPr>
            <p:ph type="sldNum" sz="quarter" idx="10"/>
          </p:nvPr>
        </p:nvSpPr>
        <p:spPr/>
        <p:txBody>
          <a:bodyPr/>
          <a:lstStyle/>
          <a:p>
            <a:pPr>
              <a:defRPr/>
            </a:pPr>
            <a:fld id="{998FB04D-D30C-4C45-A6DE-946FAEC5AD09}" type="slidenum">
              <a:rPr lang="en-US" smtClean="0"/>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22238"/>
            <a:ext cx="7696200" cy="792162"/>
          </a:xfrm>
        </p:spPr>
        <p:txBody>
          <a:bodyPr/>
          <a:lstStyle/>
          <a:p>
            <a:r>
              <a:rPr lang="en-US" dirty="0"/>
              <a:t>What You Will Learn</a:t>
            </a:r>
            <a:r>
              <a:rPr lang="en-US" b="0" dirty="0"/>
              <a:t>…</a:t>
            </a:r>
          </a:p>
        </p:txBody>
      </p:sp>
      <p:sp>
        <p:nvSpPr>
          <p:cNvPr id="4" name="Content Placeholder 3"/>
          <p:cNvSpPr>
            <a:spLocks noGrp="1"/>
          </p:cNvSpPr>
          <p:nvPr>
            <p:ph idx="1"/>
          </p:nvPr>
        </p:nvSpPr>
        <p:spPr>
          <a:xfrm>
            <a:off x="304800" y="792162"/>
            <a:ext cx="8458200" cy="5303838"/>
          </a:xfrm>
        </p:spPr>
        <p:txBody>
          <a:bodyPr/>
          <a:lstStyle/>
          <a:p>
            <a:pPr lvl="0"/>
            <a:r>
              <a:rPr lang="en-US" sz="2400" dirty="0"/>
              <a:t>How to create </a:t>
            </a:r>
            <a:r>
              <a:rPr lang="en-US" sz="2400" dirty="0" smtClean="0"/>
              <a:t>a high-performance </a:t>
            </a:r>
            <a:r>
              <a:rPr lang="en-US" sz="2400" dirty="0"/>
              <a:t>measurement </a:t>
            </a:r>
            <a:r>
              <a:rPr lang="en-US" sz="2400" dirty="0" smtClean="0"/>
              <a:t>culture.</a:t>
            </a:r>
            <a:endParaRPr lang="en-US" sz="2400" dirty="0"/>
          </a:p>
          <a:p>
            <a:pPr lvl="0"/>
            <a:r>
              <a:rPr lang="en-US" sz="2400" dirty="0"/>
              <a:t>The importance of a SILC logic model for </a:t>
            </a:r>
            <a:r>
              <a:rPr lang="en-US" sz="2400" dirty="0" smtClean="0"/>
              <a:t>success.</a:t>
            </a:r>
            <a:endParaRPr lang="en-US" sz="2400" dirty="0"/>
          </a:p>
          <a:p>
            <a:pPr lvl="0"/>
            <a:r>
              <a:rPr lang="en-US" sz="2400" dirty="0"/>
              <a:t>How to attract funders with </a:t>
            </a:r>
            <a:r>
              <a:rPr lang="en-US" sz="2400" dirty="0" smtClean="0"/>
              <a:t>data.</a:t>
            </a:r>
            <a:endParaRPr lang="en-US" sz="2400" dirty="0"/>
          </a:p>
          <a:p>
            <a:pPr lvl="0"/>
            <a:r>
              <a:rPr lang="en-US" sz="2400" dirty="0"/>
              <a:t>How to create the perfect customized statewide measurement </a:t>
            </a:r>
            <a:r>
              <a:rPr lang="en-US" sz="2400" dirty="0" smtClean="0"/>
              <a:t>framework.</a:t>
            </a:r>
            <a:endParaRPr lang="en-US" sz="2400" dirty="0"/>
          </a:p>
          <a:p>
            <a:pPr lvl="0"/>
            <a:r>
              <a:rPr lang="en-US" sz="2400" dirty="0"/>
              <a:t>Impactful data-driven communication strategies using </a:t>
            </a:r>
            <a:r>
              <a:rPr lang="en-US" sz="2400" dirty="0" smtClean="0"/>
              <a:t>data.</a:t>
            </a:r>
            <a:endParaRPr lang="en-US" sz="2400" dirty="0"/>
          </a:p>
          <a:p>
            <a:pPr marL="0" indent="0">
              <a:buNone/>
            </a:pPr>
            <a:endParaRPr lang="en-US" sz="2400" dirty="0"/>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7696200" cy="792162"/>
          </a:xfrm>
        </p:spPr>
        <p:txBody>
          <a:bodyPr>
            <a:normAutofit/>
          </a:bodyPr>
          <a:lstStyle/>
          <a:p>
            <a:r>
              <a:rPr lang="en-US" b="1" dirty="0"/>
              <a:t>Five Strategies for Turning Data into Dollars</a:t>
            </a:r>
          </a:p>
        </p:txBody>
      </p:sp>
      <p:graphicFrame>
        <p:nvGraphicFramePr>
          <p:cNvPr id="3" name="Diagram 2" descr="Diagram with five boxes and arrows pointing between them: Culture, Clarify, Capture, Communicate, Change/Celebrate"/>
          <p:cNvGraphicFramePr/>
          <p:nvPr>
            <p:extLst/>
          </p:nvPr>
        </p:nvGraphicFramePr>
        <p:xfrm>
          <a:off x="381000" y="1219200"/>
          <a:ext cx="8153400" cy="4207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pPr>
              <a:defRPr/>
            </a:pPr>
            <a:fld id="{F2DF5F09-D78D-44DB-A338-E90D23C46220}" type="slidenum">
              <a:rPr lang="en-US" smtClean="0"/>
              <a:t>5</a:t>
            </a:fld>
            <a:endParaRPr lang="en-US"/>
          </a:p>
        </p:txBody>
      </p:sp>
    </p:spTree>
    <p:extLst>
      <p:ext uri="{BB962C8B-B14F-4D97-AF65-F5344CB8AC3E}">
        <p14:creationId xmlns:p14="http://schemas.microsoft.com/office/powerpoint/2010/main" val="1053969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okiing through a lens outside that brings color into focus"/>
          <p:cNvPicPr>
            <a:picLocks noChangeAspect="1" noChangeArrowheads="1"/>
          </p:cNvPicPr>
          <p:nvPr/>
        </p:nvPicPr>
        <p:blipFill rotWithShape="1">
          <a:blip r:embed="rId3" cstate="print"/>
          <a:srcRect t="8392" b="7021"/>
          <a:stretch/>
        </p:blipFill>
        <p:spPr bwMode="auto">
          <a:xfrm>
            <a:off x="762000" y="1219200"/>
            <a:ext cx="7772400" cy="4371976"/>
          </a:xfrm>
          <a:prstGeom prst="rect">
            <a:avLst/>
          </a:prstGeom>
          <a:noFill/>
        </p:spPr>
      </p:pic>
      <p:sp>
        <p:nvSpPr>
          <p:cNvPr id="4" name="Title 3"/>
          <p:cNvSpPr>
            <a:spLocks noGrp="1"/>
          </p:cNvSpPr>
          <p:nvPr>
            <p:ph type="title"/>
          </p:nvPr>
        </p:nvSpPr>
        <p:spPr/>
        <p:txBody>
          <a:bodyPr/>
          <a:lstStyle/>
          <a:p>
            <a:r>
              <a:rPr lang="en-US" dirty="0" smtClean="0"/>
              <a:t>2. </a:t>
            </a:r>
            <a:r>
              <a:rPr lang="en-US" dirty="0" smtClean="0">
                <a:solidFill>
                  <a:srgbClr val="C00000"/>
                </a:solidFill>
              </a:rPr>
              <a:t>Clarify</a:t>
            </a:r>
            <a:r>
              <a:rPr lang="en-US" dirty="0" smtClean="0"/>
              <a:t> your Vision</a:t>
            </a:r>
            <a:endParaRPr lang="en-US" dirty="0"/>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t>6</a:t>
            </a:fld>
            <a:endParaRPr lang="en-US"/>
          </a:p>
        </p:txBody>
      </p:sp>
    </p:spTree>
    <p:extLst>
      <p:ext uri="{BB962C8B-B14F-4D97-AF65-F5344CB8AC3E}">
        <p14:creationId xmlns:p14="http://schemas.microsoft.com/office/powerpoint/2010/main" val="4030852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Clarifying Tool:  Five </a:t>
            </a:r>
            <a:r>
              <a:rPr lang="en-US" b="1" dirty="0" smtClean="0"/>
              <a:t>Whys </a:t>
            </a:r>
            <a:r>
              <a:rPr lang="en-US" b="1" dirty="0"/>
              <a:t>Exercise</a:t>
            </a:r>
          </a:p>
        </p:txBody>
      </p:sp>
      <p:sp>
        <p:nvSpPr>
          <p:cNvPr id="7" name="Content Placeholder 5"/>
          <p:cNvSpPr>
            <a:spLocks noGrp="1"/>
          </p:cNvSpPr>
          <p:nvPr>
            <p:ph idx="1"/>
          </p:nvPr>
        </p:nvSpPr>
        <p:spPr>
          <a:xfrm>
            <a:off x="304800" y="1066800"/>
            <a:ext cx="8534400" cy="5029200"/>
          </a:xfrm>
        </p:spPr>
        <p:txBody>
          <a:bodyPr>
            <a:normAutofit/>
          </a:bodyPr>
          <a:lstStyle/>
          <a:p>
            <a:r>
              <a:rPr lang="en-US" dirty="0"/>
              <a:t>Why do you do what you do?	</a:t>
            </a:r>
          </a:p>
          <a:p>
            <a:pPr lvl="1"/>
            <a:r>
              <a:rPr lang="en-US" dirty="0"/>
              <a:t>Why, so that…</a:t>
            </a:r>
          </a:p>
          <a:p>
            <a:pPr lvl="1"/>
            <a:r>
              <a:rPr lang="en-US" dirty="0"/>
              <a:t>Why, so that…</a:t>
            </a:r>
          </a:p>
          <a:p>
            <a:pPr lvl="1"/>
            <a:r>
              <a:rPr lang="en-US" dirty="0"/>
              <a:t>Why, so that…</a:t>
            </a:r>
          </a:p>
          <a:p>
            <a:pPr lvl="1"/>
            <a:r>
              <a:rPr lang="en-US" dirty="0"/>
              <a:t>Why, so that…</a:t>
            </a:r>
          </a:p>
          <a:p>
            <a:pPr lvl="1"/>
            <a:r>
              <a:rPr lang="en-US" dirty="0"/>
              <a:t>Why, so that…</a:t>
            </a:r>
          </a:p>
          <a:p>
            <a:pPr>
              <a:buNone/>
            </a:pPr>
            <a:endParaRPr lang="en-US" sz="900" dirty="0"/>
          </a:p>
          <a:p>
            <a:r>
              <a:rPr lang="en-US" dirty="0"/>
              <a:t>Why do your funders/ partners want to partner with you?</a:t>
            </a:r>
          </a:p>
          <a:p>
            <a:endParaRPr lang="en-US" sz="900" dirty="0"/>
          </a:p>
          <a:p>
            <a:r>
              <a:rPr lang="en-US" dirty="0"/>
              <a:t>Why do your </a:t>
            </a:r>
            <a:r>
              <a:rPr lang="en-US" dirty="0" smtClean="0"/>
              <a:t>participants/consumers </a:t>
            </a:r>
            <a:r>
              <a:rPr lang="en-US" dirty="0"/>
              <a:t>participate? </a:t>
            </a:r>
            <a:r>
              <a:rPr lang="en-US" dirty="0" smtClean="0"/>
              <a:t>What </a:t>
            </a:r>
            <a:r>
              <a:rPr lang="en-US" dirty="0"/>
              <a:t>do they hope to accomplish?</a:t>
            </a:r>
          </a:p>
        </p:txBody>
      </p:sp>
      <p:pic>
        <p:nvPicPr>
          <p:cNvPr id="6" name="Picture 5" descr="Logo Measurement Resources">
            <a:extLst>
              <a:ext uri="{FF2B5EF4-FFF2-40B4-BE49-F238E27FC236}">
                <a16:creationId xmlns:a16="http://schemas.microsoft.com/office/drawing/2014/main" xmlns="" id="{2F185A0C-39B8-4BD7-B256-3DEF5A4E08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1091" y="5876632"/>
            <a:ext cx="1627418" cy="488225"/>
          </a:xfrm>
          <a:prstGeom prst="rect">
            <a:avLst/>
          </a:prstGeom>
        </p:spPr>
      </p:pic>
      <p:sp>
        <p:nvSpPr>
          <p:cNvPr id="2" name="Slide Number Placeholder 1"/>
          <p:cNvSpPr>
            <a:spLocks noGrp="1"/>
          </p:cNvSpPr>
          <p:nvPr>
            <p:ph type="sldNum" sz="quarter" idx="10"/>
          </p:nvPr>
        </p:nvSpPr>
        <p:spPr/>
        <p:txBody>
          <a:bodyPr/>
          <a:lstStyle/>
          <a:p>
            <a:pPr>
              <a:defRPr/>
            </a:pPr>
            <a:fld id="{F2DF5F09-D78D-44DB-A338-E90D23C46220}" type="slidenum">
              <a:rPr lang="en-US" smtClean="0"/>
              <a:t>7</a:t>
            </a:fld>
            <a:endParaRPr lang="en-US"/>
          </a:p>
        </p:txBody>
      </p:sp>
    </p:spTree>
    <p:extLst>
      <p:ext uri="{BB962C8B-B14F-4D97-AF65-F5344CB8AC3E}">
        <p14:creationId xmlns:p14="http://schemas.microsoft.com/office/powerpoint/2010/main" val="421198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7620000" cy="610065"/>
          </a:xfrm>
        </p:spPr>
        <p:txBody>
          <a:bodyPr>
            <a:normAutofit/>
          </a:bodyPr>
          <a:lstStyle/>
          <a:p>
            <a:r>
              <a:rPr lang="en-US" b="1" dirty="0"/>
              <a:t>Client Example </a:t>
            </a:r>
            <a:r>
              <a:rPr lang="en-US" b="1" dirty="0" smtClean="0"/>
              <a:t>  </a:t>
            </a:r>
            <a:endParaRPr lang="en-US" dirty="0"/>
          </a:p>
        </p:txBody>
      </p:sp>
      <p:sp>
        <p:nvSpPr>
          <p:cNvPr id="6" name="Text Placeholder 5"/>
          <p:cNvSpPr>
            <a:spLocks noGrp="1"/>
          </p:cNvSpPr>
          <p:nvPr>
            <p:ph type="body" idx="1"/>
          </p:nvPr>
        </p:nvSpPr>
        <p:spPr>
          <a:solidFill>
            <a:srgbClr val="C00000"/>
          </a:solidFill>
        </p:spPr>
        <p:txBody>
          <a:bodyPr anchor="ctr" anchorCtr="0"/>
          <a:lstStyle/>
          <a:p>
            <a:pPr algn="ctr"/>
            <a:r>
              <a:rPr lang="en-US" sz="3300" dirty="0">
                <a:solidFill>
                  <a:schemeClr val="bg1"/>
                </a:solidFill>
                <a:effectLst>
                  <a:outerShdw blurRad="38100" dist="38100" dir="2700000" algn="tl">
                    <a:srgbClr val="000000">
                      <a:alpha val="43137"/>
                    </a:srgbClr>
                  </a:outerShdw>
                </a:effectLst>
              </a:rPr>
              <a:t>Before	</a:t>
            </a:r>
          </a:p>
        </p:txBody>
      </p:sp>
      <p:sp>
        <p:nvSpPr>
          <p:cNvPr id="2" name="Content Placeholder 1"/>
          <p:cNvSpPr>
            <a:spLocks noGrp="1"/>
          </p:cNvSpPr>
          <p:nvPr>
            <p:ph sz="half" idx="2"/>
          </p:nvPr>
        </p:nvSpPr>
        <p:spPr>
          <a:xfrm>
            <a:off x="629842" y="2736057"/>
            <a:ext cx="3868340" cy="2407444"/>
          </a:xfrm>
          <a:ln>
            <a:solidFill>
              <a:schemeClr val="accent5">
                <a:hueOff val="0"/>
                <a:satOff val="0"/>
                <a:lumOff val="0"/>
              </a:schemeClr>
            </a:solidFill>
          </a:ln>
        </p:spPr>
        <p:txBody>
          <a:bodyPr>
            <a:normAutofit fontScale="92500" lnSpcReduction="20000"/>
          </a:bodyPr>
          <a:lstStyle/>
          <a:p>
            <a:pPr marL="0" indent="0">
              <a:lnSpc>
                <a:spcPct val="150000"/>
              </a:lnSpc>
              <a:buNone/>
            </a:pPr>
            <a:r>
              <a:rPr lang="en-US" i="1" dirty="0"/>
              <a:t>We are a public agency that blah, blah, through blah, blah, blah aims to improve blah, blah, blah, for Ohio’s blah, blah, blah…….</a:t>
            </a:r>
          </a:p>
        </p:txBody>
      </p:sp>
      <p:sp>
        <p:nvSpPr>
          <p:cNvPr id="7" name="Text Placeholder 6"/>
          <p:cNvSpPr>
            <a:spLocks noGrp="1"/>
          </p:cNvSpPr>
          <p:nvPr>
            <p:ph type="body" sz="quarter" idx="3"/>
          </p:nvPr>
        </p:nvSpPr>
        <p:spPr>
          <a:solidFill>
            <a:srgbClr val="C00000"/>
          </a:solidFill>
        </p:spPr>
        <p:txBody>
          <a:bodyPr anchor="ctr" anchorCtr="0">
            <a:normAutofit/>
          </a:bodyPr>
          <a:lstStyle/>
          <a:p>
            <a:pPr algn="ctr"/>
            <a:r>
              <a:rPr lang="en-US" sz="3300" dirty="0">
                <a:solidFill>
                  <a:schemeClr val="bg1"/>
                </a:solidFill>
                <a:effectLst>
                  <a:outerShdw blurRad="38100" dist="38100" dir="2700000" algn="tl">
                    <a:srgbClr val="000000">
                      <a:alpha val="43137"/>
                    </a:srgbClr>
                  </a:outerShdw>
                </a:effectLst>
              </a:rPr>
              <a:t>After</a:t>
            </a:r>
          </a:p>
        </p:txBody>
      </p:sp>
      <p:sp>
        <p:nvSpPr>
          <p:cNvPr id="8" name="Content Placeholder 7"/>
          <p:cNvSpPr>
            <a:spLocks noGrp="1"/>
          </p:cNvSpPr>
          <p:nvPr>
            <p:ph sz="quarter" idx="4"/>
          </p:nvPr>
        </p:nvSpPr>
        <p:spPr>
          <a:xfrm>
            <a:off x="4629150" y="2736057"/>
            <a:ext cx="3887391" cy="2407444"/>
          </a:xfrm>
          <a:ln>
            <a:solidFill>
              <a:schemeClr val="accent5">
                <a:hueOff val="0"/>
                <a:satOff val="0"/>
                <a:lumOff val="0"/>
              </a:schemeClr>
            </a:solidFill>
          </a:ln>
        </p:spPr>
        <p:txBody>
          <a:bodyPr anchor="ctr" anchorCtr="0"/>
          <a:lstStyle/>
          <a:p>
            <a:pPr marL="0" indent="0" algn="ctr">
              <a:buNone/>
            </a:pPr>
            <a:r>
              <a:rPr lang="en-US" b="1" i="1" dirty="0"/>
              <a:t>“Promoting </a:t>
            </a:r>
            <a:r>
              <a:rPr lang="en-US" b="1" i="1" u="sng" dirty="0"/>
              <a:t>choice</a:t>
            </a:r>
            <a:r>
              <a:rPr lang="en-US" b="1" i="1" dirty="0"/>
              <a:t>, </a:t>
            </a:r>
            <a:r>
              <a:rPr lang="en-US" b="1" i="1" u="sng" dirty="0"/>
              <a:t>independence</a:t>
            </a:r>
            <a:r>
              <a:rPr lang="en-US" b="1" i="1" dirty="0"/>
              <a:t>, and </a:t>
            </a:r>
            <a:r>
              <a:rPr lang="en-US" b="1" i="1" u="sng" dirty="0"/>
              <a:t>quality of life </a:t>
            </a:r>
            <a:r>
              <a:rPr lang="en-US" b="1" i="1" dirty="0"/>
              <a:t>for all </a:t>
            </a:r>
            <a:r>
              <a:rPr lang="en-US" b="1" i="1" u="sng" dirty="0"/>
              <a:t>Aging Ohioans.</a:t>
            </a:r>
            <a:r>
              <a:rPr lang="en-US" b="1" i="1" dirty="0"/>
              <a:t>”</a:t>
            </a:r>
          </a:p>
          <a:p>
            <a:endParaRPr lang="en-US" dirty="0"/>
          </a:p>
        </p:txBody>
      </p:sp>
      <p:pic>
        <p:nvPicPr>
          <p:cNvPr id="10" name="Picture 9" descr="Logo Measurement Resources">
            <a:extLst>
              <a:ext uri="{FF2B5EF4-FFF2-40B4-BE49-F238E27FC236}">
                <a16:creationId xmlns:a16="http://schemas.microsoft.com/office/drawing/2014/main" xmlns="" id="{65931390-C5D9-4576-BD7D-45BC63B9E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957" y="5401553"/>
            <a:ext cx="1627418" cy="488225"/>
          </a:xfrm>
          <a:prstGeom prst="rect">
            <a:avLst/>
          </a:prstGeom>
        </p:spPr>
      </p:pic>
      <p:sp>
        <p:nvSpPr>
          <p:cNvPr id="4" name="Slide Number Placeholder 3"/>
          <p:cNvSpPr>
            <a:spLocks noGrp="1"/>
          </p:cNvSpPr>
          <p:nvPr>
            <p:ph type="sldNum" sz="quarter" idx="12"/>
          </p:nvPr>
        </p:nvSpPr>
        <p:spPr/>
        <p:txBody>
          <a:bodyPr/>
          <a:lstStyle/>
          <a:p>
            <a:fld id="{8CFF4A58-90D6-49D7-A078-8696F4620720}" type="slidenum">
              <a:rPr lang="en-US" smtClean="0"/>
              <a:t>8</a:t>
            </a:fld>
            <a:endParaRPr lang="en-US"/>
          </a:p>
        </p:txBody>
      </p:sp>
    </p:spTree>
    <p:extLst>
      <p:ext uri="{BB962C8B-B14F-4D97-AF65-F5344CB8AC3E}">
        <p14:creationId xmlns:p14="http://schemas.microsoft.com/office/powerpoint/2010/main" val="3819404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t>Clarify Tool: Logic </a:t>
            </a:r>
            <a:r>
              <a:rPr lang="en-US" b="1" dirty="0" smtClean="0"/>
              <a:t>Models – Refer to Workbook Pages 5-6</a:t>
            </a:r>
            <a:endParaRPr lang="en-US" b="1" dirty="0"/>
          </a:p>
        </p:txBody>
      </p:sp>
      <p:pic>
        <p:nvPicPr>
          <p:cNvPr id="2" name="Picture 1" descr="Screenshot of a logic model that lists Inputs, Human Capital, Policies and Plans, Funding, Activities/Outputs (Core Services, Community-Based Services)&#10;Short-term outcomes&#10;Medium-term outcomes&#10;Long-term outcomes/impacts">
            <a:extLst>
              <a:ext uri="{FF2B5EF4-FFF2-40B4-BE49-F238E27FC236}">
                <a16:creationId xmlns:a16="http://schemas.microsoft.com/office/drawing/2014/main" xmlns="" id="{0FC3DA29-9BCD-4235-90E1-89DFFED68029}"/>
              </a:ext>
            </a:extLst>
          </p:cNvPr>
          <p:cNvPicPr>
            <a:picLocks noChangeAspect="1"/>
          </p:cNvPicPr>
          <p:nvPr/>
        </p:nvPicPr>
        <p:blipFill>
          <a:blip r:embed="rId3"/>
          <a:stretch>
            <a:fillRect/>
          </a:stretch>
        </p:blipFill>
        <p:spPr>
          <a:xfrm>
            <a:off x="381000" y="1371600"/>
            <a:ext cx="7886700" cy="5013325"/>
          </a:xfrm>
          <a:prstGeom prst="rect">
            <a:avLst/>
          </a:prstGeom>
        </p:spPr>
      </p:pic>
      <p:sp>
        <p:nvSpPr>
          <p:cNvPr id="4" name="Slide Number Placeholder 3"/>
          <p:cNvSpPr>
            <a:spLocks noGrp="1"/>
          </p:cNvSpPr>
          <p:nvPr>
            <p:ph type="sldNum" sz="quarter" idx="10"/>
          </p:nvPr>
        </p:nvSpPr>
        <p:spPr/>
        <p:txBody>
          <a:bodyPr/>
          <a:lstStyle/>
          <a:p>
            <a:pPr>
              <a:defRPr/>
            </a:pPr>
            <a:fld id="{F2DF5F09-D78D-44DB-A338-E90D23C46220}" type="slidenum">
              <a:rPr lang="en-US" smtClean="0"/>
              <a:t>9</a:t>
            </a:fld>
            <a:endParaRPr lang="en-US"/>
          </a:p>
        </p:txBody>
      </p:sp>
    </p:spTree>
    <p:extLst>
      <p:ext uri="{BB962C8B-B14F-4D97-AF65-F5344CB8AC3E}">
        <p14:creationId xmlns:p14="http://schemas.microsoft.com/office/powerpoint/2010/main" val="2720663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FAED1DAA46D74F895FDE57A4964875" ma:contentTypeVersion="10" ma:contentTypeDescription="Create a new document." ma:contentTypeScope="" ma:versionID="d6a93aa1e6fea8544fbf205afe7f88a9">
  <xsd:schema xmlns:xsd="http://www.w3.org/2001/XMLSchema" xmlns:xs="http://www.w3.org/2001/XMLSchema" xmlns:p="http://schemas.microsoft.com/office/2006/metadata/properties" xmlns:ns2="2b65ff83-f3ef-4300-b447-42269966608e" xmlns:ns3="19749e40-71ed-4b6e-8f66-d9f95d311681" targetNamespace="http://schemas.microsoft.com/office/2006/metadata/properties" ma:root="true" ma:fieldsID="5c14f122a937dc6b7872317c862377e5" ns2:_="" ns3:_="">
    <xsd:import namespace="2b65ff83-f3ef-4300-b447-42269966608e"/>
    <xsd:import namespace="19749e40-71ed-4b6e-8f66-d9f95d31168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5ff83-f3ef-4300-b447-42269966608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749e40-71ed-4b6e-8f66-d9f95d31168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0A7CC3-2984-4103-8472-670C5D92ACF1}">
  <ds:schemaRefs>
    <ds:schemaRef ds:uri="http://schemas.microsoft.com/sharepoint/v3/contenttype/forms"/>
  </ds:schemaRefs>
</ds:datastoreItem>
</file>

<file path=customXml/itemProps2.xml><?xml version="1.0" encoding="utf-8"?>
<ds:datastoreItem xmlns:ds="http://schemas.openxmlformats.org/officeDocument/2006/customXml" ds:itemID="{310FCEC0-4DED-475D-915D-FBB954154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5ff83-f3ef-4300-b447-42269966608e"/>
    <ds:schemaRef ds:uri="19749e40-71ed-4b6e-8f66-d9f95d3116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0C2CFF-C683-4829-977C-3140ADE61D39}">
  <ds:schemaRefs>
    <ds:schemaRef ds:uri="http://purl.org/dc/terms/"/>
    <ds:schemaRef ds:uri="http://www.w3.org/XML/1998/namespace"/>
    <ds:schemaRef ds:uri="http://purl.org/dc/dcmitype/"/>
    <ds:schemaRef ds:uri="http://schemas.microsoft.com/office/infopath/2007/PartnerControls"/>
    <ds:schemaRef ds:uri="http://schemas.microsoft.com/office/2006/metadata/properties"/>
    <ds:schemaRef ds:uri="http://purl.org/dc/elements/1.1/"/>
    <ds:schemaRef ds:uri="2b65ff83-f3ef-4300-b447-42269966608e"/>
    <ds:schemaRef ds:uri="http://schemas.microsoft.com/office/2006/documentManagement/types"/>
    <ds:schemaRef ds:uri="http://schemas.openxmlformats.org/package/2006/metadata/core-properties"/>
    <ds:schemaRef ds:uri="19749e40-71ed-4b6e-8f66-d9f95d311681"/>
  </ds:schemaRefs>
</ds:datastoreItem>
</file>

<file path=docProps/app.xml><?xml version="1.0" encoding="utf-8"?>
<Properties xmlns="http://schemas.openxmlformats.org/officeDocument/2006/extended-properties" xmlns:vt="http://schemas.openxmlformats.org/officeDocument/2006/docPropsVTypes">
  <TotalTime>195</TotalTime>
  <Words>965</Words>
  <Application>Microsoft Office PowerPoint</Application>
  <PresentationFormat>On-screen Show (4:3)</PresentationFormat>
  <Paragraphs>230</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MS PGothic</vt:lpstr>
      <vt:lpstr>MS PGothic</vt:lpstr>
      <vt:lpstr>SimSun</vt:lpstr>
      <vt:lpstr>Arial</vt:lpstr>
      <vt:lpstr>Arial Rounded MT Bold</vt:lpstr>
      <vt:lpstr>Calibri</vt:lpstr>
      <vt:lpstr>Tahoma</vt:lpstr>
      <vt:lpstr>Times New Roman</vt:lpstr>
      <vt:lpstr>Default Design</vt:lpstr>
      <vt:lpstr>Independent Living Research Utilization</vt:lpstr>
      <vt:lpstr>High-Performance Measurement Framework  Webinar Series for SILCs  Webinar 2:   How to Select and Capture the Best Measures to Quantify your Impact and Value</vt:lpstr>
      <vt:lpstr>Evaluation Survey &amp; Presenter Contact Information</vt:lpstr>
      <vt:lpstr>What You Will Learn…</vt:lpstr>
      <vt:lpstr>Five Strategies for Turning Data into Dollars</vt:lpstr>
      <vt:lpstr>2. Clarify your Vision</vt:lpstr>
      <vt:lpstr>Clarifying Tool:  Five Whys Exercise</vt:lpstr>
      <vt:lpstr>Client Example   </vt:lpstr>
      <vt:lpstr>Clarify Tool: Logic Models – Refer to Workbook Pages 5-6</vt:lpstr>
      <vt:lpstr>Stop Counting Hamburgers, Start Measuring Your True Profit (i.e. Outcomes) </vt:lpstr>
      <vt:lpstr>What is the Difference Between Short, Intermediate, and Long-Term Outcomes?</vt:lpstr>
      <vt:lpstr>Learning from Leaders</vt:lpstr>
      <vt:lpstr>High-Performance Measurement Clarify Questions</vt:lpstr>
      <vt:lpstr>3. Capture Your Results</vt:lpstr>
      <vt:lpstr>Defining the Best Success Measures</vt:lpstr>
      <vt:lpstr>Reflect on both the stakeholders,                        as well as your own needs</vt:lpstr>
      <vt:lpstr>OSILC Global Measures</vt:lpstr>
      <vt:lpstr>What to Capture</vt:lpstr>
      <vt:lpstr>Rules for Selecting Good Measures</vt:lpstr>
      <vt:lpstr>12 Outcome Measures</vt:lpstr>
      <vt:lpstr>Measures Test</vt:lpstr>
      <vt:lpstr>Developing Objective Measures</vt:lpstr>
      <vt:lpstr>Success Measures: How to Capture</vt:lpstr>
      <vt:lpstr>OSILC Measurement Framework</vt:lpstr>
      <vt:lpstr>Learning from Leaders</vt:lpstr>
      <vt:lpstr>High-Performance Measurement Capture Questions</vt:lpstr>
      <vt:lpstr>Webinar 2: Action Items</vt:lpstr>
      <vt:lpstr>Final Questions and Evaluation Survey</vt:lpstr>
      <vt:lpstr>SILC-NET Attribution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Living Research Utilization</dc:title>
  <dc:creator>Sheri Chaney Jones</dc:creator>
  <cp:lastModifiedBy>Finney, Sharon</cp:lastModifiedBy>
  <cp:revision>16</cp:revision>
  <cp:lastPrinted>2019-07-01T10:57:14Z</cp:lastPrinted>
  <dcterms:created xsi:type="dcterms:W3CDTF">2019-06-25T12:18:34Z</dcterms:created>
  <dcterms:modified xsi:type="dcterms:W3CDTF">2019-08-06T17:20:00Z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0x010100DAFAED1DAA46D74F895FDE57A4964875</vt:lpwstr>
  </property>
</Properties>
</file>