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Lst>
  <p:notesMasterIdLst>
    <p:notesMasterId r:id="rId51"/>
  </p:notesMasterIdLst>
  <p:handoutMasterIdLst>
    <p:handoutMasterId r:id="rId52"/>
  </p:handoutMasterIdLst>
  <p:sldIdLst>
    <p:sldId id="326" r:id="rId5"/>
    <p:sldId id="335" r:id="rId6"/>
    <p:sldId id="328" r:id="rId7"/>
    <p:sldId id="321" r:id="rId8"/>
    <p:sldId id="316" r:id="rId9"/>
    <p:sldId id="339" r:id="rId10"/>
    <p:sldId id="330" r:id="rId11"/>
    <p:sldId id="340" r:id="rId12"/>
    <p:sldId id="341" r:id="rId13"/>
    <p:sldId id="331" r:id="rId14"/>
    <p:sldId id="329" r:id="rId15"/>
    <p:sldId id="332" r:id="rId16"/>
    <p:sldId id="333" r:id="rId17"/>
    <p:sldId id="334" r:id="rId18"/>
    <p:sldId id="359" r:id="rId19"/>
    <p:sldId id="336" r:id="rId20"/>
    <p:sldId id="346" r:id="rId21"/>
    <p:sldId id="347" r:id="rId22"/>
    <p:sldId id="344" r:id="rId23"/>
    <p:sldId id="360" r:id="rId24"/>
    <p:sldId id="353" r:id="rId25"/>
    <p:sldId id="356" r:id="rId26"/>
    <p:sldId id="351" r:id="rId27"/>
    <p:sldId id="358" r:id="rId28"/>
    <p:sldId id="352" r:id="rId29"/>
    <p:sldId id="361" r:id="rId30"/>
    <p:sldId id="350" r:id="rId31"/>
    <p:sldId id="355" r:id="rId32"/>
    <p:sldId id="354" r:id="rId33"/>
    <p:sldId id="362" r:id="rId34"/>
    <p:sldId id="365" r:id="rId35"/>
    <p:sldId id="364" r:id="rId36"/>
    <p:sldId id="366" r:id="rId37"/>
    <p:sldId id="367" r:id="rId38"/>
    <p:sldId id="368" r:id="rId39"/>
    <p:sldId id="348" r:id="rId40"/>
    <p:sldId id="369" r:id="rId41"/>
    <p:sldId id="371" r:id="rId42"/>
    <p:sldId id="370" r:id="rId43"/>
    <p:sldId id="372" r:id="rId44"/>
    <p:sldId id="373" r:id="rId45"/>
    <p:sldId id="374" r:id="rId46"/>
    <p:sldId id="379" r:id="rId47"/>
    <p:sldId id="377" r:id="rId48"/>
    <p:sldId id="327" r:id="rId49"/>
    <p:sldId id="378" r:id="rId5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396" autoAdjust="0"/>
    <p:restoredTop sz="96323" autoAdjust="0"/>
  </p:normalViewPr>
  <p:slideViewPr>
    <p:cSldViewPr>
      <p:cViewPr varScale="1">
        <p:scale>
          <a:sx n="82" d="100"/>
          <a:sy n="82" d="100"/>
        </p:scale>
        <p:origin x="1296" y="6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outlineViewPr>
    <p:cViewPr>
      <p:scale>
        <a:sx n="33" d="100"/>
        <a:sy n="33" d="100"/>
      </p:scale>
      <p:origin x="0" y="-36648"/>
    </p:cViewPr>
  </p:outlineViewPr>
  <p:notesTextViewPr>
    <p:cViewPr>
      <p:scale>
        <a:sx n="1" d="1"/>
        <a:sy n="1" d="1"/>
      </p:scale>
      <p:origin x="0" y="0"/>
    </p:cViewPr>
  </p:notesTextViewPr>
  <p:sorterViewPr>
    <p:cViewPr>
      <p:scale>
        <a:sx n="100" d="100"/>
        <a:sy n="100" d="100"/>
      </p:scale>
      <p:origin x="0" y="0"/>
    </p:cViewPr>
  </p:sorterViewPr>
  <p:notesViewPr>
    <p:cSldViewPr>
      <p:cViewPr>
        <p:scale>
          <a:sx n="72" d="100"/>
          <a:sy n="72" d="100"/>
        </p:scale>
        <p:origin x="4840" y="8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7/22/2020</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7/22/2020</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slide</a:t>
            </a:r>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dirty="0"/>
          </a:p>
        </p:txBody>
      </p:sp>
    </p:spTree>
    <p:extLst>
      <p:ext uri="{BB962C8B-B14F-4D97-AF65-F5344CB8AC3E}">
        <p14:creationId xmlns:p14="http://schemas.microsoft.com/office/powerpoint/2010/main" val="419102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5-year NIDILRR grant, in it’s final year</a:t>
            </a:r>
          </a:p>
        </p:txBody>
      </p:sp>
      <p:sp>
        <p:nvSpPr>
          <p:cNvPr id="4" name="Slide Number Placeholder 3"/>
          <p:cNvSpPr>
            <a:spLocks noGrp="1"/>
          </p:cNvSpPr>
          <p:nvPr>
            <p:ph type="sldNum" sz="quarter" idx="5"/>
          </p:nvPr>
        </p:nvSpPr>
        <p:spPr/>
        <p:txBody>
          <a:bodyPr/>
          <a:lstStyle/>
          <a:p>
            <a:fld id="{E3B36274-F2B9-4C45-BBB4-0EDF4CD651A7}" type="slidenum">
              <a:rPr lang="en-US" smtClean="0"/>
              <a:t>4</a:t>
            </a:fld>
            <a:endParaRPr lang="en-US" dirty="0"/>
          </a:p>
        </p:txBody>
      </p:sp>
    </p:spTree>
    <p:extLst>
      <p:ext uri="{BB962C8B-B14F-4D97-AF65-F5344CB8AC3E}">
        <p14:creationId xmlns:p14="http://schemas.microsoft.com/office/powerpoint/2010/main" val="299547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CHRIL members and affiliates</a:t>
            </a:r>
          </a:p>
        </p:txBody>
      </p:sp>
      <p:sp>
        <p:nvSpPr>
          <p:cNvPr id="4" name="Slide Number Placeholder 3"/>
          <p:cNvSpPr>
            <a:spLocks noGrp="1"/>
          </p:cNvSpPr>
          <p:nvPr>
            <p:ph type="sldNum" sz="quarter" idx="10"/>
          </p:nvPr>
        </p:nvSpPr>
        <p:spPr/>
        <p:txBody>
          <a:bodyPr/>
          <a:lstStyle/>
          <a:p>
            <a:fld id="{E3B36274-F2B9-4C45-BBB4-0EDF4CD651A7}" type="slidenum">
              <a:rPr lang="en-US" smtClean="0"/>
              <a:t>5</a:t>
            </a:fld>
            <a:endParaRPr lang="en-US" dirty="0"/>
          </a:p>
        </p:txBody>
      </p:sp>
    </p:spTree>
    <p:extLst>
      <p:ext uri="{BB962C8B-B14F-4D97-AF65-F5344CB8AC3E}">
        <p14:creationId xmlns:p14="http://schemas.microsoft.com/office/powerpoint/2010/main" val="269573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7</a:t>
            </a:fld>
            <a:endParaRPr lang="en-US" dirty="0"/>
          </a:p>
        </p:txBody>
      </p:sp>
    </p:spTree>
    <p:extLst>
      <p:ext uri="{BB962C8B-B14F-4D97-AF65-F5344CB8AC3E}">
        <p14:creationId xmlns:p14="http://schemas.microsoft.com/office/powerpoint/2010/main" val="173760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16</a:t>
            </a:fld>
            <a:endParaRPr lang="en-US" dirty="0"/>
          </a:p>
        </p:txBody>
      </p:sp>
    </p:spTree>
    <p:extLst>
      <p:ext uri="{BB962C8B-B14F-4D97-AF65-F5344CB8AC3E}">
        <p14:creationId xmlns:p14="http://schemas.microsoft.com/office/powerpoint/2010/main" val="306054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37</a:t>
            </a:fld>
            <a:endParaRPr lang="en-US" dirty="0"/>
          </a:p>
        </p:txBody>
      </p:sp>
    </p:spTree>
    <p:extLst>
      <p:ext uri="{BB962C8B-B14F-4D97-AF65-F5344CB8AC3E}">
        <p14:creationId xmlns:p14="http://schemas.microsoft.com/office/powerpoint/2010/main" val="325586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38</a:t>
            </a:fld>
            <a:endParaRPr lang="en-US" dirty="0"/>
          </a:p>
        </p:txBody>
      </p:sp>
    </p:spTree>
    <p:extLst>
      <p:ext uri="{BB962C8B-B14F-4D97-AF65-F5344CB8AC3E}">
        <p14:creationId xmlns:p14="http://schemas.microsoft.com/office/powerpoint/2010/main" val="173364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39</a:t>
            </a:fld>
            <a:endParaRPr lang="en-US" dirty="0"/>
          </a:p>
        </p:txBody>
      </p:sp>
    </p:spTree>
    <p:extLst>
      <p:ext uri="{BB962C8B-B14F-4D97-AF65-F5344CB8AC3E}">
        <p14:creationId xmlns:p14="http://schemas.microsoft.com/office/powerpoint/2010/main" val="332948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46</a:t>
            </a:fld>
            <a:endParaRPr lang="en-US"/>
          </a:p>
        </p:txBody>
      </p:sp>
    </p:spTree>
    <p:extLst>
      <p:ext uri="{BB962C8B-B14F-4D97-AF65-F5344CB8AC3E}">
        <p14:creationId xmlns:p14="http://schemas.microsoft.com/office/powerpoint/2010/main" val="1644977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36612" y="6203951"/>
            <a:ext cx="6862462" cy="273049"/>
          </a:xfrm>
        </p:spPr>
        <p:txBody>
          <a:bodyPr/>
          <a:lstStyle/>
          <a:p>
            <a:r>
              <a:rPr lang="en-US" dirty="0"/>
              <a:t>CHRIL-Collaborative on Health Reform and Independent Living</a:t>
            </a:r>
          </a:p>
        </p:txBody>
      </p:sp>
      <p:sp>
        <p:nvSpPr>
          <p:cNvPr id="6" name="Slide Number Placeholder 5"/>
          <p:cNvSpPr>
            <a:spLocks noGrp="1"/>
          </p:cNvSpPr>
          <p:nvPr>
            <p:ph type="sldNum" sz="quarter" idx="12"/>
          </p:nvPr>
        </p:nvSpPr>
        <p:spPr>
          <a:xfrm>
            <a:off x="10133012" y="6280151"/>
            <a:ext cx="990601" cy="273049"/>
          </a:xfrm>
        </p:spPr>
        <p:txBody>
          <a:bodyPr/>
          <a:lstStyle/>
          <a:p>
            <a:fld id="{E5137D0E-4A4F-4307-8994-C1891D747D59}" type="slidenum">
              <a:rPr lang="en-US" smtClean="0"/>
              <a:t>‹#›</a:t>
            </a:fld>
            <a:endParaRPr lang="en-US" dirty="0"/>
          </a:p>
        </p:txBody>
      </p:sp>
      <p:sp>
        <p:nvSpPr>
          <p:cNvPr id="3" name="Subtitle 2"/>
          <p:cNvSpPr>
            <a:spLocks noGrp="1"/>
          </p:cNvSpPr>
          <p:nvPr>
            <p:ph type="subTitle" idx="1"/>
          </p:nvPr>
        </p:nvSpPr>
        <p:spPr>
          <a:xfrm>
            <a:off x="1979612" y="3581400"/>
            <a:ext cx="8229600" cy="1066800"/>
          </a:xfrm>
        </p:spPr>
        <p:txBody>
          <a:bodyPr>
            <a:normAutofit/>
          </a:bodyPr>
          <a:lstStyle>
            <a:lvl1pPr marL="0" indent="0" algn="ctr">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598612" y="2209800"/>
            <a:ext cx="9144000" cy="990600"/>
          </a:xfrm>
        </p:spPr>
        <p:txBody>
          <a:bodyPr>
            <a:noAutofit/>
          </a:bodyPr>
          <a:lstStyle>
            <a:lvl1pPr algn="ctr">
              <a:defRPr sz="4800" b="1"/>
            </a:lvl1pPr>
          </a:lstStyle>
          <a:p>
            <a:r>
              <a:rPr lang="en-US"/>
              <a:t>Click to edit Master title style</a:t>
            </a:r>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503027"/>
            <a:ext cx="914400" cy="411373"/>
          </a:xfrm>
          <a:prstGeom prst="rect">
            <a:avLst/>
          </a:prstGeom>
        </p:spPr>
      </p:pic>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12812" y="6172200"/>
            <a:ext cx="3505200" cy="350627"/>
          </a:xfrm>
        </p:spPr>
        <p:txBody>
          <a:bodyPr/>
          <a:lstStyle>
            <a:lvl1pPr>
              <a:defRPr sz="800"/>
            </a:lvl1pPr>
          </a:lstStyle>
          <a:p>
            <a:r>
              <a:rPr lang="en-US" dirty="0"/>
              <a:t>CHRIL-Collaborative on Health Reform and Independent Living</a:t>
            </a:r>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dirty="0"/>
          </a:p>
        </p:txBody>
      </p:sp>
      <p:sp>
        <p:nvSpPr>
          <p:cNvPr id="3" name="Content Placeholder 2"/>
          <p:cNvSpPr>
            <a:spLocks noGrp="1"/>
          </p:cNvSpPr>
          <p:nvPr>
            <p:ph idx="1"/>
          </p:nvPr>
        </p:nvSpPr>
        <p:spPr>
          <a:xfrm>
            <a:off x="912812" y="1371600"/>
            <a:ext cx="10515600" cy="4648200"/>
          </a:xfrm>
        </p:spPr>
        <p:txBody>
          <a:bodyPr>
            <a:normAutofit/>
          </a:bodyPr>
          <a:lstStyle>
            <a:lvl1pPr>
              <a:defRPr sz="2600"/>
            </a:lvl1pPr>
            <a:lvl2pPr>
              <a:buClr>
                <a:schemeClr val="accent2"/>
              </a:buClr>
              <a:defRPr sz="2600"/>
            </a:lvl2pPr>
            <a:lvl3pPr>
              <a:defRPr sz="2600"/>
            </a:lvl3pPr>
            <a:lvl4pPr>
              <a:defRPr sz="2600"/>
            </a:lvl4pPr>
            <a:lvl5pPr>
              <a:defRPr sz="2600"/>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293812" y="457200"/>
            <a:ext cx="9296400" cy="685800"/>
          </a:xfrm>
        </p:spPr>
        <p:txBody>
          <a:bodyPr/>
          <a:lstStyle>
            <a:lvl1pPr>
              <a:defRPr b="1"/>
            </a:lvl1pPr>
          </a:lstStyle>
          <a:p>
            <a:r>
              <a:rPr lang="en-US" dirty="0"/>
              <a:t>Click to edit Master title style</a:t>
            </a:r>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503027"/>
            <a:ext cx="914400" cy="411373"/>
          </a:xfrm>
          <a:prstGeom prst="rect">
            <a:avLst/>
          </a:prstGeom>
        </p:spPr>
      </p:pic>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832150" y="6280151"/>
            <a:ext cx="6862462" cy="273049"/>
          </a:xfrm>
        </p:spPr>
        <p:txBody>
          <a:bodyPr/>
          <a:lstStyle/>
          <a:p>
            <a:r>
              <a:rPr lang="en-US" dirty="0"/>
              <a:t>CHRIL-Collaborative on Health Reform and Independent Living</a:t>
            </a:r>
          </a:p>
        </p:txBody>
      </p:sp>
      <p:sp>
        <p:nvSpPr>
          <p:cNvPr id="7" name="Slide Number Placeholder 6"/>
          <p:cNvSpPr>
            <a:spLocks noGrp="1"/>
          </p:cNvSpPr>
          <p:nvPr>
            <p:ph type="sldNum" sz="quarter" idx="12"/>
          </p:nvPr>
        </p:nvSpPr>
        <p:spPr>
          <a:xfrm>
            <a:off x="10133012" y="6280151"/>
            <a:ext cx="990601" cy="273049"/>
          </a:xfrm>
        </p:spPr>
        <p:txBody>
          <a:bodyPr/>
          <a:lstStyle/>
          <a:p>
            <a:fld id="{E5137D0E-4A4F-4307-8994-C1891D747D59}" type="slidenum">
              <a:rPr lang="en-US" smtClean="0"/>
              <a:t>‹#›</a:t>
            </a:fld>
            <a:endParaRPr lang="en-US" dirty="0"/>
          </a:p>
        </p:txBody>
      </p:sp>
      <p:sp>
        <p:nvSpPr>
          <p:cNvPr id="4" name="Content Placeholder 3"/>
          <p:cNvSpPr>
            <a:spLocks noGrp="1"/>
          </p:cNvSpPr>
          <p:nvPr>
            <p:ph sz="half" idx="2"/>
          </p:nvPr>
        </p:nvSpPr>
        <p:spPr>
          <a:xfrm>
            <a:off x="6475412" y="1327151"/>
            <a:ext cx="4648201" cy="469264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70012" y="1327151"/>
            <a:ext cx="4645152" cy="469264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370012" y="381000"/>
            <a:ext cx="9601200" cy="685800"/>
          </a:xfrm>
        </p:spPr>
        <p:txBody>
          <a:bodyPr/>
          <a:lstStyle>
            <a:lvl1pPr>
              <a:defRPr b="1"/>
            </a:lvl1pPr>
          </a:lstStyle>
          <a:p>
            <a:r>
              <a:rPr lang="en-US" dirty="0"/>
              <a:t>Click to edit Master title style</a:t>
            </a:r>
            <a:endParaRPr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CHRIL-Collaborative on Health Reform and Independent Living</a:t>
            </a:r>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dirty="0"/>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CHRIL-Collaborative on Health Reform and Independent Living</a:t>
            </a:r>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dirty="0"/>
          </a:p>
        </p:txBody>
      </p:sp>
      <p:sp>
        <p:nvSpPr>
          <p:cNvPr id="2" name="Title 1"/>
          <p:cNvSpPr>
            <a:spLocks noGrp="1"/>
          </p:cNvSpPr>
          <p:nvPr>
            <p:ph type="title"/>
          </p:nvPr>
        </p:nvSpPr>
        <p:spPr>
          <a:xfrm>
            <a:off x="1370012" y="457200"/>
            <a:ext cx="9601200" cy="807827"/>
          </a:xfrm>
        </p:spPr>
        <p:txBody>
          <a:bodyPr/>
          <a:lstStyle>
            <a:lvl1pPr>
              <a:defRPr b="1"/>
            </a:lvl1pPr>
          </a:lstStyle>
          <a:p>
            <a:r>
              <a:rPr lang="en-US" dirty="0"/>
              <a:t>Click to edit Master title style</a:t>
            </a:r>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503027"/>
            <a:ext cx="914400" cy="411373"/>
          </a:xfrm>
          <a:prstGeom prst="rect">
            <a:avLst/>
          </a:prstGeom>
        </p:spPr>
      </p:pic>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CHRIL-Collaborative on Health Reform and Independent Living</a:t>
            </a:r>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r>
              <a:rPr lang="en-US" dirty="0"/>
              <a:t>CHRIL-Collaborative on Health Reform and Independent Living</a:t>
            </a: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en-US" smtClean="0"/>
              <a:pPr/>
              <a:t>‹#›</a:t>
            </a:fld>
            <a:endParaRPr lang="en-US" dirty="0"/>
          </a:p>
        </p:txBody>
      </p:sp>
      <p:grpSp>
        <p:nvGrpSpPr>
          <p:cNvPr id="32" name="Group 31"/>
          <p:cNvGrpSpPr/>
          <p:nvPr/>
        </p:nvGrpSpPr>
        <p:grpSpPr>
          <a:xfrm>
            <a:off x="-1" y="0"/>
            <a:ext cx="12188825"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p:spPr>
          <p:txBody>
            <a:bodyPr wrap="none" anchor="ctr"/>
            <a:lstStyle/>
            <a:p>
              <a:pPr algn="ctr"/>
              <a:endParaRPr kumimoji="1" lang="en-US" sz="2400" dirty="0">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p:spPr>
          <p:txBody>
            <a:bodyPr wrap="none" anchor="ctr"/>
            <a:lstStyle/>
            <a:p>
              <a:pPr algn="ctr"/>
              <a:endParaRPr kumimoji="1" lang="en-US" sz="2400" dirty="0">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dirty="0">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dirty="0">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dirty="0">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p:spPr>
          <p:txBody>
            <a:bodyPr wrap="none" anchor="ctr"/>
            <a:lstStyle/>
            <a:p>
              <a:pPr algn="ctr"/>
              <a:endParaRPr kumimoji="1" lang="en-US" sz="2400" dirty="0">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p:spPr>
          <p:txBody>
            <a:bodyPr wrap="none" anchor="ctr"/>
            <a:lstStyle/>
            <a:p>
              <a:pPr algn="ctr"/>
              <a:endParaRPr kumimoji="1" lang="en-US" sz="2400" dirty="0">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p:spPr>
          <p:txBody>
            <a:bodyPr wrap="none" anchor="ctr"/>
            <a:lstStyle/>
            <a:p>
              <a:pPr algn="ctr"/>
              <a:endParaRPr kumimoji="1" lang="en-US" sz="2400" dirty="0">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dirty="0">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p:spPr>
          <p:txBody>
            <a:bodyPr wrap="none" anchor="ctr"/>
            <a:lstStyle/>
            <a:p>
              <a:pPr algn="ctr"/>
              <a:endParaRPr kumimoji="1" lang="en-US" sz="2400" dirty="0">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dirty="0">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ncil.org/about/abouti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s://www.chril.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surveygizmo.com/s3/5701813/Webinar-Evaluation-July-17-2020-New-Data-on-Disability-Related-Service-Needs-in-Early-Months-of-the-Pandemi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3812" y="1866900"/>
            <a:ext cx="9448800" cy="1409700"/>
          </a:xfrm>
        </p:spPr>
        <p:txBody>
          <a:bodyPr/>
          <a:lstStyle/>
          <a:p>
            <a:r>
              <a:rPr lang="en-US" sz="400" dirty="0">
                <a:solidFill>
                  <a:schemeClr val="bg1">
                    <a:lumMod val="85000"/>
                  </a:schemeClr>
                </a:solidFill>
              </a:rPr>
              <a:t>&gt;&gt;Slide</a:t>
            </a:r>
            <a:r>
              <a:rPr lang="en-US" sz="400" baseline="0" dirty="0">
                <a:solidFill>
                  <a:schemeClr val="bg1">
                    <a:lumMod val="85000"/>
                  </a:schemeClr>
                </a:solidFill>
              </a:rPr>
              <a:t> 1</a:t>
            </a:r>
            <a:br>
              <a:rPr lang="en-US" sz="4000" dirty="0"/>
            </a:br>
            <a:r>
              <a:rPr lang="en-US" sz="4000" dirty="0"/>
              <a:t>New Data on Disability Related Service Needs in the </a:t>
            </a:r>
            <a:br>
              <a:rPr lang="en-US" sz="4000" dirty="0"/>
            </a:br>
            <a:r>
              <a:rPr lang="en-US" sz="4000" dirty="0"/>
              <a:t>Early Months of COVID-19</a:t>
            </a:r>
            <a:endParaRPr lang="en-US" sz="3200" dirty="0"/>
          </a:p>
        </p:txBody>
      </p:sp>
      <p:sp>
        <p:nvSpPr>
          <p:cNvPr id="4" name="Subtitle 3"/>
          <p:cNvSpPr>
            <a:spLocks noGrp="1"/>
          </p:cNvSpPr>
          <p:nvPr>
            <p:ph type="subTitle" idx="1"/>
          </p:nvPr>
        </p:nvSpPr>
        <p:spPr>
          <a:xfrm>
            <a:off x="2055812" y="4546002"/>
            <a:ext cx="8229600" cy="1981200"/>
          </a:xfrm>
        </p:spPr>
        <p:txBody>
          <a:bodyPr>
            <a:noAutofit/>
          </a:bodyPr>
          <a:lstStyle/>
          <a:p>
            <a:pPr>
              <a:lnSpc>
                <a:spcPct val="100000"/>
              </a:lnSpc>
            </a:pPr>
            <a:r>
              <a:rPr lang="en-US" sz="2800" b="1" dirty="0">
                <a:solidFill>
                  <a:schemeClr val="tx2"/>
                </a:solidFill>
              </a:rPr>
              <a:t>CHRIL/ILRU/NCIL Webinar</a:t>
            </a:r>
          </a:p>
          <a:p>
            <a:pPr>
              <a:lnSpc>
                <a:spcPct val="100000"/>
              </a:lnSpc>
            </a:pPr>
            <a:r>
              <a:rPr lang="en-US" sz="2800" b="1" dirty="0">
                <a:solidFill>
                  <a:schemeClr val="tx2"/>
                </a:solidFill>
              </a:rPr>
              <a:t>July 17, 2020</a:t>
            </a:r>
          </a:p>
          <a:p>
            <a:pPr>
              <a:lnSpc>
                <a:spcPct val="100000"/>
              </a:lnSpc>
            </a:pPr>
            <a:r>
              <a:rPr lang="en-US" sz="2800" b="1" dirty="0">
                <a:solidFill>
                  <a:schemeClr val="tx2"/>
                </a:solidFill>
              </a:rPr>
              <a:t>3:00-4:30 pm Eastern</a:t>
            </a:r>
          </a:p>
        </p:txBody>
      </p:sp>
      <p:sp>
        <p:nvSpPr>
          <p:cNvPr id="3" name="Slide Number Placeholder 2"/>
          <p:cNvSpPr>
            <a:spLocks noGrp="1"/>
          </p:cNvSpPr>
          <p:nvPr>
            <p:ph type="sldNum" sz="quarter" idx="12"/>
          </p:nvPr>
        </p:nvSpPr>
        <p:spPr/>
        <p:txBody>
          <a:bodyPr/>
          <a:lstStyle/>
          <a:p>
            <a:fld id="{E5137D0E-4A4F-4307-8994-C1891D747D59}" type="slidenum">
              <a:rPr lang="en-US" smtClean="0"/>
              <a:t>1</a:t>
            </a:fld>
            <a:endParaRPr lang="en-US" dirty="0"/>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081300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82433F-599C-5143-8450-2915BAE1A74B}"/>
              </a:ext>
            </a:extLst>
          </p:cNvPr>
          <p:cNvSpPr>
            <a:spLocks noGrp="1"/>
          </p:cNvSpPr>
          <p:nvPr>
            <p:ph type="sldNum" sz="quarter" idx="12"/>
          </p:nvPr>
        </p:nvSpPr>
        <p:spPr/>
        <p:txBody>
          <a:bodyPr/>
          <a:lstStyle/>
          <a:p>
            <a:fld id="{E5137D0E-4A4F-4307-8994-C1891D747D59}" type="slidenum">
              <a:rPr lang="en-US" smtClean="0"/>
              <a:t>10</a:t>
            </a:fld>
            <a:endParaRPr lang="en-US" dirty="0"/>
          </a:p>
        </p:txBody>
      </p:sp>
      <p:sp>
        <p:nvSpPr>
          <p:cNvPr id="4" name="Subtitle 3">
            <a:extLst>
              <a:ext uri="{FF2B5EF4-FFF2-40B4-BE49-F238E27FC236}">
                <a16:creationId xmlns:a16="http://schemas.microsoft.com/office/drawing/2014/main" id="{04F6B291-787C-BD4D-B4A3-7ECB32914A3B}"/>
              </a:ext>
            </a:extLst>
          </p:cNvPr>
          <p:cNvSpPr>
            <a:spLocks noGrp="1"/>
          </p:cNvSpPr>
          <p:nvPr>
            <p:ph type="subTitle" idx="1"/>
          </p:nvPr>
        </p:nvSpPr>
        <p:spPr/>
        <p:txBody>
          <a:bodyPr/>
          <a:lstStyle/>
          <a:p>
            <a:r>
              <a:rPr lang="en-US" dirty="0"/>
              <a:t>Brooke Curtis, ILRU</a:t>
            </a:r>
          </a:p>
        </p:txBody>
      </p:sp>
      <p:sp>
        <p:nvSpPr>
          <p:cNvPr id="5" name="Title 4">
            <a:extLst>
              <a:ext uri="{FF2B5EF4-FFF2-40B4-BE49-F238E27FC236}">
                <a16:creationId xmlns:a16="http://schemas.microsoft.com/office/drawing/2014/main" id="{0A58159A-A444-804C-9775-C4D9A21E1D4E}"/>
              </a:ext>
            </a:extLst>
          </p:cNvPr>
          <p:cNvSpPr>
            <a:spLocks noGrp="1"/>
          </p:cNvSpPr>
          <p:nvPr>
            <p:ph type="ctrTitle"/>
          </p:nvPr>
        </p:nvSpPr>
        <p:spPr>
          <a:xfrm>
            <a:off x="1674812" y="2209800"/>
            <a:ext cx="9144000" cy="1066800"/>
          </a:xfrm>
        </p:spPr>
        <p:txBody>
          <a:bodyPr/>
          <a:lstStyle/>
          <a:p>
            <a:r>
              <a:rPr lang="en-US" sz="800" dirty="0">
                <a:solidFill>
                  <a:schemeClr val="bg1">
                    <a:lumMod val="85000"/>
                  </a:schemeClr>
                </a:solidFill>
              </a:rPr>
              <a:t>&gt;&gt;Slide 10</a:t>
            </a:r>
            <a:br>
              <a:rPr lang="en-US" sz="800" dirty="0">
                <a:solidFill>
                  <a:schemeClr val="bg1">
                    <a:lumMod val="85000"/>
                  </a:schemeClr>
                </a:solidFill>
              </a:rPr>
            </a:br>
            <a:r>
              <a:rPr lang="en-US" sz="4000" dirty="0"/>
              <a:t>Study Methodology</a:t>
            </a:r>
            <a:endParaRPr lang="en-US" sz="4400" dirty="0"/>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446409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83BBCD-F3AB-4044-945A-1E8F818EA3B5}"/>
              </a:ext>
            </a:extLst>
          </p:cNvPr>
          <p:cNvSpPr>
            <a:spLocks noGrp="1"/>
          </p:cNvSpPr>
          <p:nvPr>
            <p:ph type="sldNum" sz="quarter" idx="12"/>
          </p:nvPr>
        </p:nvSpPr>
        <p:spPr/>
        <p:txBody>
          <a:bodyPr/>
          <a:lstStyle/>
          <a:p>
            <a:fld id="{E5137D0E-4A4F-4307-8994-C1891D747D59}" type="slidenum">
              <a:rPr lang="en-US" smtClean="0"/>
              <a:t>11</a:t>
            </a:fld>
            <a:endParaRPr lang="en-US" dirty="0"/>
          </a:p>
        </p:txBody>
      </p:sp>
      <p:sp>
        <p:nvSpPr>
          <p:cNvPr id="4" name="Content Placeholder 3">
            <a:extLst>
              <a:ext uri="{FF2B5EF4-FFF2-40B4-BE49-F238E27FC236}">
                <a16:creationId xmlns:a16="http://schemas.microsoft.com/office/drawing/2014/main" id="{6E610F0E-AA64-DC4A-9DF0-2DB7458E88AC}"/>
              </a:ext>
            </a:extLst>
          </p:cNvPr>
          <p:cNvSpPr>
            <a:spLocks noGrp="1"/>
          </p:cNvSpPr>
          <p:nvPr>
            <p:ph idx="1"/>
          </p:nvPr>
        </p:nvSpPr>
        <p:spPr>
          <a:xfrm>
            <a:off x="912812" y="1371600"/>
            <a:ext cx="10507028" cy="5029200"/>
          </a:xfrm>
        </p:spPr>
        <p:txBody>
          <a:bodyPr>
            <a:normAutofit/>
          </a:bodyPr>
          <a:lstStyle/>
          <a:p>
            <a:pPr>
              <a:lnSpc>
                <a:spcPct val="100000"/>
              </a:lnSpc>
            </a:pPr>
            <a:r>
              <a:rPr lang="en-US" sz="2200" dirty="0"/>
              <a:t>CILs are “community-based, cross-disability, non-profit organizations that are designed and operated by people with disabilities…they operate according to a strict philosophy of consumer control, wherein people with all types of disabilities directly govern and staff the organization.” </a:t>
            </a:r>
            <a:r>
              <a:rPr lang="en-US" sz="2200" dirty="0">
                <a:hlinkClick r:id="rId2"/>
              </a:rPr>
              <a:t>https://ncil.org/about/aboutil/</a:t>
            </a:r>
            <a:endParaRPr lang="en-US" sz="2200" dirty="0"/>
          </a:p>
          <a:p>
            <a:pPr>
              <a:lnSpc>
                <a:spcPct val="100000"/>
              </a:lnSpc>
            </a:pPr>
            <a:r>
              <a:rPr lang="en-US" sz="2200" dirty="0"/>
              <a:t>CILs provide individual and systems advocacy, peer support, information and referral, independent living skills training, and transition services. Their staff, administrators, and boards understand the ways in which health and disability services facilitate or impede independent living for people with disabilities in their local communities. </a:t>
            </a:r>
          </a:p>
          <a:p>
            <a:pPr>
              <a:lnSpc>
                <a:spcPct val="100000"/>
              </a:lnSpc>
            </a:pPr>
            <a:r>
              <a:rPr lang="en-US" sz="2200" dirty="0"/>
              <a:t>Consequently, CIL personnel can provide important and detailed insights on the current needs of people with disabilities during this public health crisis.</a:t>
            </a:r>
          </a:p>
        </p:txBody>
      </p:sp>
      <p:sp>
        <p:nvSpPr>
          <p:cNvPr id="5" name="Title 4">
            <a:extLst>
              <a:ext uri="{FF2B5EF4-FFF2-40B4-BE49-F238E27FC236}">
                <a16:creationId xmlns:a16="http://schemas.microsoft.com/office/drawing/2014/main" id="{72AF05AC-D9CF-094D-A215-866169B66557}"/>
              </a:ext>
            </a:extLst>
          </p:cNvPr>
          <p:cNvSpPr>
            <a:spLocks noGrp="1"/>
          </p:cNvSpPr>
          <p:nvPr>
            <p:ph type="title"/>
          </p:nvPr>
        </p:nvSpPr>
        <p:spPr/>
        <p:txBody>
          <a:bodyPr>
            <a:normAutofit/>
          </a:bodyPr>
          <a:lstStyle/>
          <a:p>
            <a:pPr algn="ctr"/>
            <a:r>
              <a:rPr lang="en-US" sz="700" dirty="0">
                <a:solidFill>
                  <a:schemeClr val="bg1">
                    <a:lumMod val="85000"/>
                  </a:schemeClr>
                </a:solidFill>
              </a:rPr>
              <a:t>&gt;&gt;Slide 11</a:t>
            </a:r>
            <a:br>
              <a:rPr lang="en-US" dirty="0"/>
            </a:br>
            <a:r>
              <a:rPr lang="en-US" dirty="0"/>
              <a:t>What are CILs?</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808335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583AD6-4E37-F141-AC9B-80B8E4870DF8}"/>
              </a:ext>
            </a:extLst>
          </p:cNvPr>
          <p:cNvSpPr>
            <a:spLocks noGrp="1"/>
          </p:cNvSpPr>
          <p:nvPr>
            <p:ph type="sldNum" sz="quarter" idx="12"/>
          </p:nvPr>
        </p:nvSpPr>
        <p:spPr/>
        <p:txBody>
          <a:bodyPr/>
          <a:lstStyle/>
          <a:p>
            <a:fld id="{E5137D0E-4A4F-4307-8994-C1891D747D59}" type="slidenum">
              <a:rPr lang="en-US" smtClean="0"/>
              <a:t>12</a:t>
            </a:fld>
            <a:endParaRPr lang="en-US" dirty="0"/>
          </a:p>
        </p:txBody>
      </p:sp>
      <p:sp>
        <p:nvSpPr>
          <p:cNvPr id="4" name="Content Placeholder 3">
            <a:extLst>
              <a:ext uri="{FF2B5EF4-FFF2-40B4-BE49-F238E27FC236}">
                <a16:creationId xmlns:a16="http://schemas.microsoft.com/office/drawing/2014/main" id="{92B35A1F-4028-4640-BAC8-3EE684777F55}"/>
              </a:ext>
            </a:extLst>
          </p:cNvPr>
          <p:cNvSpPr>
            <a:spLocks noGrp="1"/>
          </p:cNvSpPr>
          <p:nvPr>
            <p:ph idx="1"/>
          </p:nvPr>
        </p:nvSpPr>
        <p:spPr>
          <a:xfrm>
            <a:off x="836612" y="1600199"/>
            <a:ext cx="10744200" cy="4845049"/>
          </a:xfrm>
        </p:spPr>
        <p:txBody>
          <a:bodyPr>
            <a:normAutofit fontScale="85000" lnSpcReduction="10000"/>
          </a:bodyPr>
          <a:lstStyle/>
          <a:p>
            <a:pPr>
              <a:lnSpc>
                <a:spcPct val="120000"/>
              </a:lnSpc>
            </a:pPr>
            <a:r>
              <a:rPr lang="en-US" dirty="0"/>
              <a:t>NCIL estimates that </a:t>
            </a:r>
            <a:r>
              <a:rPr lang="en-US" b="1" dirty="0"/>
              <a:t>403 CILs </a:t>
            </a:r>
            <a:r>
              <a:rPr lang="en-US" dirty="0"/>
              <a:t>are currently operating in the US. IL-NET is a regularly updated contact database and survey platform for CIL administrators maintained by ILRU. </a:t>
            </a:r>
          </a:p>
          <a:p>
            <a:pPr>
              <a:lnSpc>
                <a:spcPct val="120000"/>
              </a:lnSpc>
            </a:pPr>
            <a:r>
              <a:rPr lang="en-US" dirty="0"/>
              <a:t>On April 20, 2020, all current IL-NET contacts were invited to complete the </a:t>
            </a:r>
            <a:r>
              <a:rPr lang="en-US" i="1" dirty="0"/>
              <a:t>CHRIL/IL-NET COVID-19 Needs Assessment</a:t>
            </a:r>
            <a:r>
              <a:rPr lang="en-US" dirty="0"/>
              <a:t> on the SurveyMonkey platform. They were reminded about this invitation on May 14 and June 4. </a:t>
            </a:r>
          </a:p>
          <a:p>
            <a:pPr>
              <a:lnSpc>
                <a:spcPct val="120000"/>
              </a:lnSpc>
            </a:pPr>
            <a:r>
              <a:rPr lang="en-US" dirty="0"/>
              <a:t>After data cleaning, our final sample included </a:t>
            </a:r>
            <a:r>
              <a:rPr lang="en-US" b="1" dirty="0"/>
              <a:t>144 completed and non-duplicative surveys </a:t>
            </a:r>
            <a:r>
              <a:rPr lang="en-US" dirty="0"/>
              <a:t>from CIL administrators and staff. We should note that the study sample represents </a:t>
            </a:r>
            <a:r>
              <a:rPr lang="en-US" i="1" dirty="0"/>
              <a:t>individuals who work at a CIL, not the CILs themselves </a:t>
            </a:r>
            <a:r>
              <a:rPr lang="en-US" dirty="0"/>
              <a:t>(i.e. it is possible that more than one response may have come from the same Center).</a:t>
            </a:r>
          </a:p>
        </p:txBody>
      </p:sp>
      <p:sp>
        <p:nvSpPr>
          <p:cNvPr id="5" name="Title 4">
            <a:extLst>
              <a:ext uri="{FF2B5EF4-FFF2-40B4-BE49-F238E27FC236}">
                <a16:creationId xmlns:a16="http://schemas.microsoft.com/office/drawing/2014/main" id="{B3198D9C-9E88-8A46-8F21-06EA02F5E52C}"/>
              </a:ext>
            </a:extLst>
          </p:cNvPr>
          <p:cNvSpPr>
            <a:spLocks noGrp="1"/>
          </p:cNvSpPr>
          <p:nvPr>
            <p:ph type="title"/>
          </p:nvPr>
        </p:nvSpPr>
        <p:spPr/>
        <p:txBody>
          <a:bodyPr/>
          <a:lstStyle/>
          <a:p>
            <a:pPr algn="ctr"/>
            <a:r>
              <a:rPr lang="en-US" sz="800" dirty="0">
                <a:solidFill>
                  <a:schemeClr val="bg1">
                    <a:lumMod val="85000"/>
                  </a:schemeClr>
                </a:solidFill>
              </a:rPr>
              <a:t>&gt;&gt;Slide 12 </a:t>
            </a:r>
            <a:br>
              <a:rPr lang="en-US" sz="800" dirty="0">
                <a:solidFill>
                  <a:schemeClr val="bg1">
                    <a:lumMod val="85000"/>
                  </a:schemeClr>
                </a:solidFill>
              </a:rPr>
            </a:br>
            <a:r>
              <a:rPr lang="en-US" dirty="0"/>
              <a:t>Survey Sample and Response Rate</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713318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D97D24-1B08-F242-847D-92A7B5B95DCB}"/>
              </a:ext>
            </a:extLst>
          </p:cNvPr>
          <p:cNvSpPr>
            <a:spLocks noGrp="1"/>
          </p:cNvSpPr>
          <p:nvPr>
            <p:ph type="sldNum" sz="quarter" idx="12"/>
          </p:nvPr>
        </p:nvSpPr>
        <p:spPr/>
        <p:txBody>
          <a:bodyPr/>
          <a:lstStyle/>
          <a:p>
            <a:fld id="{E5137D0E-4A4F-4307-8994-C1891D747D59}" type="slidenum">
              <a:rPr lang="en-US" smtClean="0"/>
              <a:t>13</a:t>
            </a:fld>
            <a:endParaRPr lang="en-US" dirty="0"/>
          </a:p>
        </p:txBody>
      </p:sp>
      <p:sp>
        <p:nvSpPr>
          <p:cNvPr id="4" name="Content Placeholder 3">
            <a:extLst>
              <a:ext uri="{FF2B5EF4-FFF2-40B4-BE49-F238E27FC236}">
                <a16:creationId xmlns:a16="http://schemas.microsoft.com/office/drawing/2014/main" id="{2ACC16A3-7A85-BF4C-A2E2-80A7ABF2D177}"/>
              </a:ext>
            </a:extLst>
          </p:cNvPr>
          <p:cNvSpPr>
            <a:spLocks noGrp="1"/>
          </p:cNvSpPr>
          <p:nvPr>
            <p:ph idx="1"/>
          </p:nvPr>
        </p:nvSpPr>
        <p:spPr/>
        <p:txBody>
          <a:bodyPr/>
          <a:lstStyle/>
          <a:p>
            <a:r>
              <a:rPr lang="en-US" dirty="0"/>
              <a:t>We used frequency tables to characterize responses to the four multiple choice questions on CIL operations, staffing, current services offered, and new services.</a:t>
            </a:r>
          </a:p>
          <a:p>
            <a:r>
              <a:rPr lang="en-US" dirty="0"/>
              <a:t>We used basic qualitative methods to identify recurring themes in the four open-ended questions on organizational challenges, consumer and staff concerns, and local issues that should be brought to the attention of the Administration for Community Living (in the US Dept. of Health and Human Services).</a:t>
            </a:r>
          </a:p>
        </p:txBody>
      </p:sp>
      <p:sp>
        <p:nvSpPr>
          <p:cNvPr id="5" name="Title 4">
            <a:extLst>
              <a:ext uri="{FF2B5EF4-FFF2-40B4-BE49-F238E27FC236}">
                <a16:creationId xmlns:a16="http://schemas.microsoft.com/office/drawing/2014/main" id="{274EF054-2164-6043-B4FF-DFD920EAB571}"/>
              </a:ext>
            </a:extLst>
          </p:cNvPr>
          <p:cNvSpPr>
            <a:spLocks noGrp="1"/>
          </p:cNvSpPr>
          <p:nvPr>
            <p:ph type="title"/>
          </p:nvPr>
        </p:nvSpPr>
        <p:spPr/>
        <p:txBody>
          <a:bodyPr>
            <a:normAutofit/>
          </a:bodyPr>
          <a:lstStyle/>
          <a:p>
            <a:pPr algn="ctr"/>
            <a:r>
              <a:rPr lang="en-US" sz="800" dirty="0">
                <a:solidFill>
                  <a:schemeClr val="bg1">
                    <a:lumMod val="85000"/>
                  </a:schemeClr>
                </a:solidFill>
              </a:rPr>
              <a:t>&gt;&gt;Slide 13 </a:t>
            </a:r>
            <a:br>
              <a:rPr lang="en-US" sz="800" dirty="0">
                <a:solidFill>
                  <a:schemeClr val="bg1">
                    <a:lumMod val="85000"/>
                  </a:schemeClr>
                </a:solidFill>
              </a:rPr>
            </a:br>
            <a:r>
              <a:rPr lang="en-US" dirty="0"/>
              <a:t>Analysis Strategy</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211850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82433F-599C-5143-8450-2915BAE1A74B}"/>
              </a:ext>
            </a:extLst>
          </p:cNvPr>
          <p:cNvSpPr>
            <a:spLocks noGrp="1"/>
          </p:cNvSpPr>
          <p:nvPr>
            <p:ph type="sldNum" sz="quarter" idx="12"/>
          </p:nvPr>
        </p:nvSpPr>
        <p:spPr/>
        <p:txBody>
          <a:bodyPr/>
          <a:lstStyle/>
          <a:p>
            <a:fld id="{E5137D0E-4A4F-4307-8994-C1891D747D59}" type="slidenum">
              <a:rPr lang="en-US" smtClean="0"/>
              <a:t>14</a:t>
            </a:fld>
            <a:endParaRPr lang="en-US" dirty="0"/>
          </a:p>
        </p:txBody>
      </p:sp>
      <p:sp>
        <p:nvSpPr>
          <p:cNvPr id="4" name="Subtitle 3">
            <a:extLst>
              <a:ext uri="{FF2B5EF4-FFF2-40B4-BE49-F238E27FC236}">
                <a16:creationId xmlns:a16="http://schemas.microsoft.com/office/drawing/2014/main" id="{04F6B291-787C-BD4D-B4A3-7ECB32914A3B}"/>
              </a:ext>
            </a:extLst>
          </p:cNvPr>
          <p:cNvSpPr>
            <a:spLocks noGrp="1"/>
          </p:cNvSpPr>
          <p:nvPr>
            <p:ph type="subTitle" idx="1"/>
          </p:nvPr>
        </p:nvSpPr>
        <p:spPr/>
        <p:txBody>
          <a:bodyPr/>
          <a:lstStyle/>
          <a:p>
            <a:r>
              <a:rPr lang="en-US" dirty="0"/>
              <a:t>Jae Kennedy, WSU</a:t>
            </a:r>
          </a:p>
        </p:txBody>
      </p:sp>
      <p:sp>
        <p:nvSpPr>
          <p:cNvPr id="5" name="Title 4">
            <a:extLst>
              <a:ext uri="{FF2B5EF4-FFF2-40B4-BE49-F238E27FC236}">
                <a16:creationId xmlns:a16="http://schemas.microsoft.com/office/drawing/2014/main" id="{0A58159A-A444-804C-9775-C4D9A21E1D4E}"/>
              </a:ext>
            </a:extLst>
          </p:cNvPr>
          <p:cNvSpPr>
            <a:spLocks noGrp="1"/>
          </p:cNvSpPr>
          <p:nvPr>
            <p:ph type="ctrTitle"/>
          </p:nvPr>
        </p:nvSpPr>
        <p:spPr/>
        <p:txBody>
          <a:bodyPr/>
          <a:lstStyle/>
          <a:p>
            <a:r>
              <a:rPr lang="en-US" sz="800" dirty="0">
                <a:solidFill>
                  <a:schemeClr val="bg1">
                    <a:lumMod val="85000"/>
                  </a:schemeClr>
                </a:solidFill>
              </a:rPr>
              <a:t>&gt;&gt;Slide 14 </a:t>
            </a:r>
            <a:br>
              <a:rPr lang="en-US" sz="800" dirty="0">
                <a:solidFill>
                  <a:schemeClr val="bg1">
                    <a:lumMod val="85000"/>
                  </a:schemeClr>
                </a:solidFill>
              </a:rPr>
            </a:br>
            <a:r>
              <a:rPr lang="en-US" sz="4000" dirty="0"/>
              <a:t>Study findings:</a:t>
            </a:r>
            <a:br>
              <a:rPr lang="en-US" sz="4000" dirty="0"/>
            </a:br>
            <a:r>
              <a:rPr lang="en-US" sz="4000" dirty="0"/>
              <a:t>COVID-19 Challenges for CILs, Staff and Consumers</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323812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6BDD39-63D8-C043-9FC8-907C82A69C1D}"/>
              </a:ext>
            </a:extLst>
          </p:cNvPr>
          <p:cNvSpPr>
            <a:spLocks noGrp="1"/>
          </p:cNvSpPr>
          <p:nvPr>
            <p:ph type="sldNum" sz="quarter" idx="12"/>
          </p:nvPr>
        </p:nvSpPr>
        <p:spPr/>
        <p:txBody>
          <a:bodyPr/>
          <a:lstStyle/>
          <a:p>
            <a:fld id="{E5137D0E-4A4F-4307-8994-C1891D747D59}" type="slidenum">
              <a:rPr lang="en-US" smtClean="0"/>
              <a:t>15</a:t>
            </a:fld>
            <a:endParaRPr lang="en-US" dirty="0"/>
          </a:p>
        </p:txBody>
      </p:sp>
      <p:sp>
        <p:nvSpPr>
          <p:cNvPr id="5" name="Title 4">
            <a:extLst>
              <a:ext uri="{FF2B5EF4-FFF2-40B4-BE49-F238E27FC236}">
                <a16:creationId xmlns:a16="http://schemas.microsoft.com/office/drawing/2014/main" id="{8556A4CD-7A97-CF43-A512-FF7CE0B239F8}"/>
              </a:ext>
            </a:extLst>
          </p:cNvPr>
          <p:cNvSpPr>
            <a:spLocks noGrp="1"/>
          </p:cNvSpPr>
          <p:nvPr>
            <p:ph type="ctrTitle"/>
          </p:nvPr>
        </p:nvSpPr>
        <p:spPr>
          <a:xfrm>
            <a:off x="1598612" y="2743200"/>
            <a:ext cx="9144000" cy="990600"/>
          </a:xfrm>
        </p:spPr>
        <p:txBody>
          <a:bodyPr/>
          <a:lstStyle/>
          <a:p>
            <a:r>
              <a:rPr lang="en-US" sz="800" dirty="0">
                <a:solidFill>
                  <a:schemeClr val="bg1">
                    <a:lumMod val="85000"/>
                  </a:schemeClr>
                </a:solidFill>
              </a:rPr>
              <a:t>&gt;&gt;Slide 15 </a:t>
            </a:r>
            <a:br>
              <a:rPr lang="en-US" sz="800" dirty="0">
                <a:solidFill>
                  <a:schemeClr val="bg1">
                    <a:lumMod val="85000"/>
                  </a:schemeClr>
                </a:solidFill>
              </a:rPr>
            </a:br>
            <a:r>
              <a:rPr lang="en-US" sz="4000" i="1" dirty="0"/>
              <a:t>Right now, what are the biggest pandemic challenges your CIL is facing in providing services to adults with disabilities?</a:t>
            </a:r>
            <a:endParaRPr lang="en-US" sz="4000" dirty="0"/>
          </a:p>
        </p:txBody>
      </p:sp>
      <p:sp>
        <p:nvSpPr>
          <p:cNvPr id="4" name="Footer Placeholder 3"/>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537323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8DEE50-29B7-794B-BF1F-13A75598707D}"/>
              </a:ext>
            </a:extLst>
          </p:cNvPr>
          <p:cNvSpPr>
            <a:spLocks noGrp="1"/>
          </p:cNvSpPr>
          <p:nvPr>
            <p:ph type="sldNum" sz="quarter" idx="12"/>
          </p:nvPr>
        </p:nvSpPr>
        <p:spPr/>
        <p:txBody>
          <a:bodyPr/>
          <a:lstStyle/>
          <a:p>
            <a:fld id="{E5137D0E-4A4F-4307-8994-C1891D747D59}" type="slidenum">
              <a:rPr lang="en-US" smtClean="0"/>
              <a:t>16</a:t>
            </a:fld>
            <a:endParaRPr lang="en-US" dirty="0"/>
          </a:p>
        </p:txBody>
      </p:sp>
      <p:sp>
        <p:nvSpPr>
          <p:cNvPr id="4" name="Content Placeholder 3">
            <a:extLst>
              <a:ext uri="{FF2B5EF4-FFF2-40B4-BE49-F238E27FC236}">
                <a16:creationId xmlns:a16="http://schemas.microsoft.com/office/drawing/2014/main" id="{AA88094A-12BC-494A-A4A2-23BB96CDB6FC}"/>
              </a:ext>
            </a:extLst>
          </p:cNvPr>
          <p:cNvSpPr>
            <a:spLocks noGrp="1"/>
          </p:cNvSpPr>
          <p:nvPr>
            <p:ph idx="1"/>
          </p:nvPr>
        </p:nvSpPr>
        <p:spPr>
          <a:xfrm>
            <a:off x="836612" y="1752601"/>
            <a:ext cx="10591799" cy="4572000"/>
          </a:xfrm>
        </p:spPr>
        <p:txBody>
          <a:bodyPr>
            <a:normAutofit fontScale="92500" lnSpcReduction="20000"/>
          </a:bodyPr>
          <a:lstStyle/>
          <a:p>
            <a:pPr>
              <a:lnSpc>
                <a:spcPct val="110000"/>
              </a:lnSpc>
            </a:pPr>
            <a:r>
              <a:rPr lang="en-US" dirty="0"/>
              <a:t>Because we are also considered high-risk, we can't go help our peers directly, and it is heartbreaking to deal with such extreme need so remotely.</a:t>
            </a:r>
          </a:p>
          <a:p>
            <a:pPr>
              <a:lnSpc>
                <a:spcPct val="110000"/>
              </a:lnSpc>
            </a:pPr>
            <a:r>
              <a:rPr lang="en-US" dirty="0"/>
              <a:t>We have been working remotely and still have contact, but don't have the personal contact some consumers need. </a:t>
            </a:r>
          </a:p>
          <a:p>
            <a:pPr>
              <a:lnSpc>
                <a:spcPct val="110000"/>
              </a:lnSpc>
            </a:pPr>
            <a:r>
              <a:rPr lang="en-US" dirty="0"/>
              <a:t>The biggest challenge is not being able to convene face-to-face assessments. This process enables us to identify and address needs that have not been expressed verbally. In some cases, it allows us the opportunity to access other resources when applicable.</a:t>
            </a:r>
          </a:p>
          <a:p>
            <a:pPr>
              <a:lnSpc>
                <a:spcPct val="110000"/>
              </a:lnSpc>
            </a:pPr>
            <a:r>
              <a:rPr lang="en-US" dirty="0"/>
              <a:t>Many of our consumers who have language barriers, elderly, or don't have video capabilities … are missing that face-to-face connection. </a:t>
            </a:r>
          </a:p>
        </p:txBody>
      </p:sp>
      <p:sp>
        <p:nvSpPr>
          <p:cNvPr id="5" name="Title 4">
            <a:extLst>
              <a:ext uri="{FF2B5EF4-FFF2-40B4-BE49-F238E27FC236}">
                <a16:creationId xmlns:a16="http://schemas.microsoft.com/office/drawing/2014/main" id="{74AE49B3-FB52-1E45-BABC-BED5EB35B8DE}"/>
              </a:ext>
            </a:extLst>
          </p:cNvPr>
          <p:cNvSpPr>
            <a:spLocks noGrp="1"/>
          </p:cNvSpPr>
          <p:nvPr>
            <p:ph type="title"/>
          </p:nvPr>
        </p:nvSpPr>
        <p:spPr>
          <a:xfrm>
            <a:off x="1293812" y="990600"/>
            <a:ext cx="9982200" cy="685800"/>
          </a:xfrm>
        </p:spPr>
        <p:txBody>
          <a:bodyPr>
            <a:normAutofit fontScale="90000"/>
          </a:bodyPr>
          <a:lstStyle/>
          <a:p>
            <a:pPr algn="ctr"/>
            <a:r>
              <a:rPr lang="en-US" sz="800" dirty="0">
                <a:solidFill>
                  <a:schemeClr val="bg1">
                    <a:lumMod val="85000"/>
                  </a:schemeClr>
                </a:solidFill>
              </a:rPr>
              <a:t>&gt;&gt;Slide 16 </a:t>
            </a:r>
            <a:br>
              <a:rPr lang="en-US" sz="800" dirty="0">
                <a:solidFill>
                  <a:schemeClr val="bg1">
                    <a:lumMod val="85000"/>
                  </a:schemeClr>
                </a:solidFill>
              </a:rPr>
            </a:br>
            <a:r>
              <a:rPr lang="en-US" dirty="0"/>
              <a:t>Challenges for the CILs: </a:t>
            </a:r>
            <a:br>
              <a:rPr lang="en-US" dirty="0"/>
            </a:br>
            <a:r>
              <a:rPr lang="en-US" dirty="0">
                <a:solidFill>
                  <a:srgbClr val="FF0000"/>
                </a:solidFill>
              </a:rPr>
              <a:t>Disruption of Face-to-Face Relationships</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385662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8DEE50-29B7-794B-BF1F-13A75598707D}"/>
              </a:ext>
            </a:extLst>
          </p:cNvPr>
          <p:cNvSpPr>
            <a:spLocks noGrp="1"/>
          </p:cNvSpPr>
          <p:nvPr>
            <p:ph type="sldNum" sz="quarter" idx="12"/>
          </p:nvPr>
        </p:nvSpPr>
        <p:spPr/>
        <p:txBody>
          <a:bodyPr/>
          <a:lstStyle/>
          <a:p>
            <a:fld id="{E5137D0E-4A4F-4307-8994-C1891D747D59}" type="slidenum">
              <a:rPr lang="en-US" smtClean="0"/>
              <a:t>17</a:t>
            </a:fld>
            <a:endParaRPr lang="en-US" dirty="0"/>
          </a:p>
        </p:txBody>
      </p:sp>
      <p:sp>
        <p:nvSpPr>
          <p:cNvPr id="4" name="Content Placeholder 3">
            <a:extLst>
              <a:ext uri="{FF2B5EF4-FFF2-40B4-BE49-F238E27FC236}">
                <a16:creationId xmlns:a16="http://schemas.microsoft.com/office/drawing/2014/main" id="{AA88094A-12BC-494A-A4A2-23BB96CDB6FC}"/>
              </a:ext>
            </a:extLst>
          </p:cNvPr>
          <p:cNvSpPr>
            <a:spLocks noGrp="1"/>
          </p:cNvSpPr>
          <p:nvPr>
            <p:ph idx="1"/>
          </p:nvPr>
        </p:nvSpPr>
        <p:spPr>
          <a:xfrm>
            <a:off x="836612" y="1524000"/>
            <a:ext cx="10515599" cy="4617827"/>
          </a:xfrm>
        </p:spPr>
        <p:txBody>
          <a:bodyPr>
            <a:normAutofit/>
          </a:bodyPr>
          <a:lstStyle/>
          <a:p>
            <a:pPr>
              <a:lnSpc>
                <a:spcPct val="100000"/>
              </a:lnSpc>
            </a:pPr>
            <a:r>
              <a:rPr lang="en-US" sz="2400" dirty="0"/>
              <a:t>Because we are relying on cell phone use or home phone use, people don't recognize who is calling and won't answer. </a:t>
            </a:r>
          </a:p>
          <a:p>
            <a:pPr>
              <a:lnSpc>
                <a:spcPct val="100000"/>
              </a:lnSpc>
            </a:pPr>
            <a:r>
              <a:rPr lang="en-US" sz="2400" dirty="0"/>
              <a:t>Much of the disability community are older adults who are not used to going online to use a computer to access information; that is, if they even own a computer. Since many don't have internet, we can't do face time or Zoom meetings or trainings either.</a:t>
            </a:r>
          </a:p>
          <a:p>
            <a:pPr>
              <a:lnSpc>
                <a:spcPct val="100000"/>
              </a:lnSpc>
            </a:pPr>
            <a:r>
              <a:rPr lang="en-US" sz="2400" dirty="0"/>
              <a:t>We now rely on phone calls, emails, mailing items, etc.  Not all consumers have a phone or computer.  Voice mailboxes are often full or not set up. Consumers don't answer their phone.  Calls are taking longer than usual in person meetings, as consumers need to talk and express their concerns.</a:t>
            </a:r>
            <a:endParaRPr lang="en-US" dirty="0">
              <a:solidFill>
                <a:schemeClr val="accent2"/>
              </a:solidFill>
            </a:endParaRPr>
          </a:p>
        </p:txBody>
      </p:sp>
      <p:sp>
        <p:nvSpPr>
          <p:cNvPr id="5" name="Title 4">
            <a:extLst>
              <a:ext uri="{FF2B5EF4-FFF2-40B4-BE49-F238E27FC236}">
                <a16:creationId xmlns:a16="http://schemas.microsoft.com/office/drawing/2014/main" id="{74AE49B3-FB52-1E45-BABC-BED5EB35B8DE}"/>
              </a:ext>
            </a:extLst>
          </p:cNvPr>
          <p:cNvSpPr>
            <a:spLocks noGrp="1"/>
          </p:cNvSpPr>
          <p:nvPr>
            <p:ph type="title"/>
          </p:nvPr>
        </p:nvSpPr>
        <p:spPr>
          <a:xfrm>
            <a:off x="1293812" y="762000"/>
            <a:ext cx="9982200" cy="685800"/>
          </a:xfrm>
        </p:spPr>
        <p:txBody>
          <a:bodyPr>
            <a:normAutofit fontScale="90000"/>
          </a:bodyPr>
          <a:lstStyle/>
          <a:p>
            <a:pPr algn="ctr"/>
            <a:r>
              <a:rPr lang="en-US" sz="800" dirty="0">
                <a:solidFill>
                  <a:schemeClr val="bg1">
                    <a:lumMod val="85000"/>
                  </a:schemeClr>
                </a:solidFill>
              </a:rPr>
              <a:t>&gt;&gt;Slide 17 </a:t>
            </a:r>
            <a:br>
              <a:rPr lang="en-US" sz="800" dirty="0">
                <a:solidFill>
                  <a:schemeClr val="bg1">
                    <a:lumMod val="85000"/>
                  </a:schemeClr>
                </a:solidFill>
              </a:rPr>
            </a:br>
            <a:r>
              <a:rPr lang="en-US" dirty="0"/>
              <a:t>Challenges for the CILs: </a:t>
            </a:r>
            <a:br>
              <a:rPr lang="en-US" dirty="0">
                <a:solidFill>
                  <a:srgbClr val="7030A0"/>
                </a:solidFill>
              </a:rPr>
            </a:br>
            <a:r>
              <a:rPr lang="en-US" dirty="0">
                <a:solidFill>
                  <a:srgbClr val="FF0000"/>
                </a:solidFill>
              </a:rPr>
              <a:t>Technology Gaps</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054439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8DEE50-29B7-794B-BF1F-13A75598707D}"/>
              </a:ext>
            </a:extLst>
          </p:cNvPr>
          <p:cNvSpPr>
            <a:spLocks noGrp="1"/>
          </p:cNvSpPr>
          <p:nvPr>
            <p:ph type="sldNum" sz="quarter" idx="12"/>
          </p:nvPr>
        </p:nvSpPr>
        <p:spPr/>
        <p:txBody>
          <a:bodyPr/>
          <a:lstStyle/>
          <a:p>
            <a:fld id="{E5137D0E-4A4F-4307-8994-C1891D747D59}" type="slidenum">
              <a:rPr lang="en-US" smtClean="0"/>
              <a:t>18</a:t>
            </a:fld>
            <a:endParaRPr lang="en-US" dirty="0"/>
          </a:p>
        </p:txBody>
      </p:sp>
      <p:sp>
        <p:nvSpPr>
          <p:cNvPr id="4" name="Content Placeholder 3">
            <a:extLst>
              <a:ext uri="{FF2B5EF4-FFF2-40B4-BE49-F238E27FC236}">
                <a16:creationId xmlns:a16="http://schemas.microsoft.com/office/drawing/2014/main" id="{AA88094A-12BC-494A-A4A2-23BB96CDB6FC}"/>
              </a:ext>
            </a:extLst>
          </p:cNvPr>
          <p:cNvSpPr>
            <a:spLocks noGrp="1"/>
          </p:cNvSpPr>
          <p:nvPr>
            <p:ph idx="1"/>
          </p:nvPr>
        </p:nvSpPr>
        <p:spPr>
          <a:xfrm>
            <a:off x="1065212" y="1905000"/>
            <a:ext cx="10439400" cy="4343400"/>
          </a:xfrm>
        </p:spPr>
        <p:txBody>
          <a:bodyPr>
            <a:normAutofit fontScale="92500"/>
          </a:bodyPr>
          <a:lstStyle/>
          <a:p>
            <a:r>
              <a:rPr lang="en-US" dirty="0"/>
              <a:t>The logistics of providing services in rural areas that we now cannot travel to.  The lack of technology in those rural areas making meeting virtually next to impossible.</a:t>
            </a:r>
          </a:p>
          <a:p>
            <a:r>
              <a:rPr lang="en-US" dirty="0"/>
              <a:t>We are a rural community and many of our consumers are seniors.  Many of our consumers don't have internet, and many of them only have the SafeLink free phone with limited time.</a:t>
            </a:r>
          </a:p>
          <a:p>
            <a:r>
              <a:rPr lang="en-US" dirty="0"/>
              <a:t>Having to serve people remotely such as phone contact only when most families don’t have good phones or cannot afford phones. Letting tribal leadership know about collaborations between agencies and individual groups to make sure everyone is checked on. </a:t>
            </a:r>
          </a:p>
        </p:txBody>
      </p:sp>
      <p:sp>
        <p:nvSpPr>
          <p:cNvPr id="5" name="Title 4">
            <a:extLst>
              <a:ext uri="{FF2B5EF4-FFF2-40B4-BE49-F238E27FC236}">
                <a16:creationId xmlns:a16="http://schemas.microsoft.com/office/drawing/2014/main" id="{74AE49B3-FB52-1E45-BABC-BED5EB35B8DE}"/>
              </a:ext>
            </a:extLst>
          </p:cNvPr>
          <p:cNvSpPr>
            <a:spLocks noGrp="1"/>
          </p:cNvSpPr>
          <p:nvPr>
            <p:ph type="title"/>
          </p:nvPr>
        </p:nvSpPr>
        <p:spPr>
          <a:xfrm>
            <a:off x="1293812" y="1061546"/>
            <a:ext cx="9982200" cy="685800"/>
          </a:xfrm>
        </p:spPr>
        <p:txBody>
          <a:bodyPr>
            <a:normAutofit fontScale="90000"/>
          </a:bodyPr>
          <a:lstStyle/>
          <a:p>
            <a:pPr algn="ctr"/>
            <a:r>
              <a:rPr lang="en-US" sz="800" dirty="0">
                <a:solidFill>
                  <a:schemeClr val="bg1">
                    <a:lumMod val="85000"/>
                  </a:schemeClr>
                </a:solidFill>
              </a:rPr>
              <a:t>&gt;&gt;Slide 18 </a:t>
            </a:r>
            <a:br>
              <a:rPr lang="en-US" sz="800" dirty="0">
                <a:solidFill>
                  <a:schemeClr val="bg1">
                    <a:lumMod val="85000"/>
                  </a:schemeClr>
                </a:solidFill>
              </a:rPr>
            </a:br>
            <a:r>
              <a:rPr lang="en-US" dirty="0"/>
              <a:t>Challenges for the CILs: </a:t>
            </a:r>
            <a:br>
              <a:rPr lang="en-US" dirty="0"/>
            </a:br>
            <a:r>
              <a:rPr lang="en-US" dirty="0">
                <a:solidFill>
                  <a:srgbClr val="FF0000"/>
                </a:solidFill>
              </a:rPr>
              <a:t>Rural Access</a:t>
            </a:r>
            <a:endParaRPr lang="en-US" dirty="0"/>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972045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8DEE50-29B7-794B-BF1F-13A75598707D}"/>
              </a:ext>
            </a:extLst>
          </p:cNvPr>
          <p:cNvSpPr>
            <a:spLocks noGrp="1"/>
          </p:cNvSpPr>
          <p:nvPr>
            <p:ph type="sldNum" sz="quarter" idx="12"/>
          </p:nvPr>
        </p:nvSpPr>
        <p:spPr/>
        <p:txBody>
          <a:bodyPr/>
          <a:lstStyle/>
          <a:p>
            <a:fld id="{E5137D0E-4A4F-4307-8994-C1891D747D59}" type="slidenum">
              <a:rPr lang="en-US" smtClean="0"/>
              <a:t>19</a:t>
            </a:fld>
            <a:endParaRPr lang="en-US" dirty="0"/>
          </a:p>
        </p:txBody>
      </p:sp>
      <p:sp>
        <p:nvSpPr>
          <p:cNvPr id="4" name="Content Placeholder 3">
            <a:extLst>
              <a:ext uri="{FF2B5EF4-FFF2-40B4-BE49-F238E27FC236}">
                <a16:creationId xmlns:a16="http://schemas.microsoft.com/office/drawing/2014/main" id="{AA88094A-12BC-494A-A4A2-23BB96CDB6FC}"/>
              </a:ext>
            </a:extLst>
          </p:cNvPr>
          <p:cNvSpPr>
            <a:spLocks noGrp="1"/>
          </p:cNvSpPr>
          <p:nvPr>
            <p:ph idx="1"/>
          </p:nvPr>
        </p:nvSpPr>
        <p:spPr>
          <a:xfrm>
            <a:off x="1065212" y="1905000"/>
            <a:ext cx="10363199" cy="4343400"/>
          </a:xfrm>
        </p:spPr>
        <p:txBody>
          <a:bodyPr>
            <a:normAutofit lnSpcReduction="10000"/>
          </a:bodyPr>
          <a:lstStyle/>
          <a:p>
            <a:pPr>
              <a:lnSpc>
                <a:spcPct val="100000"/>
              </a:lnSpc>
            </a:pPr>
            <a:r>
              <a:rPr lang="en-US" sz="2400" dirty="0"/>
              <a:t>No face-to-face so no fee for service, which is about $48,000 a month.</a:t>
            </a:r>
          </a:p>
          <a:p>
            <a:pPr>
              <a:lnSpc>
                <a:spcPct val="100000"/>
              </a:lnSpc>
            </a:pPr>
            <a:r>
              <a:rPr lang="en-US" sz="2400" dirty="0"/>
              <a:t>We have had a big decline in requests for services which makes me worry they are going without assistance. </a:t>
            </a:r>
          </a:p>
          <a:p>
            <a:pPr>
              <a:lnSpc>
                <a:spcPct val="100000"/>
              </a:lnSpc>
            </a:pPr>
            <a:r>
              <a:rPr lang="en-US" sz="2400" dirty="0"/>
              <a:t>Our donor network is taking a hit.</a:t>
            </a:r>
          </a:p>
          <a:p>
            <a:pPr>
              <a:lnSpc>
                <a:spcPct val="100000"/>
              </a:lnSpc>
            </a:pPr>
            <a:r>
              <a:rPr lang="en-US" sz="2400" dirty="0"/>
              <a:t>We had to cancel our largest fundraiser of the year and doubt we are going to be able to recoup those lost funds. Going forward, we are trying to determine how to use virtual events that are accessible to all disabilities. </a:t>
            </a:r>
          </a:p>
          <a:p>
            <a:pPr>
              <a:lnSpc>
                <a:spcPct val="100000"/>
              </a:lnSpc>
            </a:pPr>
            <a:r>
              <a:rPr lang="en-US" sz="2400" dirty="0"/>
              <a:t>[Need help with] how to use the CARES Act funds. </a:t>
            </a:r>
          </a:p>
        </p:txBody>
      </p:sp>
      <p:sp>
        <p:nvSpPr>
          <p:cNvPr id="5" name="Title 4">
            <a:extLst>
              <a:ext uri="{FF2B5EF4-FFF2-40B4-BE49-F238E27FC236}">
                <a16:creationId xmlns:a16="http://schemas.microsoft.com/office/drawing/2014/main" id="{74AE49B3-FB52-1E45-BABC-BED5EB35B8DE}"/>
              </a:ext>
            </a:extLst>
          </p:cNvPr>
          <p:cNvSpPr>
            <a:spLocks noGrp="1"/>
          </p:cNvSpPr>
          <p:nvPr>
            <p:ph type="title"/>
          </p:nvPr>
        </p:nvSpPr>
        <p:spPr>
          <a:xfrm>
            <a:off x="1293812" y="1061546"/>
            <a:ext cx="9982200" cy="685800"/>
          </a:xfrm>
        </p:spPr>
        <p:txBody>
          <a:bodyPr>
            <a:normAutofit fontScale="90000"/>
          </a:bodyPr>
          <a:lstStyle/>
          <a:p>
            <a:pPr algn="ctr"/>
            <a:r>
              <a:rPr lang="en-US" sz="800" dirty="0">
                <a:solidFill>
                  <a:schemeClr val="bg1">
                    <a:lumMod val="85000"/>
                  </a:schemeClr>
                </a:solidFill>
              </a:rPr>
              <a:t>&gt;&gt;Slide 19 </a:t>
            </a:r>
            <a:br>
              <a:rPr lang="en-US" sz="800" dirty="0">
                <a:solidFill>
                  <a:schemeClr val="bg1">
                    <a:lumMod val="85000"/>
                  </a:schemeClr>
                </a:solidFill>
              </a:rPr>
            </a:br>
            <a:r>
              <a:rPr lang="en-US" dirty="0"/>
              <a:t>Challenges for the CILs: </a:t>
            </a:r>
            <a:br>
              <a:rPr lang="en-US" dirty="0"/>
            </a:br>
            <a:r>
              <a:rPr lang="en-US" dirty="0">
                <a:solidFill>
                  <a:srgbClr val="FF0000"/>
                </a:solidFill>
              </a:rPr>
              <a:t>Financial Repercussions</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818853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AACD0B-A7CC-8641-AFB9-85D1F0516D33}"/>
              </a:ext>
            </a:extLst>
          </p:cNvPr>
          <p:cNvSpPr>
            <a:spLocks noGrp="1"/>
          </p:cNvSpPr>
          <p:nvPr>
            <p:ph type="sldNum" sz="quarter" idx="12"/>
          </p:nvPr>
        </p:nvSpPr>
        <p:spPr/>
        <p:txBody>
          <a:bodyPr/>
          <a:lstStyle/>
          <a:p>
            <a:fld id="{E5137D0E-4A4F-4307-8994-C1891D747D59}" type="slidenum">
              <a:rPr lang="en-US" smtClean="0"/>
              <a:t>2</a:t>
            </a:fld>
            <a:endParaRPr lang="en-US" dirty="0"/>
          </a:p>
        </p:txBody>
      </p:sp>
      <p:sp>
        <p:nvSpPr>
          <p:cNvPr id="4" name="Subtitle 3">
            <a:extLst>
              <a:ext uri="{FF2B5EF4-FFF2-40B4-BE49-F238E27FC236}">
                <a16:creationId xmlns:a16="http://schemas.microsoft.com/office/drawing/2014/main" id="{3537C0A2-F420-BB4A-A3D0-5D85254270C8}"/>
              </a:ext>
            </a:extLst>
          </p:cNvPr>
          <p:cNvSpPr>
            <a:spLocks noGrp="1"/>
          </p:cNvSpPr>
          <p:nvPr>
            <p:ph type="subTitle" idx="1"/>
          </p:nvPr>
        </p:nvSpPr>
        <p:spPr/>
        <p:txBody>
          <a:bodyPr/>
          <a:lstStyle/>
          <a:p>
            <a:r>
              <a:rPr lang="en-US" dirty="0"/>
              <a:t>Lex Frieden, ILRU</a:t>
            </a:r>
          </a:p>
        </p:txBody>
      </p:sp>
      <p:sp>
        <p:nvSpPr>
          <p:cNvPr id="5" name="Title 4">
            <a:extLst>
              <a:ext uri="{FF2B5EF4-FFF2-40B4-BE49-F238E27FC236}">
                <a16:creationId xmlns:a16="http://schemas.microsoft.com/office/drawing/2014/main" id="{DE4F84D3-DD13-D545-9252-A65D4573DA64}"/>
              </a:ext>
            </a:extLst>
          </p:cNvPr>
          <p:cNvSpPr>
            <a:spLocks noGrp="1"/>
          </p:cNvSpPr>
          <p:nvPr>
            <p:ph type="ctrTitle"/>
          </p:nvPr>
        </p:nvSpPr>
        <p:spPr/>
        <p:txBody>
          <a:bodyPr/>
          <a:lstStyle/>
          <a:p>
            <a:r>
              <a:rPr lang="en-US" sz="800" dirty="0">
                <a:solidFill>
                  <a:schemeClr val="bg1">
                    <a:lumMod val="85000"/>
                  </a:schemeClr>
                </a:solidFill>
              </a:rPr>
              <a:t>&gt;&gt;Slide 2</a:t>
            </a:r>
            <a:br>
              <a:rPr lang="en-US" sz="800" dirty="0">
                <a:solidFill>
                  <a:schemeClr val="bg1">
                    <a:lumMod val="85000"/>
                  </a:schemeClr>
                </a:solidFill>
              </a:rPr>
            </a:br>
            <a:r>
              <a:rPr lang="en-US" sz="3600" dirty="0"/>
              <a:t>Introducing the CHRIL and the</a:t>
            </a:r>
            <a:br>
              <a:rPr lang="en-US" sz="3600" dirty="0"/>
            </a:br>
            <a:r>
              <a:rPr lang="en-US" sz="3600" i="1" dirty="0"/>
              <a:t>CHRIL/IL-NET COVID-19 </a:t>
            </a:r>
            <a:br>
              <a:rPr lang="en-US" sz="3600" i="1" dirty="0"/>
            </a:br>
            <a:r>
              <a:rPr lang="en-US" sz="3600" i="1" dirty="0"/>
              <a:t>Needs Assessment</a:t>
            </a:r>
            <a:r>
              <a:rPr lang="en-US" sz="3600" dirty="0"/>
              <a:t>  </a:t>
            </a:r>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94146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4DFEAB-59E2-FD49-B94D-AEFFA4EC1476}"/>
              </a:ext>
            </a:extLst>
          </p:cNvPr>
          <p:cNvSpPr>
            <a:spLocks noGrp="1"/>
          </p:cNvSpPr>
          <p:nvPr>
            <p:ph type="sldNum" sz="quarter" idx="12"/>
          </p:nvPr>
        </p:nvSpPr>
        <p:spPr/>
        <p:txBody>
          <a:bodyPr/>
          <a:lstStyle/>
          <a:p>
            <a:fld id="{E5137D0E-4A4F-4307-8994-C1891D747D59}" type="slidenum">
              <a:rPr lang="en-US" smtClean="0"/>
              <a:t>20</a:t>
            </a:fld>
            <a:endParaRPr lang="en-US" dirty="0"/>
          </a:p>
        </p:txBody>
      </p:sp>
      <p:sp>
        <p:nvSpPr>
          <p:cNvPr id="5" name="Title 4">
            <a:extLst>
              <a:ext uri="{FF2B5EF4-FFF2-40B4-BE49-F238E27FC236}">
                <a16:creationId xmlns:a16="http://schemas.microsoft.com/office/drawing/2014/main" id="{AC6B64AD-98BB-6B45-8D87-2A6BDE1D1B90}"/>
              </a:ext>
            </a:extLst>
          </p:cNvPr>
          <p:cNvSpPr>
            <a:spLocks noGrp="1"/>
          </p:cNvSpPr>
          <p:nvPr>
            <p:ph type="ctrTitle"/>
          </p:nvPr>
        </p:nvSpPr>
        <p:spPr>
          <a:xfrm>
            <a:off x="1598612" y="2057400"/>
            <a:ext cx="9144000" cy="1447800"/>
          </a:xfrm>
        </p:spPr>
        <p:txBody>
          <a:bodyPr/>
          <a:lstStyle/>
          <a:p>
            <a:pPr>
              <a:lnSpc>
                <a:spcPct val="100000"/>
              </a:lnSpc>
            </a:pPr>
            <a:r>
              <a:rPr lang="en-US" sz="800" dirty="0">
                <a:solidFill>
                  <a:schemeClr val="bg1">
                    <a:lumMod val="85000"/>
                  </a:schemeClr>
                </a:solidFill>
              </a:rPr>
              <a:t>&gt;&gt;Slide 20 </a:t>
            </a:r>
            <a:br>
              <a:rPr lang="en-US" sz="800" dirty="0">
                <a:solidFill>
                  <a:schemeClr val="bg1">
                    <a:lumMod val="85000"/>
                  </a:schemeClr>
                </a:solidFill>
              </a:rPr>
            </a:br>
            <a:r>
              <a:rPr lang="en-US" sz="4000" i="1" dirty="0"/>
              <a:t>What are the biggest pandemic concerns of your consumers?</a:t>
            </a:r>
            <a:endParaRPr lang="en-US" sz="4000" dirty="0"/>
          </a:p>
        </p:txBody>
      </p:sp>
      <p:sp>
        <p:nvSpPr>
          <p:cNvPr id="4" name="Footer Placeholder 3"/>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142000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8DEE50-29B7-794B-BF1F-13A75598707D}"/>
              </a:ext>
            </a:extLst>
          </p:cNvPr>
          <p:cNvSpPr>
            <a:spLocks noGrp="1"/>
          </p:cNvSpPr>
          <p:nvPr>
            <p:ph type="sldNum" sz="quarter" idx="12"/>
          </p:nvPr>
        </p:nvSpPr>
        <p:spPr/>
        <p:txBody>
          <a:bodyPr/>
          <a:lstStyle/>
          <a:p>
            <a:fld id="{E5137D0E-4A4F-4307-8994-C1891D747D59}" type="slidenum">
              <a:rPr lang="en-US" smtClean="0"/>
              <a:t>21</a:t>
            </a:fld>
            <a:endParaRPr lang="en-US" dirty="0"/>
          </a:p>
        </p:txBody>
      </p:sp>
      <p:sp>
        <p:nvSpPr>
          <p:cNvPr id="4" name="Content Placeholder 3">
            <a:extLst>
              <a:ext uri="{FF2B5EF4-FFF2-40B4-BE49-F238E27FC236}">
                <a16:creationId xmlns:a16="http://schemas.microsoft.com/office/drawing/2014/main" id="{AA88094A-12BC-494A-A4A2-23BB96CDB6FC}"/>
              </a:ext>
            </a:extLst>
          </p:cNvPr>
          <p:cNvSpPr>
            <a:spLocks noGrp="1"/>
          </p:cNvSpPr>
          <p:nvPr>
            <p:ph idx="1"/>
          </p:nvPr>
        </p:nvSpPr>
        <p:spPr>
          <a:xfrm>
            <a:off x="1065212" y="1600200"/>
            <a:ext cx="10363199" cy="4648200"/>
          </a:xfrm>
        </p:spPr>
        <p:txBody>
          <a:bodyPr>
            <a:normAutofit fontScale="92500" lnSpcReduction="10000"/>
          </a:bodyPr>
          <a:lstStyle/>
          <a:p>
            <a:pPr>
              <a:lnSpc>
                <a:spcPct val="100000"/>
              </a:lnSpc>
            </a:pPr>
            <a:r>
              <a:rPr lang="en-US" dirty="0"/>
              <a:t>Consumers would like to have access to masks. </a:t>
            </a:r>
          </a:p>
          <a:p>
            <a:pPr>
              <a:lnSpc>
                <a:spcPct val="100000"/>
              </a:lnSpc>
            </a:pPr>
            <a:r>
              <a:rPr lang="en-US" dirty="0"/>
              <a:t>Inability to get a face-to-face with doctors.  Many have health issues that cannot be addressed through video calls or phone calls by doctors.</a:t>
            </a:r>
          </a:p>
          <a:p>
            <a:pPr>
              <a:lnSpc>
                <a:spcPct val="100000"/>
              </a:lnSpc>
            </a:pPr>
            <a:r>
              <a:rPr lang="en-US" dirty="0"/>
              <a:t>Physical acquisition of medical care/prescriptions for pre-existing conditions, need for basic necessities [as well as] scarce PPE.</a:t>
            </a:r>
          </a:p>
          <a:p>
            <a:pPr>
              <a:lnSpc>
                <a:spcPct val="100000"/>
              </a:lnSpc>
            </a:pPr>
            <a:r>
              <a:rPr lang="en-US" dirty="0"/>
              <a:t>Staying out of nursing homes. Staying out of hospitals. Not contracting COVID-19 from visitors to their homes. Concern that they will be discriminated against when being triaged at a hospital.</a:t>
            </a:r>
          </a:p>
          <a:p>
            <a:pPr>
              <a:lnSpc>
                <a:spcPct val="100000"/>
              </a:lnSpc>
            </a:pPr>
            <a:r>
              <a:rPr lang="en-US" dirty="0"/>
              <a:t>Having a disability and being valued less when it comes to decisions such as who gets the ventilator when there is a shortage.</a:t>
            </a:r>
          </a:p>
        </p:txBody>
      </p:sp>
      <p:sp>
        <p:nvSpPr>
          <p:cNvPr id="5" name="Title 4">
            <a:extLst>
              <a:ext uri="{FF2B5EF4-FFF2-40B4-BE49-F238E27FC236}">
                <a16:creationId xmlns:a16="http://schemas.microsoft.com/office/drawing/2014/main" id="{74AE49B3-FB52-1E45-BABC-BED5EB35B8DE}"/>
              </a:ext>
            </a:extLst>
          </p:cNvPr>
          <p:cNvSpPr>
            <a:spLocks noGrp="1"/>
          </p:cNvSpPr>
          <p:nvPr>
            <p:ph type="title"/>
          </p:nvPr>
        </p:nvSpPr>
        <p:spPr>
          <a:xfrm>
            <a:off x="1293812" y="838200"/>
            <a:ext cx="9982200" cy="685800"/>
          </a:xfrm>
        </p:spPr>
        <p:txBody>
          <a:bodyPr>
            <a:normAutofit fontScale="90000"/>
          </a:bodyPr>
          <a:lstStyle/>
          <a:p>
            <a:pPr algn="ctr"/>
            <a:r>
              <a:rPr lang="en-US" sz="800" dirty="0">
                <a:solidFill>
                  <a:schemeClr val="bg1">
                    <a:lumMod val="85000"/>
                  </a:schemeClr>
                </a:solidFill>
              </a:rPr>
              <a:t>&gt;&gt;Slide 21</a:t>
            </a:r>
            <a:br>
              <a:rPr lang="en-US" sz="800" dirty="0">
                <a:solidFill>
                  <a:schemeClr val="bg1">
                    <a:lumMod val="85000"/>
                  </a:schemeClr>
                </a:solidFill>
              </a:rPr>
            </a:br>
            <a:r>
              <a:rPr lang="en-US" dirty="0"/>
              <a:t>Challenges for CIL Consumers: </a:t>
            </a:r>
            <a:br>
              <a:rPr lang="en-US" dirty="0"/>
            </a:br>
            <a:r>
              <a:rPr lang="en-US" dirty="0">
                <a:solidFill>
                  <a:srgbClr val="FF0000"/>
                </a:solidFill>
              </a:rPr>
              <a:t>Health and Healthcare</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448515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8DEE50-29B7-794B-BF1F-13A75598707D}"/>
              </a:ext>
            </a:extLst>
          </p:cNvPr>
          <p:cNvSpPr>
            <a:spLocks noGrp="1"/>
          </p:cNvSpPr>
          <p:nvPr>
            <p:ph type="sldNum" sz="quarter" idx="12"/>
          </p:nvPr>
        </p:nvSpPr>
        <p:spPr/>
        <p:txBody>
          <a:bodyPr/>
          <a:lstStyle/>
          <a:p>
            <a:fld id="{E5137D0E-4A4F-4307-8994-C1891D747D59}" type="slidenum">
              <a:rPr lang="en-US" smtClean="0"/>
              <a:t>22</a:t>
            </a:fld>
            <a:endParaRPr lang="en-US" dirty="0"/>
          </a:p>
        </p:txBody>
      </p:sp>
      <p:sp>
        <p:nvSpPr>
          <p:cNvPr id="4" name="Content Placeholder 3">
            <a:extLst>
              <a:ext uri="{FF2B5EF4-FFF2-40B4-BE49-F238E27FC236}">
                <a16:creationId xmlns:a16="http://schemas.microsoft.com/office/drawing/2014/main" id="{AA88094A-12BC-494A-A4A2-23BB96CDB6FC}"/>
              </a:ext>
            </a:extLst>
          </p:cNvPr>
          <p:cNvSpPr>
            <a:spLocks noGrp="1"/>
          </p:cNvSpPr>
          <p:nvPr>
            <p:ph idx="1"/>
          </p:nvPr>
        </p:nvSpPr>
        <p:spPr>
          <a:xfrm>
            <a:off x="912812" y="1676399"/>
            <a:ext cx="10515600" cy="4768849"/>
          </a:xfrm>
        </p:spPr>
        <p:txBody>
          <a:bodyPr>
            <a:normAutofit fontScale="92500" lnSpcReduction="10000"/>
          </a:bodyPr>
          <a:lstStyle/>
          <a:p>
            <a:r>
              <a:rPr lang="en-US" dirty="0"/>
              <a:t>PCAs have been unavailable, as they have mandated shifts at the health care facility where their primary employment is. </a:t>
            </a:r>
          </a:p>
          <a:p>
            <a:r>
              <a:rPr lang="en-US" dirty="0"/>
              <a:t>Workers not showing up due to their own needs/concerns. </a:t>
            </a:r>
          </a:p>
          <a:p>
            <a:r>
              <a:rPr lang="en-US" dirty="0"/>
              <a:t>With many [consumer’s] families practicing social distancing, a lot of our attendants are not able work with them. </a:t>
            </a:r>
          </a:p>
          <a:p>
            <a:r>
              <a:rPr lang="en-US" dirty="0"/>
              <a:t>Worried that their caregivers are going to get sick and then they won't have in-home care. </a:t>
            </a:r>
          </a:p>
          <a:p>
            <a:r>
              <a:rPr lang="en-US" dirty="0"/>
              <a:t>No/limited attendant care and lack of PPE for attendants and consumers. </a:t>
            </a:r>
          </a:p>
          <a:p>
            <a:r>
              <a:rPr lang="en-US" dirty="0"/>
              <a:t>It is already a challenge to maintain dependable, long term providers without a pandemic – adds another layer of complication. </a:t>
            </a:r>
          </a:p>
        </p:txBody>
      </p:sp>
      <p:sp>
        <p:nvSpPr>
          <p:cNvPr id="5" name="Title 4">
            <a:extLst>
              <a:ext uri="{FF2B5EF4-FFF2-40B4-BE49-F238E27FC236}">
                <a16:creationId xmlns:a16="http://schemas.microsoft.com/office/drawing/2014/main" id="{74AE49B3-FB52-1E45-BABC-BED5EB35B8DE}"/>
              </a:ext>
            </a:extLst>
          </p:cNvPr>
          <p:cNvSpPr>
            <a:spLocks noGrp="1"/>
          </p:cNvSpPr>
          <p:nvPr>
            <p:ph type="title"/>
          </p:nvPr>
        </p:nvSpPr>
        <p:spPr>
          <a:xfrm>
            <a:off x="1293812" y="838200"/>
            <a:ext cx="9982200" cy="685800"/>
          </a:xfrm>
        </p:spPr>
        <p:txBody>
          <a:bodyPr>
            <a:normAutofit fontScale="90000"/>
          </a:bodyPr>
          <a:lstStyle/>
          <a:p>
            <a:pPr algn="ctr"/>
            <a:r>
              <a:rPr lang="en-US" sz="700" dirty="0">
                <a:solidFill>
                  <a:schemeClr val="bg1">
                    <a:lumMod val="85000"/>
                  </a:schemeClr>
                </a:solidFill>
              </a:rPr>
              <a:t>&gt;&gt;Slide 22 </a:t>
            </a:r>
            <a:br>
              <a:rPr lang="en-US" sz="700" dirty="0">
                <a:solidFill>
                  <a:schemeClr val="bg1">
                    <a:lumMod val="85000"/>
                  </a:schemeClr>
                </a:solidFill>
              </a:rPr>
            </a:br>
            <a:r>
              <a:rPr lang="en-US" dirty="0"/>
              <a:t>Challenges for CIL consumers: </a:t>
            </a:r>
            <a:br>
              <a:rPr lang="en-US" dirty="0"/>
            </a:br>
            <a:r>
              <a:rPr lang="en-US" dirty="0">
                <a:solidFill>
                  <a:srgbClr val="FF0000"/>
                </a:solidFill>
              </a:rPr>
              <a:t>Personal Assistance</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723311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8DEE50-29B7-794B-BF1F-13A75598707D}"/>
              </a:ext>
            </a:extLst>
          </p:cNvPr>
          <p:cNvSpPr>
            <a:spLocks noGrp="1"/>
          </p:cNvSpPr>
          <p:nvPr>
            <p:ph type="sldNum" sz="quarter" idx="12"/>
          </p:nvPr>
        </p:nvSpPr>
        <p:spPr/>
        <p:txBody>
          <a:bodyPr/>
          <a:lstStyle/>
          <a:p>
            <a:fld id="{E5137D0E-4A4F-4307-8994-C1891D747D59}" type="slidenum">
              <a:rPr lang="en-US" smtClean="0"/>
              <a:t>23</a:t>
            </a:fld>
            <a:endParaRPr lang="en-US" dirty="0"/>
          </a:p>
        </p:txBody>
      </p:sp>
      <p:sp>
        <p:nvSpPr>
          <p:cNvPr id="4" name="Content Placeholder 3">
            <a:extLst>
              <a:ext uri="{FF2B5EF4-FFF2-40B4-BE49-F238E27FC236}">
                <a16:creationId xmlns:a16="http://schemas.microsoft.com/office/drawing/2014/main" id="{AA88094A-12BC-494A-A4A2-23BB96CDB6FC}"/>
              </a:ext>
            </a:extLst>
          </p:cNvPr>
          <p:cNvSpPr>
            <a:spLocks noGrp="1"/>
          </p:cNvSpPr>
          <p:nvPr>
            <p:ph idx="1"/>
          </p:nvPr>
        </p:nvSpPr>
        <p:spPr>
          <a:xfrm>
            <a:off x="836612" y="1905000"/>
            <a:ext cx="10591799" cy="4343400"/>
          </a:xfrm>
        </p:spPr>
        <p:txBody>
          <a:bodyPr>
            <a:normAutofit/>
          </a:bodyPr>
          <a:lstStyle/>
          <a:p>
            <a:pPr>
              <a:lnSpc>
                <a:spcPct val="100000"/>
              </a:lnSpc>
            </a:pPr>
            <a:r>
              <a:rPr lang="en-US" sz="2500" dirty="0"/>
              <a:t>Even with food assistance, many grocery stores are low on supplies. Medically necessary diets are limited due to limited food. </a:t>
            </a:r>
          </a:p>
          <a:p>
            <a:pPr>
              <a:lnSpc>
                <a:spcPct val="100000"/>
              </a:lnSpc>
            </a:pPr>
            <a:r>
              <a:rPr lang="en-US" sz="2500" dirty="0"/>
              <a:t>Not being able to use food stamp card to order food or be delivered. Also, if they have no one to trust to go to bank or to use their card.</a:t>
            </a:r>
          </a:p>
          <a:p>
            <a:pPr>
              <a:lnSpc>
                <a:spcPct val="100000"/>
              </a:lnSpc>
            </a:pPr>
            <a:r>
              <a:rPr lang="en-US" sz="2500" dirty="0"/>
              <a:t>People experiencing homelessness are unable to practice social distancing. Public places are closed where people usually access water for drinking, bathing, hand washing, dishes, etc. </a:t>
            </a:r>
          </a:p>
        </p:txBody>
      </p:sp>
      <p:sp>
        <p:nvSpPr>
          <p:cNvPr id="5" name="Title 4">
            <a:extLst>
              <a:ext uri="{FF2B5EF4-FFF2-40B4-BE49-F238E27FC236}">
                <a16:creationId xmlns:a16="http://schemas.microsoft.com/office/drawing/2014/main" id="{74AE49B3-FB52-1E45-BABC-BED5EB35B8DE}"/>
              </a:ext>
            </a:extLst>
          </p:cNvPr>
          <p:cNvSpPr>
            <a:spLocks noGrp="1"/>
          </p:cNvSpPr>
          <p:nvPr>
            <p:ph type="title"/>
          </p:nvPr>
        </p:nvSpPr>
        <p:spPr>
          <a:xfrm>
            <a:off x="1255711" y="838200"/>
            <a:ext cx="9982200" cy="685800"/>
          </a:xfrm>
        </p:spPr>
        <p:txBody>
          <a:bodyPr>
            <a:normAutofit fontScale="90000"/>
          </a:bodyPr>
          <a:lstStyle/>
          <a:p>
            <a:pPr algn="ctr"/>
            <a:r>
              <a:rPr lang="en-US" sz="800" dirty="0">
                <a:solidFill>
                  <a:schemeClr val="bg1">
                    <a:lumMod val="85000"/>
                  </a:schemeClr>
                </a:solidFill>
              </a:rPr>
              <a:t>&gt;&gt;Slide 23 </a:t>
            </a:r>
            <a:br>
              <a:rPr lang="en-US" sz="800" dirty="0">
                <a:solidFill>
                  <a:schemeClr val="bg1">
                    <a:lumMod val="85000"/>
                  </a:schemeClr>
                </a:solidFill>
              </a:rPr>
            </a:br>
            <a:r>
              <a:rPr lang="en-US" dirty="0"/>
              <a:t>Challenges for CIL Consumers: </a:t>
            </a:r>
            <a:br>
              <a:rPr lang="en-US" dirty="0"/>
            </a:br>
            <a:r>
              <a:rPr lang="en-US" dirty="0">
                <a:solidFill>
                  <a:srgbClr val="FF0000"/>
                </a:solidFill>
              </a:rPr>
              <a:t>Food and Housing</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650944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8DEE50-29B7-794B-BF1F-13A75598707D}"/>
              </a:ext>
            </a:extLst>
          </p:cNvPr>
          <p:cNvSpPr>
            <a:spLocks noGrp="1"/>
          </p:cNvSpPr>
          <p:nvPr>
            <p:ph type="sldNum" sz="quarter" idx="12"/>
          </p:nvPr>
        </p:nvSpPr>
        <p:spPr/>
        <p:txBody>
          <a:bodyPr/>
          <a:lstStyle/>
          <a:p>
            <a:fld id="{E5137D0E-4A4F-4307-8994-C1891D747D59}" type="slidenum">
              <a:rPr lang="en-US" smtClean="0"/>
              <a:t>24</a:t>
            </a:fld>
            <a:endParaRPr lang="en-US" dirty="0"/>
          </a:p>
        </p:txBody>
      </p:sp>
      <p:sp>
        <p:nvSpPr>
          <p:cNvPr id="4" name="Content Placeholder 3">
            <a:extLst>
              <a:ext uri="{FF2B5EF4-FFF2-40B4-BE49-F238E27FC236}">
                <a16:creationId xmlns:a16="http://schemas.microsoft.com/office/drawing/2014/main" id="{AA88094A-12BC-494A-A4A2-23BB96CDB6FC}"/>
              </a:ext>
            </a:extLst>
          </p:cNvPr>
          <p:cNvSpPr>
            <a:spLocks noGrp="1"/>
          </p:cNvSpPr>
          <p:nvPr>
            <p:ph idx="1"/>
          </p:nvPr>
        </p:nvSpPr>
        <p:spPr>
          <a:xfrm>
            <a:off x="1065212" y="1752600"/>
            <a:ext cx="10363199" cy="4343400"/>
          </a:xfrm>
        </p:spPr>
        <p:txBody>
          <a:bodyPr>
            <a:normAutofit/>
          </a:bodyPr>
          <a:lstStyle/>
          <a:p>
            <a:pPr>
              <a:lnSpc>
                <a:spcPct val="100000"/>
              </a:lnSpc>
            </a:pPr>
            <a:r>
              <a:rPr lang="en-US" dirty="0"/>
              <a:t>Main concerns are getting mail from services such as section 8 or SNAP and not being able to complete without assistance. They are concerned the assistance will be denied due to not completing recertification.</a:t>
            </a:r>
          </a:p>
          <a:p>
            <a:pPr>
              <a:lnSpc>
                <a:spcPct val="100000"/>
              </a:lnSpc>
            </a:pPr>
            <a:r>
              <a:rPr lang="en-US" dirty="0"/>
              <a:t>Social Security offices not taking new applications, are they going to get a stimulus check, when will this be over. </a:t>
            </a:r>
          </a:p>
          <a:p>
            <a:pPr>
              <a:lnSpc>
                <a:spcPct val="100000"/>
              </a:lnSpc>
            </a:pPr>
            <a:r>
              <a:rPr lang="en-US" dirty="0"/>
              <a:t>Meeting SSA and other appeal deadlines.</a:t>
            </a:r>
          </a:p>
          <a:p>
            <a:pPr>
              <a:lnSpc>
                <a:spcPct val="100000"/>
              </a:lnSpc>
            </a:pPr>
            <a:r>
              <a:rPr lang="en-US" dirty="0"/>
              <a:t>Most have concerns related to access to community services: DHS/Medicaid/SNAP; SSA; transportation. </a:t>
            </a:r>
          </a:p>
        </p:txBody>
      </p:sp>
      <p:sp>
        <p:nvSpPr>
          <p:cNvPr id="5" name="Title 4">
            <a:extLst>
              <a:ext uri="{FF2B5EF4-FFF2-40B4-BE49-F238E27FC236}">
                <a16:creationId xmlns:a16="http://schemas.microsoft.com/office/drawing/2014/main" id="{74AE49B3-FB52-1E45-BABC-BED5EB35B8DE}"/>
              </a:ext>
            </a:extLst>
          </p:cNvPr>
          <p:cNvSpPr>
            <a:spLocks noGrp="1"/>
          </p:cNvSpPr>
          <p:nvPr>
            <p:ph type="title"/>
          </p:nvPr>
        </p:nvSpPr>
        <p:spPr>
          <a:xfrm>
            <a:off x="1255711" y="838200"/>
            <a:ext cx="9982200" cy="685800"/>
          </a:xfrm>
        </p:spPr>
        <p:txBody>
          <a:bodyPr>
            <a:normAutofit fontScale="90000"/>
          </a:bodyPr>
          <a:lstStyle/>
          <a:p>
            <a:pPr algn="ctr"/>
            <a:r>
              <a:rPr lang="en-US" sz="800" dirty="0">
                <a:solidFill>
                  <a:schemeClr val="bg1">
                    <a:lumMod val="85000"/>
                  </a:schemeClr>
                </a:solidFill>
              </a:rPr>
              <a:t>&gt;&gt;Slide 24 </a:t>
            </a:r>
            <a:br>
              <a:rPr lang="en-US" sz="800" dirty="0">
                <a:solidFill>
                  <a:schemeClr val="bg1">
                    <a:lumMod val="85000"/>
                  </a:schemeClr>
                </a:solidFill>
              </a:rPr>
            </a:br>
            <a:r>
              <a:rPr lang="en-US" dirty="0"/>
              <a:t>Challenges for CIL Consumers: </a:t>
            </a:r>
            <a:br>
              <a:rPr lang="en-US" dirty="0"/>
            </a:br>
            <a:r>
              <a:rPr lang="en-US" dirty="0">
                <a:solidFill>
                  <a:srgbClr val="FF0000"/>
                </a:solidFill>
              </a:rPr>
              <a:t>Income and Benefits</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026813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8DEE50-29B7-794B-BF1F-13A75598707D}"/>
              </a:ext>
            </a:extLst>
          </p:cNvPr>
          <p:cNvSpPr>
            <a:spLocks noGrp="1"/>
          </p:cNvSpPr>
          <p:nvPr>
            <p:ph type="sldNum" sz="quarter" idx="12"/>
          </p:nvPr>
        </p:nvSpPr>
        <p:spPr/>
        <p:txBody>
          <a:bodyPr/>
          <a:lstStyle/>
          <a:p>
            <a:fld id="{E5137D0E-4A4F-4307-8994-C1891D747D59}" type="slidenum">
              <a:rPr lang="en-US" smtClean="0"/>
              <a:t>25</a:t>
            </a:fld>
            <a:endParaRPr lang="en-US" dirty="0"/>
          </a:p>
        </p:txBody>
      </p:sp>
      <p:sp>
        <p:nvSpPr>
          <p:cNvPr id="4" name="Content Placeholder 3">
            <a:extLst>
              <a:ext uri="{FF2B5EF4-FFF2-40B4-BE49-F238E27FC236}">
                <a16:creationId xmlns:a16="http://schemas.microsoft.com/office/drawing/2014/main" id="{AA88094A-12BC-494A-A4A2-23BB96CDB6FC}"/>
              </a:ext>
            </a:extLst>
          </p:cNvPr>
          <p:cNvSpPr>
            <a:spLocks noGrp="1"/>
          </p:cNvSpPr>
          <p:nvPr>
            <p:ph idx="1"/>
          </p:nvPr>
        </p:nvSpPr>
        <p:spPr>
          <a:xfrm>
            <a:off x="1065212" y="1676400"/>
            <a:ext cx="10363199" cy="4343400"/>
          </a:xfrm>
        </p:spPr>
        <p:txBody>
          <a:bodyPr>
            <a:normAutofit/>
          </a:bodyPr>
          <a:lstStyle/>
          <a:p>
            <a:pPr>
              <a:lnSpc>
                <a:spcPct val="100000"/>
              </a:lnSpc>
            </a:pPr>
            <a:r>
              <a:rPr lang="en-US" sz="2400" dirty="0"/>
              <a:t>A population that is already isolated now feels even more isolated and that is having a negative impact on their mental health.  People are calling wanting reassurance that someone is there for them and cares for them.  </a:t>
            </a:r>
          </a:p>
          <a:p>
            <a:pPr>
              <a:lnSpc>
                <a:spcPct val="100000"/>
              </a:lnSpc>
            </a:pPr>
            <a:r>
              <a:rPr lang="en-US" sz="2400" dirty="0"/>
              <a:t>Many are lonely and have limited social interaction. They are asking us to take them for a ride and we feel like we aren't able to do that yet. </a:t>
            </a:r>
          </a:p>
          <a:p>
            <a:pPr>
              <a:lnSpc>
                <a:spcPct val="100000"/>
              </a:lnSpc>
            </a:pPr>
            <a:r>
              <a:rPr lang="en-US" sz="2400" dirty="0"/>
              <a:t>Many people, especially young adults need face-to-face interaction.  Many do not understand the “why's” of isolation, even though many have been isolated much of their lives.</a:t>
            </a:r>
            <a:endParaRPr lang="en-US" dirty="0"/>
          </a:p>
        </p:txBody>
      </p:sp>
      <p:sp>
        <p:nvSpPr>
          <p:cNvPr id="5" name="Title 4">
            <a:extLst>
              <a:ext uri="{FF2B5EF4-FFF2-40B4-BE49-F238E27FC236}">
                <a16:creationId xmlns:a16="http://schemas.microsoft.com/office/drawing/2014/main" id="{74AE49B3-FB52-1E45-BABC-BED5EB35B8DE}"/>
              </a:ext>
            </a:extLst>
          </p:cNvPr>
          <p:cNvSpPr>
            <a:spLocks noGrp="1"/>
          </p:cNvSpPr>
          <p:nvPr>
            <p:ph type="title"/>
          </p:nvPr>
        </p:nvSpPr>
        <p:spPr>
          <a:xfrm>
            <a:off x="1155591" y="838200"/>
            <a:ext cx="9982200" cy="685800"/>
          </a:xfrm>
        </p:spPr>
        <p:txBody>
          <a:bodyPr>
            <a:normAutofit fontScale="90000"/>
          </a:bodyPr>
          <a:lstStyle/>
          <a:p>
            <a:pPr algn="ctr"/>
            <a:r>
              <a:rPr lang="en-US" sz="800" dirty="0">
                <a:solidFill>
                  <a:schemeClr val="bg1">
                    <a:lumMod val="85000"/>
                  </a:schemeClr>
                </a:solidFill>
              </a:rPr>
              <a:t>&gt;&gt;Slide 25 </a:t>
            </a:r>
            <a:br>
              <a:rPr lang="en-US" sz="800" dirty="0">
                <a:solidFill>
                  <a:schemeClr val="bg1">
                    <a:lumMod val="85000"/>
                  </a:schemeClr>
                </a:solidFill>
              </a:rPr>
            </a:br>
            <a:r>
              <a:rPr lang="en-US" dirty="0"/>
              <a:t>Challenges for CIL Consumers: </a:t>
            </a:r>
            <a:br>
              <a:rPr lang="en-US" dirty="0"/>
            </a:br>
            <a:r>
              <a:rPr lang="en-US" dirty="0">
                <a:solidFill>
                  <a:srgbClr val="FF0000"/>
                </a:solidFill>
              </a:rPr>
              <a:t>Social Isolation</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739598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4DFEAB-59E2-FD49-B94D-AEFFA4EC1476}"/>
              </a:ext>
            </a:extLst>
          </p:cNvPr>
          <p:cNvSpPr>
            <a:spLocks noGrp="1"/>
          </p:cNvSpPr>
          <p:nvPr>
            <p:ph type="sldNum" sz="quarter" idx="12"/>
          </p:nvPr>
        </p:nvSpPr>
        <p:spPr/>
        <p:txBody>
          <a:bodyPr/>
          <a:lstStyle/>
          <a:p>
            <a:fld id="{E5137D0E-4A4F-4307-8994-C1891D747D59}" type="slidenum">
              <a:rPr lang="en-US" smtClean="0"/>
              <a:t>26</a:t>
            </a:fld>
            <a:endParaRPr lang="en-US" dirty="0"/>
          </a:p>
        </p:txBody>
      </p:sp>
      <p:sp>
        <p:nvSpPr>
          <p:cNvPr id="5" name="Title 4">
            <a:extLst>
              <a:ext uri="{FF2B5EF4-FFF2-40B4-BE49-F238E27FC236}">
                <a16:creationId xmlns:a16="http://schemas.microsoft.com/office/drawing/2014/main" id="{AC6B64AD-98BB-6B45-8D87-2A6BDE1D1B90}"/>
              </a:ext>
            </a:extLst>
          </p:cNvPr>
          <p:cNvSpPr>
            <a:spLocks noGrp="1"/>
          </p:cNvSpPr>
          <p:nvPr>
            <p:ph type="ctrTitle"/>
          </p:nvPr>
        </p:nvSpPr>
        <p:spPr>
          <a:xfrm>
            <a:off x="1217611" y="2209800"/>
            <a:ext cx="9906001" cy="990600"/>
          </a:xfrm>
        </p:spPr>
        <p:txBody>
          <a:bodyPr/>
          <a:lstStyle/>
          <a:p>
            <a:r>
              <a:rPr lang="en-US" sz="800" dirty="0">
                <a:solidFill>
                  <a:schemeClr val="bg1">
                    <a:lumMod val="85000"/>
                  </a:schemeClr>
                </a:solidFill>
              </a:rPr>
              <a:t>&gt;&gt;Slide 26 </a:t>
            </a:r>
            <a:br>
              <a:rPr lang="en-US" sz="800" dirty="0">
                <a:solidFill>
                  <a:schemeClr val="bg1">
                    <a:lumMod val="85000"/>
                  </a:schemeClr>
                </a:solidFill>
              </a:rPr>
            </a:br>
            <a:r>
              <a:rPr lang="en-US" sz="4000" i="1" dirty="0"/>
              <a:t>What are the biggest pandemic concerns of your staff?</a:t>
            </a:r>
            <a:endParaRPr lang="en-US" sz="4000" dirty="0"/>
          </a:p>
        </p:txBody>
      </p:sp>
      <p:sp>
        <p:nvSpPr>
          <p:cNvPr id="4" name="Footer Placeholder 3"/>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950865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8DEE50-29B7-794B-BF1F-13A75598707D}"/>
              </a:ext>
            </a:extLst>
          </p:cNvPr>
          <p:cNvSpPr>
            <a:spLocks noGrp="1"/>
          </p:cNvSpPr>
          <p:nvPr>
            <p:ph type="sldNum" sz="quarter" idx="12"/>
          </p:nvPr>
        </p:nvSpPr>
        <p:spPr/>
        <p:txBody>
          <a:bodyPr/>
          <a:lstStyle/>
          <a:p>
            <a:fld id="{E5137D0E-4A4F-4307-8994-C1891D747D59}" type="slidenum">
              <a:rPr lang="en-US" smtClean="0"/>
              <a:t>27</a:t>
            </a:fld>
            <a:endParaRPr lang="en-US" dirty="0"/>
          </a:p>
        </p:txBody>
      </p:sp>
      <p:sp>
        <p:nvSpPr>
          <p:cNvPr id="4" name="Content Placeholder 3">
            <a:extLst>
              <a:ext uri="{FF2B5EF4-FFF2-40B4-BE49-F238E27FC236}">
                <a16:creationId xmlns:a16="http://schemas.microsoft.com/office/drawing/2014/main" id="{AA88094A-12BC-494A-A4A2-23BB96CDB6FC}"/>
              </a:ext>
            </a:extLst>
          </p:cNvPr>
          <p:cNvSpPr>
            <a:spLocks noGrp="1"/>
          </p:cNvSpPr>
          <p:nvPr>
            <p:ph idx="1"/>
          </p:nvPr>
        </p:nvSpPr>
        <p:spPr>
          <a:xfrm>
            <a:off x="760412" y="1524000"/>
            <a:ext cx="10667999" cy="5029200"/>
          </a:xfrm>
        </p:spPr>
        <p:txBody>
          <a:bodyPr>
            <a:normAutofit/>
          </a:bodyPr>
          <a:lstStyle/>
          <a:p>
            <a:pPr>
              <a:lnSpc>
                <a:spcPct val="100000"/>
              </a:lnSpc>
            </a:pPr>
            <a:r>
              <a:rPr lang="en-US" sz="2350" dirty="0"/>
              <a:t>Catching COVID-19 as a person with compromised immunity; passing it on to family or loved ones; passing it on to consumers. </a:t>
            </a:r>
          </a:p>
          <a:p>
            <a:pPr>
              <a:lnSpc>
                <a:spcPct val="100000"/>
              </a:lnSpc>
            </a:pPr>
            <a:r>
              <a:rPr lang="en-US" sz="2350" dirty="0"/>
              <a:t>Not having the proper PPE for the staff, the difficulty of getting tested.</a:t>
            </a:r>
          </a:p>
          <a:p>
            <a:pPr>
              <a:lnSpc>
                <a:spcPct val="100000"/>
              </a:lnSpc>
            </a:pPr>
            <a:r>
              <a:rPr lang="en-US" sz="2350" dirty="0"/>
              <a:t>My staff are primarily individuals with disabilities with co-occurring medical issues. They are very concerned about potential exposure. </a:t>
            </a:r>
          </a:p>
          <a:p>
            <a:pPr>
              <a:lnSpc>
                <a:spcPct val="100000"/>
              </a:lnSpc>
            </a:pPr>
            <a:r>
              <a:rPr lang="en-US" sz="2350" dirty="0"/>
              <a:t>Staff is concerned about being safe when returning to the office. Will they still be protected following the protocols put in place to stay safe.</a:t>
            </a:r>
          </a:p>
          <a:p>
            <a:pPr>
              <a:lnSpc>
                <a:spcPct val="100000"/>
              </a:lnSpc>
            </a:pPr>
            <a:r>
              <a:rPr lang="en-US" sz="2350" dirty="0"/>
              <a:t>Fear of getting ill. Fear of dying and leaving family unprepared. Fear of breakdown in the social fabric. What to do if we're going back to work and schools are still closed.</a:t>
            </a:r>
          </a:p>
        </p:txBody>
      </p:sp>
      <p:sp>
        <p:nvSpPr>
          <p:cNvPr id="5" name="Title 4">
            <a:extLst>
              <a:ext uri="{FF2B5EF4-FFF2-40B4-BE49-F238E27FC236}">
                <a16:creationId xmlns:a16="http://schemas.microsoft.com/office/drawing/2014/main" id="{74AE49B3-FB52-1E45-BABC-BED5EB35B8DE}"/>
              </a:ext>
            </a:extLst>
          </p:cNvPr>
          <p:cNvSpPr>
            <a:spLocks noGrp="1"/>
          </p:cNvSpPr>
          <p:nvPr>
            <p:ph type="title"/>
          </p:nvPr>
        </p:nvSpPr>
        <p:spPr>
          <a:xfrm>
            <a:off x="1293812" y="838200"/>
            <a:ext cx="9982200" cy="685800"/>
          </a:xfrm>
        </p:spPr>
        <p:txBody>
          <a:bodyPr>
            <a:normAutofit fontScale="90000"/>
          </a:bodyPr>
          <a:lstStyle/>
          <a:p>
            <a:pPr algn="ctr"/>
            <a:r>
              <a:rPr lang="en-US" sz="800" dirty="0">
                <a:solidFill>
                  <a:schemeClr val="bg1">
                    <a:lumMod val="85000"/>
                  </a:schemeClr>
                </a:solidFill>
              </a:rPr>
              <a:t>&gt;&gt;Slide 27 </a:t>
            </a:r>
            <a:br>
              <a:rPr lang="en-US" sz="800" dirty="0">
                <a:solidFill>
                  <a:schemeClr val="bg1">
                    <a:lumMod val="85000"/>
                  </a:schemeClr>
                </a:solidFill>
              </a:rPr>
            </a:br>
            <a:r>
              <a:rPr lang="en-US" dirty="0"/>
              <a:t>Challenges for CIL Staff: </a:t>
            </a:r>
            <a:br>
              <a:rPr lang="en-US" dirty="0"/>
            </a:br>
            <a:r>
              <a:rPr lang="en-US" dirty="0">
                <a:solidFill>
                  <a:srgbClr val="FF0000"/>
                </a:solidFill>
              </a:rPr>
              <a:t>Health and Safety</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927440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8DEE50-29B7-794B-BF1F-13A75598707D}"/>
              </a:ext>
            </a:extLst>
          </p:cNvPr>
          <p:cNvSpPr>
            <a:spLocks noGrp="1"/>
          </p:cNvSpPr>
          <p:nvPr>
            <p:ph type="sldNum" sz="quarter" idx="12"/>
          </p:nvPr>
        </p:nvSpPr>
        <p:spPr/>
        <p:txBody>
          <a:bodyPr/>
          <a:lstStyle/>
          <a:p>
            <a:fld id="{E5137D0E-4A4F-4307-8994-C1891D747D59}" type="slidenum">
              <a:rPr lang="en-US" smtClean="0"/>
              <a:t>28</a:t>
            </a:fld>
            <a:endParaRPr lang="en-US" dirty="0"/>
          </a:p>
        </p:txBody>
      </p:sp>
      <p:sp>
        <p:nvSpPr>
          <p:cNvPr id="4" name="Content Placeholder 3">
            <a:extLst>
              <a:ext uri="{FF2B5EF4-FFF2-40B4-BE49-F238E27FC236}">
                <a16:creationId xmlns:a16="http://schemas.microsoft.com/office/drawing/2014/main" id="{AA88094A-12BC-494A-A4A2-23BB96CDB6FC}"/>
              </a:ext>
            </a:extLst>
          </p:cNvPr>
          <p:cNvSpPr>
            <a:spLocks noGrp="1"/>
          </p:cNvSpPr>
          <p:nvPr>
            <p:ph idx="1"/>
          </p:nvPr>
        </p:nvSpPr>
        <p:spPr>
          <a:xfrm>
            <a:off x="1065212" y="1752600"/>
            <a:ext cx="10363199" cy="4572000"/>
          </a:xfrm>
        </p:spPr>
        <p:txBody>
          <a:bodyPr>
            <a:normAutofit fontScale="85000" lnSpcReduction="10000"/>
          </a:bodyPr>
          <a:lstStyle/>
          <a:p>
            <a:pPr>
              <a:lnSpc>
                <a:spcPct val="110000"/>
              </a:lnSpc>
            </a:pPr>
            <a:r>
              <a:rPr lang="en-US" dirty="0"/>
              <a:t>Aside from our clients' mental health issues, our staff have experienced loss as well as friends and loved ones have passed because of COVID-19.  We cannot grieve the same way and it is very challenging to make sure staff are being taken care of as well as clients.  </a:t>
            </a:r>
          </a:p>
          <a:p>
            <a:pPr>
              <a:lnSpc>
                <a:spcPct val="110000"/>
              </a:lnSpc>
            </a:pPr>
            <a:r>
              <a:rPr lang="en-US" dirty="0"/>
              <a:t>Mental health impacts while talking with individuals over isolation and loss, all aspects of grief and how to generate excitement about our future, when it seems so endless. </a:t>
            </a:r>
          </a:p>
          <a:p>
            <a:pPr>
              <a:lnSpc>
                <a:spcPct val="110000"/>
              </a:lnSpc>
            </a:pPr>
            <a:r>
              <a:rPr lang="en-US" dirty="0"/>
              <a:t>Some are not doing well emotionally with trying to work, take care of their kids, and home school their kids.</a:t>
            </a:r>
          </a:p>
          <a:p>
            <a:pPr>
              <a:lnSpc>
                <a:spcPct val="110000"/>
              </a:lnSpc>
            </a:pPr>
            <a:r>
              <a:rPr lang="en-US" dirty="0"/>
              <a:t>Two staff have opted to stay home, using their PTO, since they are taking care of an elderly parent who lives with them </a:t>
            </a:r>
          </a:p>
        </p:txBody>
      </p:sp>
      <p:sp>
        <p:nvSpPr>
          <p:cNvPr id="5" name="Title 4">
            <a:extLst>
              <a:ext uri="{FF2B5EF4-FFF2-40B4-BE49-F238E27FC236}">
                <a16:creationId xmlns:a16="http://schemas.microsoft.com/office/drawing/2014/main" id="{74AE49B3-FB52-1E45-BABC-BED5EB35B8DE}"/>
              </a:ext>
            </a:extLst>
          </p:cNvPr>
          <p:cNvSpPr>
            <a:spLocks noGrp="1"/>
          </p:cNvSpPr>
          <p:nvPr>
            <p:ph type="title"/>
          </p:nvPr>
        </p:nvSpPr>
        <p:spPr>
          <a:xfrm>
            <a:off x="1293812" y="914400"/>
            <a:ext cx="9982200" cy="685800"/>
          </a:xfrm>
        </p:spPr>
        <p:txBody>
          <a:bodyPr>
            <a:normAutofit fontScale="90000"/>
          </a:bodyPr>
          <a:lstStyle/>
          <a:p>
            <a:pPr algn="ctr"/>
            <a:r>
              <a:rPr lang="en-US" sz="800" dirty="0">
                <a:solidFill>
                  <a:schemeClr val="bg1">
                    <a:lumMod val="85000"/>
                  </a:schemeClr>
                </a:solidFill>
              </a:rPr>
              <a:t>&gt;&gt;Slide 28 </a:t>
            </a:r>
            <a:br>
              <a:rPr lang="en-US" sz="800" dirty="0">
                <a:solidFill>
                  <a:schemeClr val="bg1">
                    <a:lumMod val="85000"/>
                  </a:schemeClr>
                </a:solidFill>
              </a:rPr>
            </a:br>
            <a:r>
              <a:rPr lang="en-US" dirty="0"/>
              <a:t>Challenges for CIL Staff: </a:t>
            </a:r>
            <a:br>
              <a:rPr lang="en-US" dirty="0"/>
            </a:br>
            <a:r>
              <a:rPr lang="en-US" dirty="0">
                <a:solidFill>
                  <a:srgbClr val="FF0000"/>
                </a:solidFill>
              </a:rPr>
              <a:t>Stress and Caregiving Responsibilities</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479414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8DEE50-29B7-794B-BF1F-13A75598707D}"/>
              </a:ext>
            </a:extLst>
          </p:cNvPr>
          <p:cNvSpPr>
            <a:spLocks noGrp="1"/>
          </p:cNvSpPr>
          <p:nvPr>
            <p:ph type="sldNum" sz="quarter" idx="12"/>
          </p:nvPr>
        </p:nvSpPr>
        <p:spPr/>
        <p:txBody>
          <a:bodyPr/>
          <a:lstStyle/>
          <a:p>
            <a:fld id="{E5137D0E-4A4F-4307-8994-C1891D747D59}" type="slidenum">
              <a:rPr lang="en-US" smtClean="0"/>
              <a:t>29</a:t>
            </a:fld>
            <a:endParaRPr lang="en-US" dirty="0"/>
          </a:p>
        </p:txBody>
      </p:sp>
      <p:sp>
        <p:nvSpPr>
          <p:cNvPr id="4" name="Content Placeholder 3">
            <a:extLst>
              <a:ext uri="{FF2B5EF4-FFF2-40B4-BE49-F238E27FC236}">
                <a16:creationId xmlns:a16="http://schemas.microsoft.com/office/drawing/2014/main" id="{AA88094A-12BC-494A-A4A2-23BB96CDB6FC}"/>
              </a:ext>
            </a:extLst>
          </p:cNvPr>
          <p:cNvSpPr>
            <a:spLocks noGrp="1"/>
          </p:cNvSpPr>
          <p:nvPr>
            <p:ph idx="1"/>
          </p:nvPr>
        </p:nvSpPr>
        <p:spPr>
          <a:xfrm>
            <a:off x="912812" y="1625600"/>
            <a:ext cx="10668000" cy="4622800"/>
          </a:xfrm>
        </p:spPr>
        <p:txBody>
          <a:bodyPr>
            <a:noAutofit/>
          </a:bodyPr>
          <a:lstStyle/>
          <a:p>
            <a:pPr>
              <a:lnSpc>
                <a:spcPct val="100000"/>
              </a:lnSpc>
            </a:pPr>
            <a:r>
              <a:rPr lang="en-US" sz="2200" dirty="0"/>
              <a:t>When will this be over, and we can come back to work? Anxiety over not being able to provide the robust services they usually do, missing co-worker connections. </a:t>
            </a:r>
          </a:p>
          <a:p>
            <a:pPr>
              <a:lnSpc>
                <a:spcPct val="100000"/>
              </a:lnSpc>
            </a:pPr>
            <a:r>
              <a:rPr lang="en-US" sz="2200" dirty="0"/>
              <a:t>Future income if pandemic continues, continued paid health insurance.</a:t>
            </a:r>
          </a:p>
          <a:p>
            <a:pPr>
              <a:lnSpc>
                <a:spcPct val="100000"/>
              </a:lnSpc>
            </a:pPr>
            <a:r>
              <a:rPr lang="en-US" sz="2200" dirty="0"/>
              <a:t>Staff have expressed concerns about retaining employment. Job security concerns have gone down recently with staff receiving assurance that all staff will remain employed for at least an 8-week period</a:t>
            </a:r>
          </a:p>
          <a:p>
            <a:pPr>
              <a:lnSpc>
                <a:spcPct val="100000"/>
              </a:lnSpc>
            </a:pPr>
            <a:r>
              <a:rPr lang="en-US" sz="2200" dirty="0"/>
              <a:t>Will we as an organization make it through this?</a:t>
            </a:r>
          </a:p>
          <a:p>
            <a:pPr>
              <a:lnSpc>
                <a:spcPct val="100000"/>
              </a:lnSpc>
            </a:pPr>
            <a:r>
              <a:rPr lang="en-US" sz="2200" dirty="0"/>
              <a:t>We are holding up!! I feel we have an amazing director who keeps us all grounded and supported. But we worry about what will happen long term.</a:t>
            </a:r>
          </a:p>
        </p:txBody>
      </p:sp>
      <p:sp>
        <p:nvSpPr>
          <p:cNvPr id="5" name="Title 4">
            <a:extLst>
              <a:ext uri="{FF2B5EF4-FFF2-40B4-BE49-F238E27FC236}">
                <a16:creationId xmlns:a16="http://schemas.microsoft.com/office/drawing/2014/main" id="{74AE49B3-FB52-1E45-BABC-BED5EB35B8DE}"/>
              </a:ext>
            </a:extLst>
          </p:cNvPr>
          <p:cNvSpPr>
            <a:spLocks noGrp="1"/>
          </p:cNvSpPr>
          <p:nvPr>
            <p:ph type="title"/>
          </p:nvPr>
        </p:nvSpPr>
        <p:spPr>
          <a:xfrm>
            <a:off x="1293812" y="914400"/>
            <a:ext cx="9982200" cy="685800"/>
          </a:xfrm>
        </p:spPr>
        <p:txBody>
          <a:bodyPr>
            <a:normAutofit fontScale="90000"/>
          </a:bodyPr>
          <a:lstStyle/>
          <a:p>
            <a:pPr algn="ctr"/>
            <a:r>
              <a:rPr lang="en-US" sz="800" dirty="0">
                <a:solidFill>
                  <a:schemeClr val="bg1">
                    <a:lumMod val="85000"/>
                  </a:schemeClr>
                </a:solidFill>
              </a:rPr>
              <a:t>&gt;&gt;Slide 29 </a:t>
            </a:r>
            <a:br>
              <a:rPr lang="en-US" sz="800" dirty="0">
                <a:solidFill>
                  <a:schemeClr val="bg1">
                    <a:lumMod val="85000"/>
                  </a:schemeClr>
                </a:solidFill>
              </a:rPr>
            </a:br>
            <a:r>
              <a:rPr lang="en-US" dirty="0"/>
              <a:t>Challenges for CIL staff: </a:t>
            </a:r>
            <a:br>
              <a:rPr lang="en-US" dirty="0"/>
            </a:br>
            <a:r>
              <a:rPr lang="en-US" dirty="0">
                <a:solidFill>
                  <a:srgbClr val="FF0000"/>
                </a:solidFill>
              </a:rPr>
              <a:t>Job Security</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248857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FCD792-53C6-034B-984D-348629E883B8}"/>
              </a:ext>
            </a:extLst>
          </p:cNvPr>
          <p:cNvSpPr>
            <a:spLocks noGrp="1"/>
          </p:cNvSpPr>
          <p:nvPr>
            <p:ph type="sldNum" sz="quarter" idx="12"/>
          </p:nvPr>
        </p:nvSpPr>
        <p:spPr/>
        <p:txBody>
          <a:bodyPr/>
          <a:lstStyle/>
          <a:p>
            <a:fld id="{E5137D0E-4A4F-4307-8994-C1891D747D59}" type="slidenum">
              <a:rPr lang="en-US" smtClean="0"/>
              <a:t>3</a:t>
            </a:fld>
            <a:endParaRPr lang="en-US" dirty="0"/>
          </a:p>
        </p:txBody>
      </p:sp>
      <p:sp>
        <p:nvSpPr>
          <p:cNvPr id="4" name="Content Placeholder 3">
            <a:extLst>
              <a:ext uri="{FF2B5EF4-FFF2-40B4-BE49-F238E27FC236}">
                <a16:creationId xmlns:a16="http://schemas.microsoft.com/office/drawing/2014/main" id="{44DE6BAD-48D6-EB4E-96CA-288702E0A781}"/>
              </a:ext>
            </a:extLst>
          </p:cNvPr>
          <p:cNvSpPr>
            <a:spLocks noGrp="1"/>
          </p:cNvSpPr>
          <p:nvPr>
            <p:ph idx="1"/>
          </p:nvPr>
        </p:nvSpPr>
        <p:spPr>
          <a:xfrm>
            <a:off x="912812" y="1371600"/>
            <a:ext cx="10668000" cy="4648200"/>
          </a:xfrm>
        </p:spPr>
        <p:txBody>
          <a:bodyPr>
            <a:normAutofit lnSpcReduction="10000"/>
          </a:bodyPr>
          <a:lstStyle/>
          <a:p>
            <a:pPr>
              <a:lnSpc>
                <a:spcPct val="100000"/>
              </a:lnSpc>
            </a:pPr>
            <a:r>
              <a:rPr lang="en-US" b="1" dirty="0">
                <a:solidFill>
                  <a:schemeClr val="tx2"/>
                </a:solidFill>
              </a:rPr>
              <a:t>Objective</a:t>
            </a:r>
            <a:r>
              <a:rPr lang="en-US" b="1" dirty="0"/>
              <a:t>: </a:t>
            </a:r>
            <a:r>
              <a:rPr lang="en-US" dirty="0"/>
              <a:t>To understand how the COVID-19 pandemic has affected the operations of Centers for Independent Living (CILs), CIL staff and CIL consumers.</a:t>
            </a:r>
          </a:p>
          <a:p>
            <a:pPr>
              <a:lnSpc>
                <a:spcPct val="100000"/>
              </a:lnSpc>
            </a:pPr>
            <a:r>
              <a:rPr lang="en-US" b="1" dirty="0">
                <a:solidFill>
                  <a:schemeClr val="tx2"/>
                </a:solidFill>
              </a:rPr>
              <a:t>Approach</a:t>
            </a:r>
            <a:r>
              <a:rPr lang="en-US" b="1" dirty="0"/>
              <a:t>: </a:t>
            </a:r>
            <a:r>
              <a:rPr lang="en-US" dirty="0"/>
              <a:t>The Collaborative on Health Reform and Independent Living (CHRIL), in partnership with the IL-NET National Training and Technical Assistance Center for Independent Living at ILRU and the National Council on Independent Living (NCIL), used the IL-NET platform to conduct a national survey of CILs to assess the impact of the pandemic and the impact of local, state, and federal policy actions on people with disabilities.</a:t>
            </a:r>
          </a:p>
        </p:txBody>
      </p:sp>
      <p:sp>
        <p:nvSpPr>
          <p:cNvPr id="5" name="Title 4">
            <a:extLst>
              <a:ext uri="{FF2B5EF4-FFF2-40B4-BE49-F238E27FC236}">
                <a16:creationId xmlns:a16="http://schemas.microsoft.com/office/drawing/2014/main" id="{DA21D000-1813-104B-9058-DCA00B4E965B}"/>
              </a:ext>
            </a:extLst>
          </p:cNvPr>
          <p:cNvSpPr>
            <a:spLocks noGrp="1"/>
          </p:cNvSpPr>
          <p:nvPr>
            <p:ph type="title"/>
          </p:nvPr>
        </p:nvSpPr>
        <p:spPr>
          <a:xfrm>
            <a:off x="1293812" y="457200"/>
            <a:ext cx="9296400" cy="914400"/>
          </a:xfrm>
        </p:spPr>
        <p:txBody>
          <a:bodyPr>
            <a:normAutofit/>
          </a:bodyPr>
          <a:lstStyle/>
          <a:p>
            <a:pPr algn="ctr"/>
            <a:r>
              <a:rPr lang="en-US" sz="800" dirty="0">
                <a:solidFill>
                  <a:schemeClr val="bg1">
                    <a:lumMod val="85000"/>
                  </a:schemeClr>
                </a:solidFill>
              </a:rPr>
              <a:t>&gt;&gt;Slide 3</a:t>
            </a:r>
            <a:br>
              <a:rPr lang="en-US" dirty="0"/>
            </a:br>
            <a:r>
              <a:rPr lang="en-US" dirty="0"/>
              <a:t>Study Objective and Approach</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381977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4DFEAB-59E2-FD49-B94D-AEFFA4EC1476}"/>
              </a:ext>
            </a:extLst>
          </p:cNvPr>
          <p:cNvSpPr>
            <a:spLocks noGrp="1"/>
          </p:cNvSpPr>
          <p:nvPr>
            <p:ph type="sldNum" sz="quarter" idx="12"/>
          </p:nvPr>
        </p:nvSpPr>
        <p:spPr/>
        <p:txBody>
          <a:bodyPr/>
          <a:lstStyle/>
          <a:p>
            <a:fld id="{E5137D0E-4A4F-4307-8994-C1891D747D59}" type="slidenum">
              <a:rPr lang="en-US" smtClean="0"/>
              <a:t>30</a:t>
            </a:fld>
            <a:endParaRPr lang="en-US" dirty="0"/>
          </a:p>
        </p:txBody>
      </p:sp>
      <p:sp>
        <p:nvSpPr>
          <p:cNvPr id="5" name="Title 4">
            <a:extLst>
              <a:ext uri="{FF2B5EF4-FFF2-40B4-BE49-F238E27FC236}">
                <a16:creationId xmlns:a16="http://schemas.microsoft.com/office/drawing/2014/main" id="{AC6B64AD-98BB-6B45-8D87-2A6BDE1D1B90}"/>
              </a:ext>
            </a:extLst>
          </p:cNvPr>
          <p:cNvSpPr>
            <a:spLocks noGrp="1"/>
          </p:cNvSpPr>
          <p:nvPr>
            <p:ph type="ctrTitle"/>
          </p:nvPr>
        </p:nvSpPr>
        <p:spPr>
          <a:xfrm>
            <a:off x="1237795" y="2971800"/>
            <a:ext cx="9906001" cy="990600"/>
          </a:xfrm>
        </p:spPr>
        <p:txBody>
          <a:bodyPr/>
          <a:lstStyle/>
          <a:p>
            <a:pPr lvl="0"/>
            <a:r>
              <a:rPr lang="en-US" sz="800" dirty="0">
                <a:solidFill>
                  <a:schemeClr val="bg1">
                    <a:lumMod val="85000"/>
                  </a:schemeClr>
                </a:solidFill>
              </a:rPr>
              <a:t>&gt;&gt;Slide 30 </a:t>
            </a:r>
            <a:br>
              <a:rPr lang="en-US" sz="800" dirty="0">
                <a:solidFill>
                  <a:schemeClr val="bg1">
                    <a:lumMod val="85000"/>
                  </a:schemeClr>
                </a:solidFill>
              </a:rPr>
            </a:br>
            <a:r>
              <a:rPr lang="en-US" sz="4000" i="1" dirty="0"/>
              <a:t>What do you think the Administration for Community Living needs to know about the current needs of your local disability community?</a:t>
            </a:r>
            <a:endParaRPr lang="en-US" sz="4000" dirty="0"/>
          </a:p>
        </p:txBody>
      </p:sp>
      <p:sp>
        <p:nvSpPr>
          <p:cNvPr id="4" name="Footer Placeholder 3"/>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83559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7E6B20-724D-494A-ACCF-A5CC9B16ABBF}"/>
              </a:ext>
            </a:extLst>
          </p:cNvPr>
          <p:cNvSpPr>
            <a:spLocks noGrp="1"/>
          </p:cNvSpPr>
          <p:nvPr>
            <p:ph type="sldNum" sz="quarter" idx="12"/>
          </p:nvPr>
        </p:nvSpPr>
        <p:spPr/>
        <p:txBody>
          <a:bodyPr/>
          <a:lstStyle/>
          <a:p>
            <a:fld id="{E5137D0E-4A4F-4307-8994-C1891D747D59}" type="slidenum">
              <a:rPr lang="en-US" smtClean="0"/>
              <a:t>31</a:t>
            </a:fld>
            <a:endParaRPr lang="en-US" dirty="0"/>
          </a:p>
        </p:txBody>
      </p:sp>
      <p:sp>
        <p:nvSpPr>
          <p:cNvPr id="4" name="Content Placeholder 3">
            <a:extLst>
              <a:ext uri="{FF2B5EF4-FFF2-40B4-BE49-F238E27FC236}">
                <a16:creationId xmlns:a16="http://schemas.microsoft.com/office/drawing/2014/main" id="{3AED751B-CDEF-FE45-B47E-E33DF8049AC6}"/>
              </a:ext>
            </a:extLst>
          </p:cNvPr>
          <p:cNvSpPr>
            <a:spLocks noGrp="1"/>
          </p:cNvSpPr>
          <p:nvPr>
            <p:ph idx="1"/>
          </p:nvPr>
        </p:nvSpPr>
        <p:spPr>
          <a:xfrm>
            <a:off x="912812" y="1483782"/>
            <a:ext cx="10515600" cy="4953000"/>
          </a:xfrm>
        </p:spPr>
        <p:txBody>
          <a:bodyPr>
            <a:normAutofit/>
          </a:bodyPr>
          <a:lstStyle/>
          <a:p>
            <a:pPr>
              <a:lnSpc>
                <a:spcPct val="100000"/>
              </a:lnSpc>
            </a:pPr>
            <a:r>
              <a:rPr lang="en-US" sz="2400" dirty="0"/>
              <a:t>I think ACL is doing a nice job, as we are all flying by the seat of our pants. Everyone seems to be paying attention to coronavirus updates and are adapting to the circumstances. </a:t>
            </a:r>
          </a:p>
          <a:p>
            <a:pPr>
              <a:lnSpc>
                <a:spcPct val="100000"/>
              </a:lnSpc>
            </a:pPr>
            <a:r>
              <a:rPr lang="en-US" sz="2400" dirty="0"/>
              <a:t>ACL has been very understanding and supportive of the need for CIL's to modify the way they have traditionally delivered services to individuals and communities.</a:t>
            </a:r>
          </a:p>
          <a:p>
            <a:pPr>
              <a:lnSpc>
                <a:spcPct val="100000"/>
              </a:lnSpc>
            </a:pPr>
            <a:r>
              <a:rPr lang="en-US" sz="2400" dirty="0"/>
              <a:t>I believe ACL is very aware of the needs in the disability community. They have given very good guidance on how we are to administer the CARES ACT grant correctly. </a:t>
            </a:r>
          </a:p>
          <a:p>
            <a:pPr>
              <a:lnSpc>
                <a:spcPct val="100000"/>
              </a:lnSpc>
            </a:pPr>
            <a:r>
              <a:rPr lang="en-US" sz="2400" dirty="0"/>
              <a:t>The disability world is not left out of important decisions made by the local and federal government. </a:t>
            </a:r>
          </a:p>
        </p:txBody>
      </p:sp>
      <p:sp>
        <p:nvSpPr>
          <p:cNvPr id="5" name="Title 4">
            <a:extLst>
              <a:ext uri="{FF2B5EF4-FFF2-40B4-BE49-F238E27FC236}">
                <a16:creationId xmlns:a16="http://schemas.microsoft.com/office/drawing/2014/main" id="{0FAFC8E9-FB8A-C944-AEFF-54C614CF85C6}"/>
              </a:ext>
            </a:extLst>
          </p:cNvPr>
          <p:cNvSpPr>
            <a:spLocks noGrp="1"/>
          </p:cNvSpPr>
          <p:nvPr>
            <p:ph type="title"/>
          </p:nvPr>
        </p:nvSpPr>
        <p:spPr>
          <a:xfrm>
            <a:off x="1331912" y="651933"/>
            <a:ext cx="9296400" cy="685800"/>
          </a:xfrm>
        </p:spPr>
        <p:txBody>
          <a:bodyPr>
            <a:normAutofit fontScale="90000"/>
          </a:bodyPr>
          <a:lstStyle/>
          <a:p>
            <a:pPr algn="ctr"/>
            <a:r>
              <a:rPr lang="en-US" sz="800" dirty="0">
                <a:solidFill>
                  <a:schemeClr val="bg1">
                    <a:lumMod val="85000"/>
                  </a:schemeClr>
                </a:solidFill>
              </a:rPr>
              <a:t>&gt;&gt;Slide 31 </a:t>
            </a:r>
            <a:br>
              <a:rPr lang="en-US" sz="800" dirty="0">
                <a:solidFill>
                  <a:schemeClr val="bg1">
                    <a:lumMod val="85000"/>
                  </a:schemeClr>
                </a:solidFill>
              </a:rPr>
            </a:br>
            <a:r>
              <a:rPr lang="en-US" dirty="0"/>
              <a:t>What the ACL Needs to Know:</a:t>
            </a:r>
            <a:br>
              <a:rPr lang="en-US" dirty="0"/>
            </a:br>
            <a:r>
              <a:rPr lang="en-US" dirty="0">
                <a:solidFill>
                  <a:srgbClr val="FF0000"/>
                </a:solidFill>
              </a:rPr>
              <a:t>Thanks for Being There</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155762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7E6B20-724D-494A-ACCF-A5CC9B16ABBF}"/>
              </a:ext>
            </a:extLst>
          </p:cNvPr>
          <p:cNvSpPr>
            <a:spLocks noGrp="1"/>
          </p:cNvSpPr>
          <p:nvPr>
            <p:ph type="sldNum" sz="quarter" idx="12"/>
          </p:nvPr>
        </p:nvSpPr>
        <p:spPr/>
        <p:txBody>
          <a:bodyPr/>
          <a:lstStyle/>
          <a:p>
            <a:fld id="{E5137D0E-4A4F-4307-8994-C1891D747D59}" type="slidenum">
              <a:rPr lang="en-US" smtClean="0"/>
              <a:t>32</a:t>
            </a:fld>
            <a:endParaRPr lang="en-US" dirty="0"/>
          </a:p>
        </p:txBody>
      </p:sp>
      <p:sp>
        <p:nvSpPr>
          <p:cNvPr id="4" name="Content Placeholder 3">
            <a:extLst>
              <a:ext uri="{FF2B5EF4-FFF2-40B4-BE49-F238E27FC236}">
                <a16:creationId xmlns:a16="http://schemas.microsoft.com/office/drawing/2014/main" id="{3AED751B-CDEF-FE45-B47E-E33DF8049AC6}"/>
              </a:ext>
            </a:extLst>
          </p:cNvPr>
          <p:cNvSpPr>
            <a:spLocks noGrp="1"/>
          </p:cNvSpPr>
          <p:nvPr>
            <p:ph idx="1"/>
          </p:nvPr>
        </p:nvSpPr>
        <p:spPr>
          <a:xfrm>
            <a:off x="912812" y="1337733"/>
            <a:ext cx="10515600" cy="4834468"/>
          </a:xfrm>
        </p:spPr>
        <p:txBody>
          <a:bodyPr>
            <a:normAutofit fontScale="85000" lnSpcReduction="20000"/>
          </a:bodyPr>
          <a:lstStyle/>
          <a:p>
            <a:pPr>
              <a:lnSpc>
                <a:spcPct val="120000"/>
              </a:lnSpc>
            </a:pPr>
            <a:r>
              <a:rPr lang="en-US" dirty="0"/>
              <a:t>CARES funds need to be available for direct services. Right now, there is no Part C money for the financial assistance people need.</a:t>
            </a:r>
          </a:p>
          <a:p>
            <a:pPr>
              <a:lnSpc>
                <a:spcPct val="120000"/>
              </a:lnSpc>
            </a:pPr>
            <a:r>
              <a:rPr lang="en-US" dirty="0"/>
              <a:t>Relax the use of the regular federal CIL grant funding, like the relaxation of the CARES Act CIL funding.</a:t>
            </a:r>
          </a:p>
          <a:p>
            <a:pPr>
              <a:lnSpc>
                <a:spcPct val="120000"/>
              </a:lnSpc>
            </a:pPr>
            <a:r>
              <a:rPr lang="en-US" dirty="0"/>
              <a:t>We are just in the beginning. Allow us to be creative with the additional funds. Allow the funds to fill in the gaps that we're seeing in providing nursing facility transition services (e.g., hotel rooms, meals, hazard pay for staff).</a:t>
            </a:r>
          </a:p>
          <a:p>
            <a:pPr>
              <a:lnSpc>
                <a:spcPct val="120000"/>
              </a:lnSpc>
            </a:pPr>
            <a:r>
              <a:rPr lang="en-US" dirty="0"/>
              <a:t>No one knows better than those living in a community what the need of that community are! Allow the subject matter experts in the local environment to drive the goal setting. CILs/SILCs want to support the ACL by accurately and effectively reporting data.</a:t>
            </a:r>
          </a:p>
        </p:txBody>
      </p:sp>
      <p:sp>
        <p:nvSpPr>
          <p:cNvPr id="5" name="Title 4">
            <a:extLst>
              <a:ext uri="{FF2B5EF4-FFF2-40B4-BE49-F238E27FC236}">
                <a16:creationId xmlns:a16="http://schemas.microsoft.com/office/drawing/2014/main" id="{0FAFC8E9-FB8A-C944-AEFF-54C614CF85C6}"/>
              </a:ext>
            </a:extLst>
          </p:cNvPr>
          <p:cNvSpPr>
            <a:spLocks noGrp="1"/>
          </p:cNvSpPr>
          <p:nvPr>
            <p:ph type="title"/>
          </p:nvPr>
        </p:nvSpPr>
        <p:spPr>
          <a:xfrm>
            <a:off x="1331912" y="651933"/>
            <a:ext cx="9296400" cy="685800"/>
          </a:xfrm>
        </p:spPr>
        <p:txBody>
          <a:bodyPr>
            <a:normAutofit fontScale="90000"/>
          </a:bodyPr>
          <a:lstStyle/>
          <a:p>
            <a:pPr algn="ctr"/>
            <a:r>
              <a:rPr lang="en-US" sz="700" dirty="0">
                <a:solidFill>
                  <a:schemeClr val="bg1">
                    <a:lumMod val="85000"/>
                  </a:schemeClr>
                </a:solidFill>
              </a:rPr>
              <a:t>&gt;&gt;Slide 32  </a:t>
            </a:r>
            <a:br>
              <a:rPr lang="en-US" sz="700" dirty="0">
                <a:solidFill>
                  <a:schemeClr val="bg1">
                    <a:lumMod val="85000"/>
                  </a:schemeClr>
                </a:solidFill>
              </a:rPr>
            </a:br>
            <a:r>
              <a:rPr lang="en-US" dirty="0"/>
              <a:t>What the ACL Needs to Know:</a:t>
            </a:r>
            <a:br>
              <a:rPr lang="en-US" dirty="0"/>
            </a:br>
            <a:r>
              <a:rPr lang="en-US" dirty="0">
                <a:solidFill>
                  <a:srgbClr val="FF0000"/>
                </a:solidFill>
              </a:rPr>
              <a:t>Funding Flexibility</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843276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7E6B20-724D-494A-ACCF-A5CC9B16ABBF}"/>
              </a:ext>
            </a:extLst>
          </p:cNvPr>
          <p:cNvSpPr>
            <a:spLocks noGrp="1"/>
          </p:cNvSpPr>
          <p:nvPr>
            <p:ph type="sldNum" sz="quarter" idx="12"/>
          </p:nvPr>
        </p:nvSpPr>
        <p:spPr/>
        <p:txBody>
          <a:bodyPr/>
          <a:lstStyle/>
          <a:p>
            <a:fld id="{E5137D0E-4A4F-4307-8994-C1891D747D59}" type="slidenum">
              <a:rPr lang="en-US" smtClean="0"/>
              <a:t>33</a:t>
            </a:fld>
            <a:endParaRPr lang="en-US" dirty="0"/>
          </a:p>
        </p:txBody>
      </p:sp>
      <p:sp>
        <p:nvSpPr>
          <p:cNvPr id="4" name="Content Placeholder 3">
            <a:extLst>
              <a:ext uri="{FF2B5EF4-FFF2-40B4-BE49-F238E27FC236}">
                <a16:creationId xmlns:a16="http://schemas.microsoft.com/office/drawing/2014/main" id="{3AED751B-CDEF-FE45-B47E-E33DF8049AC6}"/>
              </a:ext>
            </a:extLst>
          </p:cNvPr>
          <p:cNvSpPr>
            <a:spLocks noGrp="1"/>
          </p:cNvSpPr>
          <p:nvPr>
            <p:ph idx="1"/>
          </p:nvPr>
        </p:nvSpPr>
        <p:spPr>
          <a:xfrm>
            <a:off x="760412" y="1337733"/>
            <a:ext cx="10744200" cy="5107516"/>
          </a:xfrm>
        </p:spPr>
        <p:txBody>
          <a:bodyPr>
            <a:noAutofit/>
          </a:bodyPr>
          <a:lstStyle/>
          <a:p>
            <a:pPr>
              <a:lnSpc>
                <a:spcPct val="100000"/>
              </a:lnSpc>
            </a:pPr>
            <a:r>
              <a:rPr lang="en-US" sz="1980" dirty="0"/>
              <a:t>The percentage of COVID-19 related nursing home deaths should be center stage in changing how America deals with people struggling to live at home. So, a massive increase in funding directed at making homecare the "go to" option needs to happen now! </a:t>
            </a:r>
          </a:p>
          <a:p>
            <a:pPr>
              <a:lnSpc>
                <a:spcPct val="100000"/>
              </a:lnSpc>
            </a:pPr>
            <a:r>
              <a:rPr lang="en-US" sz="1980" dirty="0"/>
              <a:t>People who are participating in our Community Reintegration Program and presently live in nursing homes are not permitted to be discharged. So, that stagnates their transition process. </a:t>
            </a:r>
          </a:p>
          <a:p>
            <a:pPr>
              <a:lnSpc>
                <a:spcPct val="100000"/>
              </a:lnSpc>
            </a:pPr>
            <a:r>
              <a:rPr lang="en-US" sz="1980" dirty="0"/>
              <a:t>We need serious federal funding for HCBS so overall response network is stronger. </a:t>
            </a:r>
          </a:p>
          <a:p>
            <a:pPr>
              <a:lnSpc>
                <a:spcPct val="100000"/>
              </a:lnSpc>
            </a:pPr>
            <a:r>
              <a:rPr lang="en-US" sz="1980" dirty="0"/>
              <a:t>Nursing facility transitions are difficult when staff cannot enter facilities and there is a provider shortage. </a:t>
            </a:r>
          </a:p>
          <a:p>
            <a:pPr>
              <a:lnSpc>
                <a:spcPct val="100000"/>
              </a:lnSpc>
            </a:pPr>
            <a:r>
              <a:rPr lang="en-US" sz="1980" dirty="0"/>
              <a:t>Consumers are fearful that they may not have direct care workers available, and this would result in placement in a nursing facility for people receiving services at home. </a:t>
            </a:r>
          </a:p>
        </p:txBody>
      </p:sp>
      <p:sp>
        <p:nvSpPr>
          <p:cNvPr id="5" name="Title 4">
            <a:extLst>
              <a:ext uri="{FF2B5EF4-FFF2-40B4-BE49-F238E27FC236}">
                <a16:creationId xmlns:a16="http://schemas.microsoft.com/office/drawing/2014/main" id="{0FAFC8E9-FB8A-C944-AEFF-54C614CF85C6}"/>
              </a:ext>
            </a:extLst>
          </p:cNvPr>
          <p:cNvSpPr>
            <a:spLocks noGrp="1"/>
          </p:cNvSpPr>
          <p:nvPr>
            <p:ph type="title"/>
          </p:nvPr>
        </p:nvSpPr>
        <p:spPr>
          <a:xfrm>
            <a:off x="1331912" y="651933"/>
            <a:ext cx="9296400" cy="685800"/>
          </a:xfrm>
        </p:spPr>
        <p:txBody>
          <a:bodyPr>
            <a:normAutofit fontScale="90000"/>
          </a:bodyPr>
          <a:lstStyle/>
          <a:p>
            <a:pPr algn="ctr"/>
            <a:r>
              <a:rPr lang="en-US" sz="800" dirty="0">
                <a:solidFill>
                  <a:schemeClr val="bg1">
                    <a:lumMod val="85000"/>
                  </a:schemeClr>
                </a:solidFill>
              </a:rPr>
              <a:t>&gt;&gt;Slide 33 </a:t>
            </a:r>
            <a:br>
              <a:rPr lang="en-US" sz="800" dirty="0">
                <a:solidFill>
                  <a:schemeClr val="bg1">
                    <a:lumMod val="85000"/>
                  </a:schemeClr>
                </a:solidFill>
              </a:rPr>
            </a:br>
            <a:r>
              <a:rPr lang="en-US" dirty="0"/>
              <a:t>What the ACL Needs to Know:</a:t>
            </a:r>
            <a:br>
              <a:rPr lang="en-US" dirty="0"/>
            </a:br>
            <a:r>
              <a:rPr lang="en-US" dirty="0">
                <a:solidFill>
                  <a:srgbClr val="FF0000"/>
                </a:solidFill>
              </a:rPr>
              <a:t>Transition Services and PAS are Critical</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706007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7E6B20-724D-494A-ACCF-A5CC9B16ABBF}"/>
              </a:ext>
            </a:extLst>
          </p:cNvPr>
          <p:cNvSpPr>
            <a:spLocks noGrp="1"/>
          </p:cNvSpPr>
          <p:nvPr>
            <p:ph type="sldNum" sz="quarter" idx="12"/>
          </p:nvPr>
        </p:nvSpPr>
        <p:spPr/>
        <p:txBody>
          <a:bodyPr/>
          <a:lstStyle/>
          <a:p>
            <a:fld id="{E5137D0E-4A4F-4307-8994-C1891D747D59}" type="slidenum">
              <a:rPr lang="en-US" smtClean="0"/>
              <a:t>34</a:t>
            </a:fld>
            <a:endParaRPr lang="en-US" dirty="0"/>
          </a:p>
        </p:txBody>
      </p:sp>
      <p:sp>
        <p:nvSpPr>
          <p:cNvPr id="4" name="Content Placeholder 3">
            <a:extLst>
              <a:ext uri="{FF2B5EF4-FFF2-40B4-BE49-F238E27FC236}">
                <a16:creationId xmlns:a16="http://schemas.microsoft.com/office/drawing/2014/main" id="{3AED751B-CDEF-FE45-B47E-E33DF8049AC6}"/>
              </a:ext>
            </a:extLst>
          </p:cNvPr>
          <p:cNvSpPr>
            <a:spLocks noGrp="1"/>
          </p:cNvSpPr>
          <p:nvPr>
            <p:ph idx="1"/>
          </p:nvPr>
        </p:nvSpPr>
        <p:spPr>
          <a:xfrm>
            <a:off x="684212" y="1295400"/>
            <a:ext cx="10820400" cy="5075027"/>
          </a:xfrm>
        </p:spPr>
        <p:txBody>
          <a:bodyPr>
            <a:noAutofit/>
          </a:bodyPr>
          <a:lstStyle/>
          <a:p>
            <a:pPr>
              <a:lnSpc>
                <a:spcPct val="100000"/>
              </a:lnSpc>
            </a:pPr>
            <a:r>
              <a:rPr lang="en-US" sz="1900" dirty="0"/>
              <a:t>An essential aspect of any emergency is communication. So many consumers are unable to access information that is web based or being pushed out via social media because they lack the financial resources to obtain and retain a data plan and/or Wi-Fi. </a:t>
            </a:r>
          </a:p>
          <a:p>
            <a:pPr>
              <a:lnSpc>
                <a:spcPct val="100000"/>
              </a:lnSpc>
            </a:pPr>
            <a:r>
              <a:rPr lang="en-US" sz="1900" dirty="0"/>
              <a:t>A need for internet access for this population.  With everything closed, if they do not possess computers, tablets, smart phones, they do not have that access to communication.</a:t>
            </a:r>
          </a:p>
          <a:p>
            <a:pPr>
              <a:lnSpc>
                <a:spcPct val="100000"/>
              </a:lnSpc>
            </a:pPr>
            <a:r>
              <a:rPr lang="en-US" sz="1900" dirty="0"/>
              <a:t>Access to "virtual" anything is impossible without the technology and the internet, which many people with disabilities in our community do not have.</a:t>
            </a:r>
          </a:p>
          <a:p>
            <a:pPr>
              <a:lnSpc>
                <a:spcPct val="100000"/>
              </a:lnSpc>
            </a:pPr>
            <a:r>
              <a:rPr lang="en-US" sz="1900" dirty="0"/>
              <a:t>There needs to be a big push to make sure that every household has fast internet service -- same importance as electricity -- followed by the equipment and training necessary to keep connected for services and social interaction.</a:t>
            </a:r>
          </a:p>
          <a:p>
            <a:pPr>
              <a:lnSpc>
                <a:spcPct val="100000"/>
              </a:lnSpc>
            </a:pPr>
            <a:r>
              <a:rPr lang="en-US" sz="1900" dirty="0"/>
              <a:t>There is a huge technology gap in rural areas that we serve. We must do more to put technology in the hands of those who will benefit from it.</a:t>
            </a:r>
          </a:p>
        </p:txBody>
      </p:sp>
      <p:sp>
        <p:nvSpPr>
          <p:cNvPr id="5" name="Title 4">
            <a:extLst>
              <a:ext uri="{FF2B5EF4-FFF2-40B4-BE49-F238E27FC236}">
                <a16:creationId xmlns:a16="http://schemas.microsoft.com/office/drawing/2014/main" id="{0FAFC8E9-FB8A-C944-AEFF-54C614CF85C6}"/>
              </a:ext>
            </a:extLst>
          </p:cNvPr>
          <p:cNvSpPr>
            <a:spLocks noGrp="1"/>
          </p:cNvSpPr>
          <p:nvPr>
            <p:ph type="title"/>
          </p:nvPr>
        </p:nvSpPr>
        <p:spPr>
          <a:xfrm>
            <a:off x="1331912" y="651933"/>
            <a:ext cx="9296400" cy="685800"/>
          </a:xfrm>
        </p:spPr>
        <p:txBody>
          <a:bodyPr>
            <a:normAutofit fontScale="90000"/>
          </a:bodyPr>
          <a:lstStyle/>
          <a:p>
            <a:pPr algn="ctr"/>
            <a:r>
              <a:rPr lang="en-US" sz="800" dirty="0">
                <a:solidFill>
                  <a:schemeClr val="bg1">
                    <a:lumMod val="85000"/>
                  </a:schemeClr>
                </a:solidFill>
              </a:rPr>
              <a:t>Slide 34 </a:t>
            </a:r>
            <a:br>
              <a:rPr lang="en-US" sz="800" dirty="0">
                <a:solidFill>
                  <a:schemeClr val="bg1">
                    <a:lumMod val="85000"/>
                  </a:schemeClr>
                </a:solidFill>
              </a:rPr>
            </a:br>
            <a:r>
              <a:rPr lang="en-US" dirty="0"/>
              <a:t>What the ACL Needs to Know:</a:t>
            </a:r>
            <a:br>
              <a:rPr lang="en-US" dirty="0"/>
            </a:br>
            <a:r>
              <a:rPr lang="en-US" dirty="0">
                <a:solidFill>
                  <a:srgbClr val="FF0000"/>
                </a:solidFill>
              </a:rPr>
              <a:t>The Digital Divide is Dangerous</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718885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7E6B20-724D-494A-ACCF-A5CC9B16ABBF}"/>
              </a:ext>
            </a:extLst>
          </p:cNvPr>
          <p:cNvSpPr>
            <a:spLocks noGrp="1"/>
          </p:cNvSpPr>
          <p:nvPr>
            <p:ph type="sldNum" sz="quarter" idx="12"/>
          </p:nvPr>
        </p:nvSpPr>
        <p:spPr/>
        <p:txBody>
          <a:bodyPr/>
          <a:lstStyle/>
          <a:p>
            <a:fld id="{E5137D0E-4A4F-4307-8994-C1891D747D59}" type="slidenum">
              <a:rPr lang="en-US" smtClean="0"/>
              <a:t>35</a:t>
            </a:fld>
            <a:endParaRPr lang="en-US" dirty="0"/>
          </a:p>
        </p:txBody>
      </p:sp>
      <p:sp>
        <p:nvSpPr>
          <p:cNvPr id="4" name="Content Placeholder 3">
            <a:extLst>
              <a:ext uri="{FF2B5EF4-FFF2-40B4-BE49-F238E27FC236}">
                <a16:creationId xmlns:a16="http://schemas.microsoft.com/office/drawing/2014/main" id="{3AED751B-CDEF-FE45-B47E-E33DF8049AC6}"/>
              </a:ext>
            </a:extLst>
          </p:cNvPr>
          <p:cNvSpPr>
            <a:spLocks noGrp="1"/>
          </p:cNvSpPr>
          <p:nvPr>
            <p:ph idx="1"/>
          </p:nvPr>
        </p:nvSpPr>
        <p:spPr>
          <a:xfrm>
            <a:off x="760412" y="1371600"/>
            <a:ext cx="10820400" cy="5181600"/>
          </a:xfrm>
        </p:spPr>
        <p:txBody>
          <a:bodyPr>
            <a:normAutofit/>
          </a:bodyPr>
          <a:lstStyle/>
          <a:p>
            <a:pPr>
              <a:lnSpc>
                <a:spcPct val="100000"/>
              </a:lnSpc>
            </a:pPr>
            <a:r>
              <a:rPr lang="en-US" sz="2200" dirty="0"/>
              <a:t>The pandemic has “pulled back the curtain" on the depth of the need for our local disability community. Needs always exist for this group of people but the current situation has exacerbated the problem. </a:t>
            </a:r>
          </a:p>
          <a:p>
            <a:pPr>
              <a:lnSpc>
                <a:spcPct val="100000"/>
              </a:lnSpc>
            </a:pPr>
            <a:r>
              <a:rPr lang="en-US" sz="2200" dirty="0"/>
              <a:t>[People with disabilities] are concerned about getting sick and dying just like we are, if not more. They want to stay safe in their homes just like we do. They want the same access to essential equipment and supplies as anyone else who is exposed to COVID-19 has when hospitalized. They want to be part of the conversation when local/state/federal leaders "strategize" and initiate reform to combat this virus, instead of being included as an "afterthought.” They do not want to be forgotten.</a:t>
            </a:r>
          </a:p>
          <a:p>
            <a:pPr>
              <a:lnSpc>
                <a:spcPct val="100000"/>
              </a:lnSpc>
            </a:pPr>
            <a:r>
              <a:rPr lang="en-US" sz="2200" dirty="0"/>
              <a:t>For some, the mental and emotional trauma is going to be short term, but for others -- and I daresay for most -- this is going to have a long-term impact on everyone's mental health.</a:t>
            </a:r>
          </a:p>
        </p:txBody>
      </p:sp>
      <p:sp>
        <p:nvSpPr>
          <p:cNvPr id="5" name="Title 4">
            <a:extLst>
              <a:ext uri="{FF2B5EF4-FFF2-40B4-BE49-F238E27FC236}">
                <a16:creationId xmlns:a16="http://schemas.microsoft.com/office/drawing/2014/main" id="{0FAFC8E9-FB8A-C944-AEFF-54C614CF85C6}"/>
              </a:ext>
            </a:extLst>
          </p:cNvPr>
          <p:cNvSpPr>
            <a:spLocks noGrp="1"/>
          </p:cNvSpPr>
          <p:nvPr>
            <p:ph type="title"/>
          </p:nvPr>
        </p:nvSpPr>
        <p:spPr>
          <a:xfrm>
            <a:off x="1331912" y="651933"/>
            <a:ext cx="9296400" cy="685800"/>
          </a:xfrm>
        </p:spPr>
        <p:txBody>
          <a:bodyPr>
            <a:normAutofit fontScale="90000"/>
          </a:bodyPr>
          <a:lstStyle/>
          <a:p>
            <a:pPr algn="ctr"/>
            <a:r>
              <a:rPr lang="en-US" sz="800" dirty="0">
                <a:solidFill>
                  <a:schemeClr val="bg1">
                    <a:lumMod val="85000"/>
                  </a:schemeClr>
                </a:solidFill>
              </a:rPr>
              <a:t>&gt;&gt;Slide 35 </a:t>
            </a:r>
            <a:br>
              <a:rPr lang="en-US" sz="800" dirty="0">
                <a:solidFill>
                  <a:schemeClr val="bg1">
                    <a:lumMod val="85000"/>
                  </a:schemeClr>
                </a:solidFill>
              </a:rPr>
            </a:br>
            <a:r>
              <a:rPr lang="en-US" dirty="0"/>
              <a:t>What the ACL Needs to Know:</a:t>
            </a:r>
            <a:br>
              <a:rPr lang="en-US" dirty="0"/>
            </a:br>
            <a:r>
              <a:rPr lang="en-US" dirty="0">
                <a:solidFill>
                  <a:srgbClr val="FF0000"/>
                </a:solidFill>
              </a:rPr>
              <a:t>IL Services are More Important than Ever</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945514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82433F-599C-5143-8450-2915BAE1A74B}"/>
              </a:ext>
            </a:extLst>
          </p:cNvPr>
          <p:cNvSpPr>
            <a:spLocks noGrp="1"/>
          </p:cNvSpPr>
          <p:nvPr>
            <p:ph type="sldNum" sz="quarter" idx="12"/>
          </p:nvPr>
        </p:nvSpPr>
        <p:spPr/>
        <p:txBody>
          <a:bodyPr/>
          <a:lstStyle/>
          <a:p>
            <a:fld id="{E5137D0E-4A4F-4307-8994-C1891D747D59}" type="slidenum">
              <a:rPr lang="en-US" smtClean="0"/>
              <a:t>36</a:t>
            </a:fld>
            <a:endParaRPr lang="en-US" dirty="0"/>
          </a:p>
        </p:txBody>
      </p:sp>
      <p:sp>
        <p:nvSpPr>
          <p:cNvPr id="4" name="Subtitle 3">
            <a:extLst>
              <a:ext uri="{FF2B5EF4-FFF2-40B4-BE49-F238E27FC236}">
                <a16:creationId xmlns:a16="http://schemas.microsoft.com/office/drawing/2014/main" id="{04F6B291-787C-BD4D-B4A3-7ECB32914A3B}"/>
              </a:ext>
            </a:extLst>
          </p:cNvPr>
          <p:cNvSpPr>
            <a:spLocks noGrp="1"/>
          </p:cNvSpPr>
          <p:nvPr>
            <p:ph type="subTitle" idx="1"/>
          </p:nvPr>
        </p:nvSpPr>
        <p:spPr/>
        <p:txBody>
          <a:bodyPr/>
          <a:lstStyle/>
          <a:p>
            <a:r>
              <a:rPr lang="en-US" dirty="0"/>
              <a:t>Jenny Dick-Mosher, WSU</a:t>
            </a:r>
          </a:p>
        </p:txBody>
      </p:sp>
      <p:sp>
        <p:nvSpPr>
          <p:cNvPr id="5" name="Title 4">
            <a:extLst>
              <a:ext uri="{FF2B5EF4-FFF2-40B4-BE49-F238E27FC236}">
                <a16:creationId xmlns:a16="http://schemas.microsoft.com/office/drawing/2014/main" id="{0A58159A-A444-804C-9775-C4D9A21E1D4E}"/>
              </a:ext>
            </a:extLst>
          </p:cNvPr>
          <p:cNvSpPr>
            <a:spLocks noGrp="1"/>
          </p:cNvSpPr>
          <p:nvPr>
            <p:ph type="ctrTitle"/>
          </p:nvPr>
        </p:nvSpPr>
        <p:spPr>
          <a:xfrm>
            <a:off x="1522412" y="2025649"/>
            <a:ext cx="9144000" cy="990600"/>
          </a:xfrm>
        </p:spPr>
        <p:txBody>
          <a:bodyPr/>
          <a:lstStyle/>
          <a:p>
            <a:r>
              <a:rPr lang="en-US" sz="800" dirty="0">
                <a:solidFill>
                  <a:schemeClr val="bg1">
                    <a:lumMod val="85000"/>
                  </a:schemeClr>
                </a:solidFill>
              </a:rPr>
              <a:t>&gt;&gt;Slide 36 </a:t>
            </a:r>
            <a:br>
              <a:rPr lang="en-US" sz="800" dirty="0">
                <a:solidFill>
                  <a:schemeClr val="bg1">
                    <a:lumMod val="85000"/>
                  </a:schemeClr>
                </a:solidFill>
              </a:rPr>
            </a:br>
            <a:r>
              <a:rPr lang="en-US" sz="4000" dirty="0"/>
              <a:t>Study Findings:</a:t>
            </a:r>
            <a:br>
              <a:rPr lang="en-US" sz="4000" dirty="0"/>
            </a:br>
            <a:r>
              <a:rPr lang="en-US" sz="4000" dirty="0"/>
              <a:t>COVID-19 and CIL Operations</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609102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How is your CIL continuing operations? N  %&#10;&#10;We are working with consumers by individual phone calls 141  97.9%&#10;&#10;We are conducting daily or frequent wellness checks with consumers 125 86.8%&#10;&#10;We are working with consumers by individual computer or smart phone video sessions &#10;113  78.5%&#10;&#10;Our office is open, and we have limited consumer or community contact  &#10;103 71.5%&#10;&#10;We are advocating with local leaders and emergency response officials to ensure the needs of the disability community &#10;98 68.1%&#10; are met&#10;We have closed our office entirely and our staff works remotely &#10;82 56.9%&#10;&#10;We are assessing disability community needs using telephone or online surveys &#10;73 50.7%&#10;&#10;We are working with local emergency response leaders and community service organizations to help prevent institutionalization of people with disabilities in this emergency &#10;72 50.0%&#10;&#10;We are conducting group sessions with consumers using video conferences &#10;67 46.5%&#10;&#10;Our office remains open &#10;17 11.8%&#10;&#10;&#10;&#10;&#10;&#10;&#10;&#10;&#10;">
            <a:extLst>
              <a:ext uri="{FF2B5EF4-FFF2-40B4-BE49-F238E27FC236}">
                <a16:creationId xmlns:a16="http://schemas.microsoft.com/office/drawing/2014/main" id="{42B2E8B9-CBA1-7849-AF69-9E97CF6253A4}"/>
              </a:ext>
            </a:extLst>
          </p:cNvPr>
          <p:cNvGraphicFramePr>
            <a:graphicFrameLocks noGrp="1"/>
          </p:cNvGraphicFramePr>
          <p:nvPr>
            <p:ph idx="1"/>
            <p:extLst>
              <p:ext uri="{D42A27DB-BD31-4B8C-83A1-F6EECF244321}">
                <p14:modId xmlns:p14="http://schemas.microsoft.com/office/powerpoint/2010/main" val="1010757238"/>
              </p:ext>
            </p:extLst>
          </p:nvPr>
        </p:nvGraphicFramePr>
        <p:xfrm>
          <a:off x="912812" y="1300480"/>
          <a:ext cx="10515600" cy="5100320"/>
        </p:xfrm>
        <a:graphic>
          <a:graphicData uri="http://schemas.openxmlformats.org/drawingml/2006/table">
            <a:tbl>
              <a:tblPr firstRow="1" bandRow="1">
                <a:tableStyleId>{5C22544A-7EE6-4342-B048-85BDC9FD1C3A}</a:tableStyleId>
              </a:tblPr>
              <a:tblGrid>
                <a:gridCol w="8458199">
                  <a:extLst>
                    <a:ext uri="{9D8B030D-6E8A-4147-A177-3AD203B41FA5}">
                      <a16:colId xmlns:a16="http://schemas.microsoft.com/office/drawing/2014/main" val="4246712154"/>
                    </a:ext>
                  </a:extLst>
                </a:gridCol>
                <a:gridCol w="914400">
                  <a:extLst>
                    <a:ext uri="{9D8B030D-6E8A-4147-A177-3AD203B41FA5}">
                      <a16:colId xmlns:a16="http://schemas.microsoft.com/office/drawing/2014/main" val="216487985"/>
                    </a:ext>
                  </a:extLst>
                </a:gridCol>
                <a:gridCol w="1143001">
                  <a:extLst>
                    <a:ext uri="{9D8B030D-6E8A-4147-A177-3AD203B41FA5}">
                      <a16:colId xmlns:a16="http://schemas.microsoft.com/office/drawing/2014/main" val="1589678011"/>
                    </a:ext>
                  </a:extLst>
                </a:gridCol>
              </a:tblGrid>
              <a:tr h="370840">
                <a:tc>
                  <a:txBody>
                    <a:bodyPr/>
                    <a:lstStyle/>
                    <a:p>
                      <a:pPr marL="0" marR="0" algn="ctr">
                        <a:spcBef>
                          <a:spcPts val="0"/>
                        </a:spcBef>
                        <a:spcAft>
                          <a:spcPts val="0"/>
                        </a:spcAft>
                      </a:pPr>
                      <a:r>
                        <a:rPr lang="en-US" sz="2000" b="1" dirty="0">
                          <a:solidFill>
                            <a:srgbClr val="FFFFFF"/>
                          </a:solidFill>
                          <a:effectLst/>
                          <a:latin typeface="Calibri" panose="020F0502020204030204" pitchFamily="34" charset="0"/>
                          <a:ea typeface="Calibri" panose="020F0502020204030204" pitchFamily="34" charset="0"/>
                        </a:rPr>
                        <a:t>How is your CIL continuing operations?</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solidFill>
                            <a:srgbClr val="FFFFFF"/>
                          </a:solidFill>
                          <a:effectLst/>
                          <a:latin typeface="Calibri" panose="020F0502020204030204" pitchFamily="34" charset="0"/>
                          <a:ea typeface="Calibri" panose="020F0502020204030204" pitchFamily="34" charset="0"/>
                        </a:rPr>
                        <a:t>N</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solidFill>
                            <a:srgbClr val="FFFFFF"/>
                          </a:solidFill>
                          <a:effectLst/>
                          <a:latin typeface="Calibri" panose="020F0502020204030204" pitchFamily="34"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24106242"/>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We are working with consumers by individual phone calls</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141</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97.9%</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587995601"/>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We are conducting daily or frequent wellness checks with consumers</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125</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86.8%</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18039316"/>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We are working with consumers by individual computer or smart phone video sessions</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113</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78.5%</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95616969"/>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Our office is open, and we have limited consumer or community contact</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103</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71.5%</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96187648"/>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We are advocating with local leaders and emergency response officials to ensure the needs of the disability community are met</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98</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68.1%</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73256589"/>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We have closed our office entirely and our staff works remotely</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82</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56.9%</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42353742"/>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We are assessing disability community needs using telephone or online surveys</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73</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50.7%</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89535759"/>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We are working with local emergency response leaders and community service organizations to help prevent institutionalization of people with disabilities in this emergency</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72</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50.0%</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22497785"/>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We are conducting group sessions with consumers using video conferences</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67</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46.5%</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80182798"/>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Our office remains open</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17</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11.8%</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26813847"/>
                  </a:ext>
                </a:extLst>
              </a:tr>
            </a:tbl>
          </a:graphicData>
        </a:graphic>
      </p:graphicFrame>
      <p:sp>
        <p:nvSpPr>
          <p:cNvPr id="5" name="Title 4">
            <a:extLst>
              <a:ext uri="{FF2B5EF4-FFF2-40B4-BE49-F238E27FC236}">
                <a16:creationId xmlns:a16="http://schemas.microsoft.com/office/drawing/2014/main" id="{CFF4A0D0-F3AD-1D4C-9E5F-4A8138109FFF}"/>
              </a:ext>
            </a:extLst>
          </p:cNvPr>
          <p:cNvSpPr>
            <a:spLocks noGrp="1"/>
          </p:cNvSpPr>
          <p:nvPr>
            <p:ph type="title"/>
          </p:nvPr>
        </p:nvSpPr>
        <p:spPr/>
        <p:txBody>
          <a:bodyPr>
            <a:normAutofit/>
          </a:bodyPr>
          <a:lstStyle/>
          <a:p>
            <a:pPr algn="ctr"/>
            <a:r>
              <a:rPr lang="en-US" sz="700" dirty="0">
                <a:solidFill>
                  <a:schemeClr val="bg1">
                    <a:lumMod val="85000"/>
                  </a:schemeClr>
                </a:solidFill>
              </a:rPr>
              <a:t>&gt;&gt;Slide 37</a:t>
            </a:r>
            <a:br>
              <a:rPr lang="en-US" dirty="0"/>
            </a:br>
            <a:r>
              <a:rPr lang="en-US" dirty="0"/>
              <a:t>Current Operations (April &amp; May, 2020)</a:t>
            </a:r>
          </a:p>
        </p:txBody>
      </p:sp>
      <p:sp>
        <p:nvSpPr>
          <p:cNvPr id="2" name="Slide Number Placeholder 1"/>
          <p:cNvSpPr>
            <a:spLocks noGrp="1"/>
          </p:cNvSpPr>
          <p:nvPr>
            <p:ph type="sldNum" sz="quarter" idx="12"/>
          </p:nvPr>
        </p:nvSpPr>
        <p:spPr/>
        <p:txBody>
          <a:bodyPr/>
          <a:lstStyle/>
          <a:p>
            <a:fld id="{E5137D0E-4A4F-4307-8994-C1891D747D59}" type="slidenum">
              <a:rPr lang="en-US" smtClean="0"/>
              <a:t>37</a:t>
            </a:fld>
            <a:endParaRPr lang="en-US" dirty="0"/>
          </a:p>
        </p:txBody>
      </p:sp>
      <p:sp>
        <p:nvSpPr>
          <p:cNvPr id="3" name="Footer Placeholder 2"/>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802773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Core services you are currently providing to consumers? ? N  %&#10;&#10;Information and referral 142 98.6%&#10;Individual advocacy  133 92.4%&#10;Peer counseling and peer support 123  85.4%&#10;Systems advocacy 110  76.4%&#10;Independent living skills training  105  72.9%&#10;Institutional transition and diversion 96  66.7%&#10;Transition of youth  76  52.8%&#10;">
            <a:extLst>
              <a:ext uri="{FF2B5EF4-FFF2-40B4-BE49-F238E27FC236}">
                <a16:creationId xmlns:a16="http://schemas.microsoft.com/office/drawing/2014/main" id="{42B2E8B9-CBA1-7849-AF69-9E97CF6253A4}"/>
              </a:ext>
            </a:extLst>
          </p:cNvPr>
          <p:cNvGraphicFramePr>
            <a:graphicFrameLocks noGrp="1"/>
          </p:cNvGraphicFramePr>
          <p:nvPr>
            <p:ph idx="1"/>
            <p:extLst>
              <p:ext uri="{D42A27DB-BD31-4B8C-83A1-F6EECF244321}">
                <p14:modId xmlns:p14="http://schemas.microsoft.com/office/powerpoint/2010/main" val="1177261636"/>
              </p:ext>
            </p:extLst>
          </p:nvPr>
        </p:nvGraphicFramePr>
        <p:xfrm>
          <a:off x="912812" y="1300480"/>
          <a:ext cx="10515600" cy="2966720"/>
        </p:xfrm>
        <a:graphic>
          <a:graphicData uri="http://schemas.openxmlformats.org/drawingml/2006/table">
            <a:tbl>
              <a:tblPr firstRow="1" bandRow="1">
                <a:tableStyleId>{5C22544A-7EE6-4342-B048-85BDC9FD1C3A}</a:tableStyleId>
              </a:tblPr>
              <a:tblGrid>
                <a:gridCol w="8458199">
                  <a:extLst>
                    <a:ext uri="{9D8B030D-6E8A-4147-A177-3AD203B41FA5}">
                      <a16:colId xmlns:a16="http://schemas.microsoft.com/office/drawing/2014/main" val="4246712154"/>
                    </a:ext>
                  </a:extLst>
                </a:gridCol>
                <a:gridCol w="914400">
                  <a:extLst>
                    <a:ext uri="{9D8B030D-6E8A-4147-A177-3AD203B41FA5}">
                      <a16:colId xmlns:a16="http://schemas.microsoft.com/office/drawing/2014/main" val="216487985"/>
                    </a:ext>
                  </a:extLst>
                </a:gridCol>
                <a:gridCol w="1143001">
                  <a:extLst>
                    <a:ext uri="{9D8B030D-6E8A-4147-A177-3AD203B41FA5}">
                      <a16:colId xmlns:a16="http://schemas.microsoft.com/office/drawing/2014/main" val="1589678011"/>
                    </a:ext>
                  </a:extLst>
                </a:gridCol>
              </a:tblGrid>
              <a:tr h="370840">
                <a:tc>
                  <a:txBody>
                    <a:bodyPr/>
                    <a:lstStyle/>
                    <a:p>
                      <a:pPr marL="0" marR="0" algn="ctr">
                        <a:spcBef>
                          <a:spcPts val="0"/>
                        </a:spcBef>
                        <a:spcAft>
                          <a:spcPts val="0"/>
                        </a:spcAft>
                      </a:pPr>
                      <a:r>
                        <a:rPr lang="en-US" sz="2000" b="1" dirty="0">
                          <a:solidFill>
                            <a:srgbClr val="FFFFFF"/>
                          </a:solidFill>
                          <a:effectLst/>
                          <a:latin typeface="Calibri" panose="020F0502020204030204" pitchFamily="34" charset="0"/>
                          <a:ea typeface="Calibri" panose="020F0502020204030204" pitchFamily="34" charset="0"/>
                        </a:rPr>
                        <a:t>Core services you are currently providing to consumers?</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dirty="0">
                          <a:solidFill>
                            <a:srgbClr val="FFFFFF"/>
                          </a:solidFill>
                          <a:effectLst/>
                          <a:latin typeface="Calibri" panose="020F0502020204030204" pitchFamily="34" charset="0"/>
                          <a:ea typeface="Calibri" panose="020F0502020204030204" pitchFamily="34" charset="0"/>
                        </a:rPr>
                        <a:t>N</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dirty="0">
                          <a:solidFill>
                            <a:srgbClr val="FFFFFF"/>
                          </a:solidFill>
                          <a:effectLst/>
                          <a:latin typeface="Calibri" panose="020F0502020204030204" pitchFamily="34"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24106242"/>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Information and referral</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142</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98.6%</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587995601"/>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Individual advocacy</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133</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92.4%</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18039316"/>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Peer counseling and peer support</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123</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85.4%</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95616969"/>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Systems advocacy</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110</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76.4%</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96187648"/>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Independent living skills training</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105</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72.9%</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73256589"/>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Institutional transition and diversion</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96</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66.7%</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42353742"/>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Transition of youth</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76</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52.8%</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89535759"/>
                  </a:ext>
                </a:extLst>
              </a:tr>
            </a:tbl>
          </a:graphicData>
        </a:graphic>
      </p:graphicFrame>
      <p:sp>
        <p:nvSpPr>
          <p:cNvPr id="5" name="Title 4">
            <a:extLst>
              <a:ext uri="{FF2B5EF4-FFF2-40B4-BE49-F238E27FC236}">
                <a16:creationId xmlns:a16="http://schemas.microsoft.com/office/drawing/2014/main" id="{CFF4A0D0-F3AD-1D4C-9E5F-4A8138109FFF}"/>
              </a:ext>
            </a:extLst>
          </p:cNvPr>
          <p:cNvSpPr>
            <a:spLocks noGrp="1"/>
          </p:cNvSpPr>
          <p:nvPr>
            <p:ph type="title"/>
          </p:nvPr>
        </p:nvSpPr>
        <p:spPr/>
        <p:txBody>
          <a:bodyPr/>
          <a:lstStyle/>
          <a:p>
            <a:pPr algn="ctr"/>
            <a:r>
              <a:rPr lang="en-US" sz="800" dirty="0">
                <a:solidFill>
                  <a:schemeClr val="bg1">
                    <a:lumMod val="85000"/>
                  </a:schemeClr>
                </a:solidFill>
              </a:rPr>
              <a:t>&gt;&gt;Slide 38 </a:t>
            </a:r>
            <a:br>
              <a:rPr lang="en-US" sz="800" dirty="0">
                <a:solidFill>
                  <a:schemeClr val="bg1">
                    <a:lumMod val="85000"/>
                  </a:schemeClr>
                </a:solidFill>
              </a:rPr>
            </a:br>
            <a:r>
              <a:rPr lang="en-US" dirty="0"/>
              <a:t>Core Services Offered</a:t>
            </a:r>
          </a:p>
        </p:txBody>
      </p:sp>
      <p:sp>
        <p:nvSpPr>
          <p:cNvPr id="2" name="Slide Number Placeholder 1"/>
          <p:cNvSpPr>
            <a:spLocks noGrp="1"/>
          </p:cNvSpPr>
          <p:nvPr>
            <p:ph type="sldNum" sz="quarter" idx="12"/>
          </p:nvPr>
        </p:nvSpPr>
        <p:spPr/>
        <p:txBody>
          <a:bodyPr/>
          <a:lstStyle/>
          <a:p>
            <a:fld id="{E5137D0E-4A4F-4307-8994-C1891D747D59}" type="slidenum">
              <a:rPr lang="en-US" smtClean="0"/>
              <a:t>38</a:t>
            </a:fld>
            <a:endParaRPr lang="en-US" dirty="0"/>
          </a:p>
        </p:txBody>
      </p:sp>
      <p:sp>
        <p:nvSpPr>
          <p:cNvPr id="3" name="Footer Placeholder 2"/>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909267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New services or increased services directly related to the COVID-19 pandemic?  N  %&#10;&#10;Any  84 58.3%&#10;&#10;Individual COVID-19 prevention and awareness information/education  71 49.3%&#10;&#10;Emergency preparedness and response directly related to the COVID-19 pandemic 52    36.1%&#10;&#10;Advocacy with emergency and public officials to ensure the rights of PWD are maintained  52 36.1%&#10;&#10;Other 33 22.9%&#10;&#10;&#10;">
            <a:extLst>
              <a:ext uri="{FF2B5EF4-FFF2-40B4-BE49-F238E27FC236}">
                <a16:creationId xmlns:a16="http://schemas.microsoft.com/office/drawing/2014/main" id="{42B2E8B9-CBA1-7849-AF69-9E97CF6253A4}"/>
              </a:ext>
            </a:extLst>
          </p:cNvPr>
          <p:cNvGraphicFramePr>
            <a:graphicFrameLocks noGrp="1"/>
          </p:cNvGraphicFramePr>
          <p:nvPr>
            <p:ph idx="1"/>
            <p:extLst>
              <p:ext uri="{D42A27DB-BD31-4B8C-83A1-F6EECF244321}">
                <p14:modId xmlns:p14="http://schemas.microsoft.com/office/powerpoint/2010/main" val="3432442587"/>
              </p:ext>
            </p:extLst>
          </p:nvPr>
        </p:nvGraphicFramePr>
        <p:xfrm>
          <a:off x="912812" y="1295400"/>
          <a:ext cx="10363200" cy="2941320"/>
        </p:xfrm>
        <a:graphic>
          <a:graphicData uri="http://schemas.openxmlformats.org/drawingml/2006/table">
            <a:tbl>
              <a:tblPr firstRow="1" bandRow="1">
                <a:tableStyleId>{5C22544A-7EE6-4342-B048-85BDC9FD1C3A}</a:tableStyleId>
              </a:tblPr>
              <a:tblGrid>
                <a:gridCol w="8305799">
                  <a:extLst>
                    <a:ext uri="{9D8B030D-6E8A-4147-A177-3AD203B41FA5}">
                      <a16:colId xmlns:a16="http://schemas.microsoft.com/office/drawing/2014/main" val="4246712154"/>
                    </a:ext>
                  </a:extLst>
                </a:gridCol>
                <a:gridCol w="914400">
                  <a:extLst>
                    <a:ext uri="{9D8B030D-6E8A-4147-A177-3AD203B41FA5}">
                      <a16:colId xmlns:a16="http://schemas.microsoft.com/office/drawing/2014/main" val="216487985"/>
                    </a:ext>
                  </a:extLst>
                </a:gridCol>
                <a:gridCol w="1143001">
                  <a:extLst>
                    <a:ext uri="{9D8B030D-6E8A-4147-A177-3AD203B41FA5}">
                      <a16:colId xmlns:a16="http://schemas.microsoft.com/office/drawing/2014/main" val="1589678011"/>
                    </a:ext>
                  </a:extLst>
                </a:gridCol>
              </a:tblGrid>
              <a:tr h="370840">
                <a:tc>
                  <a:txBody>
                    <a:bodyPr/>
                    <a:lstStyle/>
                    <a:p>
                      <a:pPr marL="0" marR="0" algn="ctr">
                        <a:spcBef>
                          <a:spcPts val="0"/>
                        </a:spcBef>
                        <a:spcAft>
                          <a:spcPts val="0"/>
                        </a:spcAft>
                      </a:pPr>
                      <a:r>
                        <a:rPr lang="en-US" sz="2000" b="1" dirty="0">
                          <a:solidFill>
                            <a:srgbClr val="FFFFFF"/>
                          </a:solidFill>
                          <a:effectLst/>
                          <a:latin typeface="Calibri" panose="020F0502020204030204" pitchFamily="34" charset="0"/>
                          <a:ea typeface="Calibri" panose="020F0502020204030204" pitchFamily="34" charset="0"/>
                        </a:rPr>
                        <a:t>New services or increased services directly related to the COVID-19 pandemic?</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dirty="0">
                          <a:solidFill>
                            <a:srgbClr val="FFFFFF"/>
                          </a:solidFill>
                          <a:effectLst/>
                          <a:latin typeface="Calibri" panose="020F0502020204030204" pitchFamily="34" charset="0"/>
                          <a:ea typeface="Calibri" panose="020F0502020204030204" pitchFamily="34" charset="0"/>
                        </a:rPr>
                        <a:t>N</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dirty="0">
                          <a:solidFill>
                            <a:srgbClr val="FFFFFF"/>
                          </a:solidFill>
                          <a:effectLst/>
                          <a:latin typeface="Calibri" panose="020F0502020204030204" pitchFamily="34"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24106242"/>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Any</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52</a:t>
                      </a:r>
                    </a:p>
                  </a:txBody>
                  <a:tcPr marL="68580" marR="68580" marT="9525" marB="0"/>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36.1%</a:t>
                      </a:r>
                    </a:p>
                  </a:txBody>
                  <a:tcPr marL="68580" marR="68580" marT="9525" marB="0"/>
                </a:tc>
                <a:extLst>
                  <a:ext uri="{0D108BD9-81ED-4DB2-BD59-A6C34878D82A}">
                    <a16:rowId xmlns:a16="http://schemas.microsoft.com/office/drawing/2014/main" val="2587995601"/>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Individual COVID-19 prevention and awareness information/education</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52</a:t>
                      </a:r>
                    </a:p>
                  </a:txBody>
                  <a:tcPr marL="68580" marR="68580" marT="9525" marB="0"/>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36.1%</a:t>
                      </a:r>
                    </a:p>
                  </a:txBody>
                  <a:tcPr marL="68580" marR="68580" marT="9525" marB="0"/>
                </a:tc>
                <a:extLst>
                  <a:ext uri="{0D108BD9-81ED-4DB2-BD59-A6C34878D82A}">
                    <a16:rowId xmlns:a16="http://schemas.microsoft.com/office/drawing/2014/main" val="2218039316"/>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Emergency preparedness and response directly related to the COVID-19 pandemic</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52</a:t>
                      </a:r>
                    </a:p>
                  </a:txBody>
                  <a:tcPr marL="68580" marR="68580" marT="9525" marB="0"/>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36.1%</a:t>
                      </a:r>
                    </a:p>
                  </a:txBody>
                  <a:tcPr marL="68580" marR="68580" marT="9525" marB="0"/>
                </a:tc>
                <a:extLst>
                  <a:ext uri="{0D108BD9-81ED-4DB2-BD59-A6C34878D82A}">
                    <a16:rowId xmlns:a16="http://schemas.microsoft.com/office/drawing/2014/main" val="1095616969"/>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Advocacy with emergency and public officials to ensure the rights of PWD are maintained </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52</a:t>
                      </a:r>
                    </a:p>
                  </a:txBody>
                  <a:tcPr marL="68580" marR="68580" marT="9525" marB="0"/>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36.1%</a:t>
                      </a:r>
                    </a:p>
                  </a:txBody>
                  <a:tcPr marL="68580" marR="68580" marT="9525" marB="0"/>
                </a:tc>
                <a:extLst>
                  <a:ext uri="{0D108BD9-81ED-4DB2-BD59-A6C34878D82A}">
                    <a16:rowId xmlns:a16="http://schemas.microsoft.com/office/drawing/2014/main" val="3096187648"/>
                  </a:ext>
                </a:extLst>
              </a:tr>
              <a:tr h="370840">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Other</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52</a:t>
                      </a:r>
                    </a:p>
                  </a:txBody>
                  <a:tcPr marL="68580" marR="68580" marT="9525" marB="0"/>
                </a:tc>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36.1%</a:t>
                      </a:r>
                    </a:p>
                  </a:txBody>
                  <a:tcPr marL="68580" marR="68580" marT="9525" marB="0"/>
                </a:tc>
                <a:extLst>
                  <a:ext uri="{0D108BD9-81ED-4DB2-BD59-A6C34878D82A}">
                    <a16:rowId xmlns:a16="http://schemas.microsoft.com/office/drawing/2014/main" val="1473256589"/>
                  </a:ext>
                </a:extLst>
              </a:tr>
            </a:tbl>
          </a:graphicData>
        </a:graphic>
      </p:graphicFrame>
      <p:sp>
        <p:nvSpPr>
          <p:cNvPr id="5" name="Title 4">
            <a:extLst>
              <a:ext uri="{FF2B5EF4-FFF2-40B4-BE49-F238E27FC236}">
                <a16:creationId xmlns:a16="http://schemas.microsoft.com/office/drawing/2014/main" id="{CFF4A0D0-F3AD-1D4C-9E5F-4A8138109FFF}"/>
              </a:ext>
            </a:extLst>
          </p:cNvPr>
          <p:cNvSpPr>
            <a:spLocks noGrp="1"/>
          </p:cNvSpPr>
          <p:nvPr>
            <p:ph type="title"/>
          </p:nvPr>
        </p:nvSpPr>
        <p:spPr/>
        <p:txBody>
          <a:bodyPr/>
          <a:lstStyle/>
          <a:p>
            <a:pPr algn="ctr"/>
            <a:r>
              <a:rPr lang="en-US" sz="800" dirty="0">
                <a:solidFill>
                  <a:schemeClr val="bg1">
                    <a:lumMod val="85000"/>
                  </a:schemeClr>
                </a:solidFill>
              </a:rPr>
              <a:t>&gt;&gt;Slide 39</a:t>
            </a:r>
            <a:br>
              <a:rPr lang="en-US" sz="800" dirty="0">
                <a:solidFill>
                  <a:schemeClr val="bg1">
                    <a:lumMod val="85000"/>
                  </a:schemeClr>
                </a:solidFill>
              </a:rPr>
            </a:br>
            <a:r>
              <a:rPr lang="en-US" dirty="0"/>
              <a:t>Current Operations (April &amp; May, 2020)</a:t>
            </a:r>
          </a:p>
        </p:txBody>
      </p:sp>
      <p:sp>
        <p:nvSpPr>
          <p:cNvPr id="2" name="Slide Number Placeholder 1"/>
          <p:cNvSpPr>
            <a:spLocks noGrp="1"/>
          </p:cNvSpPr>
          <p:nvPr>
            <p:ph type="sldNum" sz="quarter" idx="12"/>
          </p:nvPr>
        </p:nvSpPr>
        <p:spPr/>
        <p:txBody>
          <a:bodyPr/>
          <a:lstStyle/>
          <a:p>
            <a:fld id="{E5137D0E-4A4F-4307-8994-C1891D747D59}" type="slidenum">
              <a:rPr lang="en-US" smtClean="0"/>
              <a:t>39</a:t>
            </a:fld>
            <a:endParaRPr lang="en-US" dirty="0"/>
          </a:p>
        </p:txBody>
      </p:sp>
      <p:sp>
        <p:nvSpPr>
          <p:cNvPr id="3" name="Footer Placeholder 2"/>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819254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4212" y="647699"/>
            <a:ext cx="6477001" cy="1714500"/>
          </a:xfrm>
        </p:spPr>
        <p:txBody>
          <a:bodyPr>
            <a:noAutofit/>
          </a:bodyPr>
          <a:lstStyle/>
          <a:p>
            <a:r>
              <a:rPr lang="en-US" sz="600" b="1" kern="1200" dirty="0">
                <a:solidFill>
                  <a:schemeClr val="bg1">
                    <a:lumMod val="85000"/>
                  </a:schemeClr>
                </a:solidFill>
                <a:effectLst/>
                <a:latin typeface="+mj-lt"/>
                <a:ea typeface="+mj-ea"/>
                <a:cs typeface="+mj-cs"/>
              </a:rPr>
              <a:t>&gt;&gt;Slide</a:t>
            </a:r>
            <a:r>
              <a:rPr lang="en-US" sz="600" b="1" kern="1200" baseline="0" dirty="0">
                <a:solidFill>
                  <a:schemeClr val="bg1">
                    <a:lumMod val="85000"/>
                  </a:schemeClr>
                </a:solidFill>
                <a:effectLst/>
                <a:latin typeface="+mj-lt"/>
                <a:ea typeface="+mj-ea"/>
                <a:cs typeface="+mj-cs"/>
              </a:rPr>
              <a:t> 4</a:t>
            </a:r>
            <a:br>
              <a:rPr lang="en-US" sz="3600" dirty="0"/>
            </a:br>
            <a:r>
              <a:rPr lang="en-US" dirty="0"/>
              <a:t>The Collaborative on Health Reform and Independent Living (CHRIL</a:t>
            </a:r>
            <a:r>
              <a:rPr lang="en-US" sz="3600" dirty="0"/>
              <a:t>)</a:t>
            </a:r>
          </a:p>
        </p:txBody>
      </p:sp>
      <p:sp>
        <p:nvSpPr>
          <p:cNvPr id="4" name="Content Placeholder 3"/>
          <p:cNvSpPr>
            <a:spLocks noGrp="1"/>
          </p:cNvSpPr>
          <p:nvPr>
            <p:ph idx="1"/>
          </p:nvPr>
        </p:nvSpPr>
        <p:spPr>
          <a:xfrm>
            <a:off x="1141412" y="2743199"/>
            <a:ext cx="10210800" cy="3048001"/>
          </a:xfrm>
        </p:spPr>
        <p:txBody>
          <a:bodyPr>
            <a:noAutofit/>
          </a:bodyPr>
          <a:lstStyle/>
          <a:p>
            <a:pPr marL="0" indent="0">
              <a:lnSpc>
                <a:spcPct val="100000"/>
              </a:lnSpc>
              <a:buNone/>
            </a:pPr>
            <a:r>
              <a:rPr lang="en-US" b="1" dirty="0">
                <a:solidFill>
                  <a:schemeClr val="accent1">
                    <a:lumMod val="75000"/>
                  </a:schemeClr>
                </a:solidFill>
              </a:rPr>
              <a:t>Mission</a:t>
            </a:r>
            <a:r>
              <a:rPr lang="en-US" dirty="0"/>
              <a:t>: To discover and share essential information about how health reforms affect working-age adults with disabilities.</a:t>
            </a:r>
          </a:p>
          <a:p>
            <a:pPr marL="0" indent="0">
              <a:lnSpc>
                <a:spcPct val="100000"/>
              </a:lnSpc>
              <a:buNone/>
            </a:pPr>
            <a:r>
              <a:rPr lang="en-US" b="1" dirty="0">
                <a:solidFill>
                  <a:schemeClr val="tx2"/>
                </a:solidFill>
              </a:rPr>
              <a:t>Funding</a:t>
            </a:r>
            <a:r>
              <a:rPr lang="en-US" dirty="0"/>
              <a:t>: The CHRIL is funded by a Disability and Rehabilitation Research Project grant (90DP0075-01-00) from the National Institute on Disability, Independent Living and Rehabilitation Research (NIDILRR), DHHS.</a:t>
            </a:r>
          </a:p>
        </p:txBody>
      </p:sp>
      <p:sp>
        <p:nvSpPr>
          <p:cNvPr id="3" name="Slide Number Placeholder 2"/>
          <p:cNvSpPr>
            <a:spLocks noGrp="1"/>
          </p:cNvSpPr>
          <p:nvPr>
            <p:ph type="sldNum" sz="quarter" idx="12"/>
          </p:nvPr>
        </p:nvSpPr>
        <p:spPr/>
        <p:txBody>
          <a:bodyPr/>
          <a:lstStyle/>
          <a:p>
            <a:fld id="{E5137D0E-4A4F-4307-8994-C1891D747D59}" type="slidenum">
              <a:rPr lang="en-US" smtClean="0"/>
              <a:t>4</a:t>
            </a:fld>
            <a:endParaRPr lang="en-US" dirty="0"/>
          </a:p>
        </p:txBody>
      </p:sp>
      <p:pic>
        <p:nvPicPr>
          <p:cNvPr id="6" name="Picture 5" descr="CHRIL logo &#10;CHRIL in all caps over graphic in lavender with figure in wheelchair">
            <a:extLst>
              <a:ext uri="{FF2B5EF4-FFF2-40B4-BE49-F238E27FC236}">
                <a16:creationId xmlns:a16="http://schemas.microsoft.com/office/drawing/2014/main" id="{95C2EAAA-9ADE-D04A-8274-74B1755D8810}"/>
              </a:ext>
            </a:extLst>
          </p:cNvPr>
          <p:cNvPicPr/>
          <p:nvPr/>
        </p:nvPicPr>
        <p:blipFill>
          <a:blip r:embed="rId3"/>
          <a:stretch>
            <a:fillRect/>
          </a:stretch>
        </p:blipFill>
        <p:spPr>
          <a:xfrm>
            <a:off x="1446212" y="685800"/>
            <a:ext cx="3200400" cy="1295399"/>
          </a:xfrm>
          <a:prstGeom prst="rect">
            <a:avLst/>
          </a:prstGeom>
        </p:spPr>
      </p:pic>
      <p:sp>
        <p:nvSpPr>
          <p:cNvPr id="7" name="Footer Placeholder 6"/>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068740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D0BFDB-3A5C-9A4F-ADD6-5B3EB7132E22}"/>
              </a:ext>
            </a:extLst>
          </p:cNvPr>
          <p:cNvSpPr>
            <a:spLocks noGrp="1"/>
          </p:cNvSpPr>
          <p:nvPr>
            <p:ph type="sldNum" sz="quarter" idx="12"/>
          </p:nvPr>
        </p:nvSpPr>
        <p:spPr/>
        <p:txBody>
          <a:bodyPr/>
          <a:lstStyle/>
          <a:p>
            <a:fld id="{E5137D0E-4A4F-4307-8994-C1891D747D59}" type="slidenum">
              <a:rPr lang="en-US" smtClean="0"/>
              <a:t>40</a:t>
            </a:fld>
            <a:endParaRPr lang="en-US" dirty="0"/>
          </a:p>
        </p:txBody>
      </p:sp>
      <p:sp>
        <p:nvSpPr>
          <p:cNvPr id="4" name="Content Placeholder 3">
            <a:extLst>
              <a:ext uri="{FF2B5EF4-FFF2-40B4-BE49-F238E27FC236}">
                <a16:creationId xmlns:a16="http://schemas.microsoft.com/office/drawing/2014/main" id="{6EB556E1-9068-6F44-A6BF-4E5AB96A7B33}"/>
              </a:ext>
            </a:extLst>
          </p:cNvPr>
          <p:cNvSpPr>
            <a:spLocks noGrp="1"/>
          </p:cNvSpPr>
          <p:nvPr>
            <p:ph idx="1"/>
          </p:nvPr>
        </p:nvSpPr>
        <p:spPr/>
        <p:txBody>
          <a:bodyPr/>
          <a:lstStyle/>
          <a:p>
            <a:pPr>
              <a:lnSpc>
                <a:spcPct val="100000"/>
              </a:lnSpc>
            </a:pPr>
            <a:r>
              <a:rPr lang="en-US" dirty="0"/>
              <a:t>When asked whether it has been necessary to reduce staff hours or conduct layoffs or furloughs, most respondents (86%) answered “no.” </a:t>
            </a:r>
          </a:p>
          <a:p>
            <a:pPr>
              <a:lnSpc>
                <a:spcPct val="100000"/>
              </a:lnSpc>
            </a:pPr>
            <a:r>
              <a:rPr lang="en-US" dirty="0"/>
              <a:t>Some respondents reported having to reduce the hours of staff, with a few mentioning staff furloughs. In addition, respondents indicated that they laid off staff in specific categories such as corporate staff or administrative staff. </a:t>
            </a:r>
          </a:p>
          <a:p>
            <a:pPr>
              <a:lnSpc>
                <a:spcPct val="100000"/>
              </a:lnSpc>
            </a:pPr>
            <a:r>
              <a:rPr lang="en-US" dirty="0"/>
              <a:t>Some said that staff members voluntarily chose unemployment as the more financially viable option.</a:t>
            </a:r>
          </a:p>
        </p:txBody>
      </p:sp>
      <p:sp>
        <p:nvSpPr>
          <p:cNvPr id="5" name="Title 4">
            <a:extLst>
              <a:ext uri="{FF2B5EF4-FFF2-40B4-BE49-F238E27FC236}">
                <a16:creationId xmlns:a16="http://schemas.microsoft.com/office/drawing/2014/main" id="{956FE5AB-8474-984D-8D14-330E2C78581C}"/>
              </a:ext>
            </a:extLst>
          </p:cNvPr>
          <p:cNvSpPr>
            <a:spLocks noGrp="1"/>
          </p:cNvSpPr>
          <p:nvPr>
            <p:ph type="title"/>
          </p:nvPr>
        </p:nvSpPr>
        <p:spPr/>
        <p:txBody>
          <a:bodyPr>
            <a:normAutofit/>
          </a:bodyPr>
          <a:lstStyle/>
          <a:p>
            <a:pPr algn="ctr"/>
            <a:r>
              <a:rPr lang="en-US" sz="700" dirty="0">
                <a:solidFill>
                  <a:schemeClr val="bg1">
                    <a:lumMod val="85000"/>
                  </a:schemeClr>
                </a:solidFill>
              </a:rPr>
              <a:t>&gt;&gt;Slide 40</a:t>
            </a:r>
            <a:br>
              <a:rPr lang="en-US" dirty="0"/>
            </a:br>
            <a:r>
              <a:rPr lang="en-US" dirty="0"/>
              <a:t>CIL Staffing</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342092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82433F-599C-5143-8450-2915BAE1A74B}"/>
              </a:ext>
            </a:extLst>
          </p:cNvPr>
          <p:cNvSpPr>
            <a:spLocks noGrp="1"/>
          </p:cNvSpPr>
          <p:nvPr>
            <p:ph type="sldNum" sz="quarter" idx="12"/>
          </p:nvPr>
        </p:nvSpPr>
        <p:spPr/>
        <p:txBody>
          <a:bodyPr/>
          <a:lstStyle/>
          <a:p>
            <a:fld id="{E5137D0E-4A4F-4307-8994-C1891D747D59}" type="slidenum">
              <a:rPr lang="en-US" smtClean="0"/>
              <a:t>41</a:t>
            </a:fld>
            <a:endParaRPr lang="en-US" dirty="0"/>
          </a:p>
        </p:txBody>
      </p:sp>
      <p:sp>
        <p:nvSpPr>
          <p:cNvPr id="4" name="Subtitle 3">
            <a:extLst>
              <a:ext uri="{FF2B5EF4-FFF2-40B4-BE49-F238E27FC236}">
                <a16:creationId xmlns:a16="http://schemas.microsoft.com/office/drawing/2014/main" id="{04F6B291-787C-BD4D-B4A3-7ECB32914A3B}"/>
              </a:ext>
            </a:extLst>
          </p:cNvPr>
          <p:cNvSpPr>
            <a:spLocks noGrp="1"/>
          </p:cNvSpPr>
          <p:nvPr>
            <p:ph type="subTitle" idx="1"/>
          </p:nvPr>
        </p:nvSpPr>
        <p:spPr/>
        <p:txBody>
          <a:bodyPr/>
          <a:lstStyle/>
          <a:p>
            <a:r>
              <a:rPr lang="en-US" dirty="0"/>
              <a:t>Lex Frieden, ILRU</a:t>
            </a:r>
          </a:p>
        </p:txBody>
      </p:sp>
      <p:sp>
        <p:nvSpPr>
          <p:cNvPr id="5" name="Title 4">
            <a:extLst>
              <a:ext uri="{FF2B5EF4-FFF2-40B4-BE49-F238E27FC236}">
                <a16:creationId xmlns:a16="http://schemas.microsoft.com/office/drawing/2014/main" id="{0A58159A-A444-804C-9775-C4D9A21E1D4E}"/>
              </a:ext>
            </a:extLst>
          </p:cNvPr>
          <p:cNvSpPr>
            <a:spLocks noGrp="1"/>
          </p:cNvSpPr>
          <p:nvPr>
            <p:ph type="ctrTitle"/>
          </p:nvPr>
        </p:nvSpPr>
        <p:spPr/>
        <p:txBody>
          <a:bodyPr/>
          <a:lstStyle/>
          <a:p>
            <a:r>
              <a:rPr lang="en-US" sz="800" dirty="0">
                <a:solidFill>
                  <a:schemeClr val="bg1">
                    <a:lumMod val="85000"/>
                  </a:schemeClr>
                </a:solidFill>
              </a:rPr>
              <a:t>&gt;&gt;Slide 41 </a:t>
            </a:r>
            <a:br>
              <a:rPr lang="en-US" sz="800" dirty="0">
                <a:solidFill>
                  <a:schemeClr val="bg1">
                    <a:lumMod val="85000"/>
                  </a:schemeClr>
                </a:solidFill>
              </a:rPr>
            </a:br>
            <a:r>
              <a:rPr lang="en-US" sz="4000" dirty="0"/>
              <a:t>Next steps</a:t>
            </a:r>
            <a:endParaRPr lang="en-US" dirty="0"/>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973610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349109-86BA-5A4F-8A7D-D821F2C66549}"/>
              </a:ext>
            </a:extLst>
          </p:cNvPr>
          <p:cNvSpPr>
            <a:spLocks noGrp="1"/>
          </p:cNvSpPr>
          <p:nvPr>
            <p:ph type="sldNum" sz="quarter" idx="12"/>
          </p:nvPr>
        </p:nvSpPr>
        <p:spPr/>
        <p:txBody>
          <a:bodyPr/>
          <a:lstStyle/>
          <a:p>
            <a:fld id="{E5137D0E-4A4F-4307-8994-C1891D747D59}" type="slidenum">
              <a:rPr lang="en-US" smtClean="0"/>
              <a:t>42</a:t>
            </a:fld>
            <a:endParaRPr lang="en-US" dirty="0"/>
          </a:p>
        </p:txBody>
      </p:sp>
      <p:sp>
        <p:nvSpPr>
          <p:cNvPr id="4" name="Content Placeholder 3">
            <a:extLst>
              <a:ext uri="{FF2B5EF4-FFF2-40B4-BE49-F238E27FC236}">
                <a16:creationId xmlns:a16="http://schemas.microsoft.com/office/drawing/2014/main" id="{5CC7C2CE-0FF0-9649-950E-0B7EC87B607F}"/>
              </a:ext>
            </a:extLst>
          </p:cNvPr>
          <p:cNvSpPr>
            <a:spLocks noGrp="1"/>
          </p:cNvSpPr>
          <p:nvPr>
            <p:ph idx="1"/>
          </p:nvPr>
        </p:nvSpPr>
        <p:spPr/>
        <p:txBody>
          <a:bodyPr>
            <a:normAutofit/>
          </a:bodyPr>
          <a:lstStyle/>
          <a:p>
            <a:pPr>
              <a:lnSpc>
                <a:spcPct val="100000"/>
              </a:lnSpc>
            </a:pPr>
            <a:r>
              <a:rPr lang="en-US" sz="2400" dirty="0"/>
              <a:t>We believe it will be be necessary to track pandemic impacts over time (i.e. every 4-6 months).</a:t>
            </a:r>
          </a:p>
          <a:p>
            <a:pPr>
              <a:lnSpc>
                <a:spcPct val="100000"/>
              </a:lnSpc>
            </a:pPr>
            <a:r>
              <a:rPr lang="en-US" sz="2400" dirty="0"/>
              <a:t>Particularly important to follow new policy and public health issues post-closure: state and local variation in reopening, and surges in new infections throughout the country.</a:t>
            </a:r>
          </a:p>
          <a:p>
            <a:pPr>
              <a:lnSpc>
                <a:spcPct val="100000"/>
              </a:lnSpc>
            </a:pPr>
            <a:r>
              <a:rPr lang="en-US" sz="2400" dirty="0"/>
              <a:t>Need to monitor consumer access to income supports, healthcare, health insurance, personal assistance, disability support services, durable medical equipment, and transportation.</a:t>
            </a:r>
          </a:p>
          <a:p>
            <a:pPr>
              <a:lnSpc>
                <a:spcPct val="100000"/>
              </a:lnSpc>
            </a:pPr>
            <a:r>
              <a:rPr lang="en-US" sz="2400" dirty="0"/>
              <a:t>Will need to track responses by CIL name and location in order to study state and regional differences, changes over time.</a:t>
            </a:r>
          </a:p>
        </p:txBody>
      </p:sp>
      <p:sp>
        <p:nvSpPr>
          <p:cNvPr id="5" name="Title 4">
            <a:extLst>
              <a:ext uri="{FF2B5EF4-FFF2-40B4-BE49-F238E27FC236}">
                <a16:creationId xmlns:a16="http://schemas.microsoft.com/office/drawing/2014/main" id="{42DEED44-DF15-CF43-9C97-8E0F471E492B}"/>
              </a:ext>
            </a:extLst>
          </p:cNvPr>
          <p:cNvSpPr>
            <a:spLocks noGrp="1"/>
          </p:cNvSpPr>
          <p:nvPr>
            <p:ph type="title"/>
          </p:nvPr>
        </p:nvSpPr>
        <p:spPr/>
        <p:txBody>
          <a:bodyPr/>
          <a:lstStyle/>
          <a:p>
            <a:pPr algn="ctr"/>
            <a:r>
              <a:rPr lang="en-US" sz="800" dirty="0">
                <a:solidFill>
                  <a:schemeClr val="bg1">
                    <a:lumMod val="85000"/>
                  </a:schemeClr>
                </a:solidFill>
              </a:rPr>
              <a:t>&gt;&gt;Slide 42 </a:t>
            </a:r>
            <a:br>
              <a:rPr lang="en-US" sz="800" dirty="0">
                <a:solidFill>
                  <a:schemeClr val="bg1">
                    <a:lumMod val="85000"/>
                  </a:schemeClr>
                </a:solidFill>
              </a:rPr>
            </a:br>
            <a:r>
              <a:rPr lang="en-US" dirty="0"/>
              <a:t>New Survey Needed Soon</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960271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137D0E-4A4F-4307-8994-C1891D747D59}" type="slidenum">
              <a:rPr lang="en-US" smtClean="0"/>
              <a:t>43</a:t>
            </a:fld>
            <a:endParaRPr lang="en-US" dirty="0"/>
          </a:p>
        </p:txBody>
      </p:sp>
      <p:sp>
        <p:nvSpPr>
          <p:cNvPr id="4" name="Content Placeholder 3"/>
          <p:cNvSpPr>
            <a:spLocks noGrp="1"/>
          </p:cNvSpPr>
          <p:nvPr>
            <p:ph idx="1"/>
          </p:nvPr>
        </p:nvSpPr>
        <p:spPr/>
        <p:txBody>
          <a:bodyPr/>
          <a:lstStyle/>
          <a:p>
            <a:pPr>
              <a:lnSpc>
                <a:spcPct val="100000"/>
              </a:lnSpc>
            </a:pPr>
            <a:r>
              <a:rPr lang="en-US" dirty="0"/>
              <a:t>Would welcome suggestions for new survey questions – what important things have we missed?</a:t>
            </a:r>
          </a:p>
          <a:p>
            <a:pPr>
              <a:lnSpc>
                <a:spcPct val="100000"/>
              </a:lnSpc>
            </a:pPr>
            <a:r>
              <a:rPr lang="en-US" dirty="0"/>
              <a:t>What training and technical assistance do you need now from the CHRIL, ILRU and IL-Net?</a:t>
            </a:r>
          </a:p>
          <a:p>
            <a:pPr>
              <a:lnSpc>
                <a:spcPct val="100000"/>
              </a:lnSpc>
            </a:pPr>
            <a:r>
              <a:rPr lang="en-US" dirty="0"/>
              <a:t>What policy priorities should we highlight in our surveys and publications?</a:t>
            </a:r>
          </a:p>
        </p:txBody>
      </p:sp>
      <p:sp>
        <p:nvSpPr>
          <p:cNvPr id="5" name="Title 4"/>
          <p:cNvSpPr>
            <a:spLocks noGrp="1"/>
          </p:cNvSpPr>
          <p:nvPr>
            <p:ph type="title"/>
          </p:nvPr>
        </p:nvSpPr>
        <p:spPr/>
        <p:txBody>
          <a:bodyPr>
            <a:normAutofit/>
          </a:bodyPr>
          <a:lstStyle/>
          <a:p>
            <a:r>
              <a:rPr lang="en-US" sz="800" dirty="0">
                <a:solidFill>
                  <a:schemeClr val="bg1">
                    <a:lumMod val="85000"/>
                  </a:schemeClr>
                </a:solidFill>
              </a:rPr>
              <a:t>&gt;&gt;Slide 43 </a:t>
            </a:r>
            <a:br>
              <a:rPr lang="en-US" sz="800" dirty="0">
                <a:solidFill>
                  <a:schemeClr val="bg1">
                    <a:lumMod val="85000"/>
                  </a:schemeClr>
                </a:solidFill>
              </a:rPr>
            </a:br>
            <a:r>
              <a:rPr lang="en-US" dirty="0"/>
              <a:t>Information, Training and Technical Assistance</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589928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0378A0-4177-2542-AEE4-D6A9897F50D3}"/>
              </a:ext>
            </a:extLst>
          </p:cNvPr>
          <p:cNvSpPr>
            <a:spLocks noGrp="1"/>
          </p:cNvSpPr>
          <p:nvPr>
            <p:ph type="sldNum" sz="quarter" idx="12"/>
          </p:nvPr>
        </p:nvSpPr>
        <p:spPr/>
        <p:txBody>
          <a:bodyPr/>
          <a:lstStyle/>
          <a:p>
            <a:fld id="{E5137D0E-4A4F-4307-8994-C1891D747D59}" type="slidenum">
              <a:rPr lang="en-US" smtClean="0"/>
              <a:t>44</a:t>
            </a:fld>
            <a:endParaRPr lang="en-US" dirty="0"/>
          </a:p>
        </p:txBody>
      </p:sp>
      <p:sp>
        <p:nvSpPr>
          <p:cNvPr id="7" name="Subtitle 6">
            <a:extLst>
              <a:ext uri="{FF2B5EF4-FFF2-40B4-BE49-F238E27FC236}">
                <a16:creationId xmlns:a16="http://schemas.microsoft.com/office/drawing/2014/main" id="{D499A782-4C0B-5C49-A06D-1E3FF6DF6E99}"/>
              </a:ext>
            </a:extLst>
          </p:cNvPr>
          <p:cNvSpPr>
            <a:spLocks noGrp="1"/>
          </p:cNvSpPr>
          <p:nvPr>
            <p:ph type="subTitle" idx="1"/>
          </p:nvPr>
        </p:nvSpPr>
        <p:spPr>
          <a:xfrm>
            <a:off x="1370012" y="3581400"/>
            <a:ext cx="9372600" cy="1371600"/>
          </a:xfrm>
        </p:spPr>
        <p:txBody>
          <a:bodyPr>
            <a:normAutofit/>
          </a:bodyPr>
          <a:lstStyle/>
          <a:p>
            <a:r>
              <a:rPr lang="en-US" dirty="0"/>
              <a:t>Lex Frieden, Jae Kennedy, Jenny Dick-Mosher &amp; Brooke Curtis</a:t>
            </a:r>
          </a:p>
          <a:p>
            <a:r>
              <a:rPr lang="en-US" dirty="0"/>
              <a:t>Questions and comments moderated by Carol Eubanks</a:t>
            </a:r>
          </a:p>
        </p:txBody>
      </p:sp>
      <p:sp>
        <p:nvSpPr>
          <p:cNvPr id="6" name="Title 5">
            <a:extLst>
              <a:ext uri="{FF2B5EF4-FFF2-40B4-BE49-F238E27FC236}">
                <a16:creationId xmlns:a16="http://schemas.microsoft.com/office/drawing/2014/main" id="{00BAAF63-BF49-1348-B67F-DE4FCF2BE867}"/>
              </a:ext>
            </a:extLst>
          </p:cNvPr>
          <p:cNvSpPr>
            <a:spLocks noGrp="1"/>
          </p:cNvSpPr>
          <p:nvPr>
            <p:ph type="ctrTitle"/>
          </p:nvPr>
        </p:nvSpPr>
        <p:spPr/>
        <p:txBody>
          <a:bodyPr/>
          <a:lstStyle/>
          <a:p>
            <a:r>
              <a:rPr lang="en-US" sz="800" dirty="0">
                <a:solidFill>
                  <a:schemeClr val="bg1">
                    <a:lumMod val="85000"/>
                  </a:schemeClr>
                </a:solidFill>
              </a:rPr>
              <a:t>&gt;&gt;Slide 44 </a:t>
            </a:r>
            <a:br>
              <a:rPr lang="en-US" sz="800" dirty="0">
                <a:solidFill>
                  <a:schemeClr val="bg1">
                    <a:lumMod val="85000"/>
                  </a:schemeClr>
                </a:solidFill>
              </a:rPr>
            </a:br>
            <a:r>
              <a:rPr lang="en-US" sz="4000" dirty="0"/>
              <a:t>Q&amp;A</a:t>
            </a:r>
          </a:p>
        </p:txBody>
      </p:sp>
      <p:sp>
        <p:nvSpPr>
          <p:cNvPr id="4" name="Footer Placeholder 3"/>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919570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3EEE3B-CD04-4A4A-ACF6-33D1EE251EC6}"/>
              </a:ext>
            </a:extLst>
          </p:cNvPr>
          <p:cNvSpPr>
            <a:spLocks noGrp="1"/>
          </p:cNvSpPr>
          <p:nvPr>
            <p:ph type="sldNum" sz="quarter" idx="12"/>
          </p:nvPr>
        </p:nvSpPr>
        <p:spPr/>
        <p:txBody>
          <a:bodyPr/>
          <a:lstStyle/>
          <a:p>
            <a:fld id="{E5137D0E-4A4F-4307-8994-C1891D747D59}" type="slidenum">
              <a:rPr lang="en-US" smtClean="0"/>
              <a:t>45</a:t>
            </a:fld>
            <a:endParaRPr lang="en-US" dirty="0"/>
          </a:p>
        </p:txBody>
      </p:sp>
      <p:sp>
        <p:nvSpPr>
          <p:cNvPr id="4" name="Content Placeholder 3">
            <a:extLst>
              <a:ext uri="{FF2B5EF4-FFF2-40B4-BE49-F238E27FC236}">
                <a16:creationId xmlns:a16="http://schemas.microsoft.com/office/drawing/2014/main" id="{5C2BE648-D74B-CA4F-8548-87230D7B8358}"/>
              </a:ext>
            </a:extLst>
          </p:cNvPr>
          <p:cNvSpPr>
            <a:spLocks noGrp="1"/>
          </p:cNvSpPr>
          <p:nvPr>
            <p:ph idx="1"/>
          </p:nvPr>
        </p:nvSpPr>
        <p:spPr>
          <a:xfrm>
            <a:off x="912812" y="1371600"/>
            <a:ext cx="10515600" cy="4800600"/>
          </a:xfrm>
        </p:spPr>
        <p:txBody>
          <a:bodyPr>
            <a:normAutofit fontScale="92500" lnSpcReduction="10000"/>
          </a:bodyPr>
          <a:lstStyle/>
          <a:p>
            <a:pPr>
              <a:lnSpc>
                <a:spcPct val="110000"/>
              </a:lnSpc>
            </a:pPr>
            <a:r>
              <a:rPr lang="en-US" b="1" dirty="0"/>
              <a:t>Acknowledgements</a:t>
            </a:r>
            <a:r>
              <a:rPr lang="en-US" dirty="0"/>
              <a:t>: This rapid-response survey was developed with support from the National Institute on Disability, Independent Living, and Rehabilitation Research (NIDILRR grant number 90DP0075-01-00). NIDILRR is a Center within the Administration for Community Living (ACL), Department of Health and Human Services (HHS). The contents of this report do not necessarily represent the policy of NIDILRR, ACL, or HHS, and you should not assume endorsement by the Federal Government.</a:t>
            </a:r>
          </a:p>
          <a:p>
            <a:pPr>
              <a:lnSpc>
                <a:spcPct val="110000"/>
              </a:lnSpc>
            </a:pPr>
            <a:r>
              <a:rPr lang="en-US" b="1" dirty="0"/>
              <a:t>Suggested citation</a:t>
            </a:r>
            <a:r>
              <a:rPr lang="en-US" dirty="0"/>
              <a:t>: Kennedy, J, L Frieden, J Dick-Mosher &amp; B Curtis (2020). </a:t>
            </a:r>
            <a:r>
              <a:rPr lang="en-US" i="1" dirty="0"/>
              <a:t>COVID-19 Related Needs of Centers for Independent Living, CIL staff, and consumers</a:t>
            </a:r>
            <a:r>
              <a:rPr lang="en-US" dirty="0"/>
              <a:t>. Spokane WA: Collaborative on Health Reform and Independent Living, </a:t>
            </a:r>
            <a:r>
              <a:rPr lang="en-US" dirty="0">
                <a:hlinkClick r:id="rId2"/>
              </a:rPr>
              <a:t>https://www.chril.org/</a:t>
            </a:r>
            <a:endParaRPr lang="en-US" dirty="0"/>
          </a:p>
        </p:txBody>
      </p:sp>
      <p:sp>
        <p:nvSpPr>
          <p:cNvPr id="5" name="Title 4">
            <a:extLst>
              <a:ext uri="{FF2B5EF4-FFF2-40B4-BE49-F238E27FC236}">
                <a16:creationId xmlns:a16="http://schemas.microsoft.com/office/drawing/2014/main" id="{2C855172-E4BC-2941-94E3-2F385C924074}"/>
              </a:ext>
            </a:extLst>
          </p:cNvPr>
          <p:cNvSpPr>
            <a:spLocks noGrp="1"/>
          </p:cNvSpPr>
          <p:nvPr>
            <p:ph type="title"/>
          </p:nvPr>
        </p:nvSpPr>
        <p:spPr/>
        <p:txBody>
          <a:bodyPr/>
          <a:lstStyle/>
          <a:p>
            <a:pPr algn="ctr"/>
            <a:r>
              <a:rPr lang="en-US" sz="800" dirty="0">
                <a:solidFill>
                  <a:schemeClr val="bg1">
                    <a:lumMod val="85000"/>
                  </a:schemeClr>
                </a:solidFill>
              </a:rPr>
              <a:t>&gt;&gt;</a:t>
            </a:r>
            <a:r>
              <a:rPr lang="en-US" sz="800">
                <a:solidFill>
                  <a:schemeClr val="bg1">
                    <a:lumMod val="85000"/>
                  </a:schemeClr>
                </a:solidFill>
              </a:rPr>
              <a:t>Slide 45</a:t>
            </a:r>
            <a:br>
              <a:rPr lang="en-US" sz="800" dirty="0">
                <a:solidFill>
                  <a:schemeClr val="bg1">
                    <a:lumMod val="85000"/>
                  </a:schemeClr>
                </a:solidFill>
              </a:rPr>
            </a:br>
            <a:r>
              <a:rPr lang="en-US" dirty="0"/>
              <a:t>Acknowledgements</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858130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137D0E-4A4F-4307-8994-C1891D747D59}" type="slidenum">
              <a:rPr lang="en-US" smtClean="0"/>
              <a:t>46</a:t>
            </a:fld>
            <a:endParaRPr lang="en-US"/>
          </a:p>
        </p:txBody>
      </p:sp>
      <p:sp>
        <p:nvSpPr>
          <p:cNvPr id="3" name="Content Placeholder 2"/>
          <p:cNvSpPr>
            <a:spLocks noGrp="1"/>
          </p:cNvSpPr>
          <p:nvPr>
            <p:ph idx="1"/>
          </p:nvPr>
        </p:nvSpPr>
        <p:spPr/>
        <p:txBody>
          <a:bodyPr/>
          <a:lstStyle/>
          <a:p>
            <a:pPr marL="0" indent="0">
              <a:lnSpc>
                <a:spcPct val="100000"/>
              </a:lnSpc>
              <a:buNone/>
            </a:pPr>
            <a:r>
              <a:rPr lang="en-US" dirty="0"/>
              <a:t>After the webinar ends, you will see an evaluation survey. Please fill this out – your feedback is important and appreciated!</a:t>
            </a:r>
          </a:p>
          <a:p>
            <a:r>
              <a:rPr lang="en-US" dirty="0">
                <a:solidFill>
                  <a:srgbClr val="FF0000"/>
                </a:solidFill>
                <a:hlinkClick r:id="rId3"/>
              </a:rPr>
              <a:t>https://www.surveygizmo.com/s3/5701813/Webinar-Evaluation-July-17-2020-New-Data-on-Disability-Related-Service-Needs-in-Early-Months-of-the-Pandemic</a:t>
            </a:r>
            <a:endParaRPr lang="en-US" dirty="0">
              <a:solidFill>
                <a:srgbClr val="C00000"/>
              </a:solidFill>
            </a:endParaRPr>
          </a:p>
          <a:p>
            <a:pPr marL="0" indent="0">
              <a:lnSpc>
                <a:spcPct val="100000"/>
              </a:lnSpc>
              <a:buNone/>
            </a:pPr>
            <a:endParaRPr lang="en-US" dirty="0">
              <a:solidFill>
                <a:srgbClr val="C00000"/>
              </a:solidFill>
            </a:endParaRPr>
          </a:p>
        </p:txBody>
      </p:sp>
      <p:sp>
        <p:nvSpPr>
          <p:cNvPr id="4" name="Title 3"/>
          <p:cNvSpPr>
            <a:spLocks noGrp="1"/>
          </p:cNvSpPr>
          <p:nvPr>
            <p:ph type="title"/>
          </p:nvPr>
        </p:nvSpPr>
        <p:spPr/>
        <p:txBody>
          <a:bodyPr/>
          <a:lstStyle/>
          <a:p>
            <a:r>
              <a:rPr lang="en-US" sz="800" dirty="0">
                <a:solidFill>
                  <a:schemeClr val="bg1">
                    <a:lumMod val="85000"/>
                  </a:schemeClr>
                </a:solidFill>
              </a:rPr>
              <a:t>&gt;&gt;Slide 46 </a:t>
            </a:r>
            <a:br>
              <a:rPr lang="en-US" sz="800" dirty="0">
                <a:solidFill>
                  <a:schemeClr val="bg1">
                    <a:lumMod val="85000"/>
                  </a:schemeClr>
                </a:solidFill>
              </a:rPr>
            </a:br>
            <a:r>
              <a:rPr lang="en-US" dirty="0"/>
              <a:t>Wrap Up &amp; Evaluation</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74908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6212" y="533400"/>
            <a:ext cx="9296400" cy="788503"/>
          </a:xfrm>
        </p:spPr>
        <p:txBody>
          <a:bodyPr>
            <a:normAutofit/>
          </a:bodyPr>
          <a:lstStyle/>
          <a:p>
            <a:pPr algn="ctr"/>
            <a:r>
              <a:rPr lang="en-US" sz="800" dirty="0">
                <a:solidFill>
                  <a:schemeClr val="bg1">
                    <a:lumMod val="85000"/>
                  </a:schemeClr>
                </a:solidFill>
              </a:rPr>
              <a:t>&gt;&gt;Slide 5</a:t>
            </a:r>
            <a:br>
              <a:rPr lang="en-US" sz="4000" dirty="0"/>
            </a:br>
            <a:r>
              <a:rPr lang="en-US" dirty="0"/>
              <a:t>CHRIL Institutional Members</a:t>
            </a:r>
            <a:endParaRPr lang="en-US" sz="4000" dirty="0"/>
          </a:p>
        </p:txBody>
      </p:sp>
      <p:sp>
        <p:nvSpPr>
          <p:cNvPr id="4" name="Content Placeholder 3"/>
          <p:cNvSpPr>
            <a:spLocks noGrp="1"/>
          </p:cNvSpPr>
          <p:nvPr>
            <p:ph idx="1"/>
          </p:nvPr>
        </p:nvSpPr>
        <p:spPr>
          <a:xfrm>
            <a:off x="1235903" y="1371600"/>
            <a:ext cx="9811509" cy="4648200"/>
          </a:xfrm>
        </p:spPr>
        <p:txBody>
          <a:bodyPr>
            <a:noAutofit/>
          </a:bodyPr>
          <a:lstStyle/>
          <a:p>
            <a:r>
              <a:rPr lang="en-US" sz="2400" dirty="0"/>
              <a:t>Washington State University (</a:t>
            </a:r>
            <a:r>
              <a:rPr lang="en-US" sz="2400" b="1" dirty="0"/>
              <a:t>WSU</a:t>
            </a:r>
            <a:r>
              <a:rPr lang="en-US" sz="2400" dirty="0"/>
              <a:t>)  </a:t>
            </a:r>
          </a:p>
          <a:p>
            <a:r>
              <a:rPr lang="en-US" sz="2400" dirty="0"/>
              <a:t>Independent Living Research Utilization (</a:t>
            </a:r>
            <a:r>
              <a:rPr lang="en-US" sz="2400" b="1" dirty="0"/>
              <a:t>ILRU</a:t>
            </a:r>
            <a:r>
              <a:rPr lang="en-US" sz="2400" dirty="0"/>
              <a:t>) at TIRR Memorial Hermann</a:t>
            </a:r>
          </a:p>
          <a:p>
            <a:r>
              <a:rPr lang="en-US" sz="2400" dirty="0"/>
              <a:t>University of Kansas (</a:t>
            </a:r>
            <a:r>
              <a:rPr lang="en-US" sz="2400" b="1" dirty="0"/>
              <a:t>KU</a:t>
            </a:r>
            <a:r>
              <a:rPr lang="en-US" sz="2400" dirty="0"/>
              <a:t>) </a:t>
            </a:r>
          </a:p>
          <a:p>
            <a:r>
              <a:rPr lang="en-US" sz="2400" dirty="0"/>
              <a:t>George Mason University (</a:t>
            </a:r>
            <a:r>
              <a:rPr lang="en-US" sz="2400" b="1" dirty="0"/>
              <a:t>GMU</a:t>
            </a:r>
            <a:r>
              <a:rPr lang="en-US" sz="2400" dirty="0"/>
              <a:t>)</a:t>
            </a:r>
          </a:p>
          <a:p>
            <a:r>
              <a:rPr lang="en-US" sz="2400" dirty="0"/>
              <a:t>American Association on Health and Disability (</a:t>
            </a:r>
            <a:r>
              <a:rPr lang="en-US" sz="2400" b="1" dirty="0"/>
              <a:t>AAHD</a:t>
            </a:r>
            <a:r>
              <a:rPr lang="en-US" sz="2400" dirty="0"/>
              <a:t>)  </a:t>
            </a:r>
          </a:p>
          <a:p>
            <a:pPr marL="0" indent="0" algn="ctr">
              <a:buNone/>
            </a:pPr>
            <a:r>
              <a:rPr lang="en-US" sz="3200" b="1" dirty="0">
                <a:solidFill>
                  <a:schemeClr val="tx2"/>
                </a:solidFill>
              </a:rPr>
              <a:t>CHRIL Strategic Partners</a:t>
            </a:r>
          </a:p>
          <a:p>
            <a:r>
              <a:rPr lang="en-US" sz="2400" dirty="0"/>
              <a:t>National Council on Independent Living (</a:t>
            </a:r>
            <a:r>
              <a:rPr lang="en-US" sz="2400" b="1" dirty="0"/>
              <a:t>NCIL</a:t>
            </a:r>
            <a:r>
              <a:rPr lang="en-US" sz="2400" dirty="0"/>
              <a:t>)</a:t>
            </a:r>
          </a:p>
          <a:p>
            <a:r>
              <a:rPr lang="en-US" sz="2400" dirty="0"/>
              <a:t>Association of Programs for Rural Independent Living (</a:t>
            </a:r>
            <a:r>
              <a:rPr lang="en-US" sz="2400" b="1" dirty="0"/>
              <a:t>APRIL</a:t>
            </a:r>
            <a:r>
              <a:rPr lang="en-US" sz="2400" dirty="0"/>
              <a:t>)</a:t>
            </a:r>
            <a:endParaRPr lang="en-US" sz="3200" dirty="0"/>
          </a:p>
        </p:txBody>
      </p:sp>
      <p:sp>
        <p:nvSpPr>
          <p:cNvPr id="3" name="Slide Number Placeholder 2"/>
          <p:cNvSpPr>
            <a:spLocks noGrp="1"/>
          </p:cNvSpPr>
          <p:nvPr>
            <p:ph type="sldNum" sz="quarter" idx="12"/>
          </p:nvPr>
        </p:nvSpPr>
        <p:spPr/>
        <p:txBody>
          <a:bodyPr/>
          <a:lstStyle/>
          <a:p>
            <a:fld id="{E5137D0E-4A4F-4307-8994-C1891D747D59}" type="slidenum">
              <a:rPr lang="en-US" smtClean="0"/>
              <a:t>5</a:t>
            </a:fld>
            <a:endParaRPr lang="en-US" dirty="0"/>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5075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6E83C1-7AF3-9141-8BB5-2682CDE25746}"/>
              </a:ext>
            </a:extLst>
          </p:cNvPr>
          <p:cNvSpPr>
            <a:spLocks noGrp="1"/>
          </p:cNvSpPr>
          <p:nvPr>
            <p:ph type="sldNum" sz="quarter" idx="12"/>
          </p:nvPr>
        </p:nvSpPr>
        <p:spPr/>
        <p:txBody>
          <a:bodyPr/>
          <a:lstStyle/>
          <a:p>
            <a:fld id="{E5137D0E-4A4F-4307-8994-C1891D747D59}" type="slidenum">
              <a:rPr lang="en-US" smtClean="0"/>
              <a:t>6</a:t>
            </a:fld>
            <a:endParaRPr lang="en-US" dirty="0"/>
          </a:p>
        </p:txBody>
      </p:sp>
      <p:sp>
        <p:nvSpPr>
          <p:cNvPr id="4" name="Subtitle 3">
            <a:extLst>
              <a:ext uri="{FF2B5EF4-FFF2-40B4-BE49-F238E27FC236}">
                <a16:creationId xmlns:a16="http://schemas.microsoft.com/office/drawing/2014/main" id="{DAA23807-C729-A14F-BDB8-5E7BDC055132}"/>
              </a:ext>
            </a:extLst>
          </p:cNvPr>
          <p:cNvSpPr>
            <a:spLocks noGrp="1"/>
          </p:cNvSpPr>
          <p:nvPr>
            <p:ph type="subTitle" idx="1"/>
          </p:nvPr>
        </p:nvSpPr>
        <p:spPr/>
        <p:txBody>
          <a:bodyPr/>
          <a:lstStyle/>
          <a:p>
            <a:r>
              <a:rPr lang="en-US" dirty="0"/>
              <a:t>Jae Kennedy, WSU</a:t>
            </a:r>
          </a:p>
        </p:txBody>
      </p:sp>
      <p:sp>
        <p:nvSpPr>
          <p:cNvPr id="5" name="Title 4">
            <a:extLst>
              <a:ext uri="{FF2B5EF4-FFF2-40B4-BE49-F238E27FC236}">
                <a16:creationId xmlns:a16="http://schemas.microsoft.com/office/drawing/2014/main" id="{198A8CD3-AF93-0C45-949E-55218BF55206}"/>
              </a:ext>
            </a:extLst>
          </p:cNvPr>
          <p:cNvSpPr>
            <a:spLocks noGrp="1"/>
          </p:cNvSpPr>
          <p:nvPr>
            <p:ph type="ctrTitle"/>
          </p:nvPr>
        </p:nvSpPr>
        <p:spPr/>
        <p:txBody>
          <a:bodyPr/>
          <a:lstStyle/>
          <a:p>
            <a:r>
              <a:rPr lang="en-US" sz="800" dirty="0">
                <a:solidFill>
                  <a:schemeClr val="bg1">
                    <a:lumMod val="85000"/>
                  </a:schemeClr>
                </a:solidFill>
              </a:rPr>
              <a:t>&gt;&gt;Slide 6</a:t>
            </a:r>
            <a:br>
              <a:rPr lang="en-US" dirty="0"/>
            </a:br>
            <a:r>
              <a:rPr lang="en-US" dirty="0"/>
              <a:t>Study Background</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905490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588613-48CA-F24C-9F56-B402F5817E4E}"/>
              </a:ext>
            </a:extLst>
          </p:cNvPr>
          <p:cNvSpPr>
            <a:spLocks noGrp="1"/>
          </p:cNvSpPr>
          <p:nvPr>
            <p:ph type="sldNum" sz="quarter" idx="12"/>
          </p:nvPr>
        </p:nvSpPr>
        <p:spPr/>
        <p:txBody>
          <a:bodyPr/>
          <a:lstStyle/>
          <a:p>
            <a:fld id="{E5137D0E-4A4F-4307-8994-C1891D747D59}" type="slidenum">
              <a:rPr lang="en-US" smtClean="0"/>
              <a:t>7</a:t>
            </a:fld>
            <a:endParaRPr lang="en-US" dirty="0"/>
          </a:p>
        </p:txBody>
      </p:sp>
      <p:sp>
        <p:nvSpPr>
          <p:cNvPr id="4" name="Content Placeholder 3">
            <a:extLst>
              <a:ext uri="{FF2B5EF4-FFF2-40B4-BE49-F238E27FC236}">
                <a16:creationId xmlns:a16="http://schemas.microsoft.com/office/drawing/2014/main" id="{470DE13B-7E16-C947-A0B3-578F25FA04D3}"/>
              </a:ext>
            </a:extLst>
          </p:cNvPr>
          <p:cNvSpPr>
            <a:spLocks noGrp="1"/>
          </p:cNvSpPr>
          <p:nvPr>
            <p:ph idx="1"/>
          </p:nvPr>
        </p:nvSpPr>
        <p:spPr>
          <a:xfrm>
            <a:off x="912812" y="1524000"/>
            <a:ext cx="10515600" cy="4800600"/>
          </a:xfrm>
        </p:spPr>
        <p:txBody>
          <a:bodyPr>
            <a:normAutofit fontScale="92500" lnSpcReduction="10000"/>
          </a:bodyPr>
          <a:lstStyle/>
          <a:p>
            <a:pPr>
              <a:lnSpc>
                <a:spcPct val="110000"/>
              </a:lnSpc>
            </a:pPr>
            <a:r>
              <a:rPr lang="en-US" dirty="0"/>
              <a:t>Media reports and government analyses suggest that people with disabilities are at higher risk of COVID-19 exposure, infection, hospitalization, and death than those without disabilities. This situation is most evident in the shockingly high rates of COVID-19 mortality among residents of nursing homes, nearly all of whom are disabled. </a:t>
            </a:r>
          </a:p>
          <a:p>
            <a:pPr>
              <a:lnSpc>
                <a:spcPct val="110000"/>
              </a:lnSpc>
            </a:pPr>
            <a:r>
              <a:rPr lang="en-US" dirty="0"/>
              <a:t>Most adults with disabilities live in the community, but they share many of the same risk factors as those who live in institutional settings (e.g. multiple comorbid health conditions, older age, frequent interactions with medical professionals and service providers). It is likely a surge in excess mortality is also concentrated among people with disabilities.</a:t>
            </a:r>
          </a:p>
        </p:txBody>
      </p:sp>
      <p:sp>
        <p:nvSpPr>
          <p:cNvPr id="5" name="Title 4">
            <a:extLst>
              <a:ext uri="{FF2B5EF4-FFF2-40B4-BE49-F238E27FC236}">
                <a16:creationId xmlns:a16="http://schemas.microsoft.com/office/drawing/2014/main" id="{26EF2BC1-9E2F-E643-9D23-6C8ACE421CF3}"/>
              </a:ext>
            </a:extLst>
          </p:cNvPr>
          <p:cNvSpPr>
            <a:spLocks noGrp="1"/>
          </p:cNvSpPr>
          <p:nvPr>
            <p:ph type="title"/>
          </p:nvPr>
        </p:nvSpPr>
        <p:spPr>
          <a:xfrm>
            <a:off x="1979612" y="304800"/>
            <a:ext cx="7543800" cy="1295400"/>
          </a:xfrm>
        </p:spPr>
        <p:txBody>
          <a:bodyPr>
            <a:normAutofit/>
          </a:bodyPr>
          <a:lstStyle/>
          <a:p>
            <a:pPr algn="ctr"/>
            <a:r>
              <a:rPr lang="en-US" sz="800" dirty="0">
                <a:solidFill>
                  <a:schemeClr val="bg1">
                    <a:lumMod val="85000"/>
                  </a:schemeClr>
                </a:solidFill>
              </a:rPr>
              <a:t>&gt;&gt;Slide 7</a:t>
            </a:r>
            <a:br>
              <a:rPr lang="en-US" dirty="0"/>
            </a:br>
            <a:r>
              <a:rPr lang="en-US" dirty="0"/>
              <a:t>COVID-19 is an existential threat to people with disabilities</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99188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3F25CB-9E86-254A-A376-BF1ED01B9F75}"/>
              </a:ext>
            </a:extLst>
          </p:cNvPr>
          <p:cNvSpPr>
            <a:spLocks noGrp="1"/>
          </p:cNvSpPr>
          <p:nvPr>
            <p:ph type="sldNum" sz="quarter" idx="12"/>
          </p:nvPr>
        </p:nvSpPr>
        <p:spPr/>
        <p:txBody>
          <a:bodyPr/>
          <a:lstStyle/>
          <a:p>
            <a:fld id="{E5137D0E-4A4F-4307-8994-C1891D747D59}" type="slidenum">
              <a:rPr lang="en-US" smtClean="0"/>
              <a:t>8</a:t>
            </a:fld>
            <a:endParaRPr lang="en-US" dirty="0"/>
          </a:p>
        </p:txBody>
      </p:sp>
      <p:sp>
        <p:nvSpPr>
          <p:cNvPr id="4" name="Content Placeholder 3">
            <a:extLst>
              <a:ext uri="{FF2B5EF4-FFF2-40B4-BE49-F238E27FC236}">
                <a16:creationId xmlns:a16="http://schemas.microsoft.com/office/drawing/2014/main" id="{DB8E2985-48AC-894E-AF87-7A811F6DFDB4}"/>
              </a:ext>
            </a:extLst>
          </p:cNvPr>
          <p:cNvSpPr>
            <a:spLocks noGrp="1"/>
          </p:cNvSpPr>
          <p:nvPr>
            <p:ph idx="1"/>
          </p:nvPr>
        </p:nvSpPr>
        <p:spPr>
          <a:xfrm>
            <a:off x="934872" y="1715079"/>
            <a:ext cx="10515600" cy="4648200"/>
          </a:xfrm>
        </p:spPr>
        <p:txBody>
          <a:bodyPr>
            <a:normAutofit/>
          </a:bodyPr>
          <a:lstStyle/>
          <a:p>
            <a:pPr>
              <a:lnSpc>
                <a:spcPct val="100000"/>
              </a:lnSpc>
            </a:pPr>
            <a:r>
              <a:rPr lang="en-US" sz="2400" dirty="0"/>
              <a:t>People with disabilities are an at-risk minority group that already faces significant inequities in income, education, employment, housing, transportation, and community participation. Disability also intersects with other sources of disadvantage and discrimination – with higher rates among racial, ethnic, gender and sexual minorities. </a:t>
            </a:r>
          </a:p>
          <a:p>
            <a:pPr>
              <a:lnSpc>
                <a:spcPct val="100000"/>
              </a:lnSpc>
            </a:pPr>
            <a:r>
              <a:rPr lang="en-US" sz="2400" dirty="0"/>
              <a:t>People with disabilities also require much higher levels of healthcare and support services than those without disabilities. This combination of limited resources and high needs creates a relatively thin “margin of health” and a much greater vulnerability to communicable disease.</a:t>
            </a:r>
          </a:p>
        </p:txBody>
      </p:sp>
      <p:sp>
        <p:nvSpPr>
          <p:cNvPr id="5" name="Title 4">
            <a:extLst>
              <a:ext uri="{FF2B5EF4-FFF2-40B4-BE49-F238E27FC236}">
                <a16:creationId xmlns:a16="http://schemas.microsoft.com/office/drawing/2014/main" id="{A5959312-80E6-154E-A600-F54E3611D513}"/>
              </a:ext>
            </a:extLst>
          </p:cNvPr>
          <p:cNvSpPr>
            <a:spLocks noGrp="1"/>
          </p:cNvSpPr>
          <p:nvPr>
            <p:ph type="title"/>
          </p:nvPr>
        </p:nvSpPr>
        <p:spPr>
          <a:xfrm>
            <a:off x="1331912" y="457200"/>
            <a:ext cx="9296400" cy="1066800"/>
          </a:xfrm>
        </p:spPr>
        <p:txBody>
          <a:bodyPr>
            <a:normAutofit fontScale="90000"/>
          </a:bodyPr>
          <a:lstStyle/>
          <a:p>
            <a:pPr algn="ctr"/>
            <a:r>
              <a:rPr lang="en-US" sz="800" dirty="0">
                <a:solidFill>
                  <a:schemeClr val="bg1">
                    <a:lumMod val="85000"/>
                  </a:schemeClr>
                </a:solidFill>
              </a:rPr>
              <a:t>&gt;&gt;Slide 8</a:t>
            </a:r>
            <a:br>
              <a:rPr lang="en-US" dirty="0"/>
            </a:br>
            <a:r>
              <a:rPr lang="en-US" dirty="0"/>
              <a:t>Why are people with disabilities at higher risk of getting sick from COVID-19?</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902679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19D6F7-DCB1-3F4F-BFBC-50E6FDFB149C}"/>
              </a:ext>
            </a:extLst>
          </p:cNvPr>
          <p:cNvSpPr>
            <a:spLocks noGrp="1"/>
          </p:cNvSpPr>
          <p:nvPr>
            <p:ph type="sldNum" sz="quarter" idx="12"/>
          </p:nvPr>
        </p:nvSpPr>
        <p:spPr/>
        <p:txBody>
          <a:bodyPr/>
          <a:lstStyle/>
          <a:p>
            <a:fld id="{E5137D0E-4A4F-4307-8994-C1891D747D59}" type="slidenum">
              <a:rPr lang="en-US" smtClean="0"/>
              <a:t>9</a:t>
            </a:fld>
            <a:endParaRPr lang="en-US" dirty="0"/>
          </a:p>
        </p:txBody>
      </p:sp>
      <p:sp>
        <p:nvSpPr>
          <p:cNvPr id="4" name="Content Placeholder 3">
            <a:extLst>
              <a:ext uri="{FF2B5EF4-FFF2-40B4-BE49-F238E27FC236}">
                <a16:creationId xmlns:a16="http://schemas.microsoft.com/office/drawing/2014/main" id="{7713D11C-828C-C94E-AAED-6C7E2ACE89B3}"/>
              </a:ext>
            </a:extLst>
          </p:cNvPr>
          <p:cNvSpPr>
            <a:spLocks noGrp="1"/>
          </p:cNvSpPr>
          <p:nvPr>
            <p:ph idx="1"/>
          </p:nvPr>
        </p:nvSpPr>
        <p:spPr>
          <a:xfrm>
            <a:off x="912812" y="1676400"/>
            <a:ext cx="10515600" cy="4692649"/>
          </a:xfrm>
        </p:spPr>
        <p:txBody>
          <a:bodyPr>
            <a:normAutofit/>
          </a:bodyPr>
          <a:lstStyle/>
          <a:p>
            <a:pPr>
              <a:lnSpc>
                <a:spcPct val="110000"/>
              </a:lnSpc>
            </a:pPr>
            <a:r>
              <a:rPr lang="en-US" dirty="0"/>
              <a:t>A growing body of case reports also indicate that an unknown but potentially large number of survivors are experiencing long-term clinical complications of COVID-19, including impaired function of the lungs, heart, brain, kidneys and circulatory system. </a:t>
            </a:r>
          </a:p>
          <a:p>
            <a:pPr>
              <a:lnSpc>
                <a:spcPct val="110000"/>
              </a:lnSpc>
            </a:pPr>
            <a:r>
              <a:rPr lang="en-US" dirty="0"/>
              <a:t>People with pre-existing chronic health conditions and disabilities will be at higher risk for these complications, but a portion of previously nondisabled individuals will also develop disabilities as a result of COVID-19, increasing demand for disability benefits and support services. </a:t>
            </a:r>
          </a:p>
        </p:txBody>
      </p:sp>
      <p:sp>
        <p:nvSpPr>
          <p:cNvPr id="5" name="Title 4">
            <a:extLst>
              <a:ext uri="{FF2B5EF4-FFF2-40B4-BE49-F238E27FC236}">
                <a16:creationId xmlns:a16="http://schemas.microsoft.com/office/drawing/2014/main" id="{187EA02A-F539-D54E-ACE7-0FB1B26A9AE8}"/>
              </a:ext>
            </a:extLst>
          </p:cNvPr>
          <p:cNvSpPr>
            <a:spLocks noGrp="1"/>
          </p:cNvSpPr>
          <p:nvPr>
            <p:ph type="title"/>
          </p:nvPr>
        </p:nvSpPr>
        <p:spPr>
          <a:xfrm>
            <a:off x="1293812" y="457200"/>
            <a:ext cx="9296400" cy="1219200"/>
          </a:xfrm>
        </p:spPr>
        <p:txBody>
          <a:bodyPr>
            <a:normAutofit/>
          </a:bodyPr>
          <a:lstStyle/>
          <a:p>
            <a:pPr algn="ctr"/>
            <a:r>
              <a:rPr lang="en-US" sz="800" dirty="0">
                <a:solidFill>
                  <a:schemeClr val="bg1">
                    <a:lumMod val="85000"/>
                  </a:schemeClr>
                </a:solidFill>
              </a:rPr>
              <a:t>&gt;&gt;Slide 9</a:t>
            </a:r>
            <a:br>
              <a:rPr lang="en-US" dirty="0"/>
            </a:br>
            <a:r>
              <a:rPr lang="en-US" dirty="0"/>
              <a:t>COVID-19 may also increase the number and types of people with disabilities</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262248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Vertical and Horizontal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Vertical and Horizontal design template" id="{937EFE6A-8CE5-4A5C-8AD7-E2948927A036}" vid="{D6F8E6E7-0932-4929-AF45-A0C96E4D3BC0}"/>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95E77080C19E4E9ADA39AEB8D52632" ma:contentTypeVersion="10" ma:contentTypeDescription="Create a new document." ma:contentTypeScope="" ma:versionID="1e50f1d2163971f6a6b22d59fe3e7783">
  <xsd:schema xmlns:xsd="http://www.w3.org/2001/XMLSchema" xmlns:xs="http://www.w3.org/2001/XMLSchema" xmlns:p="http://schemas.microsoft.com/office/2006/metadata/properties" xmlns:ns3="dbe099af-7fc9-4435-ba29-e704dd94d992" targetNamespace="http://schemas.microsoft.com/office/2006/metadata/properties" ma:root="true" ma:fieldsID="3a0d1e9b6b5f5b61a88e0f3b5774d165" ns3:_="">
    <xsd:import namespace="dbe099af-7fc9-4435-ba29-e704dd94d99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099af-7fc9-4435-ba29-e704dd94d9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ABA4C1-CE7C-4ECE-AC40-37FAEC4F05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e099af-7fc9-4435-ba29-e704dd94d9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2476EE-4306-41C2-9DCD-219B4B7AADF7}">
  <ds:schemaRefs>
    <ds:schemaRef ds:uri="http://schemas.microsoft.com/office/2006/metadata/properties"/>
    <ds:schemaRef ds:uri="http://purl.org/dc/terms/"/>
    <ds:schemaRef ds:uri="dbe099af-7fc9-4435-ba29-e704dd94d992"/>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60E0C4A-8BAE-4B86-8405-BD3FEA305A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4604</Words>
  <Application>Microsoft Office PowerPoint</Application>
  <PresentationFormat>Custom</PresentationFormat>
  <Paragraphs>347</Paragraphs>
  <Slides>46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굴림</vt:lpstr>
      <vt:lpstr>Arial</vt:lpstr>
      <vt:lpstr>Calibri</vt:lpstr>
      <vt:lpstr>Century Gothic</vt:lpstr>
      <vt:lpstr>Vertical and Horizontal design template</vt:lpstr>
      <vt:lpstr>&gt;&gt;Slide 1 New Data on Disability Related Service Needs in the  Early Months of COVID-19</vt:lpstr>
      <vt:lpstr>&gt;&gt;Slide 2 Introducing the CHRIL and the CHRIL/IL-NET COVID-19  Needs Assessment  </vt:lpstr>
      <vt:lpstr>&gt;&gt;Slide 3 Study Objective and Approach</vt:lpstr>
      <vt:lpstr>&gt;&gt;Slide 4 The Collaborative on Health Reform and Independent Living (CHRIL)</vt:lpstr>
      <vt:lpstr>&gt;&gt;Slide 5 CHRIL Institutional Members</vt:lpstr>
      <vt:lpstr>&gt;&gt;Slide 6 Study Background</vt:lpstr>
      <vt:lpstr>&gt;&gt;Slide 7 COVID-19 is an existential threat to people with disabilities</vt:lpstr>
      <vt:lpstr>&gt;&gt;Slide 8 Why are people with disabilities at higher risk of getting sick from COVID-19?</vt:lpstr>
      <vt:lpstr>&gt;&gt;Slide 9 COVID-19 may also increase the number and types of people with disabilities</vt:lpstr>
      <vt:lpstr>&gt;&gt;Slide 10 Study Methodology</vt:lpstr>
      <vt:lpstr>&gt;&gt;Slide 11 What are CILs?</vt:lpstr>
      <vt:lpstr>&gt;&gt;Slide 12  Survey Sample and Response Rate</vt:lpstr>
      <vt:lpstr>&gt;&gt;Slide 13  Analysis Strategy</vt:lpstr>
      <vt:lpstr>&gt;&gt;Slide 14  Study findings: COVID-19 Challenges for CILs, Staff and Consumers</vt:lpstr>
      <vt:lpstr>&gt;&gt;Slide 15  Right now, what are the biggest pandemic challenges your CIL is facing in providing services to adults with disabilities?</vt:lpstr>
      <vt:lpstr>&gt;&gt;Slide 16  Challenges for the CILs:  Disruption of Face-to-Face Relationships</vt:lpstr>
      <vt:lpstr>&gt;&gt;Slide 17  Challenges for the CILs:  Technology Gaps</vt:lpstr>
      <vt:lpstr>&gt;&gt;Slide 18  Challenges for the CILs:  Rural Access</vt:lpstr>
      <vt:lpstr>&gt;&gt;Slide 19  Challenges for the CILs:  Financial Repercussions</vt:lpstr>
      <vt:lpstr>&gt;&gt;Slide 20  What are the biggest pandemic concerns of your consumers?</vt:lpstr>
      <vt:lpstr>&gt;&gt;Slide 21 Challenges for CIL Consumers:  Health and Healthcare</vt:lpstr>
      <vt:lpstr>&gt;&gt;Slide 22  Challenges for CIL consumers:  Personal Assistance</vt:lpstr>
      <vt:lpstr>&gt;&gt;Slide 23  Challenges for CIL Consumers:  Food and Housing</vt:lpstr>
      <vt:lpstr>&gt;&gt;Slide 24  Challenges for CIL Consumers:  Income and Benefits</vt:lpstr>
      <vt:lpstr>&gt;&gt;Slide 25  Challenges for CIL Consumers:  Social Isolation</vt:lpstr>
      <vt:lpstr>&gt;&gt;Slide 26  What are the biggest pandemic concerns of your staff?</vt:lpstr>
      <vt:lpstr>&gt;&gt;Slide 27  Challenges for CIL Staff:  Health and Safety</vt:lpstr>
      <vt:lpstr>&gt;&gt;Slide 28  Challenges for CIL Staff:  Stress and Caregiving Responsibilities</vt:lpstr>
      <vt:lpstr>&gt;&gt;Slide 29  Challenges for CIL staff:  Job Security</vt:lpstr>
      <vt:lpstr>&gt;&gt;Slide 30  What do you think the Administration for Community Living needs to know about the current needs of your local disability community?</vt:lpstr>
      <vt:lpstr>&gt;&gt;Slide 31  What the ACL Needs to Know: Thanks for Being There</vt:lpstr>
      <vt:lpstr>&gt;&gt;Slide 32   What the ACL Needs to Know: Funding Flexibility</vt:lpstr>
      <vt:lpstr>&gt;&gt;Slide 33  What the ACL Needs to Know: Transition Services and PAS are Critical</vt:lpstr>
      <vt:lpstr>Slide 34  What the ACL Needs to Know: The Digital Divide is Dangerous</vt:lpstr>
      <vt:lpstr>&gt;&gt;Slide 35  What the ACL Needs to Know: IL Services are More Important than Ever</vt:lpstr>
      <vt:lpstr>&gt;&gt;Slide 36  Study Findings: COVID-19 and CIL Operations</vt:lpstr>
      <vt:lpstr>&gt;&gt;Slide 37 Current Operations (April &amp; May, 2020)</vt:lpstr>
      <vt:lpstr>&gt;&gt;Slide 38  Core Services Offered</vt:lpstr>
      <vt:lpstr>&gt;&gt;Slide 39 Current Operations (April &amp; May, 2020)</vt:lpstr>
      <vt:lpstr>&gt;&gt;Slide 40 CIL Staffing</vt:lpstr>
      <vt:lpstr>&gt;&gt;Slide 41  Next steps</vt:lpstr>
      <vt:lpstr>&gt;&gt;Slide 42  New Survey Needed Soon</vt:lpstr>
      <vt:lpstr>&gt;&gt;Slide 43  Information, Training and Technical Assistance</vt:lpstr>
      <vt:lpstr>&gt;&gt;Slide 44  Q&amp;A</vt:lpstr>
      <vt:lpstr>&gt;&gt;Slide 45 Acknowledgements</vt:lpstr>
      <vt:lpstr>&gt;&gt;Slide 46  Wrap Up &amp; Evaluation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Medicaid</dc:title>
  <dc:creator/>
  <cp:keywords/>
  <cp:lastModifiedBy/>
  <cp:revision>1</cp:revision>
  <dcterms:created xsi:type="dcterms:W3CDTF">2016-04-13T11:43:47Z</dcterms:created>
  <dcterms:modified xsi:type="dcterms:W3CDTF">2020-07-22T17:55:25Z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y fmtid="{D5CDD505-2E9C-101B-9397-08002B2CF9AE}" pid="3" name="ContentTypeId">
    <vt:lpwstr>0x010100EE95E77080C19E4E9ADA39AEB8D52632</vt:lpwstr>
  </property>
</Properties>
</file>