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27"/>
  </p:notesMasterIdLst>
  <p:handoutMasterIdLst>
    <p:handoutMasterId r:id="rId28"/>
  </p:handoutMasterIdLst>
  <p:sldIdLst>
    <p:sldId id="326" r:id="rId5"/>
    <p:sldId id="330" r:id="rId6"/>
    <p:sldId id="321" r:id="rId7"/>
    <p:sldId id="316" r:id="rId8"/>
    <p:sldId id="340" r:id="rId9"/>
    <p:sldId id="336" r:id="rId10"/>
    <p:sldId id="380" r:id="rId11"/>
    <p:sldId id="381" r:id="rId12"/>
    <p:sldId id="382" r:id="rId13"/>
    <p:sldId id="383" r:id="rId14"/>
    <p:sldId id="443" r:id="rId15"/>
    <p:sldId id="384" r:id="rId16"/>
    <p:sldId id="442" r:id="rId17"/>
    <p:sldId id="385" r:id="rId18"/>
    <p:sldId id="386" r:id="rId19"/>
    <p:sldId id="388" r:id="rId20"/>
    <p:sldId id="444" r:id="rId21"/>
    <p:sldId id="445" r:id="rId22"/>
    <p:sldId id="387" r:id="rId23"/>
    <p:sldId id="446" r:id="rId24"/>
    <p:sldId id="390" r:id="rId25"/>
    <p:sldId id="378"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396" autoAdjust="0"/>
    <p:restoredTop sz="96323" autoAdjust="0"/>
  </p:normalViewPr>
  <p:slideViewPr>
    <p:cSldViewPr>
      <p:cViewPr varScale="1">
        <p:scale>
          <a:sx n="113" d="100"/>
          <a:sy n="113" d="100"/>
        </p:scale>
        <p:origin x="1254"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20"/>
    </p:cViewPr>
  </p:sorterViewPr>
  <p:notesViewPr>
    <p:cSldViewPr>
      <p:cViewPr>
        <p:scale>
          <a:sx n="72" d="100"/>
          <a:sy n="72" d="100"/>
        </p:scale>
        <p:origin x="4840" y="8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9/28/2020</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9/28/2020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dirty="0"/>
          </a:p>
        </p:txBody>
      </p:sp>
    </p:spTree>
    <p:extLst>
      <p:ext uri="{BB962C8B-B14F-4D97-AF65-F5344CB8AC3E}">
        <p14:creationId xmlns:p14="http://schemas.microsoft.com/office/powerpoint/2010/main" val="419102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11</a:t>
            </a:fld>
            <a:endParaRPr lang="en-US" dirty="0"/>
          </a:p>
        </p:txBody>
      </p:sp>
    </p:spTree>
    <p:extLst>
      <p:ext uri="{BB962C8B-B14F-4D97-AF65-F5344CB8AC3E}">
        <p14:creationId xmlns:p14="http://schemas.microsoft.com/office/powerpoint/2010/main" val="282897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 – do you want to do these 2 disability slides – mention as much as you want about ACS and our publications and current AJPH – I didn’t put anything on slide because it is under review)</a:t>
            </a:r>
          </a:p>
        </p:txBody>
      </p:sp>
      <p:sp>
        <p:nvSpPr>
          <p:cNvPr id="4" name="Slide Number Placeholder 3"/>
          <p:cNvSpPr>
            <a:spLocks noGrp="1"/>
          </p:cNvSpPr>
          <p:nvPr>
            <p:ph type="sldNum" sz="quarter" idx="5"/>
          </p:nvPr>
        </p:nvSpPr>
        <p:spPr/>
        <p:txBody>
          <a:bodyPr/>
          <a:lstStyle/>
          <a:p>
            <a:fld id="{E3B36274-F2B9-4C45-BBB4-0EDF4CD651A7}" type="slidenum">
              <a:rPr lang="en-US" smtClean="0"/>
              <a:t>12</a:t>
            </a:fld>
            <a:endParaRPr lang="en-US" dirty="0"/>
          </a:p>
        </p:txBody>
      </p:sp>
    </p:spTree>
    <p:extLst>
      <p:ext uri="{BB962C8B-B14F-4D97-AF65-F5344CB8AC3E}">
        <p14:creationId xmlns:p14="http://schemas.microsoft.com/office/powerpoint/2010/main" val="61223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13</a:t>
            </a:fld>
            <a:endParaRPr lang="en-US" dirty="0"/>
          </a:p>
        </p:txBody>
      </p:sp>
    </p:spTree>
    <p:extLst>
      <p:ext uri="{BB962C8B-B14F-4D97-AF65-F5344CB8AC3E}">
        <p14:creationId xmlns:p14="http://schemas.microsoft.com/office/powerpoint/2010/main" val="413565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14</a:t>
            </a:fld>
            <a:endParaRPr lang="en-US" dirty="0"/>
          </a:p>
        </p:txBody>
      </p:sp>
    </p:spTree>
    <p:extLst>
      <p:ext uri="{BB962C8B-B14F-4D97-AF65-F5344CB8AC3E}">
        <p14:creationId xmlns:p14="http://schemas.microsoft.com/office/powerpoint/2010/main" val="79755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Keeps areas of interest separate or collaborate..</a:t>
            </a:r>
          </a:p>
        </p:txBody>
      </p:sp>
      <p:sp>
        <p:nvSpPr>
          <p:cNvPr id="4" name="Slide Number Placeholder 3"/>
          <p:cNvSpPr>
            <a:spLocks noGrp="1"/>
          </p:cNvSpPr>
          <p:nvPr>
            <p:ph type="sldNum" sz="quarter" idx="5"/>
          </p:nvPr>
        </p:nvSpPr>
        <p:spPr/>
        <p:txBody>
          <a:bodyPr/>
          <a:lstStyle/>
          <a:p>
            <a:fld id="{E3B36274-F2B9-4C45-BBB4-0EDF4CD651A7}" type="slidenum">
              <a:rPr lang="en-US" smtClean="0"/>
              <a:t>15</a:t>
            </a:fld>
            <a:endParaRPr lang="en-US" dirty="0"/>
          </a:p>
        </p:txBody>
      </p:sp>
    </p:spTree>
    <p:extLst>
      <p:ext uri="{BB962C8B-B14F-4D97-AF65-F5344CB8AC3E}">
        <p14:creationId xmlns:p14="http://schemas.microsoft.com/office/powerpoint/2010/main" val="319366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dirty="0"/>
          </a:p>
        </p:txBody>
      </p:sp>
    </p:spTree>
    <p:extLst>
      <p:ext uri="{BB962C8B-B14F-4D97-AF65-F5344CB8AC3E}">
        <p14:creationId xmlns:p14="http://schemas.microsoft.com/office/powerpoint/2010/main" val="126410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17</a:t>
            </a:fld>
            <a:endParaRPr lang="en-US" dirty="0"/>
          </a:p>
        </p:txBody>
      </p:sp>
    </p:spTree>
    <p:extLst>
      <p:ext uri="{BB962C8B-B14F-4D97-AF65-F5344CB8AC3E}">
        <p14:creationId xmlns:p14="http://schemas.microsoft.com/office/powerpoint/2010/main" val="2034598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COVID data</a:t>
            </a:r>
          </a:p>
        </p:txBody>
      </p:sp>
      <p:sp>
        <p:nvSpPr>
          <p:cNvPr id="4" name="Slide Number Placeholder 3"/>
          <p:cNvSpPr>
            <a:spLocks noGrp="1"/>
          </p:cNvSpPr>
          <p:nvPr>
            <p:ph type="sldNum" sz="quarter" idx="5"/>
          </p:nvPr>
        </p:nvSpPr>
        <p:spPr/>
        <p:txBody>
          <a:bodyPr/>
          <a:lstStyle/>
          <a:p>
            <a:fld id="{E3B36274-F2B9-4C45-BBB4-0EDF4CD651A7}" type="slidenum">
              <a:rPr lang="en-US" smtClean="0"/>
              <a:t>18</a:t>
            </a:fld>
            <a:endParaRPr lang="en-US" dirty="0"/>
          </a:p>
        </p:txBody>
      </p:sp>
    </p:spTree>
    <p:extLst>
      <p:ext uri="{BB962C8B-B14F-4D97-AF65-F5344CB8AC3E}">
        <p14:creationId xmlns:p14="http://schemas.microsoft.com/office/powerpoint/2010/main" val="4005183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19</a:t>
            </a:fld>
            <a:endParaRPr lang="en-US" dirty="0"/>
          </a:p>
        </p:txBody>
      </p:sp>
    </p:spTree>
    <p:extLst>
      <p:ext uri="{BB962C8B-B14F-4D97-AF65-F5344CB8AC3E}">
        <p14:creationId xmlns:p14="http://schemas.microsoft.com/office/powerpoint/2010/main" val="74607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20</a:t>
            </a:fld>
            <a:endParaRPr lang="en-US" dirty="0"/>
          </a:p>
        </p:txBody>
      </p:sp>
    </p:spTree>
    <p:extLst>
      <p:ext uri="{BB962C8B-B14F-4D97-AF65-F5344CB8AC3E}">
        <p14:creationId xmlns:p14="http://schemas.microsoft.com/office/powerpoint/2010/main" val="226383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dirty="0"/>
          </a:p>
        </p:txBody>
      </p:sp>
    </p:spTree>
    <p:extLst>
      <p:ext uri="{BB962C8B-B14F-4D97-AF65-F5344CB8AC3E}">
        <p14:creationId xmlns:p14="http://schemas.microsoft.com/office/powerpoint/2010/main" val="1737602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21</a:t>
            </a:fld>
            <a:endParaRPr lang="en-US" dirty="0"/>
          </a:p>
        </p:txBody>
      </p:sp>
    </p:spTree>
    <p:extLst>
      <p:ext uri="{BB962C8B-B14F-4D97-AF65-F5344CB8AC3E}">
        <p14:creationId xmlns:p14="http://schemas.microsoft.com/office/powerpoint/2010/main" val="222294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164497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a:t>
            </a:fld>
            <a:endParaRPr lang="en-US" dirty="0"/>
          </a:p>
        </p:txBody>
      </p:sp>
    </p:spTree>
    <p:extLst>
      <p:ext uri="{BB962C8B-B14F-4D97-AF65-F5344CB8AC3E}">
        <p14:creationId xmlns:p14="http://schemas.microsoft.com/office/powerpoint/2010/main" val="299547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dirty="0"/>
          </a:p>
        </p:txBody>
      </p:sp>
    </p:spTree>
    <p:extLst>
      <p:ext uri="{BB962C8B-B14F-4D97-AF65-F5344CB8AC3E}">
        <p14:creationId xmlns:p14="http://schemas.microsoft.com/office/powerpoint/2010/main" val="269573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dirty="0"/>
              <a:t>Significantly greater percentages of people with disabilities reported having a usual source of care post-ACA (84.5 % versus 74%, p&lt;.001)</a:t>
            </a:r>
          </a:p>
          <a:p>
            <a:pPr>
              <a:buFont typeface="Wingdings" panose="05000000000000000000" pitchFamily="2" charset="2"/>
              <a:buChar char="§"/>
            </a:pPr>
            <a:r>
              <a:rPr lang="en-US" sz="1200" dirty="0"/>
              <a:t>Post-ACA, respondents in Medicaid expansion states were significantly less likely to report having been uninsured for the year (-2.6%, p&lt;0.001) and more likely to be employed (6.1%, p&lt;0.001) compared to those in non-expansion states</a:t>
            </a:r>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6</a:t>
            </a:fld>
            <a:endParaRPr lang="en-US" dirty="0"/>
          </a:p>
        </p:txBody>
      </p:sp>
    </p:spTree>
    <p:extLst>
      <p:ext uri="{BB962C8B-B14F-4D97-AF65-F5344CB8AC3E}">
        <p14:creationId xmlns:p14="http://schemas.microsoft.com/office/powerpoint/2010/main" val="306054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7</a:t>
            </a:fld>
            <a:endParaRPr lang="en-US" dirty="0"/>
          </a:p>
        </p:txBody>
      </p:sp>
    </p:spTree>
    <p:extLst>
      <p:ext uri="{BB962C8B-B14F-4D97-AF65-F5344CB8AC3E}">
        <p14:creationId xmlns:p14="http://schemas.microsoft.com/office/powerpoint/2010/main" val="359642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8</a:t>
            </a:fld>
            <a:endParaRPr lang="en-US" dirty="0"/>
          </a:p>
        </p:txBody>
      </p:sp>
    </p:spTree>
    <p:extLst>
      <p:ext uri="{BB962C8B-B14F-4D97-AF65-F5344CB8AC3E}">
        <p14:creationId xmlns:p14="http://schemas.microsoft.com/office/powerpoint/2010/main" val="151912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9</a:t>
            </a:fld>
            <a:endParaRPr lang="en-US" dirty="0"/>
          </a:p>
        </p:txBody>
      </p:sp>
    </p:spTree>
    <p:extLst>
      <p:ext uri="{BB962C8B-B14F-4D97-AF65-F5344CB8AC3E}">
        <p14:creationId xmlns:p14="http://schemas.microsoft.com/office/powerpoint/2010/main" val="278471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10</a:t>
            </a:fld>
            <a:endParaRPr lang="en-US" dirty="0"/>
          </a:p>
        </p:txBody>
      </p:sp>
    </p:spTree>
    <p:extLst>
      <p:ext uri="{BB962C8B-B14F-4D97-AF65-F5344CB8AC3E}">
        <p14:creationId xmlns:p14="http://schemas.microsoft.com/office/powerpoint/2010/main" val="358358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6612" y="6203951"/>
            <a:ext cx="6862462" cy="273049"/>
          </a:xfrm>
        </p:spPr>
        <p:txBody>
          <a:bodyPr/>
          <a:lstStyle/>
          <a:p>
            <a:r>
              <a:rPr lang="en-US" dirty="0"/>
              <a:t>CHRIL-Collaborative on Health Reform and Independent Living</a:t>
            </a:r>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dirty="0"/>
          </a:p>
        </p:txBody>
      </p:sp>
      <p:sp>
        <p:nvSpPr>
          <p:cNvPr id="3" name="Subtitle 2"/>
          <p:cNvSpPr>
            <a:spLocks noGrp="1"/>
          </p:cNvSpPr>
          <p:nvPr>
            <p:ph type="subTitle" idx="1"/>
          </p:nvPr>
        </p:nvSpPr>
        <p:spPr>
          <a:xfrm>
            <a:off x="1979612" y="3581400"/>
            <a:ext cx="8229600" cy="1066800"/>
          </a:xfrm>
        </p:spPr>
        <p:txBody>
          <a:bodyPr>
            <a:normAutofit/>
          </a:bodyPr>
          <a:lstStyle>
            <a:lvl1pPr marL="0" indent="0" algn="ctr">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98612" y="2209800"/>
            <a:ext cx="9144000" cy="990600"/>
          </a:xfrm>
        </p:spPr>
        <p:txBody>
          <a:bodyPr>
            <a:noAutofit/>
          </a:bodyPr>
          <a:lstStyle>
            <a:lvl1pPr algn="ctr">
              <a:defRPr sz="4800" b="1"/>
            </a:lvl1pPr>
          </a:lstStyle>
          <a:p>
            <a:r>
              <a:rPr lang="en-US"/>
              <a:t>Click to edit Master title style</a:t>
            </a:r>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2812" y="6172200"/>
            <a:ext cx="3505200" cy="350627"/>
          </a:xfrm>
        </p:spPr>
        <p:txBody>
          <a:bodyPr/>
          <a:lstStyle>
            <a:lvl1pPr>
              <a:defRPr sz="800"/>
            </a:lvl1pPr>
          </a:lstStyle>
          <a:p>
            <a:r>
              <a:rPr lang="en-US" dirty="0"/>
              <a:t>CHRIL-Collaborative on Health Reform and Independent Living</a:t>
            </a:r>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Content Placeholder 2"/>
          <p:cNvSpPr>
            <a:spLocks noGrp="1"/>
          </p:cNvSpPr>
          <p:nvPr>
            <p:ph idx="1"/>
          </p:nvPr>
        </p:nvSpPr>
        <p:spPr>
          <a:xfrm>
            <a:off x="912812" y="1371600"/>
            <a:ext cx="10515600" cy="4648200"/>
          </a:xfrm>
        </p:spPr>
        <p:txBody>
          <a:bodyPr>
            <a:normAutofit/>
          </a:bodyPr>
          <a:lstStyle>
            <a:lvl1pPr>
              <a:defRPr sz="2600"/>
            </a:lvl1pPr>
            <a:lvl2pPr>
              <a:buClr>
                <a:schemeClr val="accent2"/>
              </a:buClr>
              <a:defRPr sz="2600"/>
            </a:lvl2pPr>
            <a:lvl3pPr>
              <a:defRPr sz="2600"/>
            </a:lvl3pPr>
            <a:lvl4pPr>
              <a:defRPr sz="2600"/>
            </a:lvl4pPr>
            <a:lvl5pPr>
              <a:defRPr sz="2600"/>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293812" y="457200"/>
            <a:ext cx="9296400" cy="685800"/>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32150" y="6280151"/>
            <a:ext cx="6862462" cy="273049"/>
          </a:xfrm>
        </p:spPr>
        <p:txBody>
          <a:bodyPr/>
          <a:lstStyle/>
          <a:p>
            <a:r>
              <a:rPr lang="en-US" dirty="0"/>
              <a:t>CHRIL-Collaborative on Health Reform and Independent Living</a:t>
            </a:r>
          </a:p>
        </p:txBody>
      </p:sp>
      <p:sp>
        <p:nvSpPr>
          <p:cNvPr id="7" name="Slide Number Placeholder 6"/>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dirty="0"/>
          </a:p>
        </p:txBody>
      </p:sp>
      <p:sp>
        <p:nvSpPr>
          <p:cNvPr id="4" name="Content Placeholder 3"/>
          <p:cNvSpPr>
            <a:spLocks noGrp="1"/>
          </p:cNvSpPr>
          <p:nvPr>
            <p:ph sz="half" idx="2"/>
          </p:nvPr>
        </p:nvSpPr>
        <p:spPr>
          <a:xfrm>
            <a:off x="6475412" y="1327151"/>
            <a:ext cx="4648201"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70012" y="1327151"/>
            <a:ext cx="4645152" cy="469264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370012" y="381000"/>
            <a:ext cx="9601200" cy="685800"/>
          </a:xfrm>
        </p:spPr>
        <p:txBody>
          <a:bodyPr/>
          <a:lstStyle>
            <a:lvl1pPr>
              <a:defRPr b="1"/>
            </a:lvl1pPr>
          </a:lstStyle>
          <a:p>
            <a:r>
              <a:rPr lang="en-US" dirty="0"/>
              <a:t>Click to edit Master title style</a:t>
            </a:r>
            <a:endParaRPr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CHRIL-Collaborative on Health Reform and Independent Living</a:t>
            </a:r>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dirty="0"/>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CHRIL-Collaborative on Health Reform and Independent Living</a:t>
            </a:r>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dirty="0"/>
          </a:p>
        </p:txBody>
      </p:sp>
      <p:sp>
        <p:nvSpPr>
          <p:cNvPr id="2" name="Title 1"/>
          <p:cNvSpPr>
            <a:spLocks noGrp="1"/>
          </p:cNvSpPr>
          <p:nvPr>
            <p:ph type="title"/>
          </p:nvPr>
        </p:nvSpPr>
        <p:spPr>
          <a:xfrm>
            <a:off x="1370012" y="457200"/>
            <a:ext cx="9601200" cy="807827"/>
          </a:xfrm>
        </p:spPr>
        <p:txBody>
          <a:bodyPr/>
          <a:lstStyle>
            <a:lvl1pPr>
              <a:defRPr b="1"/>
            </a:lvl1pPr>
          </a:lstStyle>
          <a:p>
            <a:r>
              <a:rPr lang="en-US" dirty="0"/>
              <a:t>Click to edit Master title style</a:t>
            </a:r>
            <a:endParaRP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6412" y="503027"/>
            <a:ext cx="914400" cy="411373"/>
          </a:xfrm>
          <a:prstGeom prst="rect">
            <a:avLst/>
          </a:prstGeom>
        </p:spPr>
      </p:pic>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CHRIL-Collaborative on Health Reform and Independent Living</a:t>
            </a:r>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0212" y="457200"/>
            <a:ext cx="914400" cy="411373"/>
          </a:xfrm>
          <a:prstGeom prst="rect">
            <a:avLst/>
          </a:prstGeom>
        </p:spPr>
      </p:pic>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r>
              <a:rPr lang="en-US" dirty="0"/>
              <a:t>CHRIL-Collaborative on Health Reform and Independent Living</a:t>
            </a: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dirty="0"/>
          </a:p>
        </p:txBody>
      </p:sp>
      <p:grpSp>
        <p:nvGrpSpPr>
          <p:cNvPr id="32" name="Group 31"/>
          <p:cNvGrpSpPr/>
          <p:nvPr/>
        </p:nvGrpSpPr>
        <p:grpSpPr>
          <a:xfrm>
            <a:off x="-1" y="0"/>
            <a:ext cx="12188825" cy="6858000"/>
            <a:chOff x="-1" y="0"/>
            <a:chExt cx="12188825" cy="6858000"/>
          </a:xfrm>
        </p:grpSpPr>
        <p:sp>
          <p:nvSpPr>
            <p:cNvPr id="8" name="Rectangle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9" name="Rectangle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10" name="Rectangle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1" name="Rectangle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2" name="Rectangle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3" name="Rectangle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p:spPr>
          <p:txBody>
            <a:bodyPr wrap="none" anchor="ctr"/>
            <a:lstStyle/>
            <a:p>
              <a:pPr algn="ctr"/>
              <a:endParaRPr kumimoji="1" lang="en-US" sz="2400" dirty="0">
                <a:latin typeface="굴림" pitchFamily="50" charset="-127"/>
              </a:endParaRPr>
            </a:p>
          </p:txBody>
        </p:sp>
        <p:sp>
          <p:nvSpPr>
            <p:cNvPr id="14" name="Rectangle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15" name="Rectangle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dirty="0">
                <a:latin typeface="굴림" pitchFamily="50" charset="-127"/>
              </a:endParaRPr>
            </a:p>
          </p:txBody>
        </p:sp>
        <p:sp>
          <p:nvSpPr>
            <p:cNvPr id="16" name="Rectangle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7" name="Rectangle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p:spPr>
          <p:txBody>
            <a:bodyPr wrap="none" anchor="ctr"/>
            <a:lstStyle/>
            <a:p>
              <a:pPr algn="ctr"/>
              <a:endParaRPr kumimoji="1" lang="en-US" sz="2400" dirty="0">
                <a:latin typeface="굴림" pitchFamily="50" charset="-127"/>
              </a:endParaRPr>
            </a:p>
          </p:txBody>
        </p:sp>
        <p:sp>
          <p:nvSpPr>
            <p:cNvPr id="18" name="Rectangle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dirty="0">
                <a:latin typeface="굴림" pitchFamily="50" charset="-127"/>
              </a:endParaRPr>
            </a:p>
          </p:txBody>
        </p:sp>
        <p:sp>
          <p:nvSpPr>
            <p:cNvPr id="19" name="Line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Line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Line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Line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Line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Line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Line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Line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Line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profile/ihdps#!/vizhome/PrimaryDisabilityType/Dashboard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hdps.ku.edu/collaborative-health-reform-and-independent-living-chr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ublic.tableau.com/profile/ihdps#!/vizhome/Healthstatusbygender/Dashboard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352/2326-6988-7.3.16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oi.org/10.1016/j.dhjo.2020.100991" TargetMode="External"/><Relationship Id="rId5" Type="http://schemas.openxmlformats.org/officeDocument/2006/relationships/hyperlink" Target="https://doi.org/10.1007/s10803-020-04399-2" TargetMode="External"/><Relationship Id="rId4" Type="http://schemas.openxmlformats.org/officeDocument/2006/relationships/hyperlink" Target="https://doi.org/10.1016/j.dhjo.2019.10082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hdps.ku.edu/nsh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gizmo.com/s3/5837881/Webinar-Evaluation-September-28-2020-The-National-Survey-on-Health-and-Disability-NSHD-A-robust-dataset-you-can-u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2105/AJPH.2016.30354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oi.org/10.1016/j.dhjo.2019.01.014" TargetMode="External"/><Relationship Id="rId5" Type="http://schemas.openxmlformats.org/officeDocument/2006/relationships/hyperlink" Target="https://doi.org/10.2105/AJPH.2018.304536" TargetMode="External"/><Relationship Id="rId4" Type="http://schemas.openxmlformats.org/officeDocument/2006/relationships/hyperlink" Target="https://doi.org/10.1176/appi.ps.20170004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dhjo.2020.10099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3812" y="1142999"/>
            <a:ext cx="9448800" cy="1416049"/>
          </a:xfrm>
        </p:spPr>
        <p:txBody>
          <a:bodyPr/>
          <a:lstStyle/>
          <a:p>
            <a:pPr fontAlgn="base"/>
            <a:r>
              <a:rPr lang="en-US" sz="400" dirty="0">
                <a:solidFill>
                  <a:schemeClr val="bg1">
                    <a:lumMod val="85000"/>
                  </a:schemeClr>
                </a:solidFill>
              </a:rPr>
              <a:t>&gt;&gt;Slide</a:t>
            </a:r>
            <a:r>
              <a:rPr lang="en-US" sz="400" baseline="0" dirty="0">
                <a:solidFill>
                  <a:schemeClr val="bg1">
                    <a:lumMod val="85000"/>
                  </a:schemeClr>
                </a:solidFill>
              </a:rPr>
              <a:t> 1</a:t>
            </a:r>
            <a:r>
              <a:rPr lang="en-US" sz="4000" dirty="0"/>
              <a:t/>
            </a:r>
            <a:br>
              <a:rPr lang="en-US" sz="4000" dirty="0"/>
            </a:br>
            <a:r>
              <a:rPr lang="en-US" sz="4000" dirty="0"/>
              <a:t>The National Survey on Health and Disability (NSHD): </a:t>
            </a:r>
            <a:br>
              <a:rPr lang="en-US" sz="4000" dirty="0"/>
            </a:br>
            <a:r>
              <a:rPr lang="en-US" sz="4000" dirty="0"/>
              <a:t>A Robust Dataset You Can Use</a:t>
            </a:r>
            <a:endParaRPr lang="en-US" sz="3200" dirty="0"/>
          </a:p>
        </p:txBody>
      </p:sp>
      <p:sp>
        <p:nvSpPr>
          <p:cNvPr id="4" name="Subtitle 3"/>
          <p:cNvSpPr>
            <a:spLocks noGrp="1"/>
          </p:cNvSpPr>
          <p:nvPr>
            <p:ph type="subTitle" idx="1"/>
          </p:nvPr>
        </p:nvSpPr>
        <p:spPr>
          <a:xfrm>
            <a:off x="1674812" y="3124199"/>
            <a:ext cx="8839200" cy="2904827"/>
          </a:xfrm>
        </p:spPr>
        <p:txBody>
          <a:bodyPr>
            <a:noAutofit/>
          </a:bodyPr>
          <a:lstStyle/>
          <a:p>
            <a:pPr>
              <a:lnSpc>
                <a:spcPct val="100000"/>
              </a:lnSpc>
            </a:pPr>
            <a:r>
              <a:rPr lang="en-US" sz="2800" dirty="0"/>
              <a:t>Presenters: </a:t>
            </a:r>
          </a:p>
          <a:p>
            <a:pPr>
              <a:lnSpc>
                <a:spcPct val="100000"/>
              </a:lnSpc>
            </a:pPr>
            <a:r>
              <a:rPr lang="en-US" sz="3200" b="1" dirty="0"/>
              <a:t>Noelle K. Kurth and Jean P. Hall</a:t>
            </a:r>
          </a:p>
          <a:p>
            <a:pPr>
              <a:lnSpc>
                <a:spcPct val="100000"/>
              </a:lnSpc>
            </a:pPr>
            <a:r>
              <a:rPr lang="en-US" sz="2800" b="1" dirty="0"/>
              <a:t>University of Kansas</a:t>
            </a:r>
          </a:p>
          <a:p>
            <a:pPr>
              <a:lnSpc>
                <a:spcPct val="100000"/>
              </a:lnSpc>
            </a:pPr>
            <a:r>
              <a:rPr lang="en-US" sz="2800" b="1" dirty="0"/>
              <a:t>Institute for Health &amp; Disability Policy Studies</a:t>
            </a:r>
          </a:p>
          <a:p>
            <a:pPr>
              <a:lnSpc>
                <a:spcPct val="100000"/>
              </a:lnSpc>
            </a:pPr>
            <a:endParaRPr lang="en-US" sz="3200" b="1" dirty="0"/>
          </a:p>
          <a:p>
            <a:pPr>
              <a:lnSpc>
                <a:spcPct val="100000"/>
              </a:lnSpc>
            </a:pPr>
            <a:endParaRPr lang="en-US" sz="3200" b="1" dirty="0"/>
          </a:p>
        </p:txBody>
      </p:sp>
      <p:sp>
        <p:nvSpPr>
          <p:cNvPr id="3" name="Slide Number Placeholder 2"/>
          <p:cNvSpPr>
            <a:spLocks noGrp="1"/>
          </p:cNvSpPr>
          <p:nvPr>
            <p:ph type="sldNum" sz="quarter" idx="12"/>
          </p:nvPr>
        </p:nvSpPr>
        <p:spPr/>
        <p:txBody>
          <a:bodyPr/>
          <a:lstStyle/>
          <a:p>
            <a:fld id="{E5137D0E-4A4F-4307-8994-C1891D747D59}" type="slidenum">
              <a:rPr lang="en-US" smtClean="0"/>
              <a:t>1</a:t>
            </a:fld>
            <a:endParaRPr lang="en-US" dirty="0"/>
          </a:p>
        </p:txBody>
      </p:sp>
      <p:sp>
        <p:nvSpPr>
          <p:cNvPr id="2" name="Footer Placeholder 1"/>
          <p:cNvSpPr>
            <a:spLocks noGrp="1"/>
          </p:cNvSpPr>
          <p:nvPr>
            <p:ph type="ftr" sz="quarter" idx="11"/>
          </p:nvPr>
        </p:nvSpPr>
        <p:spPr/>
        <p:txBody>
          <a:bodyPr/>
          <a:lstStyle/>
          <a:p>
            <a:r>
              <a:rPr lang="en-US" dirty="0"/>
              <a:t>CHRIL-Collaborative on Health Reform and Independent Living</a:t>
            </a:r>
          </a:p>
        </p:txBody>
      </p:sp>
      <p:sp>
        <p:nvSpPr>
          <p:cNvPr id="11" name="Subtitle 3">
            <a:extLst>
              <a:ext uri="{FF2B5EF4-FFF2-40B4-BE49-F238E27FC236}">
                <a16:creationId xmlns:a16="http://schemas.microsoft.com/office/drawing/2014/main" xmlns="" id="{19B96712-B7E3-344B-9514-F21DDC648CA3}"/>
              </a:ext>
            </a:extLst>
          </p:cNvPr>
          <p:cNvSpPr txBox="1">
            <a:spLocks/>
          </p:cNvSpPr>
          <p:nvPr/>
        </p:nvSpPr>
        <p:spPr>
          <a:xfrm>
            <a:off x="1979612" y="4912787"/>
            <a:ext cx="8229600" cy="838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buClr>
                <a:schemeClr val="accent2"/>
              </a:buClr>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800"/>
              </a:spcBef>
              <a:buClr>
                <a:schemeClr val="accent2"/>
              </a:buClr>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9pPr>
          </a:lstStyle>
          <a:p>
            <a:pPr>
              <a:lnSpc>
                <a:spcPct val="100000"/>
              </a:lnSpc>
            </a:pPr>
            <a:endParaRPr lang="en-US" sz="3200" b="1" dirty="0">
              <a:solidFill>
                <a:schemeClr val="tx2"/>
              </a:solidFill>
            </a:endParaRPr>
          </a:p>
          <a:p>
            <a:pPr>
              <a:lnSpc>
                <a:spcPct val="100000"/>
              </a:lnSpc>
            </a:pPr>
            <a:r>
              <a:rPr lang="en-US" sz="3200" b="1" dirty="0">
                <a:solidFill>
                  <a:schemeClr val="tx2"/>
                </a:solidFill>
              </a:rPr>
              <a:t>September 28, 2020</a:t>
            </a:r>
          </a:p>
        </p:txBody>
      </p:sp>
    </p:spTree>
    <p:extLst>
      <p:ext uri="{BB962C8B-B14F-4D97-AF65-F5344CB8AC3E}">
        <p14:creationId xmlns:p14="http://schemas.microsoft.com/office/powerpoint/2010/main" val="208130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10</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a:bodyPr>
          <a:lstStyle/>
          <a:p>
            <a:pPr>
              <a:lnSpc>
                <a:spcPct val="110000"/>
              </a:lnSpc>
            </a:pPr>
            <a:r>
              <a:rPr lang="en-US" dirty="0"/>
              <a:t>Adults aged 18-64</a:t>
            </a:r>
          </a:p>
          <a:p>
            <a:pPr lvl="1">
              <a:lnSpc>
                <a:spcPct val="110000"/>
              </a:lnSpc>
            </a:pPr>
            <a:r>
              <a:rPr lang="en-US" dirty="0"/>
              <a:t>Subset of data for those over 64, but not included in analyses</a:t>
            </a:r>
          </a:p>
          <a:p>
            <a:pPr marL="279082" lvl="1" indent="0">
              <a:lnSpc>
                <a:spcPct val="110000"/>
              </a:lnSpc>
              <a:buNone/>
            </a:pPr>
            <a:endParaRPr lang="en-US" dirty="0"/>
          </a:p>
          <a:p>
            <a:pPr>
              <a:lnSpc>
                <a:spcPct val="110000"/>
              </a:lnSpc>
            </a:pPr>
            <a:r>
              <a:rPr lang="en-US" dirty="0"/>
              <a:t>Screened for living in US, 18 years+, and having a disability</a:t>
            </a:r>
          </a:p>
          <a:p>
            <a:pPr lvl="1">
              <a:lnSpc>
                <a:spcPct val="110000"/>
              </a:lnSpc>
            </a:pPr>
            <a:r>
              <a:rPr lang="en-US" dirty="0"/>
              <a:t>Do you have a physical or mental condition, impairment, or disability that affects your daily activities OR that requires you to use special equipment or devices, such as a wheelchair, walker, TDD or communication device?</a:t>
            </a:r>
          </a:p>
          <a:p>
            <a:pPr lvl="1">
              <a:lnSpc>
                <a:spcPct val="110000"/>
              </a:lnSpc>
            </a:pPr>
            <a:endParaRPr lang="en-US" dirty="0"/>
          </a:p>
          <a:p>
            <a:pPr marL="0" indent="0">
              <a:lnSpc>
                <a:spcPct val="110000"/>
              </a:lnSpc>
              <a:buNone/>
            </a:pPr>
            <a:endParaRPr lang="en-US"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NSHD Sample</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496975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11</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fontScale="92500" lnSpcReduction="20000"/>
          </a:bodyPr>
          <a:lstStyle/>
          <a:p>
            <a:pPr>
              <a:lnSpc>
                <a:spcPct val="110000"/>
              </a:lnSpc>
            </a:pPr>
            <a:r>
              <a:rPr lang="en-US" dirty="0"/>
              <a:t>Conducted by our partners at the Urban Institute using national population estimates based on ACS for those 18-64 with internet access</a:t>
            </a:r>
          </a:p>
          <a:p>
            <a:pPr>
              <a:lnSpc>
                <a:spcPct val="110000"/>
              </a:lnSpc>
            </a:pPr>
            <a:r>
              <a:rPr lang="en-US" dirty="0"/>
              <a:t>2018:</a:t>
            </a:r>
          </a:p>
          <a:p>
            <a:pPr lvl="1">
              <a:lnSpc>
                <a:spcPct val="110000"/>
              </a:lnSpc>
            </a:pPr>
            <a:r>
              <a:rPr lang="en-US" dirty="0"/>
              <a:t>Under-representation of males and people of color</a:t>
            </a:r>
          </a:p>
          <a:p>
            <a:pPr lvl="1">
              <a:lnSpc>
                <a:spcPct val="110000"/>
              </a:lnSpc>
            </a:pPr>
            <a:r>
              <a:rPr lang="en-US" dirty="0"/>
              <a:t>Over-representation of employed individuals, higher education and LGBTQ+</a:t>
            </a:r>
          </a:p>
          <a:p>
            <a:pPr>
              <a:lnSpc>
                <a:spcPct val="110000"/>
              </a:lnSpc>
            </a:pPr>
            <a:r>
              <a:rPr lang="en-US" dirty="0"/>
              <a:t>2019/2020:</a:t>
            </a:r>
          </a:p>
          <a:p>
            <a:pPr lvl="1">
              <a:lnSpc>
                <a:spcPct val="110000"/>
              </a:lnSpc>
            </a:pPr>
            <a:r>
              <a:rPr lang="en-US" dirty="0"/>
              <a:t>Under-representation of males</a:t>
            </a:r>
          </a:p>
          <a:p>
            <a:pPr lvl="1">
              <a:lnSpc>
                <a:spcPct val="110000"/>
              </a:lnSpc>
            </a:pPr>
            <a:r>
              <a:rPr lang="en-US" dirty="0"/>
              <a:t>Over-representation of those with mental illness and LGBTQ+</a:t>
            </a:r>
          </a:p>
          <a:p>
            <a:pPr lvl="1">
              <a:lnSpc>
                <a:spcPct val="110000"/>
              </a:lnSpc>
            </a:pPr>
            <a:endParaRPr lang="en-US" dirty="0"/>
          </a:p>
          <a:p>
            <a:pPr lvl="1">
              <a:lnSpc>
                <a:spcPct val="110000"/>
              </a:lnSpc>
            </a:pPr>
            <a:endParaRPr lang="en-US" dirty="0"/>
          </a:p>
          <a:p>
            <a:pPr marL="0" indent="0">
              <a:lnSpc>
                <a:spcPct val="110000"/>
              </a:lnSpc>
              <a:buNone/>
            </a:pPr>
            <a:endParaRPr lang="en-US"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NSHD Weighting</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44769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12</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371600"/>
            <a:ext cx="10591799" cy="4953001"/>
          </a:xfrm>
        </p:spPr>
        <p:txBody>
          <a:bodyPr>
            <a:normAutofit fontScale="92500" lnSpcReduction="10000"/>
          </a:bodyPr>
          <a:lstStyle/>
          <a:p>
            <a:pPr>
              <a:lnSpc>
                <a:spcPct val="110000"/>
              </a:lnSpc>
            </a:pPr>
            <a:r>
              <a:rPr lang="en-US" dirty="0"/>
              <a:t>Screening item</a:t>
            </a:r>
          </a:p>
          <a:p>
            <a:pPr>
              <a:lnSpc>
                <a:spcPct val="110000"/>
              </a:lnSpc>
            </a:pPr>
            <a:r>
              <a:rPr lang="en-US" dirty="0"/>
              <a:t>ACS-6</a:t>
            </a:r>
          </a:p>
          <a:p>
            <a:pPr>
              <a:lnSpc>
                <a:spcPct val="110000"/>
              </a:lnSpc>
            </a:pPr>
            <a:r>
              <a:rPr lang="en-US" dirty="0"/>
              <a:t>Do you currently have a health condition that has lasted for a year or more or is expected to last for a year or more? </a:t>
            </a:r>
            <a:r>
              <a:rPr lang="en-US" sz="2200" dirty="0"/>
              <a:t>This could be a physical health condition (such as arthritis, asthma, cancer, dementia, diabetes, heart disease, hypertension, or stroke), a behavioral health or mental health condition, or a developmental disability. (HRMS)</a:t>
            </a:r>
          </a:p>
          <a:p>
            <a:pPr>
              <a:lnSpc>
                <a:spcPct val="110000"/>
              </a:lnSpc>
            </a:pPr>
            <a:r>
              <a:rPr lang="en-US" dirty="0"/>
              <a:t>Washington Group Short Set (WGSS) – added in 2019/2020 survey</a:t>
            </a:r>
          </a:p>
          <a:p>
            <a:pPr>
              <a:lnSpc>
                <a:spcPct val="110000"/>
              </a:lnSpc>
            </a:pPr>
            <a:r>
              <a:rPr lang="en-US" dirty="0"/>
              <a:t>Open-ended question…</a:t>
            </a:r>
          </a:p>
          <a:p>
            <a:pPr>
              <a:lnSpc>
                <a:spcPct val="110000"/>
              </a:lnSpc>
            </a:pPr>
            <a:r>
              <a:rPr lang="en-US" dirty="0"/>
              <a:t>Why so many?</a:t>
            </a:r>
          </a:p>
          <a:p>
            <a:pPr marL="0" indent="0">
              <a:lnSpc>
                <a:spcPct val="110000"/>
              </a:lnSpc>
              <a:buNone/>
            </a:pPr>
            <a:endParaRPr lang="en-US" sz="2000"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457200"/>
          </a:xfrm>
        </p:spPr>
        <p:txBody>
          <a:bodyPr>
            <a:normAutofit fontScale="90000"/>
          </a:bodyPr>
          <a:lstStyle/>
          <a:p>
            <a:pPr algn="ctr"/>
            <a:r>
              <a:rPr lang="en-US" sz="800" dirty="0">
                <a:solidFill>
                  <a:schemeClr val="bg1">
                    <a:lumMod val="85000"/>
                  </a:schemeClr>
                </a:solidFill>
              </a:rPr>
              <a:t/>
            </a:r>
            <a:br>
              <a:rPr lang="en-US" sz="800" dirty="0">
                <a:solidFill>
                  <a:schemeClr val="bg1">
                    <a:lumMod val="85000"/>
                  </a:schemeClr>
                </a:solidFill>
              </a:rPr>
            </a:br>
            <a:r>
              <a:rPr lang="en-US" dirty="0"/>
              <a:t>Disability Measurement in the NSHD</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38475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A589F3A6-6F17-E846-ABFF-7305D15D8A28}"/>
              </a:ext>
            </a:extLst>
          </p:cNvPr>
          <p:cNvSpPr>
            <a:spLocks noGrp="1"/>
          </p:cNvSpPr>
          <p:nvPr>
            <p:ph type="ftr" sz="quarter" idx="11"/>
          </p:nvPr>
        </p:nvSpPr>
        <p:spPr/>
        <p:txBody>
          <a:bodyPr/>
          <a:lstStyle/>
          <a:p>
            <a:r>
              <a:rPr lang="en-US" dirty="0"/>
              <a:t>CHRIL-Collaborative on Health Reform and Independent Living</a:t>
            </a:r>
          </a:p>
        </p:txBody>
      </p:sp>
      <p:sp>
        <p:nvSpPr>
          <p:cNvPr id="3" name="Slide Number Placeholder 2">
            <a:extLst>
              <a:ext uri="{FF2B5EF4-FFF2-40B4-BE49-F238E27FC236}">
                <a16:creationId xmlns:a16="http://schemas.microsoft.com/office/drawing/2014/main" xmlns="" id="{48C2B036-A520-F347-9861-AEB8A8C0F518}"/>
              </a:ext>
            </a:extLst>
          </p:cNvPr>
          <p:cNvSpPr>
            <a:spLocks noGrp="1"/>
          </p:cNvSpPr>
          <p:nvPr>
            <p:ph type="sldNum" sz="quarter" idx="12"/>
          </p:nvPr>
        </p:nvSpPr>
        <p:spPr/>
        <p:txBody>
          <a:bodyPr/>
          <a:lstStyle/>
          <a:p>
            <a:fld id="{E5137D0E-4A4F-4307-8994-C1891D747D59}" type="slidenum">
              <a:rPr lang="en-US" smtClean="0"/>
              <a:t>13</a:t>
            </a:fld>
            <a:endParaRPr lang="en-US" dirty="0"/>
          </a:p>
        </p:txBody>
      </p:sp>
      <p:sp>
        <p:nvSpPr>
          <p:cNvPr id="4" name="Content Placeholder 3">
            <a:extLst>
              <a:ext uri="{FF2B5EF4-FFF2-40B4-BE49-F238E27FC236}">
                <a16:creationId xmlns:a16="http://schemas.microsoft.com/office/drawing/2014/main" xmlns="" id="{409AEB67-0F04-3E41-A537-1103CCA66009}"/>
              </a:ext>
            </a:extLst>
          </p:cNvPr>
          <p:cNvSpPr>
            <a:spLocks noGrp="1"/>
          </p:cNvSpPr>
          <p:nvPr>
            <p:ph idx="1"/>
          </p:nvPr>
        </p:nvSpPr>
        <p:spPr>
          <a:xfrm>
            <a:off x="608012" y="1447800"/>
            <a:ext cx="10896600" cy="5105399"/>
          </a:xfrm>
        </p:spPr>
        <p:txBody>
          <a:bodyPr>
            <a:normAutofit/>
          </a:bodyPr>
          <a:lstStyle/>
          <a:p>
            <a:pPr>
              <a:lnSpc>
                <a:spcPct val="100000"/>
              </a:lnSpc>
            </a:pPr>
            <a:r>
              <a:rPr lang="en-US" sz="3000" dirty="0"/>
              <a:t>“What is your disability and/or chronic health condition? If you have more than one, please list your main one first.”</a:t>
            </a:r>
            <a:endParaRPr lang="en-US" dirty="0"/>
          </a:p>
          <a:p>
            <a:r>
              <a:rPr lang="en-US" sz="2800" dirty="0"/>
              <a:t>Primary – listed first</a:t>
            </a:r>
          </a:p>
          <a:p>
            <a:r>
              <a:rPr lang="en-US" sz="2800" dirty="0"/>
              <a:t>Prevalence – all conditions listed by respondent</a:t>
            </a:r>
          </a:p>
          <a:p>
            <a:r>
              <a:rPr lang="en-US" sz="2800" dirty="0"/>
              <a:t>Categorization of type</a:t>
            </a:r>
          </a:p>
          <a:p>
            <a:pPr marL="0" indent="0">
              <a:buNone/>
            </a:pPr>
            <a:endParaRPr lang="en-US" dirty="0"/>
          </a:p>
          <a:p>
            <a:pPr marL="0" indent="0">
              <a:buNone/>
            </a:pPr>
            <a:r>
              <a:rPr lang="en-US" dirty="0">
                <a:hlinkClick r:id="rId3"/>
              </a:rPr>
              <a:t>https://public.tableau.com/profile/ihdps#!/vizhome/PrimaryDisabilityType/Dashboard1</a:t>
            </a:r>
            <a:endParaRPr lang="en-US" dirty="0"/>
          </a:p>
          <a:p>
            <a:endParaRPr lang="en-US" dirty="0"/>
          </a:p>
        </p:txBody>
      </p:sp>
      <p:sp>
        <p:nvSpPr>
          <p:cNvPr id="5" name="Title 4">
            <a:extLst>
              <a:ext uri="{FF2B5EF4-FFF2-40B4-BE49-F238E27FC236}">
                <a16:creationId xmlns:a16="http://schemas.microsoft.com/office/drawing/2014/main" xmlns="" id="{99D608C2-FF6C-E949-8859-45F4AC11D213}"/>
              </a:ext>
            </a:extLst>
          </p:cNvPr>
          <p:cNvSpPr>
            <a:spLocks noGrp="1"/>
          </p:cNvSpPr>
          <p:nvPr>
            <p:ph type="title"/>
          </p:nvPr>
        </p:nvSpPr>
        <p:spPr>
          <a:xfrm>
            <a:off x="1446212" y="434919"/>
            <a:ext cx="9296400" cy="685800"/>
          </a:xfrm>
        </p:spPr>
        <p:txBody>
          <a:bodyPr/>
          <a:lstStyle/>
          <a:p>
            <a:r>
              <a:rPr lang="en-US" dirty="0"/>
              <a:t>Disability Measurement (Cont.)</a:t>
            </a:r>
          </a:p>
        </p:txBody>
      </p:sp>
    </p:spTree>
    <p:extLst>
      <p:ext uri="{BB962C8B-B14F-4D97-AF65-F5344CB8AC3E}">
        <p14:creationId xmlns:p14="http://schemas.microsoft.com/office/powerpoint/2010/main" val="46962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14</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a:bodyPr>
          <a:lstStyle/>
          <a:p>
            <a:pPr>
              <a:lnSpc>
                <a:spcPct val="110000"/>
              </a:lnSpc>
            </a:pPr>
            <a:r>
              <a:rPr lang="en-US" dirty="0">
                <a:hlinkClick r:id="rId3"/>
              </a:rPr>
              <a:t>http://ihdps.ku.edu/collaborative-health-reform-and-independent-living-chril</a:t>
            </a:r>
            <a:endParaRPr lang="en-US" dirty="0"/>
          </a:p>
          <a:p>
            <a:pPr>
              <a:lnSpc>
                <a:spcPct val="110000"/>
              </a:lnSpc>
            </a:pPr>
            <a:endParaRPr lang="en-US" dirty="0"/>
          </a:p>
          <a:p>
            <a:pPr>
              <a:lnSpc>
                <a:spcPct val="110000"/>
              </a:lnSpc>
            </a:pPr>
            <a:r>
              <a:rPr lang="en-US" dirty="0"/>
              <a:t>Crosstab data for items broken out by disability type, gender, and insurance type coming soon… </a:t>
            </a:r>
          </a:p>
          <a:p>
            <a:pPr lvl="1">
              <a:lnSpc>
                <a:spcPct val="110000"/>
              </a:lnSpc>
            </a:pPr>
            <a:r>
              <a:rPr lang="en-US" dirty="0">
                <a:hlinkClick r:id="rId4"/>
              </a:rPr>
              <a:t>https://public.tableau.com/profile/ihdps#!/vizhome/Healthstatusbygender/Dashboard1</a:t>
            </a:r>
            <a:endParaRPr lang="en-US" dirty="0"/>
          </a:p>
          <a:p>
            <a:pPr lvl="1">
              <a:lnSpc>
                <a:spcPct val="110000"/>
              </a:lnSpc>
            </a:pPr>
            <a:endParaRPr lang="en-US"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096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NSHD Descriptive Data Available Online</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07455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15</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fontScale="92500"/>
          </a:bodyPr>
          <a:lstStyle/>
          <a:p>
            <a:pPr>
              <a:lnSpc>
                <a:spcPct val="110000"/>
              </a:lnSpc>
            </a:pPr>
            <a:r>
              <a:rPr lang="en-US" dirty="0"/>
              <a:t>Formed last summer in an effort to get more eyes on the data and more analyses completed, published and out to the field, policymakers and people with disabilities.</a:t>
            </a:r>
          </a:p>
          <a:p>
            <a:pPr>
              <a:lnSpc>
                <a:spcPct val="110000"/>
              </a:lnSpc>
            </a:pPr>
            <a:r>
              <a:rPr lang="en-US" dirty="0"/>
              <a:t>Currently consists of staff from CHRIL institutions (KU, WSU, Urban Institute and GMU), plus researchers from the University of North Carolina, NYU, University of Montana, Oregon State University and West Virginia University – Multi-disciplinary: diverse backgrounds and areas of expertise</a:t>
            </a:r>
          </a:p>
          <a:p>
            <a:pPr>
              <a:lnSpc>
                <a:spcPct val="110000"/>
              </a:lnSpc>
            </a:pPr>
            <a:r>
              <a:rPr lang="en-US" dirty="0"/>
              <a:t>Meets every 3-4 weeks as a means to discuss analyses, get different perspectives, collaborate on publications, etc. (thru Sept. 2021)</a:t>
            </a:r>
          </a:p>
          <a:p>
            <a:pPr>
              <a:lnSpc>
                <a:spcPct val="110000"/>
              </a:lnSpc>
            </a:pPr>
            <a:endParaRPr lang="en-US"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NSHD Data Analysis Team</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4940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16</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371600"/>
            <a:ext cx="10591799" cy="5073649"/>
          </a:xfrm>
        </p:spPr>
        <p:txBody>
          <a:bodyPr>
            <a:normAutofit fontScale="70000" lnSpcReduction="20000"/>
          </a:bodyPr>
          <a:lstStyle/>
          <a:p>
            <a:pPr>
              <a:lnSpc>
                <a:spcPct val="110000"/>
              </a:lnSpc>
            </a:pPr>
            <a:r>
              <a:rPr lang="en-US" dirty="0"/>
              <a:t>Disability measurement – comparisons of ACS, WGSS, and other measures</a:t>
            </a:r>
          </a:p>
          <a:p>
            <a:pPr>
              <a:lnSpc>
                <a:spcPct val="110000"/>
              </a:lnSpc>
            </a:pPr>
            <a:r>
              <a:rPr lang="en-US" dirty="0"/>
              <a:t>Personal Assistance Services – needs and use among rural v. urban individuals</a:t>
            </a:r>
          </a:p>
          <a:p>
            <a:pPr>
              <a:lnSpc>
                <a:spcPct val="110000"/>
              </a:lnSpc>
            </a:pPr>
            <a:r>
              <a:rPr lang="en-US" dirty="0"/>
              <a:t>Intersectionality and experiences of LGBTQ+ individuals during interactions with health care providers </a:t>
            </a:r>
          </a:p>
          <a:p>
            <a:pPr>
              <a:lnSpc>
                <a:spcPct val="110000"/>
              </a:lnSpc>
            </a:pPr>
            <a:r>
              <a:rPr lang="en-US" dirty="0"/>
              <a:t>Impact of inadequate provider networks on individuals’ employment and unmet health care needs</a:t>
            </a:r>
          </a:p>
          <a:p>
            <a:pPr>
              <a:lnSpc>
                <a:spcPct val="110000"/>
              </a:lnSpc>
            </a:pPr>
            <a:r>
              <a:rPr lang="en-US" dirty="0"/>
              <a:t>Insurance status and related unmet need compared to those without disabilities (via HRMS)</a:t>
            </a:r>
          </a:p>
          <a:p>
            <a:pPr>
              <a:lnSpc>
                <a:spcPct val="110000"/>
              </a:lnSpc>
            </a:pPr>
            <a:r>
              <a:rPr lang="en-US" dirty="0"/>
              <a:t>Underinsurance and insurance stability over time for people with disabilities</a:t>
            </a:r>
          </a:p>
          <a:p>
            <a:pPr>
              <a:lnSpc>
                <a:spcPct val="110000"/>
              </a:lnSpc>
            </a:pPr>
            <a:r>
              <a:rPr lang="en-US" dirty="0"/>
              <a:t>Health care utilization and access among transgender and non-binary individuals</a:t>
            </a:r>
          </a:p>
          <a:p>
            <a:pPr>
              <a:lnSpc>
                <a:spcPct val="110000"/>
              </a:lnSpc>
            </a:pPr>
            <a:r>
              <a:rPr lang="en-US" dirty="0"/>
              <a:t>Comparisons of unmet needs between people with public v. private insurance</a:t>
            </a:r>
          </a:p>
          <a:p>
            <a:pPr>
              <a:lnSpc>
                <a:spcPct val="110000"/>
              </a:lnSpc>
            </a:pPr>
            <a:r>
              <a:rPr lang="en-US" dirty="0"/>
              <a:t>How experiences differ for those with early (under 22) v. late onset of disability </a:t>
            </a:r>
          </a:p>
          <a:p>
            <a:pPr>
              <a:lnSpc>
                <a:spcPct val="110000"/>
              </a:lnSpc>
            </a:pPr>
            <a:endParaRPr lang="en-US"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487574"/>
          </a:xfrm>
        </p:spPr>
        <p:txBody>
          <a:bodyPr>
            <a:normAutofit fontScale="90000"/>
          </a:bodyPr>
          <a:lstStyle/>
          <a:p>
            <a:pPr algn="ctr"/>
            <a:r>
              <a:rPr lang="en-US" sz="800" dirty="0">
                <a:solidFill>
                  <a:schemeClr val="bg1">
                    <a:lumMod val="85000"/>
                  </a:schemeClr>
                </a:solidFill>
              </a:rPr>
              <a:t/>
            </a:r>
            <a:br>
              <a:rPr lang="en-US" sz="800" dirty="0">
                <a:solidFill>
                  <a:schemeClr val="bg1">
                    <a:lumMod val="85000"/>
                  </a:schemeClr>
                </a:solidFill>
              </a:rPr>
            </a:br>
            <a:r>
              <a:rPr lang="en-US" dirty="0"/>
              <a:t>Current and On-going Analyses </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74993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17</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684212" y="1143000"/>
            <a:ext cx="10972800" cy="5334000"/>
          </a:xfrm>
        </p:spPr>
        <p:txBody>
          <a:bodyPr>
            <a:normAutofit fontScale="62500" lnSpcReduction="20000"/>
          </a:bodyPr>
          <a:lstStyle/>
          <a:p>
            <a:pPr marL="514350" indent="-514350">
              <a:lnSpc>
                <a:spcPct val="120000"/>
              </a:lnSpc>
              <a:buFont typeface="+mj-lt"/>
              <a:buAutoNum type="arabicPeriod"/>
            </a:pPr>
            <a:r>
              <a:rPr lang="en-US" sz="2900" dirty="0"/>
              <a:t>Hall JP, Kurth NK</a:t>
            </a:r>
            <a:r>
              <a:rPr lang="en-US" sz="2900" b="1" dirty="0"/>
              <a:t>.</a:t>
            </a:r>
            <a:r>
              <a:rPr lang="en-US" sz="2900" dirty="0"/>
              <a:t> (2019). A Comparison of Health Disparities Among Americans With Intellectual Disability and/or Autism Spectrum Disorder and Americans With Other Disabilities. </a:t>
            </a:r>
            <a:r>
              <a:rPr lang="en-US" sz="2900" i="1" dirty="0"/>
              <a:t>Inclusion 7</a:t>
            </a:r>
            <a:r>
              <a:rPr lang="en-US" sz="2900" dirty="0"/>
              <a:t>(3), 160-168</a:t>
            </a:r>
            <a:r>
              <a:rPr lang="en-US" sz="2900" i="1" dirty="0"/>
              <a:t>. </a:t>
            </a:r>
            <a:r>
              <a:rPr lang="en-US" sz="2900" dirty="0">
                <a:hlinkClick r:id="rId3"/>
              </a:rPr>
              <a:t>https://doi.org/10.1352/2326-6988-7.3.160</a:t>
            </a:r>
            <a:endParaRPr lang="en-US" sz="2900" dirty="0"/>
          </a:p>
          <a:p>
            <a:pPr marL="514350" indent="-514350">
              <a:lnSpc>
                <a:spcPct val="120000"/>
              </a:lnSpc>
              <a:buFont typeface="+mj-lt"/>
              <a:buAutoNum type="arabicPeriod"/>
            </a:pPr>
            <a:r>
              <a:rPr lang="en-US" sz="2900" dirty="0" err="1"/>
              <a:t>Repke</a:t>
            </a:r>
            <a:r>
              <a:rPr lang="en-US" sz="2900" dirty="0"/>
              <a:t> MA, Ipsen C. (2019). Differences in social connectedness and perceived isolation among rural and urban adults with disabilities. </a:t>
            </a:r>
            <a:r>
              <a:rPr lang="en-US" sz="2900" i="1" dirty="0"/>
              <a:t>Disability and Health Journal</a:t>
            </a:r>
            <a:r>
              <a:rPr lang="en-US" sz="2900" dirty="0"/>
              <a:t>. 13(1). </a:t>
            </a:r>
            <a:r>
              <a:rPr lang="en-US" sz="2900" dirty="0">
                <a:hlinkClick r:id="rId4"/>
              </a:rPr>
              <a:t>https://doi.org/10.1016/j.dhjo.2019.100829</a:t>
            </a:r>
            <a:r>
              <a:rPr lang="en-US" sz="2900" dirty="0"/>
              <a:t>.</a:t>
            </a:r>
          </a:p>
          <a:p>
            <a:pPr marL="514350" indent="-514350">
              <a:lnSpc>
                <a:spcPct val="120000"/>
              </a:lnSpc>
              <a:buFont typeface="+mj-lt"/>
              <a:buAutoNum type="arabicPeriod"/>
            </a:pPr>
            <a:r>
              <a:rPr lang="en-US" sz="2900" dirty="0"/>
              <a:t>Hall JP</a:t>
            </a:r>
            <a:r>
              <a:rPr lang="en-US" sz="2900" b="1" dirty="0"/>
              <a:t>,</a:t>
            </a:r>
            <a:r>
              <a:rPr lang="en-US" sz="2900" dirty="0"/>
              <a:t> </a:t>
            </a:r>
            <a:r>
              <a:rPr lang="en-US" sz="2900" dirty="0" err="1"/>
              <a:t>Batza</a:t>
            </a:r>
            <a:r>
              <a:rPr lang="en-US" sz="2900" dirty="0"/>
              <a:t> K, </a:t>
            </a:r>
            <a:r>
              <a:rPr lang="en-US" sz="2900" dirty="0" err="1"/>
              <a:t>Streed</a:t>
            </a:r>
            <a:r>
              <a:rPr lang="en-US" sz="2900" dirty="0"/>
              <a:t> CG, Boyd BA, Kurth NK. (2020) Health Disparities Among Sexual and Gender Minorities with Autism Spectrum Disorder. </a:t>
            </a:r>
            <a:r>
              <a:rPr lang="en-US" sz="2900" i="1" dirty="0"/>
              <a:t>Journal of Autism and Developmental Disorders</a:t>
            </a:r>
            <a:r>
              <a:rPr lang="en-US" sz="2900" dirty="0"/>
              <a:t>. 2020:1-7. </a:t>
            </a:r>
            <a:r>
              <a:rPr lang="en-US" sz="2900" dirty="0">
                <a:hlinkClick r:id="rId5"/>
              </a:rPr>
              <a:t>https://doi.org/10.1007/s10803-020-04399-2</a:t>
            </a:r>
            <a:r>
              <a:rPr lang="en-US" sz="2900" dirty="0"/>
              <a:t>.</a:t>
            </a:r>
          </a:p>
          <a:p>
            <a:pPr marL="514350" indent="-514350">
              <a:lnSpc>
                <a:spcPct val="120000"/>
              </a:lnSpc>
              <a:buFont typeface="+mj-lt"/>
              <a:buAutoNum type="arabicPeriod"/>
            </a:pPr>
            <a:r>
              <a:rPr lang="en-US" sz="2900" dirty="0"/>
              <a:t>Smith S, Hall JP, Kurth NK. (in press). Perspectives on Health Policy from People with Disabilities. </a:t>
            </a:r>
            <a:r>
              <a:rPr lang="en-US" sz="2900" i="1" dirty="0"/>
              <a:t>Journal of Disability Policy Studies.</a:t>
            </a:r>
            <a:endParaRPr lang="en-US" sz="2900" dirty="0"/>
          </a:p>
          <a:p>
            <a:pPr marL="514350" indent="-514350">
              <a:lnSpc>
                <a:spcPct val="120000"/>
              </a:lnSpc>
              <a:buFont typeface="+mj-lt"/>
              <a:buAutoNum type="arabicPeriod"/>
            </a:pPr>
            <a:r>
              <a:rPr lang="en-US" sz="2900" dirty="0"/>
              <a:t>Ipsen C, Kurth NK, Hall JP. (in press). Evaluating </a:t>
            </a:r>
            <a:r>
              <a:rPr lang="en-US" sz="2900" dirty="0" err="1"/>
              <a:t>MTurk</a:t>
            </a:r>
            <a:r>
              <a:rPr lang="en-US" sz="2900" dirty="0"/>
              <a:t> as a Recruitment Tool for Rural People with Disabilities. </a:t>
            </a:r>
            <a:r>
              <a:rPr lang="en-US" sz="2900" i="1" dirty="0"/>
              <a:t>Disability and Health Journal. </a:t>
            </a:r>
            <a:r>
              <a:rPr lang="en-US" sz="2900" dirty="0">
                <a:hlinkClick r:id="rId6" tooltip="Persistent link using digital object identifier"/>
              </a:rPr>
              <a:t>https://doi.org/10.1016/j.dhjo.2020.100991</a:t>
            </a:r>
            <a:endParaRPr lang="en-US" sz="2900" i="1" dirty="0"/>
          </a:p>
          <a:p>
            <a:pPr marL="0" indent="0">
              <a:lnSpc>
                <a:spcPct val="120000"/>
              </a:lnSpc>
              <a:buNone/>
            </a:pPr>
            <a:r>
              <a:rPr lang="en-US" sz="2900" dirty="0"/>
              <a:t>And numerous presentations at conferences: NCIL, APRIL, APHA, Academy Health, and AUCD</a:t>
            </a:r>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533400"/>
            <a:ext cx="9982200" cy="533400"/>
          </a:xfrm>
        </p:spPr>
        <p:txBody>
          <a:bodyPr>
            <a:normAutofit fontScale="90000"/>
          </a:bodyPr>
          <a:lstStyle/>
          <a:p>
            <a:pPr algn="ctr"/>
            <a:r>
              <a:rPr lang="en-US" sz="800" dirty="0">
                <a:solidFill>
                  <a:schemeClr val="bg1">
                    <a:lumMod val="85000"/>
                  </a:schemeClr>
                </a:solidFill>
              </a:rPr>
              <a:t/>
            </a:r>
            <a:br>
              <a:rPr lang="en-US" sz="800" dirty="0">
                <a:solidFill>
                  <a:schemeClr val="bg1">
                    <a:lumMod val="85000"/>
                  </a:schemeClr>
                </a:solidFill>
              </a:rPr>
            </a:br>
            <a:r>
              <a:rPr lang="en-US" dirty="0"/>
              <a:t>Publications from NSHD Data to date</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61174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18</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a:bodyPr>
          <a:lstStyle/>
          <a:p>
            <a:pPr>
              <a:lnSpc>
                <a:spcPct val="110000"/>
              </a:lnSpc>
            </a:pPr>
            <a:r>
              <a:rPr lang="en-US" dirty="0"/>
              <a:t>Third administration in early 2021- pending </a:t>
            </a:r>
          </a:p>
          <a:p>
            <a:pPr>
              <a:lnSpc>
                <a:spcPct val="110000"/>
              </a:lnSpc>
            </a:pPr>
            <a:r>
              <a:rPr lang="en-US" dirty="0"/>
              <a:t>Obtain continued funding for additional administrations and supplements on timely issues (e.g. COVID-19)</a:t>
            </a:r>
          </a:p>
          <a:p>
            <a:pPr>
              <a:lnSpc>
                <a:spcPct val="110000"/>
              </a:lnSpc>
            </a:pPr>
            <a:r>
              <a:rPr lang="en-US" dirty="0"/>
              <a:t>Expand Data Analysis Team </a:t>
            </a:r>
          </a:p>
          <a:p>
            <a:pPr>
              <a:lnSpc>
                <a:spcPct val="110000"/>
              </a:lnSpc>
            </a:pPr>
            <a:r>
              <a:rPr lang="en-US" dirty="0"/>
              <a:t>Increase collaboration among researchers from across the country with varied interests </a:t>
            </a:r>
          </a:p>
          <a:p>
            <a:pPr>
              <a:lnSpc>
                <a:spcPct val="110000"/>
              </a:lnSpc>
            </a:pPr>
            <a:r>
              <a:rPr lang="en-US" dirty="0"/>
              <a:t>SHARE THE LIMITED DATA SET</a:t>
            </a:r>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The Future of the NSHD…</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698888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19</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fontScale="92500" lnSpcReduction="20000"/>
          </a:bodyPr>
          <a:lstStyle/>
          <a:p>
            <a:pPr>
              <a:lnSpc>
                <a:spcPct val="110000"/>
              </a:lnSpc>
            </a:pPr>
            <a:r>
              <a:rPr lang="en-US" dirty="0"/>
              <a:t>De-identified datasets (with individual identifiers provided for longitudinal analyses) for 2018, 2019/2020 and longitudinal (n=295)</a:t>
            </a:r>
          </a:p>
          <a:p>
            <a:pPr>
              <a:lnSpc>
                <a:spcPct val="110000"/>
              </a:lnSpc>
            </a:pPr>
            <a:r>
              <a:rPr lang="en-US" dirty="0"/>
              <a:t>All current members of the Data Analyses Team have the LDS</a:t>
            </a:r>
          </a:p>
          <a:p>
            <a:pPr>
              <a:lnSpc>
                <a:spcPct val="110000"/>
              </a:lnSpc>
            </a:pPr>
            <a:r>
              <a:rPr lang="en-US" dirty="0"/>
              <a:t>Free of charge</a:t>
            </a:r>
          </a:p>
          <a:p>
            <a:pPr>
              <a:lnSpc>
                <a:spcPct val="110000"/>
              </a:lnSpc>
            </a:pPr>
            <a:r>
              <a:rPr lang="en-US" dirty="0"/>
              <a:t>Complete of a brief Data Use Agreement to obtain data</a:t>
            </a:r>
          </a:p>
          <a:p>
            <a:pPr>
              <a:lnSpc>
                <a:spcPct val="110000"/>
              </a:lnSpc>
            </a:pPr>
            <a:r>
              <a:rPr lang="en-US" dirty="0"/>
              <a:t>Participate in Data Analyses Team meetings, as available, to increase collaboration across disciplines and institutions </a:t>
            </a:r>
          </a:p>
          <a:p>
            <a:pPr>
              <a:lnSpc>
                <a:spcPct val="110000"/>
              </a:lnSpc>
            </a:pPr>
            <a:r>
              <a:rPr lang="en-US" dirty="0"/>
              <a:t>Included with raw, de-identified data is complete codebook and write-ups of the NSHD Methodologies (i.e. recruitment, weighting, sampling, etc.)</a:t>
            </a:r>
          </a:p>
          <a:p>
            <a:pPr>
              <a:lnSpc>
                <a:spcPct val="110000"/>
              </a:lnSpc>
            </a:pPr>
            <a:endParaRPr lang="en-US" dirty="0"/>
          </a:p>
          <a:p>
            <a:pPr marL="0" indent="0">
              <a:lnSpc>
                <a:spcPct val="110000"/>
              </a:lnSpc>
              <a:buNone/>
            </a:pPr>
            <a:endParaRPr lang="en-US"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NSHD Limited Data Set (LDS)</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61079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3588613-48CA-F24C-9F56-B402F5817E4E}"/>
              </a:ext>
            </a:extLst>
          </p:cNvPr>
          <p:cNvSpPr>
            <a:spLocks noGrp="1"/>
          </p:cNvSpPr>
          <p:nvPr>
            <p:ph type="sldNum" sz="quarter" idx="12"/>
          </p:nvPr>
        </p:nvSpPr>
        <p:spPr/>
        <p:txBody>
          <a:bodyPr/>
          <a:lstStyle/>
          <a:p>
            <a:fld id="{E5137D0E-4A4F-4307-8994-C1891D747D59}" type="slidenum">
              <a:rPr lang="en-US" smtClean="0"/>
              <a:t>2</a:t>
            </a:fld>
            <a:endParaRPr lang="en-US" dirty="0"/>
          </a:p>
        </p:txBody>
      </p:sp>
      <p:sp>
        <p:nvSpPr>
          <p:cNvPr id="4" name="Content Placeholder 3">
            <a:extLst>
              <a:ext uri="{FF2B5EF4-FFF2-40B4-BE49-F238E27FC236}">
                <a16:creationId xmlns:a16="http://schemas.microsoft.com/office/drawing/2014/main" xmlns="" id="{470DE13B-7E16-C947-A0B3-578F25FA04D3}"/>
              </a:ext>
            </a:extLst>
          </p:cNvPr>
          <p:cNvSpPr>
            <a:spLocks noGrp="1"/>
          </p:cNvSpPr>
          <p:nvPr>
            <p:ph idx="1"/>
          </p:nvPr>
        </p:nvSpPr>
        <p:spPr>
          <a:xfrm>
            <a:off x="912812" y="1546913"/>
            <a:ext cx="10668000" cy="4800600"/>
          </a:xfrm>
        </p:spPr>
        <p:txBody>
          <a:bodyPr>
            <a:normAutofit fontScale="92500"/>
          </a:bodyPr>
          <a:lstStyle/>
          <a:p>
            <a:pPr>
              <a:lnSpc>
                <a:spcPct val="110000"/>
              </a:lnSpc>
            </a:pPr>
            <a:r>
              <a:rPr lang="en-US" dirty="0"/>
              <a:t>Overview of the Collaborative on Health Reform and Independent Living (CHRIL)</a:t>
            </a:r>
          </a:p>
          <a:p>
            <a:pPr>
              <a:lnSpc>
                <a:spcPct val="110000"/>
              </a:lnSpc>
            </a:pPr>
            <a:r>
              <a:rPr lang="en-US" dirty="0"/>
              <a:t>CHRIL at KU</a:t>
            </a:r>
          </a:p>
          <a:p>
            <a:pPr>
              <a:lnSpc>
                <a:spcPct val="110000"/>
              </a:lnSpc>
            </a:pPr>
            <a:r>
              <a:rPr lang="en-US" dirty="0"/>
              <a:t>Description of the National Survey on Health and Disability (NSHD)</a:t>
            </a:r>
          </a:p>
          <a:p>
            <a:pPr>
              <a:lnSpc>
                <a:spcPct val="110000"/>
              </a:lnSpc>
            </a:pPr>
            <a:r>
              <a:rPr lang="en-US" dirty="0"/>
              <a:t>Descriptive NSHD findings available online</a:t>
            </a:r>
          </a:p>
          <a:p>
            <a:pPr>
              <a:lnSpc>
                <a:spcPct val="110000"/>
              </a:lnSpc>
            </a:pPr>
            <a:r>
              <a:rPr lang="en-US" dirty="0"/>
              <a:t>NSHD Data Analysis Team</a:t>
            </a:r>
          </a:p>
          <a:p>
            <a:pPr>
              <a:lnSpc>
                <a:spcPct val="110000"/>
              </a:lnSpc>
            </a:pPr>
            <a:r>
              <a:rPr lang="en-US" dirty="0"/>
              <a:t>Analyses completed, in-progress and published to date</a:t>
            </a:r>
          </a:p>
          <a:p>
            <a:pPr>
              <a:lnSpc>
                <a:spcPct val="110000"/>
              </a:lnSpc>
            </a:pPr>
            <a:r>
              <a:rPr lang="en-US" dirty="0"/>
              <a:t>Obtaining the NSHD limited data set for your research</a:t>
            </a:r>
          </a:p>
        </p:txBody>
      </p:sp>
      <p:sp>
        <p:nvSpPr>
          <p:cNvPr id="5" name="Title 4">
            <a:extLst>
              <a:ext uri="{FF2B5EF4-FFF2-40B4-BE49-F238E27FC236}">
                <a16:creationId xmlns:a16="http://schemas.microsoft.com/office/drawing/2014/main" xmlns="" id="{26EF2BC1-9E2F-E643-9D23-6C8ACE421CF3}"/>
              </a:ext>
            </a:extLst>
          </p:cNvPr>
          <p:cNvSpPr>
            <a:spLocks noGrp="1"/>
          </p:cNvSpPr>
          <p:nvPr>
            <p:ph type="title"/>
          </p:nvPr>
        </p:nvSpPr>
        <p:spPr>
          <a:xfrm>
            <a:off x="1522412" y="457200"/>
            <a:ext cx="8763000" cy="762000"/>
          </a:xfrm>
        </p:spPr>
        <p:txBody>
          <a:bodyPr>
            <a:noAutofit/>
          </a:bodyPr>
          <a:lstStyle/>
          <a:p>
            <a:pPr algn="ctr"/>
            <a:r>
              <a:rPr lang="en-US" dirty="0"/>
              <a:t/>
            </a:r>
            <a:br>
              <a:rPr lang="en-US" dirty="0"/>
            </a:br>
            <a:r>
              <a:rPr lang="en-US" dirty="0"/>
              <a:t>Today’s Webinar</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99188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20</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a:bodyPr>
          <a:lstStyle/>
          <a:p>
            <a:pPr marL="514350" indent="-514350">
              <a:lnSpc>
                <a:spcPct val="110000"/>
              </a:lnSpc>
              <a:buFont typeface="+mj-lt"/>
              <a:buAutoNum type="arabicPeriod"/>
            </a:pPr>
            <a:r>
              <a:rPr lang="en-US" dirty="0"/>
              <a:t>Contact KU</a:t>
            </a:r>
          </a:p>
          <a:p>
            <a:pPr marL="1498600" lvl="4" indent="-514350">
              <a:lnSpc>
                <a:spcPct val="110000"/>
              </a:lnSpc>
            </a:pPr>
            <a:r>
              <a:rPr lang="en-US" dirty="0"/>
              <a:t>Noelle Kurth			</a:t>
            </a:r>
            <a:r>
              <a:rPr lang="en-US" sz="2400" dirty="0">
                <a:solidFill>
                  <a:schemeClr val="accent2"/>
                </a:solidFill>
              </a:rPr>
              <a:t>•</a:t>
            </a:r>
            <a:r>
              <a:rPr lang="en-US" dirty="0"/>
              <a:t>   Jean Hall</a:t>
            </a:r>
          </a:p>
          <a:p>
            <a:pPr marL="1498600" lvl="4" indent="-514350">
              <a:lnSpc>
                <a:spcPct val="110000"/>
              </a:lnSpc>
            </a:pPr>
            <a:r>
              <a:rPr lang="en-US" dirty="0"/>
              <a:t>pixie@ku.edu			</a:t>
            </a:r>
            <a:r>
              <a:rPr lang="en-US" sz="2400" dirty="0">
                <a:solidFill>
                  <a:schemeClr val="accent2"/>
                </a:solidFill>
              </a:rPr>
              <a:t>•</a:t>
            </a:r>
            <a:r>
              <a:rPr lang="en-US" dirty="0">
                <a:solidFill>
                  <a:schemeClr val="accent2"/>
                </a:solidFill>
              </a:rPr>
              <a:t>   </a:t>
            </a:r>
            <a:r>
              <a:rPr lang="en-US" dirty="0" err="1"/>
              <a:t>jhall@ku.edu</a:t>
            </a:r>
            <a:endParaRPr lang="en-US" dirty="0"/>
          </a:p>
          <a:p>
            <a:pPr marL="1498600" lvl="4" indent="-514350">
              <a:lnSpc>
                <a:spcPct val="110000"/>
              </a:lnSpc>
            </a:pPr>
            <a:r>
              <a:rPr lang="en-US" dirty="0"/>
              <a:t>(785) 86-7085			</a:t>
            </a:r>
            <a:r>
              <a:rPr lang="en-US" sz="2400" dirty="0">
                <a:solidFill>
                  <a:schemeClr val="accent2"/>
                </a:solidFill>
              </a:rPr>
              <a:t>•</a:t>
            </a:r>
            <a:r>
              <a:rPr lang="en-US" dirty="0">
                <a:solidFill>
                  <a:schemeClr val="accent2"/>
                </a:solidFill>
              </a:rPr>
              <a:t>  </a:t>
            </a:r>
            <a:r>
              <a:rPr lang="en-US" dirty="0"/>
              <a:t>(785) 864-7083</a:t>
            </a:r>
          </a:p>
          <a:p>
            <a:pPr marL="514350" indent="-514350">
              <a:lnSpc>
                <a:spcPct val="110000"/>
              </a:lnSpc>
              <a:buFont typeface="+mj-lt"/>
              <a:buAutoNum type="arabicPeriod"/>
            </a:pPr>
            <a:r>
              <a:rPr lang="en-US" dirty="0"/>
              <a:t>Complete Data Use Agreement</a:t>
            </a:r>
          </a:p>
          <a:p>
            <a:pPr marL="514350" indent="-514350">
              <a:lnSpc>
                <a:spcPct val="110000"/>
              </a:lnSpc>
              <a:buFont typeface="+mj-lt"/>
              <a:buAutoNum type="arabicPeriod"/>
            </a:pPr>
            <a:r>
              <a:rPr lang="en-US" dirty="0"/>
              <a:t>Explore the Descriptive data available online:</a:t>
            </a:r>
          </a:p>
          <a:p>
            <a:pPr marL="0" indent="0" algn="ctr">
              <a:lnSpc>
                <a:spcPct val="110000"/>
              </a:lnSpc>
              <a:buNone/>
            </a:pPr>
            <a:r>
              <a:rPr lang="en-US" sz="4800" dirty="0">
                <a:hlinkClick r:id="rId3"/>
              </a:rPr>
              <a:t>http://ihdps.ku.edu/nshd</a:t>
            </a:r>
            <a:endParaRPr lang="en-US" sz="4800" dirty="0"/>
          </a:p>
          <a:p>
            <a:pPr marL="0" indent="0" algn="ctr">
              <a:lnSpc>
                <a:spcPct val="110000"/>
              </a:lnSpc>
              <a:buNone/>
            </a:pPr>
            <a:endParaRPr lang="en-US" sz="4800"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Obtaining the LDS</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57652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21</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981199"/>
            <a:ext cx="10591799" cy="4343401"/>
          </a:xfrm>
        </p:spPr>
        <p:txBody>
          <a:bodyPr>
            <a:normAutofit/>
          </a:bodyPr>
          <a:lstStyle/>
          <a:p>
            <a:pPr>
              <a:lnSpc>
                <a:spcPct val="110000"/>
              </a:lnSpc>
            </a:pPr>
            <a:r>
              <a:rPr lang="en-US" sz="2800" dirty="0"/>
              <a:t>Questions about the NSHD?</a:t>
            </a:r>
          </a:p>
          <a:p>
            <a:pPr>
              <a:lnSpc>
                <a:spcPct val="110000"/>
              </a:lnSpc>
            </a:pPr>
            <a:r>
              <a:rPr lang="en-US" sz="2800" dirty="0"/>
              <a:t>How could you use the data?</a:t>
            </a:r>
          </a:p>
          <a:p>
            <a:pPr>
              <a:lnSpc>
                <a:spcPct val="110000"/>
              </a:lnSpc>
            </a:pPr>
            <a:r>
              <a:rPr lang="en-US" sz="2800" dirty="0"/>
              <a:t>Any graduate students looking for dissertation data?</a:t>
            </a:r>
          </a:p>
          <a:p>
            <a:pPr>
              <a:lnSpc>
                <a:spcPct val="110000"/>
              </a:lnSpc>
            </a:pPr>
            <a:r>
              <a:rPr lang="en-US" sz="2800" dirty="0"/>
              <a:t>Ideas for continuing the NSHD?</a:t>
            </a:r>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868575"/>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Discussion &amp; Questions</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293801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137D0E-4A4F-4307-8994-C1891D747D59}" type="slidenum">
              <a:rPr lang="en-US" smtClean="0"/>
              <a:t>22</a:t>
            </a:fld>
            <a:endParaRPr lang="en-US"/>
          </a:p>
        </p:txBody>
      </p:sp>
      <p:sp>
        <p:nvSpPr>
          <p:cNvPr id="3" name="Content Placeholder 2"/>
          <p:cNvSpPr>
            <a:spLocks noGrp="1"/>
          </p:cNvSpPr>
          <p:nvPr>
            <p:ph idx="1"/>
          </p:nvPr>
        </p:nvSpPr>
        <p:spPr/>
        <p:txBody>
          <a:bodyPr/>
          <a:lstStyle/>
          <a:p>
            <a:pPr marL="0" indent="0">
              <a:lnSpc>
                <a:spcPct val="100000"/>
              </a:lnSpc>
              <a:buNone/>
            </a:pPr>
            <a:r>
              <a:rPr lang="en-US" dirty="0"/>
              <a:t>After the webinar ends, you will see an evaluation survey. Please fill this out – your feedback is important and appreciated!</a:t>
            </a:r>
          </a:p>
          <a:p>
            <a:pPr marL="0" indent="0">
              <a:lnSpc>
                <a:spcPct val="100000"/>
              </a:lnSpc>
              <a:buNone/>
            </a:pPr>
            <a:r>
              <a:rPr lang="en-US" dirty="0">
                <a:solidFill>
                  <a:srgbClr val="C00000"/>
                </a:solidFill>
                <a:hlinkClick r:id="rId3"/>
              </a:rPr>
              <a:t>https://www.surveygizmo.com/s3/5837881/Webinar-Evaluation-September-28-2020-The-National-Survey-on-Health-and-Disability-NSHD-A-robust-dataset-you-can-use</a:t>
            </a:r>
            <a:endParaRPr lang="en-US" dirty="0">
              <a:solidFill>
                <a:srgbClr val="C00000"/>
              </a:solidFill>
            </a:endParaRPr>
          </a:p>
          <a:p>
            <a:pPr marL="0" indent="0">
              <a:lnSpc>
                <a:spcPct val="100000"/>
              </a:lnSpc>
              <a:buNone/>
            </a:pPr>
            <a:endParaRPr lang="en-US" dirty="0">
              <a:solidFill>
                <a:srgbClr val="C00000"/>
              </a:solidFill>
            </a:endParaRPr>
          </a:p>
        </p:txBody>
      </p:sp>
      <p:sp>
        <p:nvSpPr>
          <p:cNvPr id="4" name="Title 3"/>
          <p:cNvSpPr>
            <a:spLocks noGrp="1"/>
          </p:cNvSpPr>
          <p:nvPr>
            <p:ph type="title"/>
          </p:nvPr>
        </p:nvSpPr>
        <p:spPr>
          <a:xfrm>
            <a:off x="1293812" y="533400"/>
            <a:ext cx="9296400" cy="685800"/>
          </a:xfrm>
        </p:spPr>
        <p:txBody>
          <a:bodyPr/>
          <a:lstStyle/>
          <a:p>
            <a:r>
              <a:rPr lang="en-US" sz="800" dirty="0">
                <a:solidFill>
                  <a:schemeClr val="bg1">
                    <a:lumMod val="85000"/>
                  </a:schemeClr>
                </a:solidFill>
              </a:rPr>
              <a:t/>
            </a:r>
            <a:br>
              <a:rPr lang="en-US" sz="800" dirty="0">
                <a:solidFill>
                  <a:schemeClr val="bg1">
                    <a:lumMod val="85000"/>
                  </a:schemeClr>
                </a:solidFill>
              </a:rPr>
            </a:br>
            <a:r>
              <a:rPr lang="en-US" dirty="0"/>
              <a:t>Wrap Up &amp; Evaluation</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74908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4212" y="647699"/>
            <a:ext cx="6477001" cy="1714500"/>
          </a:xfrm>
        </p:spPr>
        <p:txBody>
          <a:bodyPr>
            <a:noAutofit/>
          </a:bodyPr>
          <a:lstStyle/>
          <a:p>
            <a:r>
              <a:rPr lang="en-US" sz="3600" dirty="0"/>
              <a:t/>
            </a:r>
            <a:br>
              <a:rPr lang="en-US" sz="3600" dirty="0"/>
            </a:br>
            <a:r>
              <a:rPr lang="en-US" dirty="0"/>
              <a:t>The Collaborative on Health Reform and Independent Living (CHRIL</a:t>
            </a:r>
            <a:r>
              <a:rPr lang="en-US" sz="3600" dirty="0"/>
              <a:t>)</a:t>
            </a:r>
          </a:p>
        </p:txBody>
      </p:sp>
      <p:sp>
        <p:nvSpPr>
          <p:cNvPr id="4" name="Content Placeholder 3"/>
          <p:cNvSpPr>
            <a:spLocks noGrp="1"/>
          </p:cNvSpPr>
          <p:nvPr>
            <p:ph idx="1"/>
          </p:nvPr>
        </p:nvSpPr>
        <p:spPr>
          <a:xfrm>
            <a:off x="1141412" y="2743199"/>
            <a:ext cx="10210800" cy="3048001"/>
          </a:xfrm>
        </p:spPr>
        <p:txBody>
          <a:bodyPr>
            <a:noAutofit/>
          </a:bodyPr>
          <a:lstStyle/>
          <a:p>
            <a:pPr marL="0" indent="0">
              <a:lnSpc>
                <a:spcPct val="100000"/>
              </a:lnSpc>
              <a:buNone/>
            </a:pPr>
            <a:r>
              <a:rPr lang="en-US" b="1" dirty="0">
                <a:solidFill>
                  <a:schemeClr val="accent1">
                    <a:lumMod val="75000"/>
                  </a:schemeClr>
                </a:solidFill>
              </a:rPr>
              <a:t>Mission</a:t>
            </a:r>
            <a:r>
              <a:rPr lang="en-US" dirty="0"/>
              <a:t>: To discover and share essential information about how health reforms affect working-age adults with disabilities.</a:t>
            </a:r>
          </a:p>
          <a:p>
            <a:pPr marL="0" indent="0">
              <a:lnSpc>
                <a:spcPct val="100000"/>
              </a:lnSpc>
              <a:buNone/>
            </a:pPr>
            <a:r>
              <a:rPr lang="en-US" b="1" dirty="0">
                <a:solidFill>
                  <a:schemeClr val="tx2"/>
                </a:solidFill>
              </a:rPr>
              <a:t>Funding</a:t>
            </a:r>
            <a:r>
              <a:rPr lang="en-US" dirty="0"/>
              <a:t>: The CHRIL is funded by a Disability and Rehabilitation Research Project grant (90DP0075-01-00) from the National Institute on Disability, Independent Living and Rehabilitation Research (NIDILRR), DHHS.</a:t>
            </a:r>
          </a:p>
        </p:txBody>
      </p:sp>
      <p:sp>
        <p:nvSpPr>
          <p:cNvPr id="3" name="Slide Number Placeholder 2"/>
          <p:cNvSpPr>
            <a:spLocks noGrp="1"/>
          </p:cNvSpPr>
          <p:nvPr>
            <p:ph type="sldNum" sz="quarter" idx="12"/>
          </p:nvPr>
        </p:nvSpPr>
        <p:spPr/>
        <p:txBody>
          <a:bodyPr/>
          <a:lstStyle/>
          <a:p>
            <a:fld id="{E5137D0E-4A4F-4307-8994-C1891D747D59}" type="slidenum">
              <a:rPr lang="en-US" smtClean="0"/>
              <a:t>3</a:t>
            </a:fld>
            <a:endParaRPr lang="en-US" dirty="0"/>
          </a:p>
        </p:txBody>
      </p:sp>
      <p:pic>
        <p:nvPicPr>
          <p:cNvPr id="6" name="Picture 5" descr="CHRIL logo &#10;CHRIL in all caps over graphic in lavender with figure in wheelchair">
            <a:extLst>
              <a:ext uri="{FF2B5EF4-FFF2-40B4-BE49-F238E27FC236}">
                <a16:creationId xmlns:a16="http://schemas.microsoft.com/office/drawing/2014/main" xmlns="" id="{95C2EAAA-9ADE-D04A-8274-74B1755D8810}"/>
              </a:ext>
            </a:extLst>
          </p:cNvPr>
          <p:cNvPicPr/>
          <p:nvPr/>
        </p:nvPicPr>
        <p:blipFill>
          <a:blip r:embed="rId3"/>
          <a:stretch>
            <a:fillRect/>
          </a:stretch>
        </p:blipFill>
        <p:spPr>
          <a:xfrm>
            <a:off x="1446212" y="685800"/>
            <a:ext cx="3200400" cy="1295399"/>
          </a:xfrm>
          <a:prstGeom prst="rect">
            <a:avLst/>
          </a:prstGeom>
        </p:spPr>
      </p:pic>
      <p:sp>
        <p:nvSpPr>
          <p:cNvPr id="7" name="Footer Placeholder 6"/>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068740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6212" y="533401"/>
            <a:ext cx="9296400" cy="533400"/>
          </a:xfrm>
        </p:spPr>
        <p:txBody>
          <a:bodyPr>
            <a:normAutofit fontScale="90000"/>
          </a:bodyPr>
          <a:lstStyle/>
          <a:p>
            <a:pPr algn="ctr"/>
            <a:r>
              <a:rPr lang="en-US" sz="4000" dirty="0"/>
              <a:t/>
            </a:r>
            <a:br>
              <a:rPr lang="en-US" sz="4000" dirty="0"/>
            </a:br>
            <a:r>
              <a:rPr lang="en-US" dirty="0"/>
              <a:t>CHRIL Institutional Members</a:t>
            </a:r>
            <a:endParaRPr lang="en-US" sz="4000" dirty="0"/>
          </a:p>
        </p:txBody>
      </p:sp>
      <p:sp>
        <p:nvSpPr>
          <p:cNvPr id="4" name="Content Placeholder 3"/>
          <p:cNvSpPr>
            <a:spLocks noGrp="1"/>
          </p:cNvSpPr>
          <p:nvPr>
            <p:ph idx="1"/>
          </p:nvPr>
        </p:nvSpPr>
        <p:spPr>
          <a:xfrm>
            <a:off x="1235903" y="1066801"/>
            <a:ext cx="9811509" cy="4952999"/>
          </a:xfrm>
        </p:spPr>
        <p:txBody>
          <a:bodyPr>
            <a:noAutofit/>
          </a:bodyPr>
          <a:lstStyle/>
          <a:p>
            <a:r>
              <a:rPr lang="en-US" sz="2400" dirty="0"/>
              <a:t>Washington State University (WSU)  </a:t>
            </a:r>
          </a:p>
          <a:p>
            <a:r>
              <a:rPr lang="en-US" sz="2400" dirty="0"/>
              <a:t>Independent Living Research Utilization (ILRU) at TIRR Memorial Hermann</a:t>
            </a:r>
          </a:p>
          <a:p>
            <a:r>
              <a:rPr lang="en-US" sz="2400" b="1" dirty="0"/>
              <a:t>University of Kansas (KU) </a:t>
            </a:r>
          </a:p>
          <a:p>
            <a:r>
              <a:rPr lang="en-US" sz="2400" dirty="0"/>
              <a:t>George Mason University (GMU)</a:t>
            </a:r>
          </a:p>
          <a:p>
            <a:r>
              <a:rPr lang="en-US" sz="2400" dirty="0"/>
              <a:t>American Association on Health and Disability (AAHD) </a:t>
            </a:r>
          </a:p>
          <a:p>
            <a:r>
              <a:rPr lang="en-US" sz="2400" dirty="0"/>
              <a:t>The Urban Institute </a:t>
            </a:r>
          </a:p>
          <a:p>
            <a:pPr marL="0" indent="0" algn="ctr">
              <a:buNone/>
            </a:pPr>
            <a:r>
              <a:rPr lang="en-US" sz="3200" b="1" dirty="0">
                <a:solidFill>
                  <a:schemeClr val="tx2"/>
                </a:solidFill>
              </a:rPr>
              <a:t>CHRIL Strategic Partners</a:t>
            </a:r>
          </a:p>
          <a:p>
            <a:r>
              <a:rPr lang="en-US" sz="2400" dirty="0"/>
              <a:t>National Council on Independent Living (NCIL)</a:t>
            </a:r>
          </a:p>
          <a:p>
            <a:r>
              <a:rPr lang="en-US" sz="2400" dirty="0"/>
              <a:t>Association of Programs for Rural Independent Living (APRIL)</a:t>
            </a:r>
            <a:endParaRPr lang="en-US" sz="3200" dirty="0"/>
          </a:p>
        </p:txBody>
      </p:sp>
      <p:sp>
        <p:nvSpPr>
          <p:cNvPr id="3" name="Slide Number Placeholder 2"/>
          <p:cNvSpPr>
            <a:spLocks noGrp="1"/>
          </p:cNvSpPr>
          <p:nvPr>
            <p:ph type="sldNum" sz="quarter" idx="12"/>
          </p:nvPr>
        </p:nvSpPr>
        <p:spPr/>
        <p:txBody>
          <a:bodyPr/>
          <a:lstStyle/>
          <a:p>
            <a:fld id="{E5137D0E-4A4F-4307-8994-C1891D747D59}" type="slidenum">
              <a:rPr lang="en-US" smtClean="0"/>
              <a:t>4</a:t>
            </a:fld>
            <a:endParaRPr lang="en-US" dirty="0"/>
          </a:p>
        </p:txBody>
      </p:sp>
      <p:sp>
        <p:nvSpPr>
          <p:cNvPr id="2" name="Footer Placeholder 1"/>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5075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B3F25CB-9E86-254A-A376-BF1ED01B9F75}"/>
              </a:ext>
            </a:extLst>
          </p:cNvPr>
          <p:cNvSpPr>
            <a:spLocks noGrp="1"/>
          </p:cNvSpPr>
          <p:nvPr>
            <p:ph type="sldNum" sz="quarter" idx="12"/>
          </p:nvPr>
        </p:nvSpPr>
        <p:spPr/>
        <p:txBody>
          <a:bodyPr/>
          <a:lstStyle/>
          <a:p>
            <a:fld id="{E5137D0E-4A4F-4307-8994-C1891D747D59}" type="slidenum">
              <a:rPr lang="en-US" smtClean="0"/>
              <a:t>5</a:t>
            </a:fld>
            <a:endParaRPr lang="en-US" dirty="0"/>
          </a:p>
        </p:txBody>
      </p:sp>
      <p:sp>
        <p:nvSpPr>
          <p:cNvPr id="4" name="Content Placeholder 3">
            <a:extLst>
              <a:ext uri="{FF2B5EF4-FFF2-40B4-BE49-F238E27FC236}">
                <a16:creationId xmlns:a16="http://schemas.microsoft.com/office/drawing/2014/main" xmlns="" id="{DB8E2985-48AC-894E-AF87-7A811F6DFDB4}"/>
              </a:ext>
            </a:extLst>
          </p:cNvPr>
          <p:cNvSpPr>
            <a:spLocks noGrp="1"/>
          </p:cNvSpPr>
          <p:nvPr>
            <p:ph idx="1"/>
          </p:nvPr>
        </p:nvSpPr>
        <p:spPr>
          <a:xfrm>
            <a:off x="934872" y="1600200"/>
            <a:ext cx="10722140" cy="4763079"/>
          </a:xfrm>
        </p:spPr>
        <p:txBody>
          <a:bodyPr>
            <a:normAutofit lnSpcReduction="10000"/>
          </a:bodyPr>
          <a:lstStyle/>
          <a:p>
            <a:pPr>
              <a:lnSpc>
                <a:spcPct val="110000"/>
              </a:lnSpc>
            </a:pPr>
            <a:r>
              <a:rPr lang="en-US" sz="2400" dirty="0"/>
              <a:t>Project 1 Hypothesis: Coverage expansions under the ACA and other health reforms will have a positive effect on the health, function, quality of life and community participation of working-age adults with disabilities.</a:t>
            </a:r>
          </a:p>
          <a:p>
            <a:pPr>
              <a:lnSpc>
                <a:spcPct val="110000"/>
              </a:lnSpc>
            </a:pPr>
            <a:r>
              <a:rPr lang="en-US" sz="2400" dirty="0"/>
              <a:t>Year 1: The Urban Institute’s Health Reform Monitoring Survey (HRMS)</a:t>
            </a:r>
          </a:p>
          <a:p>
            <a:pPr>
              <a:lnSpc>
                <a:spcPct val="110000"/>
              </a:lnSpc>
            </a:pPr>
            <a:r>
              <a:rPr lang="en-US" sz="2400" dirty="0"/>
              <a:t>Year 2: National Interviews</a:t>
            </a:r>
          </a:p>
          <a:p>
            <a:pPr>
              <a:lnSpc>
                <a:spcPct val="110000"/>
              </a:lnSpc>
            </a:pPr>
            <a:r>
              <a:rPr lang="en-US" sz="2400" dirty="0"/>
              <a:t>Year 3: 2018 National Survey on Health Reform and Disability (NSHRD)</a:t>
            </a:r>
          </a:p>
          <a:p>
            <a:pPr>
              <a:lnSpc>
                <a:spcPct val="110000"/>
              </a:lnSpc>
            </a:pPr>
            <a:r>
              <a:rPr lang="en-US" sz="2400" dirty="0"/>
              <a:t>Year 4: National interviews</a:t>
            </a:r>
          </a:p>
          <a:p>
            <a:pPr>
              <a:lnSpc>
                <a:spcPct val="110000"/>
              </a:lnSpc>
            </a:pPr>
            <a:r>
              <a:rPr lang="en-US" sz="2400" dirty="0"/>
              <a:t>Year 5: 2019/2020 National Survey on Health and Disability (NSHD)</a:t>
            </a:r>
          </a:p>
        </p:txBody>
      </p:sp>
      <p:sp>
        <p:nvSpPr>
          <p:cNvPr id="5" name="Title 4">
            <a:extLst>
              <a:ext uri="{FF2B5EF4-FFF2-40B4-BE49-F238E27FC236}">
                <a16:creationId xmlns:a16="http://schemas.microsoft.com/office/drawing/2014/main" xmlns="" id="{A5959312-80E6-154E-A600-F54E3611D513}"/>
              </a:ext>
            </a:extLst>
          </p:cNvPr>
          <p:cNvSpPr>
            <a:spLocks noGrp="1"/>
          </p:cNvSpPr>
          <p:nvPr>
            <p:ph type="title"/>
          </p:nvPr>
        </p:nvSpPr>
        <p:spPr>
          <a:xfrm>
            <a:off x="1331912" y="609600"/>
            <a:ext cx="9296400" cy="762000"/>
          </a:xfrm>
        </p:spPr>
        <p:txBody>
          <a:bodyPr>
            <a:noAutofit/>
          </a:bodyPr>
          <a:lstStyle/>
          <a:p>
            <a:pPr algn="ctr"/>
            <a:r>
              <a:rPr lang="en-US" sz="3600" dirty="0"/>
              <a:t/>
            </a:r>
            <a:br>
              <a:rPr lang="en-US" sz="3600" dirty="0"/>
            </a:br>
            <a:r>
              <a:rPr lang="en-US" sz="3600" dirty="0"/>
              <a:t>KU’s Role in the CHRIL</a:t>
            </a: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90267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6</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798512" y="1143000"/>
            <a:ext cx="10591799" cy="5302249"/>
          </a:xfrm>
        </p:spPr>
        <p:txBody>
          <a:bodyPr>
            <a:noAutofit/>
          </a:bodyPr>
          <a:lstStyle/>
          <a:p>
            <a:pPr>
              <a:lnSpc>
                <a:spcPct val="110000"/>
              </a:lnSpc>
            </a:pPr>
            <a:r>
              <a:rPr lang="en-US" sz="2000" dirty="0"/>
              <a:t>Hall JP, </a:t>
            </a:r>
            <a:r>
              <a:rPr lang="en-US" sz="2000" dirty="0" err="1"/>
              <a:t>Shartzer</a:t>
            </a:r>
            <a:r>
              <a:rPr lang="en-US" sz="2000" dirty="0"/>
              <a:t> A, Kurth NK, &amp; Thomas KC. Effect of Medicaid expansion on workforce participation for people with disabilities</a:t>
            </a:r>
            <a:r>
              <a:rPr lang="en-US" sz="2000" i="1" dirty="0"/>
              <a:t>. American Journal of Public Health. </a:t>
            </a:r>
            <a:r>
              <a:rPr lang="en-US" sz="2000" dirty="0"/>
              <a:t>2017;107(2):262-264. </a:t>
            </a:r>
            <a:r>
              <a:rPr lang="en-US" sz="2000" dirty="0">
                <a:hlinkClick r:id="rId3" tooltip="Effect of Medicaid Expansion on Workforce Participation for People With Disabilities"/>
              </a:rPr>
              <a:t>https://doi.org/10.2105/AJPH.2016.303543</a:t>
            </a:r>
            <a:endParaRPr lang="en-US" sz="2000" dirty="0"/>
          </a:p>
          <a:p>
            <a:pPr>
              <a:lnSpc>
                <a:spcPct val="110000"/>
              </a:lnSpc>
            </a:pPr>
            <a:r>
              <a:rPr lang="en-US" sz="2000" dirty="0"/>
              <a:t>Thomas KC, </a:t>
            </a:r>
            <a:r>
              <a:rPr lang="en-US" sz="2000" dirty="0" err="1"/>
              <a:t>Shartzer</a:t>
            </a:r>
            <a:r>
              <a:rPr lang="en-US" sz="2000" dirty="0"/>
              <a:t> A, Kurth NK, Hall JP. Impact of ACA health reforms for people with mental health conditions. </a:t>
            </a:r>
            <a:r>
              <a:rPr lang="en-US" sz="2000" i="1" dirty="0"/>
              <a:t>Psychiatric Services</a:t>
            </a:r>
            <a:r>
              <a:rPr lang="en-US" sz="2000" dirty="0"/>
              <a:t>. 2018;69(2):231-234. </a:t>
            </a:r>
            <a:r>
              <a:rPr lang="en-US" sz="2000" dirty="0">
                <a:hlinkClick r:id="rId4"/>
              </a:rPr>
              <a:t>https://doi.org/10.1176/appi.ps.201700044</a:t>
            </a:r>
            <a:endParaRPr lang="en-US" sz="2000" dirty="0"/>
          </a:p>
          <a:p>
            <a:pPr>
              <a:lnSpc>
                <a:spcPct val="110000"/>
              </a:lnSpc>
            </a:pPr>
            <a:r>
              <a:rPr lang="en-US" sz="2000" dirty="0"/>
              <a:t>Hall JP, </a:t>
            </a:r>
            <a:r>
              <a:rPr lang="en-US" sz="2000" dirty="0" err="1"/>
              <a:t>Shartzer</a:t>
            </a:r>
            <a:r>
              <a:rPr lang="en-US" sz="2000" dirty="0"/>
              <a:t> A, Kurth NK, Thomas KC. Medicaid expansion as an employment incentive program for people with disabilities. </a:t>
            </a:r>
            <a:r>
              <a:rPr lang="en-US" sz="2000" i="1" dirty="0"/>
              <a:t>American Journal of Public Health. </a:t>
            </a:r>
            <a:r>
              <a:rPr lang="en-US" sz="2000" dirty="0"/>
              <a:t>2018;108(9):1235-37.</a:t>
            </a:r>
            <a:br>
              <a:rPr lang="en-US" sz="2000" dirty="0"/>
            </a:br>
            <a:r>
              <a:rPr lang="en-US" sz="2000" dirty="0">
                <a:hlinkClick r:id="rId5" tooltip="Medicaid Expansion as an Employment Incentive Program for People With Disabilities"/>
              </a:rPr>
              <a:t>https://doi.org/10.2105/AJPH.2018.304536</a:t>
            </a:r>
            <a:endParaRPr lang="en-US" sz="2000" dirty="0"/>
          </a:p>
          <a:p>
            <a:pPr>
              <a:lnSpc>
                <a:spcPct val="110000"/>
              </a:lnSpc>
            </a:pPr>
            <a:r>
              <a:rPr lang="en-US" sz="2000" dirty="0"/>
              <a:t>Hall JP, Kurth NK, </a:t>
            </a:r>
            <a:r>
              <a:rPr lang="en-US" sz="2000" dirty="0" err="1"/>
              <a:t>Gimm</a:t>
            </a:r>
            <a:r>
              <a:rPr lang="en-US" sz="2000" dirty="0"/>
              <a:t>, G., Smith, S. Perspectives of Adults with Disabilities on Access to Health Care After the ACA: Qualitative Findings. </a:t>
            </a:r>
            <a:r>
              <a:rPr lang="en-US" sz="2000" i="1" dirty="0"/>
              <a:t>Disability &amp; Health Journal.</a:t>
            </a:r>
            <a:r>
              <a:rPr lang="en-US" sz="2000" dirty="0"/>
              <a:t> 2019;12(3):350-358. </a:t>
            </a:r>
            <a:r>
              <a:rPr lang="en-US" sz="2000" dirty="0">
                <a:hlinkClick r:id="rId6" tooltip="Persistent link using digital object identifier"/>
              </a:rPr>
              <a:t>https://doi.org/10.1016/j.dhjo.2019.01.014</a:t>
            </a:r>
            <a:endParaRPr lang="en-US" sz="2000"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533400"/>
            <a:ext cx="9982200" cy="532022"/>
          </a:xfrm>
        </p:spPr>
        <p:txBody>
          <a:bodyPr>
            <a:normAutofit fontScale="90000"/>
          </a:bodyPr>
          <a:lstStyle/>
          <a:p>
            <a:pPr algn="ctr"/>
            <a:r>
              <a:rPr lang="en-US" sz="800" dirty="0">
                <a:solidFill>
                  <a:schemeClr val="bg1">
                    <a:lumMod val="85000"/>
                  </a:schemeClr>
                </a:solidFill>
              </a:rPr>
              <a:t/>
            </a:r>
            <a:br>
              <a:rPr lang="en-US" sz="800" dirty="0">
                <a:solidFill>
                  <a:schemeClr val="bg1">
                    <a:lumMod val="85000"/>
                  </a:schemeClr>
                </a:solidFill>
              </a:rPr>
            </a:br>
            <a:r>
              <a:rPr lang="en-US" dirty="0"/>
              <a:t>Published Findings, Years 1 and 2</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38566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7</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752601"/>
            <a:ext cx="10591799" cy="4572000"/>
          </a:xfrm>
        </p:spPr>
        <p:txBody>
          <a:bodyPr>
            <a:normAutofit fontScale="92500" lnSpcReduction="20000"/>
          </a:bodyPr>
          <a:lstStyle/>
          <a:p>
            <a:pPr>
              <a:lnSpc>
                <a:spcPct val="110000"/>
              </a:lnSpc>
            </a:pPr>
            <a:r>
              <a:rPr lang="en-US" dirty="0"/>
              <a:t>Developed by CHRIL, advisory board, people with disabilities and measures from other surveys (e.g. HRMS, NHIS)</a:t>
            </a:r>
          </a:p>
          <a:p>
            <a:pPr>
              <a:lnSpc>
                <a:spcPct val="110000"/>
              </a:lnSpc>
            </a:pPr>
            <a:r>
              <a:rPr lang="en-US" dirty="0"/>
              <a:t>Administered online (with phone option) via Qualtrics, anonymous </a:t>
            </a:r>
          </a:p>
          <a:p>
            <a:pPr>
              <a:lnSpc>
                <a:spcPct val="110000"/>
              </a:lnSpc>
            </a:pPr>
            <a:r>
              <a:rPr lang="en-US" dirty="0"/>
              <a:t>Field-tested for readability, accessibility and comprehension (cross-disability)</a:t>
            </a:r>
          </a:p>
          <a:p>
            <a:pPr>
              <a:lnSpc>
                <a:spcPct val="110000"/>
              </a:lnSpc>
            </a:pPr>
            <a:r>
              <a:rPr lang="en-US" dirty="0"/>
              <a:t>Fielded February – June 2018 (valid n = 1,246) and October 2019-January 2020 (valid n = 2,175)</a:t>
            </a:r>
          </a:p>
          <a:p>
            <a:pPr>
              <a:lnSpc>
                <a:spcPct val="110000"/>
              </a:lnSpc>
            </a:pPr>
            <a:r>
              <a:rPr lang="en-US" dirty="0"/>
              <a:t>75% items remained the same with some revisions before 2</a:t>
            </a:r>
            <a:r>
              <a:rPr lang="en-US" baseline="30000" dirty="0"/>
              <a:t>nd</a:t>
            </a:r>
            <a:r>
              <a:rPr lang="en-US" dirty="0"/>
              <a:t> administration based on feedback from advisory board, NIDILRR, national interviews, and 2018 NSHD findings </a:t>
            </a:r>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National Survey on Health (Reform) and Disability</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1698066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8</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1141412" y="1728410"/>
            <a:ext cx="4724400" cy="4329489"/>
          </a:xfrm>
        </p:spPr>
        <p:txBody>
          <a:bodyPr>
            <a:normAutofit fontScale="85000" lnSpcReduction="20000"/>
          </a:bodyPr>
          <a:lstStyle/>
          <a:p>
            <a:pPr>
              <a:lnSpc>
                <a:spcPct val="110000"/>
              </a:lnSpc>
            </a:pPr>
            <a:r>
              <a:rPr lang="en-US" dirty="0"/>
              <a:t>Health Status</a:t>
            </a:r>
          </a:p>
          <a:p>
            <a:pPr>
              <a:lnSpc>
                <a:spcPct val="110000"/>
              </a:lnSpc>
            </a:pPr>
            <a:r>
              <a:rPr lang="en-US" dirty="0"/>
              <a:t>Community Participation</a:t>
            </a:r>
          </a:p>
          <a:p>
            <a:pPr>
              <a:lnSpc>
                <a:spcPct val="110000"/>
              </a:lnSpc>
            </a:pPr>
            <a:r>
              <a:rPr lang="en-US" dirty="0"/>
              <a:t>Transportation</a:t>
            </a:r>
          </a:p>
          <a:p>
            <a:pPr>
              <a:lnSpc>
                <a:spcPct val="110000"/>
              </a:lnSpc>
            </a:pPr>
            <a:r>
              <a:rPr lang="en-US" dirty="0"/>
              <a:t>Benefits Received and HIMDE</a:t>
            </a:r>
          </a:p>
          <a:p>
            <a:pPr>
              <a:lnSpc>
                <a:spcPct val="110000"/>
              </a:lnSpc>
            </a:pPr>
            <a:r>
              <a:rPr lang="en-US" dirty="0"/>
              <a:t>Employment</a:t>
            </a:r>
          </a:p>
          <a:p>
            <a:pPr>
              <a:lnSpc>
                <a:spcPct val="110000"/>
              </a:lnSpc>
            </a:pPr>
            <a:r>
              <a:rPr lang="en-US" dirty="0"/>
              <a:t>Insurance Coverage</a:t>
            </a:r>
          </a:p>
          <a:p>
            <a:pPr lvl="1">
              <a:lnSpc>
                <a:spcPct val="110000"/>
              </a:lnSpc>
            </a:pPr>
            <a:r>
              <a:rPr lang="en-US" dirty="0"/>
              <a:t>Uninsured</a:t>
            </a:r>
          </a:p>
          <a:p>
            <a:pPr lvl="1">
              <a:lnSpc>
                <a:spcPct val="110000"/>
              </a:lnSpc>
            </a:pPr>
            <a:r>
              <a:rPr lang="en-US" dirty="0"/>
              <a:t>ESI, Medicaid, Medicare, Marketplace, IHS, TRI-CARE</a:t>
            </a:r>
          </a:p>
          <a:p>
            <a:pPr>
              <a:lnSpc>
                <a:spcPct val="110000"/>
              </a:lnSpc>
            </a:pPr>
            <a:endParaRPr lang="en-US"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685800"/>
          </a:xfrm>
        </p:spPr>
        <p:txBody>
          <a:bodyPr>
            <a:normAutofit/>
          </a:bodyPr>
          <a:lstStyle/>
          <a:p>
            <a:pPr algn="ctr"/>
            <a:r>
              <a:rPr lang="en-US" sz="800" dirty="0">
                <a:solidFill>
                  <a:schemeClr val="bg1">
                    <a:lumMod val="85000"/>
                  </a:schemeClr>
                </a:solidFill>
              </a:rPr>
              <a:t/>
            </a:r>
            <a:br>
              <a:rPr lang="en-US" sz="800" dirty="0">
                <a:solidFill>
                  <a:schemeClr val="bg1">
                    <a:lumMod val="85000"/>
                  </a:schemeClr>
                </a:solidFill>
              </a:rPr>
            </a:br>
            <a:r>
              <a:rPr lang="en-US" dirty="0"/>
              <a:t>NSHD Content/Domains</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
        <p:nvSpPr>
          <p:cNvPr id="7" name="Content Placeholder 3">
            <a:extLst>
              <a:ext uri="{FF2B5EF4-FFF2-40B4-BE49-F238E27FC236}">
                <a16:creationId xmlns:a16="http://schemas.microsoft.com/office/drawing/2014/main" xmlns="" id="{2D878DC6-9438-D240-B4B0-A48F4A21E975}"/>
              </a:ext>
            </a:extLst>
          </p:cNvPr>
          <p:cNvSpPr txBox="1">
            <a:spLocks/>
          </p:cNvSpPr>
          <p:nvPr/>
        </p:nvSpPr>
        <p:spPr>
          <a:xfrm>
            <a:off x="5865812" y="1728409"/>
            <a:ext cx="5943600" cy="4329489"/>
          </a:xfrm>
          <a:prstGeom prst="rect">
            <a:avLst/>
          </a:prstGeom>
        </p:spPr>
        <p:txBody>
          <a:bodyPr vert="horz" lIns="91440" tIns="45720" rIns="91440" bIns="45720" rtlCol="0">
            <a:normAutofit fontScale="92500"/>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6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26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2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26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26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a:lnSpc>
                <a:spcPct val="110000"/>
              </a:lnSpc>
            </a:pPr>
            <a:r>
              <a:rPr lang="en-US" dirty="0"/>
              <a:t>Out-of-Pocket Costs</a:t>
            </a:r>
          </a:p>
          <a:p>
            <a:pPr>
              <a:lnSpc>
                <a:spcPct val="110000"/>
              </a:lnSpc>
            </a:pPr>
            <a:r>
              <a:rPr lang="en-US" dirty="0"/>
              <a:t>Household Size &amp; Income</a:t>
            </a:r>
          </a:p>
          <a:p>
            <a:pPr>
              <a:lnSpc>
                <a:spcPct val="110000"/>
              </a:lnSpc>
            </a:pPr>
            <a:r>
              <a:rPr lang="en-US" dirty="0"/>
              <a:t>Unmet needs with and without insurance</a:t>
            </a:r>
          </a:p>
          <a:p>
            <a:pPr>
              <a:lnSpc>
                <a:spcPct val="110000"/>
              </a:lnSpc>
            </a:pPr>
            <a:r>
              <a:rPr lang="en-US" dirty="0"/>
              <a:t>Demographics</a:t>
            </a:r>
          </a:p>
          <a:p>
            <a:pPr>
              <a:lnSpc>
                <a:spcPct val="110000"/>
              </a:lnSpc>
            </a:pPr>
            <a:r>
              <a:rPr lang="en-US" dirty="0"/>
              <a:t>Multiple measures of disability &amp; type</a:t>
            </a:r>
          </a:p>
          <a:p>
            <a:pPr>
              <a:lnSpc>
                <a:spcPct val="110000"/>
              </a:lnSpc>
            </a:pPr>
            <a:r>
              <a:rPr lang="en-US" dirty="0"/>
              <a:t>Proxy</a:t>
            </a:r>
          </a:p>
        </p:txBody>
      </p:sp>
    </p:spTree>
    <p:extLst>
      <p:ext uri="{BB962C8B-B14F-4D97-AF65-F5344CB8AC3E}">
        <p14:creationId xmlns:p14="http://schemas.microsoft.com/office/powerpoint/2010/main" val="325081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88DEE50-29B7-794B-BF1F-13A75598707D}"/>
              </a:ext>
            </a:extLst>
          </p:cNvPr>
          <p:cNvSpPr>
            <a:spLocks noGrp="1"/>
          </p:cNvSpPr>
          <p:nvPr>
            <p:ph type="sldNum" sz="quarter" idx="12"/>
          </p:nvPr>
        </p:nvSpPr>
        <p:spPr/>
        <p:txBody>
          <a:bodyPr/>
          <a:lstStyle/>
          <a:p>
            <a:fld id="{E5137D0E-4A4F-4307-8994-C1891D747D59}" type="slidenum">
              <a:rPr lang="en-US" smtClean="0"/>
              <a:t>9</a:t>
            </a:fld>
            <a:endParaRPr lang="en-US" dirty="0"/>
          </a:p>
        </p:txBody>
      </p:sp>
      <p:sp>
        <p:nvSpPr>
          <p:cNvPr id="4" name="Content Placeholder 3">
            <a:extLst>
              <a:ext uri="{FF2B5EF4-FFF2-40B4-BE49-F238E27FC236}">
                <a16:creationId xmlns:a16="http://schemas.microsoft.com/office/drawing/2014/main" xmlns="" id="{AA88094A-12BC-494A-A4A2-23BB96CDB6FC}"/>
              </a:ext>
            </a:extLst>
          </p:cNvPr>
          <p:cNvSpPr>
            <a:spLocks noGrp="1"/>
          </p:cNvSpPr>
          <p:nvPr>
            <p:ph idx="1"/>
          </p:nvPr>
        </p:nvSpPr>
        <p:spPr>
          <a:xfrm>
            <a:off x="836612" y="1371600"/>
            <a:ext cx="10744200" cy="5151227"/>
          </a:xfrm>
        </p:spPr>
        <p:txBody>
          <a:bodyPr>
            <a:normAutofit fontScale="85000" lnSpcReduction="20000"/>
          </a:bodyPr>
          <a:lstStyle/>
          <a:p>
            <a:pPr>
              <a:lnSpc>
                <a:spcPct val="110000"/>
              </a:lnSpc>
            </a:pPr>
            <a:r>
              <a:rPr lang="en-US" dirty="0"/>
              <a:t>2018, 1</a:t>
            </a:r>
            <a:r>
              <a:rPr lang="en-US" baseline="30000" dirty="0"/>
              <a:t>st</a:t>
            </a:r>
            <a:r>
              <a:rPr lang="en-US" dirty="0"/>
              <a:t> administration: via CHRIL partners, 80+ disability and disease-specific advocacy/education groups, recruitment forms, and national conferences. </a:t>
            </a:r>
          </a:p>
          <a:p>
            <a:pPr>
              <a:lnSpc>
                <a:spcPct val="110000"/>
              </a:lnSpc>
            </a:pPr>
            <a:r>
              <a:rPr lang="en-US" dirty="0"/>
              <a:t>2019, 2</a:t>
            </a:r>
            <a:r>
              <a:rPr lang="en-US" baseline="30000" dirty="0"/>
              <a:t>nd</a:t>
            </a:r>
            <a:r>
              <a:rPr lang="en-US" dirty="0"/>
              <a:t> administration: above plus Amazon Mechanical Turk (M-Turk)</a:t>
            </a:r>
          </a:p>
          <a:p>
            <a:pPr lvl="1">
              <a:lnSpc>
                <a:spcPct val="110000"/>
              </a:lnSpc>
            </a:pPr>
            <a:r>
              <a:rPr lang="en-US" sz="2000" dirty="0"/>
              <a:t>Ipsen C, Kurth NK, Hall JP. (in press). Evaluating </a:t>
            </a:r>
            <a:r>
              <a:rPr lang="en-US" sz="2000" dirty="0" err="1"/>
              <a:t>MTurk</a:t>
            </a:r>
            <a:r>
              <a:rPr lang="en-US" sz="2000" dirty="0"/>
              <a:t> as a Recruitment Tool for Rural People with Disabilities. </a:t>
            </a:r>
            <a:r>
              <a:rPr lang="en-US" sz="2000" i="1" dirty="0"/>
              <a:t>Disability and Health Journal. </a:t>
            </a:r>
            <a:r>
              <a:rPr lang="en-US" sz="2000" dirty="0">
                <a:hlinkClick r:id="rId3" tooltip="Persistent link using digital object identifier"/>
              </a:rPr>
              <a:t>https://doi.org/10.1016/j.dhjo.2020.100991</a:t>
            </a:r>
            <a:endParaRPr lang="en-US" sz="2000" i="1" dirty="0"/>
          </a:p>
          <a:p>
            <a:pPr>
              <a:lnSpc>
                <a:spcPct val="110000"/>
              </a:lnSpc>
            </a:pPr>
            <a:r>
              <a:rPr lang="en-US" dirty="0"/>
              <a:t>Advantages:</a:t>
            </a:r>
          </a:p>
          <a:p>
            <a:pPr lvl="1">
              <a:lnSpc>
                <a:spcPct val="110000"/>
              </a:lnSpc>
            </a:pPr>
            <a:r>
              <a:rPr lang="en-US" dirty="0"/>
              <a:t>Low cost and timely turnaround</a:t>
            </a:r>
          </a:p>
          <a:p>
            <a:pPr>
              <a:lnSpc>
                <a:spcPct val="110000"/>
              </a:lnSpc>
            </a:pPr>
            <a:r>
              <a:rPr lang="en-US" dirty="0"/>
              <a:t>Limitations:</a:t>
            </a:r>
          </a:p>
          <a:p>
            <a:pPr lvl="1">
              <a:lnSpc>
                <a:spcPct val="110000"/>
              </a:lnSpc>
            </a:pPr>
            <a:r>
              <a:rPr lang="en-US" dirty="0"/>
              <a:t>Convenience sample not always representative </a:t>
            </a:r>
            <a:r>
              <a:rPr lang="en-US" sz="2400" dirty="0"/>
              <a:t>(e.g. gender, employment)</a:t>
            </a:r>
          </a:p>
          <a:p>
            <a:pPr lvl="1">
              <a:lnSpc>
                <a:spcPct val="110000"/>
              </a:lnSpc>
            </a:pPr>
            <a:r>
              <a:rPr lang="en-US" dirty="0"/>
              <a:t>Internet access</a:t>
            </a:r>
          </a:p>
          <a:p>
            <a:pPr lvl="1">
              <a:lnSpc>
                <a:spcPct val="110000"/>
              </a:lnSpc>
            </a:pPr>
            <a:r>
              <a:rPr lang="en-US" dirty="0"/>
              <a:t>Respondents’ connection to advocacy/engagement</a:t>
            </a:r>
          </a:p>
          <a:p>
            <a:pPr lvl="1">
              <a:lnSpc>
                <a:spcPct val="110000"/>
              </a:lnSpc>
            </a:pPr>
            <a:endParaRPr lang="en-US" sz="2000" i="1" dirty="0"/>
          </a:p>
        </p:txBody>
      </p:sp>
      <p:sp>
        <p:nvSpPr>
          <p:cNvPr id="5" name="Title 4">
            <a:extLst>
              <a:ext uri="{FF2B5EF4-FFF2-40B4-BE49-F238E27FC236}">
                <a16:creationId xmlns:a16="http://schemas.microsoft.com/office/drawing/2014/main" xmlns="" id="{74AE49B3-FB52-1E45-BABC-BED5EB35B8DE}"/>
              </a:ext>
            </a:extLst>
          </p:cNvPr>
          <p:cNvSpPr>
            <a:spLocks noGrp="1"/>
          </p:cNvSpPr>
          <p:nvPr>
            <p:ph type="title"/>
          </p:nvPr>
        </p:nvSpPr>
        <p:spPr>
          <a:xfrm>
            <a:off x="1293812" y="685800"/>
            <a:ext cx="9982200" cy="533400"/>
          </a:xfrm>
        </p:spPr>
        <p:txBody>
          <a:bodyPr>
            <a:normAutofit fontScale="90000"/>
          </a:bodyPr>
          <a:lstStyle/>
          <a:p>
            <a:pPr algn="ctr"/>
            <a:r>
              <a:rPr lang="en-US" sz="800" dirty="0">
                <a:solidFill>
                  <a:schemeClr val="bg1">
                    <a:lumMod val="85000"/>
                  </a:schemeClr>
                </a:solidFill>
              </a:rPr>
              <a:t/>
            </a:r>
            <a:br>
              <a:rPr lang="en-US" sz="800" dirty="0">
                <a:solidFill>
                  <a:schemeClr val="bg1">
                    <a:lumMod val="85000"/>
                  </a:schemeClr>
                </a:solidFill>
              </a:rPr>
            </a:br>
            <a:r>
              <a:rPr lang="en-US" dirty="0"/>
              <a:t>NSHD Recruitment</a:t>
            </a: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a:t>CHRIL-Collaborative on Health Reform and Independent Living</a:t>
            </a:r>
            <a:endParaRPr lang="en-US" dirty="0"/>
          </a:p>
        </p:txBody>
      </p:sp>
    </p:spTree>
    <p:extLst>
      <p:ext uri="{BB962C8B-B14F-4D97-AF65-F5344CB8AC3E}">
        <p14:creationId xmlns:p14="http://schemas.microsoft.com/office/powerpoint/2010/main" val="32425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Vertical and Horizontal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5E77080C19E4E9ADA39AEB8D52632" ma:contentTypeVersion="10" ma:contentTypeDescription="Create a new document." ma:contentTypeScope="" ma:versionID="1e50f1d2163971f6a6b22d59fe3e7783">
  <xsd:schema xmlns:xsd="http://www.w3.org/2001/XMLSchema" xmlns:xs="http://www.w3.org/2001/XMLSchema" xmlns:p="http://schemas.microsoft.com/office/2006/metadata/properties" xmlns:ns3="dbe099af-7fc9-4435-ba29-e704dd94d992" targetNamespace="http://schemas.microsoft.com/office/2006/metadata/properties" ma:root="true" ma:fieldsID="3a0d1e9b6b5f5b61a88e0f3b5774d165" ns3:_="">
    <xsd:import namespace="dbe099af-7fc9-4435-ba29-e704dd94d99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099af-7fc9-4435-ba29-e704dd94d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ABA4C1-CE7C-4ECE-AC40-37FAEC4F0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e099af-7fc9-4435-ba29-e704dd94d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0E0C4A-8BAE-4B86-8405-BD3FEA305A38}">
  <ds:schemaRefs>
    <ds:schemaRef ds:uri="http://schemas.microsoft.com/sharepoint/v3/contenttype/forms"/>
  </ds:schemaRefs>
</ds:datastoreItem>
</file>

<file path=customXml/itemProps3.xml><?xml version="1.0" encoding="utf-8"?>
<ds:datastoreItem xmlns:ds="http://schemas.openxmlformats.org/officeDocument/2006/customXml" ds:itemID="{672476EE-4306-41C2-9DCD-219B4B7AADF7}">
  <ds:schemaRefs>
    <ds:schemaRef ds:uri="http://purl.org/dc/terms/"/>
    <ds:schemaRef ds:uri="dbe099af-7fc9-4435-ba29-e704dd94d99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1804</Words>
  <Application>Microsoft Office PowerPoint</Application>
  <PresentationFormat>Custom</PresentationFormat>
  <Paragraphs>225</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굴림</vt:lpstr>
      <vt:lpstr>Wingdings</vt:lpstr>
      <vt:lpstr>Vertical and Horizontal design template</vt:lpstr>
      <vt:lpstr>&gt;&gt;Slide 1 The National Survey on Health and Disability (NSHD):  A Robust Dataset You Can Use</vt:lpstr>
      <vt:lpstr> Today’s Webinar</vt:lpstr>
      <vt:lpstr> The Collaborative on Health Reform and Independent Living (CHRIL)</vt:lpstr>
      <vt:lpstr> CHRIL Institutional Members</vt:lpstr>
      <vt:lpstr> KU’s Role in the CHRIL</vt:lpstr>
      <vt:lpstr> Published Findings, Years 1 and 2</vt:lpstr>
      <vt:lpstr> National Survey on Health (Reform) and Disability</vt:lpstr>
      <vt:lpstr> NSHD Content/Domains</vt:lpstr>
      <vt:lpstr> NSHD Recruitment</vt:lpstr>
      <vt:lpstr> NSHD Sample</vt:lpstr>
      <vt:lpstr> NSHD Weighting</vt:lpstr>
      <vt:lpstr> Disability Measurement in the NSHD</vt:lpstr>
      <vt:lpstr>Disability Measurement (Cont.)</vt:lpstr>
      <vt:lpstr> NSHD Descriptive Data Available Online</vt:lpstr>
      <vt:lpstr> NSHD Data Analysis Team</vt:lpstr>
      <vt:lpstr> Current and On-going Analyses </vt:lpstr>
      <vt:lpstr> Publications from NSHD Data to date</vt:lpstr>
      <vt:lpstr> The Future of the NSHD…</vt:lpstr>
      <vt:lpstr> NSHD Limited Data Set (LDS)</vt:lpstr>
      <vt:lpstr> Obtaining the LDS</vt:lpstr>
      <vt:lpstr> Discussion &amp; Questions</vt:lpstr>
      <vt:lpstr> Wrap Up &amp; Evaluation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Medicaid</dc:title>
  <dc:creator/>
  <cp:keywords/>
  <cp:lastModifiedBy/>
  <cp:revision>1</cp:revision>
  <dcterms:created xsi:type="dcterms:W3CDTF">2016-04-13T11:43:47Z</dcterms:created>
  <dcterms:modified xsi:type="dcterms:W3CDTF">2020-09-28T18:23:34Z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y fmtid="{D5CDD505-2E9C-101B-9397-08002B2CF9AE}" pid="3" name="ContentTypeId">
    <vt:lpwstr>0x010100EE95E77080C19E4E9ADA39AEB8D52632</vt:lpwstr>
  </property>
</Properties>
</file>