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636" r:id="rId2"/>
    <p:sldId id="758" r:id="rId3"/>
    <p:sldId id="759" r:id="rId4"/>
    <p:sldId id="760" r:id="rId5"/>
    <p:sldId id="742" r:id="rId6"/>
    <p:sldId id="766" r:id="rId7"/>
    <p:sldId id="765" r:id="rId8"/>
    <p:sldId id="736" r:id="rId9"/>
    <p:sldId id="737" r:id="rId10"/>
    <p:sldId id="757" r:id="rId11"/>
    <p:sldId id="761" r:id="rId12"/>
    <p:sldId id="764" r:id="rId13"/>
    <p:sldId id="751" r:id="rId14"/>
    <p:sldId id="763" r:id="rId1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ncy Smith" initials="LS" lastIdx="1" clrIdx="0"/>
  <p:cmAuthor id="1" name="Jerri Davison" initials="JD" lastIdx="6" clrIdx="1">
    <p:extLst>
      <p:ext uri="{19B8F6BF-5375-455C-9EA6-DF929625EA0E}">
        <p15:presenceInfo xmlns:p15="http://schemas.microsoft.com/office/powerpoint/2012/main" userId="S-1-5-21-1436191093-2433587255-765818421-11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187" autoAdjust="0"/>
    <p:restoredTop sz="96323" autoAdjust="0"/>
  </p:normalViewPr>
  <p:slideViewPr>
    <p:cSldViewPr>
      <p:cViewPr varScale="1">
        <p:scale>
          <a:sx n="109" d="100"/>
          <a:sy n="109" d="100"/>
        </p:scale>
        <p:origin x="2454" y="96"/>
      </p:cViewPr>
      <p:guideLst>
        <p:guide orient="horz" pos="2160"/>
        <p:guide pos="2880"/>
      </p:guideLst>
    </p:cSldViewPr>
  </p:slideViewPr>
  <p:outlineViewPr>
    <p:cViewPr>
      <p:scale>
        <a:sx n="33" d="100"/>
        <a:sy n="33" d="100"/>
      </p:scale>
      <p:origin x="0" y="-28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2352" y="5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atin typeface="Arial" charset="0"/>
                <a:cs typeface="+mn-cs"/>
              </a:defRPr>
            </a:lvl1pPr>
          </a:lstStyle>
          <a:p>
            <a:pPr>
              <a:defRPr/>
            </a:pPr>
            <a:fld id="{865A7DD1-600C-42FF-9D9D-BFB743C0A4FC}" type="datetimeFigureOut">
              <a:rPr lang="en-US"/>
              <a:pPr>
                <a:defRPr/>
              </a:pPr>
              <a:t>9/24/2020</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atin typeface="Arial" charset="0"/>
                <a:cs typeface="+mn-cs"/>
              </a:defRPr>
            </a:lvl1pPr>
          </a:lstStyle>
          <a:p>
            <a:pPr>
              <a:defRPr/>
            </a:pPr>
            <a:fld id="{8358C2DD-14E5-490D-A181-3A78FEFD9465}" type="slidenum">
              <a:rPr lang="en-US"/>
              <a:pPr>
                <a:defRPr/>
              </a:pPr>
              <a:t>‹#›</a:t>
            </a:fld>
            <a:endParaRPr lang="en-US"/>
          </a:p>
        </p:txBody>
      </p:sp>
    </p:spTree>
    <p:extLst>
      <p:ext uri="{BB962C8B-B14F-4D97-AF65-F5344CB8AC3E}">
        <p14:creationId xmlns:p14="http://schemas.microsoft.com/office/powerpoint/2010/main" val="13886209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2662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cs typeface="+mn-cs"/>
              </a:defRPr>
            </a:lvl1pPr>
          </a:lstStyle>
          <a:p>
            <a:pPr>
              <a:defRPr/>
            </a:pPr>
            <a:fld id="{446037A2-A146-4AFA-A36B-418E91F740ED}" type="slidenum">
              <a:rPr lang="en-US"/>
              <a:pPr>
                <a:defRPr/>
              </a:pPr>
              <a:t>‹#›</a:t>
            </a:fld>
            <a:endParaRPr lang="en-US"/>
          </a:p>
        </p:txBody>
      </p:sp>
    </p:spTree>
    <p:extLst>
      <p:ext uri="{BB962C8B-B14F-4D97-AF65-F5344CB8AC3E}">
        <p14:creationId xmlns:p14="http://schemas.microsoft.com/office/powerpoint/2010/main" val="369388356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90770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14</a:t>
            </a:fld>
            <a:endParaRPr lang="en-US" dirty="0"/>
          </a:p>
        </p:txBody>
      </p:sp>
    </p:spTree>
    <p:extLst>
      <p:ext uri="{BB962C8B-B14F-4D97-AF65-F5344CB8AC3E}">
        <p14:creationId xmlns:p14="http://schemas.microsoft.com/office/powerpoint/2010/main" val="4099687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600"/>
            </a:lvl2pPr>
            <a:lvl3pPr>
              <a:defRPr sz="2600"/>
            </a:lvl3pPr>
            <a:lvl4pPr>
              <a:defRPr sz="2600"/>
            </a:lvl4pPr>
            <a:lvl5pPr>
              <a:defRPr sz="2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pPr>
                <a:defRPr/>
              </a:pPr>
              <a:t>‹#›</a:t>
            </a:fld>
            <a:endParaRPr lang="en-US"/>
          </a:p>
        </p:txBody>
      </p:sp>
      <p:sp>
        <p:nvSpPr>
          <p:cNvPr id="2" name="Title 1"/>
          <p:cNvSpPr>
            <a:spLocks noGrp="1"/>
          </p:cNvSpPr>
          <p:nvPr>
            <p:ph type="title"/>
          </p:nvPr>
        </p:nvSpPr>
        <p:spPr>
          <a:xfrm>
            <a:off x="228600" y="274638"/>
            <a:ext cx="7696200" cy="792162"/>
          </a:xfrm>
        </p:spPr>
        <p:txBody>
          <a:bodyPr/>
          <a:lstStyle/>
          <a:p>
            <a:r>
              <a:rPr lang="en-US" dirty="0"/>
              <a:t>Click to edit Master title style</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197880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pPr>
                <a:defRPr/>
              </a:pPr>
              <a:t>‹#›</a:t>
            </a:fld>
            <a:endParaRPr lang="en-US"/>
          </a:p>
        </p:txBody>
      </p:sp>
      <p:pic>
        <p:nvPicPr>
          <p:cNvPr id="7" name="Picture 6" descr="ILRU logo - ilru red block letters with blue &quot;eyebrow&quot; over it"/>
          <p:cNvPicPr>
            <a:picLocks noChangeAspect="1"/>
          </p:cNvPicPr>
          <p:nvPr userDrawn="1"/>
        </p:nvPicPr>
        <p:blipFill>
          <a:blip r:embed="rId7" cstate="print"/>
          <a:stretch>
            <a:fillRect/>
          </a:stretch>
        </p:blipFill>
        <p:spPr>
          <a:xfrm>
            <a:off x="8229600" y="76200"/>
            <a:ext cx="838200" cy="401320"/>
          </a:xfrm>
          <a:prstGeom prst="rect">
            <a:avLst/>
          </a:prstGeom>
        </p:spPr>
      </p:pic>
    </p:spTree>
  </p:cSld>
  <p:clrMap bg1="lt1" tx1="dk1" bg2="lt2" tx2="dk2" accent1="accent1" accent2="accent2" accent3="accent3" accent4="accent4" accent5="accent5" accent6="accent6" hlink="hlink" folHlink="folHlink"/>
  <p:sldLayoutIdLst>
    <p:sldLayoutId id="2147483659" r:id="rId1"/>
    <p:sldLayoutId id="2147483658" r:id="rId2"/>
    <p:sldLayoutId id="2147483656" r:id="rId3"/>
    <p:sldLayoutId id="2147483654" r:id="rId4"/>
    <p:sldLayoutId id="2147483660" r:id="rId5"/>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000">
          <a:solidFill>
            <a:schemeClr val="tx1"/>
          </a:solidFill>
          <a:latin typeface="+mn-lt"/>
        </a:defRPr>
      </a:lvl2pPr>
      <a:lvl3pPr marL="1143000" indent="-228600" algn="l" rtl="0" eaLnBrk="0" fontAlgn="base" hangingPunct="0">
        <a:spcBef>
          <a:spcPct val="20000"/>
        </a:spcBef>
        <a:spcAft>
          <a:spcPct val="0"/>
        </a:spcAft>
        <a:buClr>
          <a:schemeClr val="tx1"/>
        </a:buClr>
        <a:buChar char="•"/>
        <a:defRPr sz="2000">
          <a:solidFill>
            <a:schemeClr val="tx1"/>
          </a:solidFill>
          <a:latin typeface="+mn-lt"/>
        </a:defRPr>
      </a:lvl3pPr>
      <a:lvl4pPr marL="1600200" indent="-228600" algn="l" rtl="0" eaLnBrk="0" fontAlgn="base" hangingPunct="0">
        <a:spcBef>
          <a:spcPct val="20000"/>
        </a:spcBef>
        <a:spcAft>
          <a:spcPct val="0"/>
        </a:spcAft>
        <a:buClr>
          <a:schemeClr val="tx1"/>
        </a:buClr>
        <a:buChar char="–"/>
        <a:defRPr>
          <a:solidFill>
            <a:schemeClr val="tx1"/>
          </a:solidFill>
          <a:latin typeface="+mn-lt"/>
        </a:defRPr>
      </a:lvl4pPr>
      <a:lvl5pPr marL="2057400" indent="-228600" algn="l" rtl="0" eaLnBrk="0" fontAlgn="base" hangingPunct="0">
        <a:spcBef>
          <a:spcPct val="20000"/>
        </a:spcBef>
        <a:spcAft>
          <a:spcPct val="0"/>
        </a:spcAft>
        <a:buClr>
          <a:schemeClr val="tx1"/>
        </a:buClr>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lru.org/topics/inclusion-diversity-underserved-populations" TargetMode="External"/><Relationship Id="rId2" Type="http://schemas.openxmlformats.org/officeDocument/2006/relationships/hyperlink" Target="https://www.ilru.org/disability-diversity-and-intersectionality-centers-for-independent-living-nine-case-studie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urldefense.com/v3/__https:/usu.co1.qualtrics.com/jfe/form/SV_5b8lnO2Ju1sdjH7__;!!IPhZlOogwbDdv1o!GUlBRE8t-O3ZMmEHR_krEQP4KgfZVAGmL2p7CULb8Vd7JiZbkjSvykiNsfgspFGpuLU5Zaoo2A$" TargetMode="External"/><Relationship Id="rId2" Type="http://schemas.openxmlformats.org/officeDocument/2006/relationships/hyperlink" Target="mailto:ilru@ilru.or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43793" y="0"/>
            <a:ext cx="8855064" cy="859730"/>
          </a:xfrm>
        </p:spPr>
        <p:txBody>
          <a:bodyPr>
            <a:noAutofit/>
          </a:bodyPr>
          <a:lstStyle/>
          <a:p>
            <a:pPr algn="ctr"/>
            <a:r>
              <a:rPr lang="en-US" sz="600" dirty="0" smtClean="0">
                <a:solidFill>
                  <a:schemeClr val="bg1">
                    <a:lumMod val="95000"/>
                  </a:schemeClr>
                </a:solidFill>
              </a:rPr>
              <a:t>&gt;&gt;Slide 1 </a:t>
            </a:r>
            <a:br>
              <a:rPr lang="en-US" sz="600" dirty="0" smtClean="0">
                <a:solidFill>
                  <a:schemeClr val="bg1">
                    <a:lumMod val="95000"/>
                  </a:schemeClr>
                </a:solidFill>
              </a:rPr>
            </a:br>
            <a:r>
              <a:rPr lang="en-US" sz="1600" dirty="0" smtClean="0"/>
              <a:t>Independent Living Research Utilization</a:t>
            </a:r>
            <a:endParaRPr lang="en-US" sz="1600" dirty="0"/>
          </a:p>
        </p:txBody>
      </p:sp>
      <p:pic>
        <p:nvPicPr>
          <p:cNvPr id="6" name="Picture 5" descr="We create opportunities for independence for people with disabilities through research, education, and consultation.  ilru logo in block red letters with blue eyebrow swoosh above and below Independent Living Research utilization. www.ilru.org.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793" y="859730"/>
            <a:ext cx="7352413" cy="5312470"/>
          </a:xfrm>
          <a:prstGeom prst="rect">
            <a:avLst/>
          </a:prstGeom>
        </p:spPr>
      </p:pic>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a:t>
            </a:fld>
            <a:endParaRPr lang="en-US" dirty="0"/>
          </a:p>
        </p:txBody>
      </p:sp>
    </p:spTree>
    <p:extLst>
      <p:ext uri="{BB962C8B-B14F-4D97-AF65-F5344CB8AC3E}">
        <p14:creationId xmlns:p14="http://schemas.microsoft.com/office/powerpoint/2010/main" val="6393369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981200"/>
            <a:ext cx="8458200" cy="792162"/>
          </a:xfrm>
        </p:spPr>
        <p:txBody>
          <a:bodyPr/>
          <a:lstStyle/>
          <a:p>
            <a:pPr algn="ctr"/>
            <a:r>
              <a:rPr lang="en-US" sz="800" dirty="0" smtClean="0">
                <a:solidFill>
                  <a:schemeClr val="bg1">
                    <a:lumMod val="95000"/>
                  </a:schemeClr>
                </a:solidFill>
              </a:rPr>
              <a:t>&gt;&gt;Slide </a:t>
            </a:r>
            <a:r>
              <a:rPr lang="en-US" sz="800" dirty="0" smtClean="0">
                <a:solidFill>
                  <a:schemeClr val="bg1">
                    <a:lumMod val="95000"/>
                  </a:schemeClr>
                </a:solidFill>
              </a:rPr>
              <a:t>10 </a:t>
            </a:r>
            <a:r>
              <a:rPr lang="en-US" sz="800" dirty="0" smtClean="0">
                <a:solidFill>
                  <a:schemeClr val="bg1">
                    <a:lumMod val="95000"/>
                  </a:schemeClr>
                </a:solidFill>
              </a:rPr>
              <a:t/>
            </a:r>
            <a:br>
              <a:rPr lang="en-US" sz="800" dirty="0" smtClean="0">
                <a:solidFill>
                  <a:schemeClr val="bg1">
                    <a:lumMod val="95000"/>
                  </a:schemeClr>
                </a:solidFill>
              </a:rPr>
            </a:br>
            <a:r>
              <a:rPr lang="en-US" sz="3200" dirty="0" smtClean="0"/>
              <a:t>Rural outreach and engagement of diverse populations</a:t>
            </a:r>
            <a:endParaRPr lang="en-US" sz="3200" dirty="0"/>
          </a:p>
        </p:txBody>
      </p:sp>
      <p:sp>
        <p:nvSpPr>
          <p:cNvPr id="3" name="Slide Number Placeholder 2"/>
          <p:cNvSpPr>
            <a:spLocks noGrp="1"/>
          </p:cNvSpPr>
          <p:nvPr>
            <p:ph type="sldNum" sz="quarter" idx="10"/>
          </p:nvPr>
        </p:nvSpPr>
        <p:spPr/>
        <p:txBody>
          <a:bodyPr/>
          <a:lstStyle/>
          <a:p>
            <a:pPr>
              <a:defRPr/>
            </a:pPr>
            <a:fld id="{F42DF3E2-0175-464B-95E4-5D6CFE698002}" type="slidenum">
              <a:rPr lang="en-US" smtClean="0"/>
              <a:pPr>
                <a:defRPr/>
              </a:pPr>
              <a:t>10</a:t>
            </a:fld>
            <a:endParaRPr lang="en-US"/>
          </a:p>
        </p:txBody>
      </p:sp>
    </p:spTree>
    <p:extLst>
      <p:ext uri="{BB962C8B-B14F-4D97-AF65-F5344CB8AC3E}">
        <p14:creationId xmlns:p14="http://schemas.microsoft.com/office/powerpoint/2010/main" val="3684747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152400"/>
            <a:ext cx="7696200" cy="1066800"/>
          </a:xfrm>
        </p:spPr>
        <p:txBody>
          <a:bodyPr/>
          <a:lstStyle/>
          <a:p>
            <a:r>
              <a:rPr lang="en-US" sz="800" dirty="0">
                <a:solidFill>
                  <a:schemeClr val="bg1">
                    <a:lumMod val="95000"/>
                  </a:schemeClr>
                </a:solidFill>
              </a:rPr>
              <a:t>&gt;&gt;Slide </a:t>
            </a:r>
            <a:r>
              <a:rPr lang="en-US" sz="800" dirty="0" smtClean="0">
                <a:solidFill>
                  <a:schemeClr val="bg1">
                    <a:lumMod val="95000"/>
                  </a:schemeClr>
                </a:solidFill>
              </a:rPr>
              <a:t>11 </a:t>
            </a:r>
            <a:r>
              <a:rPr lang="en-US" sz="800" dirty="0" smtClean="0">
                <a:solidFill>
                  <a:schemeClr val="bg1">
                    <a:lumMod val="95000"/>
                  </a:schemeClr>
                </a:solidFill>
              </a:rPr>
              <a:t/>
            </a:r>
            <a:br>
              <a:rPr lang="en-US" sz="800" dirty="0" smtClean="0">
                <a:solidFill>
                  <a:schemeClr val="bg1">
                    <a:lumMod val="95000"/>
                  </a:schemeClr>
                </a:solidFill>
              </a:rPr>
            </a:br>
            <a:r>
              <a:rPr lang="en-US" dirty="0" smtClean="0"/>
              <a:t>ILRU’s Disability</a:t>
            </a:r>
            <a:r>
              <a:rPr lang="en-US" dirty="0"/>
              <a:t>, Diversity, and Intersectionality Project</a:t>
            </a:r>
          </a:p>
        </p:txBody>
      </p:sp>
      <p:sp>
        <p:nvSpPr>
          <p:cNvPr id="2" name="Content Placeholder 1"/>
          <p:cNvSpPr>
            <a:spLocks noGrp="1"/>
          </p:cNvSpPr>
          <p:nvPr>
            <p:ph idx="1"/>
          </p:nvPr>
        </p:nvSpPr>
        <p:spPr>
          <a:xfrm>
            <a:off x="304800" y="1447800"/>
            <a:ext cx="8610600" cy="4800600"/>
          </a:xfrm>
        </p:spPr>
        <p:txBody>
          <a:bodyPr/>
          <a:lstStyle/>
          <a:p>
            <a:r>
              <a:rPr lang="en-US" dirty="0"/>
              <a:t>Independent Living Research Utilization (ILRU) in collaboration with Public Research and Evaluation Services (PRES): </a:t>
            </a:r>
          </a:p>
          <a:p>
            <a:pPr lvl="1"/>
            <a:r>
              <a:rPr lang="en-US" dirty="0"/>
              <a:t>Conducted a three-phase research study entitled, Disability, Diversity and Intersectionality (DDI) project.  </a:t>
            </a:r>
          </a:p>
          <a:p>
            <a:pPr lvl="1"/>
            <a:r>
              <a:rPr lang="en-US" dirty="0"/>
              <a:t>To determine how centers for independent living are improving services, programs, and outreach for racially/ethnically, culturally, and linguistically diverse groups.</a:t>
            </a:r>
          </a:p>
          <a:p>
            <a:r>
              <a:rPr lang="en-US" dirty="0"/>
              <a:t>Of the 38 nominated CILs, 9 were selected. </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11</a:t>
            </a:fld>
            <a:endParaRPr lang="en-US"/>
          </a:p>
        </p:txBody>
      </p:sp>
    </p:spTree>
    <p:extLst>
      <p:ext uri="{BB962C8B-B14F-4D97-AF65-F5344CB8AC3E}">
        <p14:creationId xmlns:p14="http://schemas.microsoft.com/office/powerpoint/2010/main" val="27989958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152400"/>
            <a:ext cx="7696200" cy="1066800"/>
          </a:xfrm>
        </p:spPr>
        <p:txBody>
          <a:bodyPr/>
          <a:lstStyle/>
          <a:p>
            <a:r>
              <a:rPr lang="en-US" sz="800" dirty="0">
                <a:solidFill>
                  <a:schemeClr val="bg1">
                    <a:lumMod val="95000"/>
                  </a:schemeClr>
                </a:solidFill>
              </a:rPr>
              <a:t>&gt;&gt;Slide </a:t>
            </a:r>
            <a:r>
              <a:rPr lang="en-US" sz="800" dirty="0" smtClean="0">
                <a:solidFill>
                  <a:schemeClr val="bg1">
                    <a:lumMod val="95000"/>
                  </a:schemeClr>
                </a:solidFill>
              </a:rPr>
              <a:t>12 </a:t>
            </a:r>
            <a:r>
              <a:rPr lang="en-US" sz="800" dirty="0" smtClean="0">
                <a:solidFill>
                  <a:schemeClr val="bg1">
                    <a:lumMod val="95000"/>
                  </a:schemeClr>
                </a:solidFill>
              </a:rPr>
              <a:t/>
            </a:r>
            <a:br>
              <a:rPr lang="en-US" sz="800" dirty="0" smtClean="0">
                <a:solidFill>
                  <a:schemeClr val="bg1">
                    <a:lumMod val="95000"/>
                  </a:schemeClr>
                </a:solidFill>
              </a:rPr>
            </a:br>
            <a:r>
              <a:rPr lang="en-US" dirty="0" smtClean="0"/>
              <a:t>ILRU’s Disability</a:t>
            </a:r>
            <a:r>
              <a:rPr lang="en-US" dirty="0"/>
              <a:t>, Diversity, and Intersectionality </a:t>
            </a:r>
            <a:r>
              <a:rPr lang="en-US" dirty="0" smtClean="0"/>
              <a:t>Project, cont’d.</a:t>
            </a:r>
            <a:endParaRPr lang="en-US" dirty="0"/>
          </a:p>
        </p:txBody>
      </p:sp>
      <p:sp>
        <p:nvSpPr>
          <p:cNvPr id="2" name="Content Placeholder 1"/>
          <p:cNvSpPr>
            <a:spLocks noGrp="1"/>
          </p:cNvSpPr>
          <p:nvPr>
            <p:ph idx="1"/>
          </p:nvPr>
        </p:nvSpPr>
        <p:spPr>
          <a:xfrm>
            <a:off x="304800" y="1447800"/>
            <a:ext cx="8610600" cy="4800600"/>
          </a:xfrm>
        </p:spPr>
        <p:txBody>
          <a:bodyPr/>
          <a:lstStyle/>
          <a:p>
            <a:r>
              <a:rPr lang="en-US" dirty="0" smtClean="0"/>
              <a:t>Developed </a:t>
            </a:r>
            <a:r>
              <a:rPr lang="en-US" dirty="0"/>
              <a:t>case studies for each of the 9 CILs</a:t>
            </a:r>
          </a:p>
          <a:p>
            <a:r>
              <a:rPr lang="en-US" dirty="0"/>
              <a:t>Download the case studies by visiting ILRU’s website at </a:t>
            </a:r>
            <a:r>
              <a:rPr lang="en-US" dirty="0">
                <a:hlinkClick r:id="rId2"/>
              </a:rPr>
              <a:t>https://www.ilru.org/disability-diversity-and-intersectionality-centers-for-independent-living-nine-case-studies</a:t>
            </a:r>
            <a:r>
              <a:rPr lang="en-US" dirty="0"/>
              <a:t> </a:t>
            </a:r>
          </a:p>
          <a:p>
            <a:r>
              <a:rPr lang="en-US" dirty="0" smtClean="0"/>
              <a:t>The 9 CILs conducted trainings including seven webinars and one on-location training. View these trainings on-demand </a:t>
            </a:r>
            <a:r>
              <a:rPr lang="en-US" dirty="0"/>
              <a:t>at </a:t>
            </a:r>
            <a:r>
              <a:rPr lang="en-US" dirty="0">
                <a:hlinkClick r:id="rId3"/>
              </a:rPr>
              <a:t>https://www.ilru.org/topics/inclusion-diversity-underserved-populations</a:t>
            </a:r>
            <a:r>
              <a:rPr lang="en-US" dirty="0"/>
              <a:t> </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12</a:t>
            </a:fld>
            <a:endParaRPr lang="en-US"/>
          </a:p>
        </p:txBody>
      </p:sp>
    </p:spTree>
    <p:extLst>
      <p:ext uri="{BB962C8B-B14F-4D97-AF65-F5344CB8AC3E}">
        <p14:creationId xmlns:p14="http://schemas.microsoft.com/office/powerpoint/2010/main" val="19785685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8382000" cy="792162"/>
          </a:xfrm>
        </p:spPr>
        <p:txBody>
          <a:bodyPr/>
          <a:lstStyle/>
          <a:p>
            <a:r>
              <a:rPr lang="en-US" sz="800" dirty="0">
                <a:solidFill>
                  <a:schemeClr val="bg1">
                    <a:lumMod val="95000"/>
                  </a:schemeClr>
                </a:solidFill>
              </a:rPr>
              <a:t>&gt;&gt;Slide </a:t>
            </a:r>
            <a:r>
              <a:rPr lang="en-US" sz="800" dirty="0" smtClean="0">
                <a:solidFill>
                  <a:schemeClr val="bg1">
                    <a:lumMod val="95000"/>
                  </a:schemeClr>
                </a:solidFill>
              </a:rPr>
              <a:t>13 </a:t>
            </a:r>
            <a:r>
              <a:rPr lang="en-US" sz="800" dirty="0" smtClean="0">
                <a:solidFill>
                  <a:schemeClr val="bg1">
                    <a:lumMod val="95000"/>
                  </a:schemeClr>
                </a:solidFill>
              </a:rPr>
              <a:t/>
            </a:r>
            <a:br>
              <a:rPr lang="en-US" sz="800" dirty="0" smtClean="0">
                <a:solidFill>
                  <a:schemeClr val="bg1">
                    <a:lumMod val="95000"/>
                  </a:schemeClr>
                </a:solidFill>
              </a:rPr>
            </a:br>
            <a:r>
              <a:rPr lang="en-US" dirty="0" smtClean="0"/>
              <a:t>Final Questions and Evaluation Survey</a:t>
            </a:r>
            <a:endParaRPr lang="en-US" sz="2400" b="0" dirty="0"/>
          </a:p>
        </p:txBody>
      </p:sp>
      <p:sp>
        <p:nvSpPr>
          <p:cNvPr id="2" name="Content Placeholder 1"/>
          <p:cNvSpPr>
            <a:spLocks noGrp="1"/>
          </p:cNvSpPr>
          <p:nvPr>
            <p:ph idx="1"/>
          </p:nvPr>
        </p:nvSpPr>
        <p:spPr/>
        <p:txBody>
          <a:bodyPr/>
          <a:lstStyle/>
          <a:p>
            <a:r>
              <a:rPr lang="en-US" dirty="0" smtClean="0"/>
              <a:t>Any </a:t>
            </a:r>
            <a:r>
              <a:rPr lang="en-US" dirty="0"/>
              <a:t>final questions</a:t>
            </a:r>
            <a:r>
              <a:rPr lang="en-US" dirty="0" smtClean="0"/>
              <a:t>?</a:t>
            </a:r>
          </a:p>
          <a:p>
            <a:r>
              <a:rPr lang="en-US" dirty="0"/>
              <a:t>If you have additional questions after the </a:t>
            </a:r>
            <a:r>
              <a:rPr lang="en-US" dirty="0" smtClean="0"/>
              <a:t>workshop, </a:t>
            </a:r>
            <a:r>
              <a:rPr lang="en-US" dirty="0"/>
              <a:t>or </a:t>
            </a:r>
            <a:r>
              <a:rPr lang="en-US" dirty="0" smtClean="0"/>
              <a:t>if your </a:t>
            </a:r>
            <a:r>
              <a:rPr lang="en-US" dirty="0"/>
              <a:t>question wasn’t answered during the Q&amp;A </a:t>
            </a:r>
            <a:r>
              <a:rPr lang="en-US" dirty="0" smtClean="0"/>
              <a:t>session, please </a:t>
            </a:r>
            <a:r>
              <a:rPr lang="en-US" dirty="0"/>
              <a:t>email us at </a:t>
            </a:r>
            <a:r>
              <a:rPr lang="en-US" dirty="0" smtClean="0">
                <a:hlinkClick r:id="rId2"/>
              </a:rPr>
              <a:t>ilru@ilru.org</a:t>
            </a:r>
            <a:r>
              <a:rPr lang="en-US" dirty="0" smtClean="0"/>
              <a:t>.</a:t>
            </a:r>
            <a:endParaRPr lang="en-US" dirty="0"/>
          </a:p>
          <a:p>
            <a:r>
              <a:rPr lang="en-US" dirty="0"/>
              <a:t>Directly following the webinar, you will see a </a:t>
            </a:r>
            <a:r>
              <a:rPr lang="en-US" dirty="0" smtClean="0"/>
              <a:t>short evaluation </a:t>
            </a:r>
            <a:r>
              <a:rPr lang="en-US" dirty="0"/>
              <a:t>survey to complete on your screen. </a:t>
            </a:r>
            <a:r>
              <a:rPr lang="en-US" dirty="0" smtClean="0"/>
              <a:t>We appreciate </a:t>
            </a:r>
            <a:r>
              <a:rPr lang="en-US" dirty="0"/>
              <a:t>your feedback</a:t>
            </a:r>
            <a:r>
              <a:rPr lang="en-US" dirty="0" smtClean="0"/>
              <a:t>!</a:t>
            </a:r>
          </a:p>
          <a:p>
            <a:r>
              <a:rPr lang="en-US" dirty="0">
                <a:hlinkClick r:id="rId3"/>
              </a:rPr>
              <a:t>https://</a:t>
            </a:r>
            <a:r>
              <a:rPr lang="en-US" dirty="0" smtClean="0">
                <a:hlinkClick r:id="rId3"/>
              </a:rPr>
              <a:t>usu.co1.qualtrics.com/jfe/form/SV_5b8lnO2Ju1sdjH7</a:t>
            </a:r>
            <a:endParaRPr lang="en-US" dirty="0"/>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13</a:t>
            </a:fld>
            <a:endParaRPr lang="en-US"/>
          </a:p>
        </p:txBody>
      </p:sp>
    </p:spTree>
    <p:extLst>
      <p:ext uri="{BB962C8B-B14F-4D97-AF65-F5344CB8AC3E}">
        <p14:creationId xmlns:p14="http://schemas.microsoft.com/office/powerpoint/2010/main" val="32748695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29" dirty="0">
                <a:solidFill>
                  <a:schemeClr val="bg2"/>
                </a:solidFill>
                <a:latin typeface="Arial Rounded MT Bold" panose="020F0704030504030204" pitchFamily="34" charset="0"/>
              </a:rPr>
              <a:t>&gt;&gt; Slide </a:t>
            </a:r>
            <a:fld id="{8A444053-2964-4726-8391-23A946A74AF7}" type="slidenum">
              <a:rPr lang="en-US" sz="529">
                <a:solidFill>
                  <a:schemeClr val="bg2"/>
                </a:solidFill>
                <a:latin typeface="Arial Rounded MT Bold" panose="020F0704030504030204" pitchFamily="34" charset="0"/>
              </a:rPr>
              <a:pPr/>
              <a:t>14</a:t>
            </a:fld>
            <a:r>
              <a:rPr lang="en-US" dirty="0">
                <a:latin typeface="Arial Rounded MT Bold" panose="020F0704030504030204" pitchFamily="34" charset="0"/>
              </a:rPr>
              <a:t/>
            </a:r>
            <a:br>
              <a:rPr lang="en-US" dirty="0">
                <a:latin typeface="Arial Rounded MT Bold" panose="020F0704030504030204" pitchFamily="34" charset="0"/>
              </a:rPr>
            </a:br>
            <a:r>
              <a:rPr lang="en-US" dirty="0">
                <a:latin typeface="Arial Rounded MT Bold" panose="020F0704030504030204" pitchFamily="34" charset="0"/>
              </a:rPr>
              <a:t>IL-NET </a:t>
            </a:r>
            <a:r>
              <a:rPr lang="en-US" dirty="0">
                <a:ea typeface="Arial"/>
                <a:cs typeface="Arial"/>
                <a:sym typeface="Arial"/>
              </a:rPr>
              <a:t>Attribution</a:t>
            </a:r>
            <a:endParaRPr lang="en-US" sz="2471" dirty="0">
              <a:latin typeface="Arial Rounded MT Bold" panose="020F0704030504030204" pitchFamily="34" charset="0"/>
            </a:endParaRPr>
          </a:p>
        </p:txBody>
      </p:sp>
      <p:sp>
        <p:nvSpPr>
          <p:cNvPr id="3" name="Subtitle 2"/>
          <p:cNvSpPr>
            <a:spLocks noGrp="1"/>
          </p:cNvSpPr>
          <p:nvPr>
            <p:ph idx="1"/>
          </p:nvPr>
        </p:nvSpPr>
        <p:spPr>
          <a:xfrm>
            <a:off x="672353" y="1075765"/>
            <a:ext cx="8135471" cy="4840940"/>
          </a:xfrm>
        </p:spPr>
        <p:txBody>
          <a:bodyPr>
            <a:noAutofit/>
          </a:bodyPr>
          <a:lstStyle/>
          <a:p>
            <a:pPr marL="0" indent="0">
              <a:buNone/>
            </a:pPr>
            <a:r>
              <a:rPr lang="en-US" sz="2118" dirty="0"/>
              <a:t>The IL-NET is supported by grant numbers 90ILTA0001 and 90ISTA0001 from the U.S. Administration for Community Living, Department of Health and Human Services, Washington, D.C. 20201. Grantees undertaking projects under government sponsorship are encouraged to express freely their findings and conclusions. Points of view or opinions do not, therefore, necessarily represent official Administration for Community Living policy.</a:t>
            </a:r>
          </a:p>
        </p:txBody>
      </p:sp>
      <p:sp>
        <p:nvSpPr>
          <p:cNvPr id="4" name="Slide Number Placeholder 3"/>
          <p:cNvSpPr>
            <a:spLocks noGrp="1"/>
          </p:cNvSpPr>
          <p:nvPr>
            <p:ph type="sldNum" sz="quarter" idx="4294967295"/>
          </p:nvPr>
        </p:nvSpPr>
        <p:spPr>
          <a:xfrm>
            <a:off x="6402762" y="6290702"/>
            <a:ext cx="1996047" cy="365592"/>
          </a:xfrm>
          <a:prstGeom prst="rect">
            <a:avLst/>
          </a:prstGeom>
        </p:spPr>
        <p:txBody>
          <a:bodyPr/>
          <a:lstStyle/>
          <a:p>
            <a:fld id="{6153527D-BED1-478D-AC23-D9BDE0E418EC}" type="slidenum">
              <a:rPr lang="en-US" smtClean="0"/>
              <a:t>14</a:t>
            </a:fld>
            <a:endParaRPr lang="en-US" dirty="0"/>
          </a:p>
        </p:txBody>
      </p:sp>
    </p:spTree>
    <p:extLst>
      <p:ext uri="{BB962C8B-B14F-4D97-AF65-F5344CB8AC3E}">
        <p14:creationId xmlns:p14="http://schemas.microsoft.com/office/powerpoint/2010/main" val="6503820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5029199"/>
          </a:xfrm>
        </p:spPr>
        <p:txBody>
          <a:bodyPr/>
          <a:lstStyle/>
          <a:p>
            <a:pPr algn="ctr"/>
            <a:r>
              <a:rPr lang="en-US" sz="600" b="1" dirty="0" smtClean="0">
                <a:solidFill>
                  <a:schemeClr val="bg1">
                    <a:lumMod val="95000"/>
                  </a:schemeClr>
                </a:solidFill>
                <a:effectLst/>
                <a:latin typeface="+mj-lt"/>
                <a:ea typeface="+mj-ea"/>
                <a:cs typeface="+mj-cs"/>
              </a:rPr>
              <a:t>&gt;&gt;Slide 2</a:t>
            </a:r>
            <a:r>
              <a:rPr lang="en-US" sz="2800" b="1" dirty="0" smtClean="0">
                <a:solidFill>
                  <a:schemeClr val="accent2"/>
                </a:solidFill>
                <a:effectLst/>
                <a:latin typeface="+mj-lt"/>
                <a:ea typeface="+mj-ea"/>
                <a:cs typeface="+mj-cs"/>
              </a:rPr>
              <a:t/>
            </a:r>
            <a:br>
              <a:rPr lang="en-US" sz="2800" b="1" dirty="0" smtClean="0">
                <a:solidFill>
                  <a:schemeClr val="accent2"/>
                </a:solidFill>
                <a:effectLst/>
                <a:latin typeface="+mj-lt"/>
                <a:ea typeface="+mj-ea"/>
                <a:cs typeface="+mj-cs"/>
              </a:rPr>
            </a:br>
            <a:r>
              <a:rPr lang="en-US" dirty="0"/>
              <a:t>Disability, Diversity, and Intersectionality: A Q&amp;A Session for CILs and </a:t>
            </a:r>
            <a:r>
              <a:rPr lang="en-US" dirty="0" smtClean="0"/>
              <a:t>SILCs</a:t>
            </a:r>
            <a:r>
              <a:rPr lang="en-US" i="1" dirty="0"/>
              <a:t/>
            </a:r>
            <a:br>
              <a:rPr lang="en-US" i="1" dirty="0"/>
            </a:br>
            <a:r>
              <a:rPr lang="en-US" i="1" dirty="0"/>
              <a:t/>
            </a:r>
            <a:br>
              <a:rPr lang="en-US" i="1" dirty="0"/>
            </a:br>
            <a:r>
              <a:rPr lang="en-US" sz="2400" i="1" dirty="0"/>
              <a:t>Presenters:</a:t>
            </a:r>
            <a:r>
              <a:rPr lang="en-US" sz="2400" b="0" i="1" dirty="0"/>
              <a:t/>
            </a:r>
            <a:br>
              <a:rPr lang="en-US" sz="2400" b="0" i="1" dirty="0"/>
            </a:br>
            <a:r>
              <a:rPr lang="en-US" sz="2400" b="0" i="1" dirty="0" smtClean="0"/>
              <a:t/>
            </a:r>
            <a:br>
              <a:rPr lang="en-US" sz="2400" b="0" i="1" dirty="0" smtClean="0"/>
            </a:br>
            <a:r>
              <a:rPr lang="en-US" sz="2400" b="0" dirty="0"/>
              <a:t>Susan Dooha</a:t>
            </a:r>
            <a:br>
              <a:rPr lang="en-US" sz="2400" b="0" dirty="0"/>
            </a:br>
            <a:r>
              <a:rPr lang="en-US" sz="2400" b="0" dirty="0"/>
              <a:t>Stanley Holbrook</a:t>
            </a:r>
            <a:br>
              <a:rPr lang="en-US" sz="2400" b="0" dirty="0"/>
            </a:br>
            <a:r>
              <a:rPr lang="en-US" sz="2400" b="0" dirty="0"/>
              <a:t>Reyma McCoy </a:t>
            </a:r>
            <a:r>
              <a:rPr lang="en-US" sz="2400" b="0" dirty="0" smtClean="0"/>
              <a:t>McDeid</a:t>
            </a:r>
            <a:br>
              <a:rPr lang="en-US" sz="2400" b="0" dirty="0" smtClean="0"/>
            </a:br>
            <a:r>
              <a:rPr lang="en-US" sz="2400" dirty="0"/>
              <a:t/>
            </a:r>
            <a:br>
              <a:rPr lang="en-US" sz="2400" dirty="0"/>
            </a:br>
            <a:r>
              <a:rPr lang="en-US" sz="2400" dirty="0" smtClean="0"/>
              <a:t>September 29, 2020</a:t>
            </a:r>
            <a:endParaRPr lang="en-US" dirty="0"/>
          </a:p>
        </p:txBody>
      </p:sp>
      <p:sp>
        <p:nvSpPr>
          <p:cNvPr id="4" name="Slide Number Placeholder 3"/>
          <p:cNvSpPr>
            <a:spLocks noGrp="1"/>
          </p:cNvSpPr>
          <p:nvPr>
            <p:ph type="sldNum" sz="quarter" idx="10"/>
          </p:nvPr>
        </p:nvSpPr>
        <p:spPr/>
        <p:txBody>
          <a:bodyPr/>
          <a:lstStyle/>
          <a:p>
            <a:pPr>
              <a:defRPr/>
            </a:pPr>
            <a:fld id="{C7C8ACA3-9F92-4AD5-9E39-716CB6917A7B}" type="slidenum">
              <a:rPr lang="en-US" smtClean="0"/>
              <a:pPr>
                <a:defRPr/>
              </a:pPr>
              <a:t>2</a:t>
            </a:fld>
            <a:endParaRPr lang="en-US"/>
          </a:p>
        </p:txBody>
      </p:sp>
    </p:spTree>
    <p:extLst>
      <p:ext uri="{BB962C8B-B14F-4D97-AF65-F5344CB8AC3E}">
        <p14:creationId xmlns:p14="http://schemas.microsoft.com/office/powerpoint/2010/main" val="7276549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800" dirty="0">
                <a:solidFill>
                  <a:schemeClr val="bg1">
                    <a:lumMod val="95000"/>
                  </a:schemeClr>
                </a:solidFill>
              </a:rPr>
              <a:t>&gt;&gt;Slide </a:t>
            </a:r>
            <a:r>
              <a:rPr lang="en-US" sz="800" dirty="0" smtClean="0">
                <a:solidFill>
                  <a:schemeClr val="bg1">
                    <a:lumMod val="95000"/>
                  </a:schemeClr>
                </a:solidFill>
              </a:rPr>
              <a:t>3 </a:t>
            </a:r>
            <a:br>
              <a:rPr lang="en-US" sz="800" dirty="0" smtClean="0">
                <a:solidFill>
                  <a:schemeClr val="bg1">
                    <a:lumMod val="95000"/>
                  </a:schemeClr>
                </a:solidFill>
              </a:rPr>
            </a:br>
            <a:r>
              <a:rPr lang="en-US" dirty="0" smtClean="0"/>
              <a:t>Welcome and Housekeeping</a:t>
            </a:r>
            <a:endParaRPr lang="en-US" dirty="0"/>
          </a:p>
        </p:txBody>
      </p:sp>
      <p:sp>
        <p:nvSpPr>
          <p:cNvPr id="2" name="Content Placeholder 1"/>
          <p:cNvSpPr>
            <a:spLocks noGrp="1"/>
          </p:cNvSpPr>
          <p:nvPr>
            <p:ph idx="1"/>
          </p:nvPr>
        </p:nvSpPr>
        <p:spPr/>
        <p:txBody>
          <a:bodyPr/>
          <a:lstStyle/>
          <a:p>
            <a:r>
              <a:rPr lang="en-US" dirty="0"/>
              <a:t>Use Q&amp;A feature to submit questions by entering your question </a:t>
            </a:r>
            <a:r>
              <a:rPr lang="en-US" dirty="0" smtClean="0"/>
              <a:t>into the </a:t>
            </a:r>
            <a:r>
              <a:rPr lang="en-US" dirty="0"/>
              <a:t>Q&amp;A tab on the main screen of the webinar.</a:t>
            </a:r>
          </a:p>
          <a:p>
            <a:r>
              <a:rPr lang="en-US" dirty="0" smtClean="0"/>
              <a:t>At </a:t>
            </a:r>
            <a:r>
              <a:rPr lang="en-US" dirty="0"/>
              <a:t>the end of the webinar, a link to an evaluation survey will appear </a:t>
            </a:r>
            <a:r>
              <a:rPr lang="en-US" dirty="0" smtClean="0"/>
              <a:t>on your </a:t>
            </a:r>
            <a:r>
              <a:rPr lang="en-US" dirty="0"/>
              <a:t>screen. We'll be very grateful if you will take those few </a:t>
            </a:r>
            <a:r>
              <a:rPr lang="en-US" dirty="0" smtClean="0"/>
              <a:t>moments to </a:t>
            </a:r>
            <a:r>
              <a:rPr lang="en-US" dirty="0"/>
              <a:t>complete the evaluation.</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a:t>
            </a:fld>
            <a:endParaRPr lang="en-US"/>
          </a:p>
        </p:txBody>
      </p:sp>
    </p:spTree>
    <p:extLst>
      <p:ext uri="{BB962C8B-B14F-4D97-AF65-F5344CB8AC3E}">
        <p14:creationId xmlns:p14="http://schemas.microsoft.com/office/powerpoint/2010/main" val="8753945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800" dirty="0">
                <a:solidFill>
                  <a:schemeClr val="bg1">
                    <a:lumMod val="95000"/>
                  </a:schemeClr>
                </a:solidFill>
              </a:rPr>
              <a:t>&gt;&gt;Slide </a:t>
            </a:r>
            <a:r>
              <a:rPr lang="en-US" sz="800" dirty="0" smtClean="0">
                <a:solidFill>
                  <a:schemeClr val="bg1">
                    <a:lumMod val="95000"/>
                  </a:schemeClr>
                </a:solidFill>
              </a:rPr>
              <a:t>4 </a:t>
            </a:r>
            <a:br>
              <a:rPr lang="en-US" sz="800" dirty="0" smtClean="0">
                <a:solidFill>
                  <a:schemeClr val="bg1">
                    <a:lumMod val="95000"/>
                  </a:schemeClr>
                </a:solidFill>
              </a:rPr>
            </a:br>
            <a:r>
              <a:rPr lang="en-US" dirty="0" smtClean="0"/>
              <a:t>Meet the Presenters</a:t>
            </a:r>
            <a:endParaRPr lang="en-US" dirty="0"/>
          </a:p>
        </p:txBody>
      </p:sp>
      <p:sp>
        <p:nvSpPr>
          <p:cNvPr id="2" name="Content Placeholder 1"/>
          <p:cNvSpPr>
            <a:spLocks noGrp="1"/>
          </p:cNvSpPr>
          <p:nvPr>
            <p:ph idx="1"/>
          </p:nvPr>
        </p:nvSpPr>
        <p:spPr/>
        <p:txBody>
          <a:bodyPr/>
          <a:lstStyle/>
          <a:p>
            <a:r>
              <a:rPr lang="en-US" dirty="0"/>
              <a:t>Susan </a:t>
            </a:r>
            <a:r>
              <a:rPr lang="en-US" dirty="0" smtClean="0"/>
              <a:t>Dooha, J.D.</a:t>
            </a:r>
          </a:p>
          <a:p>
            <a:r>
              <a:rPr lang="en-US" dirty="0"/>
              <a:t>Stanley </a:t>
            </a:r>
            <a:r>
              <a:rPr lang="en-US" dirty="0" smtClean="0"/>
              <a:t>Holbrook</a:t>
            </a:r>
          </a:p>
          <a:p>
            <a:r>
              <a:rPr lang="en-US" dirty="0"/>
              <a:t>Reyma McCoy McDeid</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a:t>
            </a:fld>
            <a:endParaRPr lang="en-US"/>
          </a:p>
        </p:txBody>
      </p:sp>
    </p:spTree>
    <p:extLst>
      <p:ext uri="{BB962C8B-B14F-4D97-AF65-F5344CB8AC3E}">
        <p14:creationId xmlns:p14="http://schemas.microsoft.com/office/powerpoint/2010/main" val="13557505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819400"/>
            <a:ext cx="8458200" cy="990600"/>
          </a:xfrm>
        </p:spPr>
        <p:txBody>
          <a:bodyPr/>
          <a:lstStyle/>
          <a:p>
            <a:pPr algn="ctr"/>
            <a:r>
              <a:rPr lang="en-US" sz="800" dirty="0">
                <a:solidFill>
                  <a:schemeClr val="bg1">
                    <a:lumMod val="95000"/>
                  </a:schemeClr>
                </a:solidFill>
              </a:rPr>
              <a:t>&gt;&gt;Slide </a:t>
            </a:r>
            <a:r>
              <a:rPr lang="en-US" sz="800" dirty="0" smtClean="0">
                <a:solidFill>
                  <a:schemeClr val="bg1">
                    <a:lumMod val="95000"/>
                  </a:schemeClr>
                </a:solidFill>
              </a:rPr>
              <a:t>5 </a:t>
            </a:r>
            <a:r>
              <a:rPr lang="en-US" sz="800" dirty="0" smtClean="0">
                <a:solidFill>
                  <a:schemeClr val="bg1">
                    <a:lumMod val="95000"/>
                  </a:schemeClr>
                </a:solidFill>
              </a:rPr>
              <a:t/>
            </a:r>
            <a:br>
              <a:rPr lang="en-US" sz="800" dirty="0" smtClean="0">
                <a:solidFill>
                  <a:schemeClr val="bg1">
                    <a:lumMod val="95000"/>
                  </a:schemeClr>
                </a:solidFill>
              </a:rPr>
            </a:br>
            <a:r>
              <a:rPr lang="en-US" sz="3200" dirty="0" smtClean="0"/>
              <a:t>Creating supportive organizational culture </a:t>
            </a:r>
            <a:r>
              <a:rPr lang="en-US" sz="3200" dirty="0"/>
              <a:t>and </a:t>
            </a:r>
            <a:r>
              <a:rPr lang="en-US" sz="3200" dirty="0" smtClean="0"/>
              <a:t>infrastructure </a:t>
            </a:r>
            <a:endParaRPr lang="en-US" sz="3200" dirty="0"/>
          </a:p>
        </p:txBody>
      </p:sp>
      <p:sp>
        <p:nvSpPr>
          <p:cNvPr id="2" name="Slide Number Placeholder 1"/>
          <p:cNvSpPr>
            <a:spLocks noGrp="1"/>
          </p:cNvSpPr>
          <p:nvPr>
            <p:ph type="sldNum" sz="quarter" idx="10"/>
          </p:nvPr>
        </p:nvSpPr>
        <p:spPr/>
        <p:txBody>
          <a:bodyPr/>
          <a:lstStyle/>
          <a:p>
            <a:pPr>
              <a:defRPr/>
            </a:pPr>
            <a:fld id="{F42DF3E2-0175-464B-95E4-5D6CFE698002}" type="slidenum">
              <a:rPr lang="en-US" smtClean="0"/>
              <a:pPr>
                <a:defRPr/>
              </a:pPr>
              <a:t>5</a:t>
            </a:fld>
            <a:endParaRPr lang="en-US"/>
          </a:p>
        </p:txBody>
      </p:sp>
    </p:spTree>
    <p:extLst>
      <p:ext uri="{BB962C8B-B14F-4D97-AF65-F5344CB8AC3E}">
        <p14:creationId xmlns:p14="http://schemas.microsoft.com/office/powerpoint/2010/main" val="22082133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819400"/>
            <a:ext cx="8458200" cy="990600"/>
          </a:xfrm>
        </p:spPr>
        <p:txBody>
          <a:bodyPr/>
          <a:lstStyle/>
          <a:p>
            <a:pPr algn="ctr"/>
            <a:r>
              <a:rPr lang="en-US" sz="800" dirty="0">
                <a:solidFill>
                  <a:schemeClr val="bg1">
                    <a:lumMod val="95000"/>
                  </a:schemeClr>
                </a:solidFill>
              </a:rPr>
              <a:t>&gt;&gt;Slide </a:t>
            </a:r>
            <a:r>
              <a:rPr lang="en-US" sz="800" dirty="0" smtClean="0">
                <a:solidFill>
                  <a:schemeClr val="bg1">
                    <a:lumMod val="95000"/>
                  </a:schemeClr>
                </a:solidFill>
              </a:rPr>
              <a:t>6 </a:t>
            </a:r>
            <a:r>
              <a:rPr lang="en-US" sz="800" dirty="0" smtClean="0">
                <a:solidFill>
                  <a:schemeClr val="bg1">
                    <a:lumMod val="95000"/>
                  </a:schemeClr>
                </a:solidFill>
              </a:rPr>
              <a:t/>
            </a:r>
            <a:br>
              <a:rPr lang="en-US" sz="800" dirty="0" smtClean="0">
                <a:solidFill>
                  <a:schemeClr val="bg1">
                    <a:lumMod val="95000"/>
                  </a:schemeClr>
                </a:solidFill>
              </a:rPr>
            </a:br>
            <a:r>
              <a:rPr lang="en-US" sz="3200" dirty="0" smtClean="0"/>
              <a:t>Establishing relationships and collaborations to reach diverse populations </a:t>
            </a:r>
            <a:endParaRPr lang="en-US" sz="3200" dirty="0"/>
          </a:p>
        </p:txBody>
      </p:sp>
      <p:sp>
        <p:nvSpPr>
          <p:cNvPr id="2" name="Slide Number Placeholder 1"/>
          <p:cNvSpPr>
            <a:spLocks noGrp="1"/>
          </p:cNvSpPr>
          <p:nvPr>
            <p:ph type="sldNum" sz="quarter" idx="10"/>
          </p:nvPr>
        </p:nvSpPr>
        <p:spPr/>
        <p:txBody>
          <a:bodyPr/>
          <a:lstStyle/>
          <a:p>
            <a:pPr>
              <a:defRPr/>
            </a:pPr>
            <a:fld id="{F42DF3E2-0175-464B-95E4-5D6CFE698002}" type="slidenum">
              <a:rPr lang="en-US" smtClean="0"/>
              <a:pPr>
                <a:defRPr/>
              </a:pPr>
              <a:t>6</a:t>
            </a:fld>
            <a:endParaRPr lang="en-US"/>
          </a:p>
        </p:txBody>
      </p:sp>
    </p:spTree>
    <p:extLst>
      <p:ext uri="{BB962C8B-B14F-4D97-AF65-F5344CB8AC3E}">
        <p14:creationId xmlns:p14="http://schemas.microsoft.com/office/powerpoint/2010/main" val="41929131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819400"/>
            <a:ext cx="8458200" cy="990600"/>
          </a:xfrm>
        </p:spPr>
        <p:txBody>
          <a:bodyPr/>
          <a:lstStyle/>
          <a:p>
            <a:pPr algn="ctr"/>
            <a:r>
              <a:rPr lang="en-US" sz="800" dirty="0">
                <a:solidFill>
                  <a:schemeClr val="bg1">
                    <a:lumMod val="95000"/>
                  </a:schemeClr>
                </a:solidFill>
              </a:rPr>
              <a:t>&gt;&gt;Slide </a:t>
            </a:r>
            <a:r>
              <a:rPr lang="en-US" sz="800" dirty="0" smtClean="0">
                <a:solidFill>
                  <a:schemeClr val="bg1">
                    <a:lumMod val="95000"/>
                  </a:schemeClr>
                </a:solidFill>
              </a:rPr>
              <a:t>7 </a:t>
            </a:r>
            <a:r>
              <a:rPr lang="en-US" sz="800" dirty="0" smtClean="0">
                <a:solidFill>
                  <a:schemeClr val="bg1">
                    <a:lumMod val="95000"/>
                  </a:schemeClr>
                </a:solidFill>
              </a:rPr>
              <a:t/>
            </a:r>
            <a:br>
              <a:rPr lang="en-US" sz="800" dirty="0" smtClean="0">
                <a:solidFill>
                  <a:schemeClr val="bg1">
                    <a:lumMod val="95000"/>
                  </a:schemeClr>
                </a:solidFill>
              </a:rPr>
            </a:br>
            <a:r>
              <a:rPr lang="en-US" sz="3200" dirty="0" smtClean="0"/>
              <a:t>Creating </a:t>
            </a:r>
            <a:r>
              <a:rPr lang="en-US" sz="3200" dirty="0"/>
              <a:t>a </a:t>
            </a:r>
            <a:r>
              <a:rPr lang="en-US" sz="3200" dirty="0" smtClean="0"/>
              <a:t>welcoming </a:t>
            </a:r>
            <a:r>
              <a:rPr lang="en-US" sz="3200" dirty="0"/>
              <a:t>and </a:t>
            </a:r>
            <a:r>
              <a:rPr lang="en-US" sz="3200" dirty="0" smtClean="0"/>
              <a:t>supportive </a:t>
            </a:r>
            <a:r>
              <a:rPr lang="en-US" sz="3200" dirty="0"/>
              <a:t>CIL for </a:t>
            </a:r>
            <a:r>
              <a:rPr lang="en-US" sz="3200" dirty="0" smtClean="0"/>
              <a:t>diverse populations </a:t>
            </a:r>
            <a:endParaRPr lang="en-US" sz="3200" dirty="0"/>
          </a:p>
        </p:txBody>
      </p:sp>
      <p:sp>
        <p:nvSpPr>
          <p:cNvPr id="2" name="Slide Number Placeholder 1"/>
          <p:cNvSpPr>
            <a:spLocks noGrp="1"/>
          </p:cNvSpPr>
          <p:nvPr>
            <p:ph type="sldNum" sz="quarter" idx="10"/>
          </p:nvPr>
        </p:nvSpPr>
        <p:spPr/>
        <p:txBody>
          <a:bodyPr/>
          <a:lstStyle/>
          <a:p>
            <a:pPr>
              <a:defRPr/>
            </a:pPr>
            <a:fld id="{F42DF3E2-0175-464B-95E4-5D6CFE698002}" type="slidenum">
              <a:rPr lang="en-US" smtClean="0"/>
              <a:pPr>
                <a:defRPr/>
              </a:pPr>
              <a:t>7</a:t>
            </a:fld>
            <a:endParaRPr lang="en-US"/>
          </a:p>
        </p:txBody>
      </p:sp>
    </p:spTree>
    <p:extLst>
      <p:ext uri="{BB962C8B-B14F-4D97-AF65-F5344CB8AC3E}">
        <p14:creationId xmlns:p14="http://schemas.microsoft.com/office/powerpoint/2010/main" val="6952265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3"/>
          <p:cNvSpPr>
            <a:spLocks noGrp="1"/>
          </p:cNvSpPr>
          <p:nvPr>
            <p:ph type="title"/>
          </p:nvPr>
        </p:nvSpPr>
        <p:spPr>
          <a:xfrm>
            <a:off x="796412" y="2209799"/>
            <a:ext cx="7585587" cy="1182329"/>
          </a:xfrm>
        </p:spPr>
        <p:txBody>
          <a:bodyPr/>
          <a:lstStyle/>
          <a:p>
            <a:pPr algn="ctr"/>
            <a:r>
              <a:rPr lang="en-US" sz="800" dirty="0">
                <a:solidFill>
                  <a:schemeClr val="bg1">
                    <a:lumMod val="95000"/>
                  </a:schemeClr>
                </a:solidFill>
              </a:rPr>
              <a:t>&gt;&gt;Slide </a:t>
            </a:r>
            <a:r>
              <a:rPr lang="en-US" sz="800" dirty="0" smtClean="0">
                <a:solidFill>
                  <a:schemeClr val="bg1">
                    <a:lumMod val="95000"/>
                  </a:schemeClr>
                </a:solidFill>
              </a:rPr>
              <a:t>8 </a:t>
            </a:r>
            <a:r>
              <a:rPr lang="en-US" sz="800" dirty="0" smtClean="0">
                <a:solidFill>
                  <a:schemeClr val="bg1">
                    <a:lumMod val="95000"/>
                  </a:schemeClr>
                </a:solidFill>
              </a:rPr>
              <a:t/>
            </a:r>
            <a:br>
              <a:rPr lang="en-US" sz="800" dirty="0" smtClean="0">
                <a:solidFill>
                  <a:schemeClr val="bg1">
                    <a:lumMod val="95000"/>
                  </a:schemeClr>
                </a:solidFill>
              </a:rPr>
            </a:br>
            <a:r>
              <a:rPr lang="en-US" sz="3200" dirty="0" smtClean="0"/>
              <a:t>Utilizing data and community mapping  </a:t>
            </a:r>
            <a:endParaRPr lang="en-US" sz="3200" b="0" dirty="0"/>
          </a:p>
        </p:txBody>
      </p:sp>
      <p:sp>
        <p:nvSpPr>
          <p:cNvPr id="6" name="Slide Number Placeholder 5"/>
          <p:cNvSpPr>
            <a:spLocks noGrp="1"/>
          </p:cNvSpPr>
          <p:nvPr>
            <p:ph type="sldNum" sz="quarter" idx="10"/>
          </p:nvPr>
        </p:nvSpPr>
        <p:spPr/>
        <p:txBody>
          <a:bodyPr/>
          <a:lstStyle/>
          <a:p>
            <a:pPr>
              <a:defRPr/>
            </a:pPr>
            <a:fld id="{F2DF5F09-D78D-44DB-A338-E90D23C46220}" type="slidenum">
              <a:rPr lang="en-US" smtClean="0"/>
              <a:pPr>
                <a:defRPr/>
              </a:pPr>
              <a:t>8</a:t>
            </a:fld>
            <a:endParaRPr lang="en-US"/>
          </a:p>
        </p:txBody>
      </p:sp>
    </p:spTree>
    <p:extLst>
      <p:ext uri="{BB962C8B-B14F-4D97-AF65-F5344CB8AC3E}">
        <p14:creationId xmlns:p14="http://schemas.microsoft.com/office/powerpoint/2010/main" val="19410880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a:spLocks noGrp="1"/>
          </p:cNvSpPr>
          <p:nvPr>
            <p:ph type="title"/>
          </p:nvPr>
        </p:nvSpPr>
        <p:spPr>
          <a:xfrm>
            <a:off x="762000" y="2209800"/>
            <a:ext cx="7620000" cy="1143000"/>
          </a:xfrm>
        </p:spPr>
        <p:txBody>
          <a:bodyPr/>
          <a:lstStyle/>
          <a:p>
            <a:pPr algn="ctr"/>
            <a:r>
              <a:rPr lang="en-US" sz="800" dirty="0">
                <a:solidFill>
                  <a:schemeClr val="bg1">
                    <a:lumMod val="95000"/>
                  </a:schemeClr>
                </a:solidFill>
              </a:rPr>
              <a:t>&gt;&gt;Slide </a:t>
            </a:r>
            <a:r>
              <a:rPr lang="en-US" sz="800" dirty="0" smtClean="0">
                <a:solidFill>
                  <a:schemeClr val="bg1">
                    <a:lumMod val="95000"/>
                  </a:schemeClr>
                </a:solidFill>
              </a:rPr>
              <a:t>9 </a:t>
            </a:r>
            <a:r>
              <a:rPr lang="en-US" sz="800" dirty="0" smtClean="0">
                <a:solidFill>
                  <a:schemeClr val="bg1">
                    <a:lumMod val="95000"/>
                  </a:schemeClr>
                </a:solidFill>
              </a:rPr>
              <a:t/>
            </a:r>
            <a:br>
              <a:rPr lang="en-US" sz="800" dirty="0" smtClean="0">
                <a:solidFill>
                  <a:schemeClr val="bg1">
                    <a:lumMod val="95000"/>
                  </a:schemeClr>
                </a:solidFill>
              </a:rPr>
            </a:br>
            <a:r>
              <a:rPr lang="en-US" sz="3200" dirty="0" smtClean="0"/>
              <a:t>Addressing microaggressions and the importance of language and terminology</a:t>
            </a:r>
            <a:endParaRPr lang="en-US" sz="3200" b="0" dirty="0"/>
          </a:p>
        </p:txBody>
      </p:sp>
      <p:sp>
        <p:nvSpPr>
          <p:cNvPr id="2" name="Slide Number Placeholder 1"/>
          <p:cNvSpPr>
            <a:spLocks noGrp="1"/>
          </p:cNvSpPr>
          <p:nvPr>
            <p:ph type="sldNum" sz="quarter" idx="10"/>
          </p:nvPr>
        </p:nvSpPr>
        <p:spPr/>
        <p:txBody>
          <a:bodyPr/>
          <a:lstStyle/>
          <a:p>
            <a:pPr>
              <a:defRPr/>
            </a:pPr>
            <a:fld id="{F2DF5F09-D78D-44DB-A338-E90D23C46220}" type="slidenum">
              <a:rPr lang="en-US" smtClean="0"/>
              <a:pPr>
                <a:defRPr/>
              </a:pPr>
              <a:t>9</a:t>
            </a:fld>
            <a:endParaRPr lang="en-US"/>
          </a:p>
        </p:txBody>
      </p:sp>
    </p:spTree>
    <p:extLst>
      <p:ext uri="{BB962C8B-B14F-4D97-AF65-F5344CB8AC3E}">
        <p14:creationId xmlns:p14="http://schemas.microsoft.com/office/powerpoint/2010/main" val="141848420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19454</TotalTime>
  <Words>359</Words>
  <Application>Microsoft Office PowerPoint</Application>
  <PresentationFormat>On-screen Show (4:3)</PresentationFormat>
  <Paragraphs>46</Paragraphs>
  <Slides>14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Arial Rounded MT Bold</vt:lpstr>
      <vt:lpstr>Tahoma</vt:lpstr>
      <vt:lpstr>Default Design</vt:lpstr>
      <vt:lpstr>&gt;&gt;Slide 1  Independent Living Research Utilization</vt:lpstr>
      <vt:lpstr>&gt;&gt;Slide 2 Disability, Diversity, and Intersectionality: A Q&amp;A Session for CILs and SILCs  Presenters:  Susan Dooha Stanley Holbrook Reyma McCoy McDeid  September 29, 2020</vt:lpstr>
      <vt:lpstr>&gt;&gt;Slide 3  Welcome and Housekeeping</vt:lpstr>
      <vt:lpstr>&gt;&gt;Slide 4  Meet the Presenters</vt:lpstr>
      <vt:lpstr>&gt;&gt;Slide 5  Creating supportive organizational culture and infrastructure </vt:lpstr>
      <vt:lpstr>&gt;&gt;Slide 6  Establishing relationships and collaborations to reach diverse populations </vt:lpstr>
      <vt:lpstr>&gt;&gt;Slide 7  Creating a welcoming and supportive CIL for diverse populations </vt:lpstr>
      <vt:lpstr>&gt;&gt;Slide 8  Utilizing data and community mapping  </vt:lpstr>
      <vt:lpstr>&gt;&gt;Slide 9  Addressing microaggressions and the importance of language and terminology</vt:lpstr>
      <vt:lpstr>&gt;&gt;Slide 10  Rural outreach and engagement of diverse populations</vt:lpstr>
      <vt:lpstr>&gt;&gt;Slide 11  ILRU’s Disability, Diversity, and Intersectionality Project</vt:lpstr>
      <vt:lpstr>&gt;&gt;Slide 12  ILRU’s Disability, Diversity, and Intersectionality Project, cont’d.</vt:lpstr>
      <vt:lpstr>&gt;&gt;Slide 13  Final Questions and Evaluation Survey</vt:lpstr>
      <vt:lpstr>&gt;&gt; Slide 14 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NCL Workshop 2019 Fueling Business Acumen</dc:title>
  <dc:creator>eubanks</dc:creator>
  <cp:lastModifiedBy>Carol Eubanks</cp:lastModifiedBy>
  <cp:revision>580</cp:revision>
  <cp:lastPrinted>2018-09-12T11:52:12Z</cp:lastPrinted>
  <dcterms:created xsi:type="dcterms:W3CDTF">2011-01-05T14:17:40Z</dcterms:created>
  <dcterms:modified xsi:type="dcterms:W3CDTF">2020-09-25T00:42:30Z</dcterms:modified>
</cp:coreProperties>
</file>