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326" r:id="rId5"/>
    <p:sldId id="321" r:id="rId6"/>
    <p:sldId id="417" r:id="rId7"/>
    <p:sldId id="418" r:id="rId8"/>
    <p:sldId id="330" r:id="rId9"/>
    <p:sldId id="336" r:id="rId10"/>
    <p:sldId id="406" r:id="rId11"/>
    <p:sldId id="433" r:id="rId12"/>
    <p:sldId id="407" r:id="rId13"/>
    <p:sldId id="408" r:id="rId14"/>
    <p:sldId id="430" r:id="rId15"/>
    <p:sldId id="449" r:id="rId16"/>
    <p:sldId id="448" r:id="rId17"/>
    <p:sldId id="434" r:id="rId18"/>
    <p:sldId id="403" r:id="rId19"/>
    <p:sldId id="437" r:id="rId20"/>
    <p:sldId id="438" r:id="rId21"/>
    <p:sldId id="435" r:id="rId22"/>
    <p:sldId id="439" r:id="rId23"/>
    <p:sldId id="450" r:id="rId24"/>
    <p:sldId id="442" r:id="rId25"/>
    <p:sldId id="443" r:id="rId26"/>
    <p:sldId id="444" r:id="rId27"/>
    <p:sldId id="413" r:id="rId28"/>
    <p:sldId id="445" r:id="rId29"/>
    <p:sldId id="446" r:id="rId30"/>
    <p:sldId id="447" r:id="rId31"/>
    <p:sldId id="429" r:id="rId32"/>
    <p:sldId id="451" r:id="rId33"/>
    <p:sldId id="452" r:id="rId34"/>
    <p:sldId id="453" r:id="rId35"/>
    <p:sldId id="455" r:id="rId36"/>
    <p:sldId id="456" r:id="rId37"/>
    <p:sldId id="457" r:id="rId38"/>
    <p:sldId id="378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30" autoAdjust="0"/>
    <p:restoredTop sz="91361" autoAdjust="0"/>
  </p:normalViewPr>
  <p:slideViewPr>
    <p:cSldViewPr>
      <p:cViewPr varScale="1">
        <p:scale>
          <a:sx n="103" d="100"/>
          <a:sy n="103" d="100"/>
        </p:scale>
        <p:origin x="165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outlineViewPr>
    <p:cViewPr>
      <p:scale>
        <a:sx n="33" d="100"/>
        <a:sy n="33" d="100"/>
      </p:scale>
      <p:origin x="0" y="-276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2" d="100"/>
          <a:sy n="72" d="100"/>
        </p:scale>
        <p:origin x="5640" y="26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Admin\Desktop\Disparities\disability%20disparities%202018.xl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insurance!$C$32</c:f>
              <c:strCache>
                <c:ptCount val="1"/>
                <c:pt idx="0">
                  <c:v>Disability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insurance!$B$33:$B$35</c:f>
              <c:strCache>
                <c:ptCount val="3"/>
                <c:pt idx="0">
                  <c:v>Private insurance only</c:v>
                </c:pt>
                <c:pt idx="1">
                  <c:v>Public insurance</c:v>
                </c:pt>
                <c:pt idx="2">
                  <c:v>No insurance</c:v>
                </c:pt>
              </c:strCache>
            </c:strRef>
          </c:cat>
          <c:val>
            <c:numRef>
              <c:f>insurance!$C$33:$C$35</c:f>
              <c:numCache>
                <c:formatCode>0%</c:formatCode>
                <c:ptCount val="3"/>
                <c:pt idx="0">
                  <c:v>0.27400000000000002</c:v>
                </c:pt>
                <c:pt idx="1">
                  <c:v>0.59399999999999997</c:v>
                </c:pt>
                <c:pt idx="2">
                  <c:v>0.105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4F-7844-9303-786F71C51EE6}"/>
            </c:ext>
          </c:extLst>
        </c:ser>
        <c:ser>
          <c:idx val="1"/>
          <c:order val="1"/>
          <c:tx>
            <c:strRef>
              <c:f>insurance!$D$32</c:f>
              <c:strCache>
                <c:ptCount val="1"/>
                <c:pt idx="0">
                  <c:v>No Disability</c:v>
                </c:pt>
              </c:strCache>
            </c:strRef>
          </c:tx>
          <c:spPr>
            <a:pattFill prst="wdUpDiag">
              <a:fgClr>
                <a:srgbClr val="45A5ED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insurance!$B$33:$B$35</c:f>
              <c:strCache>
                <c:ptCount val="3"/>
                <c:pt idx="0">
                  <c:v>Private insurance only</c:v>
                </c:pt>
                <c:pt idx="1">
                  <c:v>Public insurance</c:v>
                </c:pt>
                <c:pt idx="2">
                  <c:v>No insurance</c:v>
                </c:pt>
              </c:strCache>
            </c:strRef>
          </c:cat>
          <c:val>
            <c:numRef>
              <c:f>insurance!$D$33:$D$35</c:f>
              <c:numCache>
                <c:formatCode>0%</c:formatCode>
                <c:ptCount val="3"/>
                <c:pt idx="0">
                  <c:v>0.70099999999999996</c:v>
                </c:pt>
                <c:pt idx="1">
                  <c:v>0.14299999999999999</c:v>
                </c:pt>
                <c:pt idx="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4F-7844-9303-786F71C51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059768"/>
        <c:axId val="215054672"/>
      </c:barChart>
      <c:catAx>
        <c:axId val="21505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215054672"/>
        <c:crosses val="autoZero"/>
        <c:auto val="1"/>
        <c:lblAlgn val="ctr"/>
        <c:lblOffset val="100"/>
        <c:noMultiLvlLbl val="0"/>
      </c:catAx>
      <c:valAx>
        <c:axId val="21505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21505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Calibri" charset="0"/>
          <a:ea typeface="Calibri" charset="0"/>
          <a:cs typeface="Calibri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9/29/2020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9/29/2020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2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8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1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8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1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98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4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bar chart shows the differences in health insurance coverage among people with and without disabilities in 2018. </a:t>
            </a:r>
          </a:p>
          <a:p>
            <a:pPr marL="171450" indent="-171450">
              <a:buFontTx/>
              <a:buChar char="-"/>
            </a:pPr>
            <a:r>
              <a:rPr lang="en-US" dirty="0"/>
              <a:t>27.4% of people with disabilities reported having private insurance only, compared to 70.1% of people without disabilities.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59.4% of people with disabilities reported having public insurance, compared to 14.3% of people without disabilities.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10.5% of people with disabilities had no insurance, compared to 13% of people without disabilities.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36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7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5-year NIDILRR grant, in it’s final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71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91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71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1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3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4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5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0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4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6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0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8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6612" y="6203951"/>
            <a:ext cx="6862462" cy="273049"/>
          </a:xfrm>
        </p:spPr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12" y="3581400"/>
            <a:ext cx="8229600" cy="106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2209800"/>
            <a:ext cx="9144000" cy="990600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503027"/>
            <a:ext cx="914400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2812" y="6172200"/>
            <a:ext cx="3505200" cy="350627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371600"/>
            <a:ext cx="10515600" cy="46482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buClr>
                <a:schemeClr val="accent2"/>
              </a:buCl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457200"/>
            <a:ext cx="92964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503027"/>
            <a:ext cx="914400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150" y="6280151"/>
            <a:ext cx="6862462" cy="273049"/>
          </a:xfrm>
        </p:spPr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327151"/>
            <a:ext cx="4648201" cy="46926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2" y="1327151"/>
            <a:ext cx="4645152" cy="46926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81000"/>
            <a:ext cx="96012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457200"/>
            <a:ext cx="914400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457200"/>
            <a:ext cx="914400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457200"/>
            <a:ext cx="9601200" cy="80782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503027"/>
            <a:ext cx="914400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2" y="457200"/>
            <a:ext cx="914400" cy="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 dirty="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l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gizmo.com/s3/5910963/Webinar-Evaluation-September-30-2020-Disability-Based-Disparities-in-Social-Determinants-of-Health-Among-Working-Age-Adul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3812" y="1250951"/>
            <a:ext cx="9906000" cy="1416049"/>
          </a:xfrm>
        </p:spPr>
        <p:txBody>
          <a:bodyPr/>
          <a:lstStyle/>
          <a:p>
            <a:r>
              <a:rPr lang="en-US" sz="3200" dirty="0"/>
              <a:t>Disability-Based Disparities in Social Determinants of Health Among Working-Age Adults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55812" y="3048000"/>
            <a:ext cx="8229600" cy="274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Presenters: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2"/>
                </a:solidFill>
              </a:rPr>
              <a:t>Jae Kennedy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2"/>
                </a:solidFill>
              </a:rPr>
              <a:t>Liz Wood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September 30,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20813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8DEE50-29B7-794B-BF1F-13A755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88094A-12BC-494A-A4A2-23BB96CD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752601"/>
            <a:ext cx="10591799" cy="4572000"/>
          </a:xfrm>
        </p:spPr>
        <p:txBody>
          <a:bodyPr>
            <a:normAutofit/>
          </a:bodyPr>
          <a:lstStyle/>
          <a:p>
            <a:r>
              <a:rPr lang="en-US" dirty="0"/>
              <a:t>Based on our analyses of the 2018 National Health Interview Survey (NHIS) we estimate that for US residents between the ages of 18 and 64: </a:t>
            </a:r>
          </a:p>
          <a:p>
            <a:pPr lvl="1"/>
            <a:r>
              <a:rPr lang="en-US" b="1" dirty="0"/>
              <a:t> 13% meet this definition of disability (25 million)</a:t>
            </a:r>
          </a:p>
          <a:p>
            <a:pPr lvl="1"/>
            <a:r>
              <a:rPr lang="en-US" dirty="0"/>
              <a:t> 87% do not (173 million)</a:t>
            </a:r>
          </a:p>
          <a:p>
            <a:r>
              <a:rPr lang="en-US" dirty="0"/>
              <a:t>We test the statistical significance of any differences between these two groups by using Rao-Scott chi-square tests.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AE49B3-FB52-1E45-BABC-BED5EB3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85800"/>
            <a:ext cx="9982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Comparison groups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22265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7C62071-D3F4-F54E-80A6-4DA232EF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4CC5093-1583-D042-8157-94123F27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0F30E6-F27B-AC4B-9597-2671AFDE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Our report also examined rates of disability among certain subpopulations. We found that disability is more common among: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Certain racial and ethnic minorities.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dirty="0"/>
              <a:t>highest observed disability rates </a:t>
            </a:r>
            <a:r>
              <a:rPr lang="en-US" sz="2400" dirty="0"/>
              <a:t>were among </a:t>
            </a:r>
            <a:r>
              <a:rPr lang="en-US" sz="2400" b="1" dirty="0"/>
              <a:t>American Indians/Alaska Natives </a:t>
            </a:r>
            <a:r>
              <a:rPr lang="en-US" sz="2400" dirty="0"/>
              <a:t>(21%), those who reported </a:t>
            </a:r>
            <a:r>
              <a:rPr lang="en-US" sz="2400" b="1" dirty="0"/>
              <a:t>multiple races </a:t>
            </a:r>
            <a:r>
              <a:rPr lang="en-US" sz="2400" dirty="0"/>
              <a:t>(20%), and those who were </a:t>
            </a:r>
            <a:r>
              <a:rPr lang="en-US" sz="2400" b="1" dirty="0"/>
              <a:t>Black/African-American </a:t>
            </a:r>
            <a:r>
              <a:rPr lang="en-US" sz="2400" dirty="0"/>
              <a:t>(17%).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Disability rates among non-Hispanic whites were similar to the general population average (12%).</a:t>
            </a:r>
          </a:p>
          <a:p>
            <a:pPr lvl="2">
              <a:lnSpc>
                <a:spcPct val="100000"/>
              </a:lnSpc>
            </a:pPr>
            <a:r>
              <a:rPr lang="en-US" sz="2400" b="1" dirty="0"/>
              <a:t>Lower rates of disability </a:t>
            </a:r>
            <a:r>
              <a:rPr lang="en-US" sz="2400" dirty="0"/>
              <a:t>were observed among </a:t>
            </a:r>
            <a:r>
              <a:rPr lang="en-US" sz="2400" b="1" dirty="0"/>
              <a:t>Hawaiian/Pacific Islanders </a:t>
            </a:r>
            <a:r>
              <a:rPr lang="en-US" sz="2400" dirty="0"/>
              <a:t>and </a:t>
            </a:r>
            <a:r>
              <a:rPr lang="en-US" sz="2400" b="1" dirty="0"/>
              <a:t>Latinx</a:t>
            </a:r>
            <a:r>
              <a:rPr lang="en-US" sz="2400" dirty="0"/>
              <a:t> respondents (both 9%), and the lowest rates were among </a:t>
            </a:r>
            <a:r>
              <a:rPr lang="en-US" sz="2400" b="1" dirty="0"/>
              <a:t>Asian</a:t>
            </a:r>
            <a:r>
              <a:rPr lang="en-US" sz="2400" dirty="0"/>
              <a:t> respondents (6%).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19C560C-1AF8-A442-998F-73F51E48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Disability and Intersectionality</a:t>
            </a:r>
          </a:p>
        </p:txBody>
      </p:sp>
    </p:spTree>
    <p:extLst>
      <p:ext uri="{BB962C8B-B14F-4D97-AF65-F5344CB8AC3E}">
        <p14:creationId xmlns:p14="http://schemas.microsoft.com/office/powerpoint/2010/main" val="15490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6C98E03-082D-4CF3-9094-F6A4C86A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3940A5-878D-44D5-BD41-E4CDE3F7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A5C5C8-AE38-4B15-91ED-ACD855CB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235075"/>
            <a:ext cx="10515600" cy="507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Disability was more common among people who identified as </a:t>
            </a:r>
            <a:r>
              <a:rPr lang="en-US" sz="2400" b="1" dirty="0"/>
              <a:t>gay or lesbian</a:t>
            </a:r>
            <a:r>
              <a:rPr lang="en-US" sz="2400" dirty="0"/>
              <a:t> (18%) or </a:t>
            </a:r>
            <a:r>
              <a:rPr lang="en-US" sz="2400" b="1" dirty="0"/>
              <a:t>bisexual</a:t>
            </a:r>
            <a:r>
              <a:rPr lang="en-US" sz="2400" dirty="0"/>
              <a:t> (21%) than those who identified as straight/heterosexual (12%).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Disability was more common among people </a:t>
            </a:r>
            <a:r>
              <a:rPr lang="en-US" sz="2400" b="1" dirty="0"/>
              <a:t>living in the South </a:t>
            </a:r>
            <a:r>
              <a:rPr lang="en-US" sz="2400" dirty="0"/>
              <a:t>(14%) than among those living in the Midwest (13%), Northeast (12%), or West (12%).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effectLst/>
                <a:ea typeface="Calibri" panose="020F0502020204030204" pitchFamily="34" charset="0"/>
              </a:rPr>
              <a:t>The intersection of immigration policy and disability has strong impacts on who can become a citizen and who can qualify for disability benefits. This may explain why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d</a:t>
            </a:r>
            <a:r>
              <a:rPr lang="en-US" sz="2400" b="1" dirty="0"/>
              <a:t>isability is </a:t>
            </a:r>
            <a:r>
              <a:rPr lang="en-US" sz="2400" b="1" u="sng" dirty="0"/>
              <a:t>twice as common </a:t>
            </a:r>
            <a:r>
              <a:rPr lang="en-US" sz="2400" b="1" dirty="0"/>
              <a:t>among people born in the United States </a:t>
            </a:r>
            <a:r>
              <a:rPr lang="en-US" sz="2400" dirty="0"/>
              <a:t>(14%) than among people born elsewhere (7%). </a:t>
            </a:r>
            <a:r>
              <a:rPr lang="en-US" sz="2400" dirty="0">
                <a:effectLst/>
                <a:ea typeface="Calibri" panose="020F0502020204030204" pitchFamily="34" charset="0"/>
              </a:rPr>
              <a:t>Disability is </a:t>
            </a:r>
            <a:r>
              <a:rPr lang="en-US" sz="2400" b="1" u="sng" dirty="0">
                <a:effectLst/>
                <a:ea typeface="Calibri" panose="020F0502020204030204" pitchFamily="34" charset="0"/>
              </a:rPr>
              <a:t>more than twice as common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 among US citizens (14%) </a:t>
            </a:r>
            <a:r>
              <a:rPr lang="en-US" sz="2400" dirty="0">
                <a:effectLst/>
                <a:ea typeface="Calibri" panose="020F0502020204030204" pitchFamily="34" charset="0"/>
              </a:rPr>
              <a:t>than non-citizen residents (5%). 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581E4A2-0A66-43BB-B79A-016BB908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Disability and Intersectionality, </a:t>
            </a:r>
            <a:r>
              <a:rPr lang="en-US" i="1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5837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6749476-4C4E-4AD0-8EA7-D3B29CC0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DA9B99-6FA6-46EB-8B03-9AE2086B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E23AEF-B7F7-4F4A-825A-DE584AD5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371600"/>
            <a:ext cx="10515600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Side note: We found </a:t>
            </a:r>
            <a:r>
              <a:rPr lang="en-US" sz="2400" b="1" dirty="0"/>
              <a:t>no differences in rates of disability by gender in this working-age population</a:t>
            </a:r>
            <a:r>
              <a:rPr lang="en-US" sz="2400" dirty="0"/>
              <a:t>, although other research has shown that gender differences in disability rates appear later in life due to women’s greater longevity. Gender may still play a role in some of these intersecting disparity groups, e.g. women of color with disabilities.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/>
              <a:t>For researchers and policymakers to truly understand the needs of these populations, disability must be a component; for them to understand the needs of the disability community, intersectional identities such as these must be a component.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i="1" dirty="0"/>
              <a:t>(We will revisit the implications of these findings again at the end of the presentation.)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655355E-3F37-4E12-9E82-EFE20BD9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Disability and Intersectionality, </a:t>
            </a:r>
            <a:r>
              <a:rPr lang="en-US" i="1" dirty="0" smtClean="0"/>
              <a:t>Continued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93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0DB1288-1C10-0F44-AE34-18C44AB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EEEDA2-A8BB-AC4C-A1FD-FA4EEEFA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066783D-0268-8B46-B000-0E29EE35A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2" y="4114800"/>
            <a:ext cx="9144000" cy="990600"/>
          </a:xfrm>
        </p:spPr>
        <p:txBody>
          <a:bodyPr/>
          <a:lstStyle/>
          <a:p>
            <a:r>
              <a:rPr lang="en-US" u="sng" dirty="0"/>
              <a:t>Highlighted Finding #2: </a:t>
            </a:r>
            <a:r>
              <a:rPr lang="en-US" dirty="0"/>
              <a:t>People with disabilities are consistently disadvantaged across all domains of social determinants of health.</a:t>
            </a:r>
          </a:p>
        </p:txBody>
      </p:sp>
    </p:spTree>
    <p:extLst>
      <p:ext uri="{BB962C8B-B14F-4D97-AF65-F5344CB8AC3E}">
        <p14:creationId xmlns:p14="http://schemas.microsoft.com/office/powerpoint/2010/main" val="3018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8DEE50-29B7-794B-BF1F-13A755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88094A-12BC-494A-A4A2-23BB96CD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524000"/>
            <a:ext cx="10591799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Social determinants of health are defined as “</a:t>
            </a:r>
            <a:r>
              <a:rPr lang="en-US" b="1" dirty="0"/>
              <a:t>conditions in the environments in which people are born, live, learn, work, play, worship, and age, that affect a wide range of health, functioning, and quality-of-life outcomes and risks</a:t>
            </a:r>
            <a:r>
              <a:rPr lang="en-US" dirty="0"/>
              <a:t>.” </a:t>
            </a:r>
          </a:p>
          <a:p>
            <a:pPr>
              <a:lnSpc>
                <a:spcPct val="110000"/>
              </a:lnSpc>
            </a:pPr>
            <a:r>
              <a:rPr lang="en-US" dirty="0"/>
              <a:t>Healthy People 2020 classifies social determinants in 5 domains:</a:t>
            </a:r>
          </a:p>
          <a:p>
            <a:pPr marL="793432" lvl="1" indent="-514350">
              <a:buFont typeface="+mj-lt"/>
              <a:buAutoNum type="arabicPeriod"/>
            </a:pPr>
            <a:r>
              <a:rPr lang="en-US" sz="2400" b="1" dirty="0"/>
              <a:t>Economic stability</a:t>
            </a:r>
          </a:p>
          <a:p>
            <a:pPr marL="793432" lvl="1" indent="-514350">
              <a:buFont typeface="+mj-lt"/>
              <a:buAutoNum type="arabicPeriod"/>
            </a:pPr>
            <a:r>
              <a:rPr lang="en-US" sz="2400" b="1" dirty="0"/>
              <a:t>Education</a:t>
            </a:r>
          </a:p>
          <a:p>
            <a:pPr marL="793432" lvl="1" indent="-514350">
              <a:buFont typeface="+mj-lt"/>
              <a:buAutoNum type="arabicPeriod"/>
            </a:pPr>
            <a:r>
              <a:rPr lang="en-US" sz="2400" b="1" dirty="0"/>
              <a:t>Neighborhood and built environment</a:t>
            </a:r>
          </a:p>
          <a:p>
            <a:pPr marL="793432" lvl="1" indent="-514350">
              <a:buFont typeface="+mj-lt"/>
              <a:buAutoNum type="arabicPeriod"/>
              <a:defRPr/>
            </a:pPr>
            <a:r>
              <a:rPr lang="en-US" sz="2400" b="1" dirty="0"/>
              <a:t>Social and community context</a:t>
            </a:r>
          </a:p>
          <a:p>
            <a:pPr marL="793432" lvl="1" indent="-514350">
              <a:buFont typeface="+mj-lt"/>
              <a:buAutoNum type="arabicPeriod"/>
              <a:defRPr/>
            </a:pPr>
            <a:r>
              <a:rPr lang="en-US" sz="2400" b="1" dirty="0"/>
              <a:t>Healthcare</a:t>
            </a:r>
          </a:p>
          <a:p>
            <a:pPr marL="279082" lvl="1" indent="0">
              <a:buNone/>
              <a:defRPr/>
            </a:pPr>
            <a:endParaRPr lang="en-US" sz="2400" dirty="0"/>
          </a:p>
          <a:p>
            <a:pPr marL="279082" lvl="1" indent="0">
              <a:buNone/>
              <a:defRPr/>
            </a:pPr>
            <a:r>
              <a:rPr lang="en-US" dirty="0"/>
              <a:t>We will briefly touch on each of the first four domains, then take a more detailed look at the healthcare domain. </a:t>
            </a:r>
            <a:endParaRPr lang="en-US" sz="300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AE49B3-FB52-1E45-BABC-BED5EB3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09600"/>
            <a:ext cx="9982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Social</a:t>
            </a:r>
            <a:r>
              <a:rPr lang="en-US" baseline="0" dirty="0"/>
              <a:t> determinants of health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36278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03F25EB-720A-4D52-AA57-483D129F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327574E-4FB4-4467-B441-4C3664D2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DD2AEC-24D9-4396-AD56-BFCA6584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Household income: </a:t>
            </a:r>
            <a:r>
              <a:rPr lang="en-US" dirty="0"/>
              <a:t>People with disabilities are </a:t>
            </a:r>
            <a:r>
              <a:rPr lang="en-US" b="1" dirty="0"/>
              <a:t>more than three times as likely </a:t>
            </a:r>
            <a:r>
              <a:rPr lang="en-US" dirty="0"/>
              <a:t>as people without disabilities to </a:t>
            </a:r>
            <a:r>
              <a:rPr lang="en-US" b="1" dirty="0"/>
              <a:t>live in households earning</a:t>
            </a:r>
            <a:r>
              <a:rPr lang="en-US" dirty="0"/>
              <a:t> an income </a:t>
            </a:r>
            <a:r>
              <a:rPr lang="en-US" b="1" dirty="0"/>
              <a:t>below the Federal Poverty Guidelines</a:t>
            </a:r>
            <a:r>
              <a:rPr lang="en-US" dirty="0"/>
              <a:t> (26% vs 8%).</a:t>
            </a:r>
          </a:p>
          <a:p>
            <a:r>
              <a:rPr lang="en-US" sz="2800" b="1" dirty="0"/>
              <a:t>Employment: </a:t>
            </a:r>
            <a:r>
              <a:rPr lang="en-US" sz="2800" dirty="0"/>
              <a:t>P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eople with disabilities are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 less likely to engage in paid work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people without disabilities (38% vs 85%). </a:t>
            </a:r>
            <a:r>
              <a:rPr lang="en-US" dirty="0"/>
              <a:t> </a:t>
            </a:r>
          </a:p>
          <a:p>
            <a:r>
              <a:rPr lang="en-US" b="1" dirty="0"/>
              <a:t>Food security: </a:t>
            </a:r>
            <a:r>
              <a:rPr lang="en-US" sz="2800" dirty="0"/>
              <a:t>People with disabilities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likely to report being food secure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(67.6% vs 91.0%). </a:t>
            </a:r>
            <a:endParaRPr lang="en-US" dirty="0"/>
          </a:p>
          <a:p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88087EFB-EF1B-4A98-9FC6-5828F212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7200"/>
            <a:ext cx="9296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Social Determinants of Health: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 </a:t>
            </a:r>
            <a:r>
              <a:rPr lang="en-US" dirty="0"/>
              <a:t>Stability Domain</a:t>
            </a:r>
          </a:p>
        </p:txBody>
      </p:sp>
    </p:spTree>
    <p:extLst>
      <p:ext uri="{BB962C8B-B14F-4D97-AF65-F5344CB8AC3E}">
        <p14:creationId xmlns:p14="http://schemas.microsoft.com/office/powerpoint/2010/main" val="35993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B9712D3-AA99-48FA-9BE7-7752DB43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3F993A2-A203-4BAB-81DC-5BB7C70F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FFBFA6-AE31-4D9F-942D-FA67CE29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with disabilities are </a:t>
            </a:r>
            <a:r>
              <a:rPr lang="en-US" b="1" dirty="0"/>
              <a:t>more likely to report never having finished high school</a:t>
            </a:r>
            <a:r>
              <a:rPr lang="en-US" dirty="0"/>
              <a:t>: 18% vs 10%. </a:t>
            </a:r>
          </a:p>
          <a:p>
            <a:r>
              <a:rPr lang="en-US" dirty="0"/>
              <a:t>While they are slightly more likely to report attending “some college” (33% of people with disabilities, vs 31% of people without disabilities), they </a:t>
            </a:r>
            <a:r>
              <a:rPr lang="en-US" b="1" dirty="0"/>
              <a:t>are half as likely to report being a college graduate</a:t>
            </a:r>
            <a:r>
              <a:rPr lang="en-US" dirty="0"/>
              <a:t> (12% vs 24%). </a:t>
            </a:r>
          </a:p>
          <a:p>
            <a:r>
              <a:rPr lang="en-US" dirty="0"/>
              <a:t>People with disabilities are significantly </a:t>
            </a:r>
            <a:r>
              <a:rPr lang="en-US" b="1" dirty="0"/>
              <a:t>less likely to have a graduate degree</a:t>
            </a:r>
            <a:r>
              <a:rPr lang="en-US" dirty="0"/>
              <a:t> (5% vs 13%).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44E3F3-17AB-4791-8F87-8DAC3B41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Social Determinants of Health: Education Domain</a:t>
            </a:r>
          </a:p>
        </p:txBody>
      </p:sp>
    </p:spTree>
    <p:extLst>
      <p:ext uri="{BB962C8B-B14F-4D97-AF65-F5344CB8AC3E}">
        <p14:creationId xmlns:p14="http://schemas.microsoft.com/office/powerpoint/2010/main" val="31508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1372E38-C3DD-4B7C-A97E-E03195C3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C1776E4-A2EB-4267-AA99-81206B49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D67CC2-A6B9-4703-82E2-B6B01CB6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600200"/>
            <a:ext cx="10515600" cy="441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few measures available for this domain in surveys that also include disability status.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However, p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eople with disabilities are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2400" b="1" dirty="0"/>
              <a:t>early twice as likely as those without disabilities to “strongly disagree” with</a:t>
            </a:r>
            <a:r>
              <a:rPr lang="en-US" sz="2400" dirty="0"/>
              <a:t> the statements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</a:t>
            </a:r>
            <a:r>
              <a:rPr lang="en-US" sz="2400" b="1" dirty="0"/>
              <a:t>People in this neighborhood help each other out</a:t>
            </a:r>
            <a:r>
              <a:rPr lang="en-US" sz="2400" dirty="0"/>
              <a:t>” (11% vs 6%)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</a:t>
            </a:r>
            <a:r>
              <a:rPr lang="en-US" sz="2400" b="1" dirty="0"/>
              <a:t>People in this neighborhood can be trusted</a:t>
            </a:r>
            <a:r>
              <a:rPr lang="en-US" sz="2400" dirty="0"/>
              <a:t>” (13% vs 7%)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</a:t>
            </a:r>
            <a:r>
              <a:rPr lang="en-US" sz="2400" b="1" dirty="0"/>
              <a:t>This is a close-knit neighborhood</a:t>
            </a:r>
            <a:r>
              <a:rPr lang="en-US" sz="2400" dirty="0"/>
              <a:t>” (21% vs 14%). 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63D015B-FF94-4E8E-8A1A-E76558F3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2" y="335172"/>
            <a:ext cx="9296400" cy="1036427"/>
          </a:xfrm>
        </p:spPr>
        <p:txBody>
          <a:bodyPr>
            <a:normAutofit/>
          </a:bodyPr>
          <a:lstStyle/>
          <a:p>
            <a:pPr algn="ctr"/>
            <a:r>
              <a:rPr lang="en-US" sz="2900" dirty="0"/>
              <a:t>Social Determinants of Health: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Neighborhood </a:t>
            </a:r>
            <a:r>
              <a:rPr lang="en-US" sz="2900" dirty="0"/>
              <a:t>and Built Environment Domain</a:t>
            </a:r>
          </a:p>
        </p:txBody>
      </p:sp>
    </p:spTree>
    <p:extLst>
      <p:ext uri="{BB962C8B-B14F-4D97-AF65-F5344CB8AC3E}">
        <p14:creationId xmlns:p14="http://schemas.microsoft.com/office/powerpoint/2010/main" val="40999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1372E38-C3DD-4B7C-A97E-E03195C3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C1776E4-A2EB-4267-AA99-81206B49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D67CC2-A6B9-4703-82E2-B6B01CB6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752600"/>
            <a:ext cx="10515600" cy="4267200"/>
          </a:xfrm>
        </p:spPr>
        <p:txBody>
          <a:bodyPr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with disabilities are </a:t>
            </a: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likely to live in households with children under 18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(23% vs 44%).</a:t>
            </a:r>
          </a:p>
          <a:p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or guardians with disabilities are </a:t>
            </a: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likely to live with a spouse or partner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(14% vs 8%), compounding the challenges of parenting with a disability.</a:t>
            </a:r>
          </a:p>
          <a:p>
            <a:r>
              <a:rPr lang="en-US" dirty="0"/>
              <a:t>People with disabilities are </a:t>
            </a: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likely to live alone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(27% vs 15%) than those without disabilities. </a:t>
            </a:r>
          </a:p>
          <a:p>
            <a:r>
              <a:rPr lang="en-US" dirty="0"/>
              <a:t>They are </a:t>
            </a:r>
            <a:r>
              <a:rPr lang="en-US" b="1" dirty="0"/>
              <a:t>more likely to never marry </a:t>
            </a:r>
            <a:r>
              <a:rPr lang="en-US" dirty="0"/>
              <a:t>(33% vs 28%); those who do get married at some point are more likely </a:t>
            </a:r>
            <a:r>
              <a:rPr lang="en-US" b="1" dirty="0"/>
              <a:t>to be divorced/separated</a:t>
            </a:r>
            <a:r>
              <a:rPr lang="en-US" dirty="0"/>
              <a:t> (21% vs 9%) </a:t>
            </a:r>
            <a:r>
              <a:rPr lang="en-US" b="1" dirty="0"/>
              <a:t>or widowed </a:t>
            </a:r>
            <a:r>
              <a:rPr lang="en-US" dirty="0"/>
              <a:t>(3% vs 1%). </a:t>
            </a: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63D015B-FF94-4E8E-8A1A-E76558F3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2" y="563773"/>
            <a:ext cx="9296400" cy="10364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Social Determinants of Health: Social and Community Context Domain</a:t>
            </a:r>
          </a:p>
        </p:txBody>
      </p:sp>
    </p:spTree>
    <p:extLst>
      <p:ext uri="{BB962C8B-B14F-4D97-AF65-F5344CB8AC3E}">
        <p14:creationId xmlns:p14="http://schemas.microsoft.com/office/powerpoint/2010/main" val="33167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94212" y="152400"/>
            <a:ext cx="6477001" cy="1714500"/>
          </a:xfrm>
        </p:spPr>
        <p:txBody>
          <a:bodyPr>
            <a:noAutofit/>
          </a:bodyPr>
          <a:lstStyle/>
          <a:p>
            <a:r>
              <a:rPr lang="en-US" dirty="0"/>
              <a:t>The Collaborative on Health Reform and Independent Living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2" y="2743199"/>
            <a:ext cx="10210800" cy="30480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en-US" dirty="0"/>
              <a:t>: To discover and share essential information about how health reforms affect working-age adults with disabilities.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Funding</a:t>
            </a:r>
            <a:r>
              <a:rPr lang="en-US" dirty="0"/>
              <a:t>: The CHRIL is funded by a Disability and Rehabilitation Research Project grant (90DP0075-01-00) from the National Institute on Disability, Independent Living and Rehabilitation Research (NIDILRR), DHHS.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CHRIL logo &#10;CHRIL in all caps over graphic in lavender with figure in wheelchair">
            <a:extLst>
              <a:ext uri="{FF2B5EF4-FFF2-40B4-BE49-F238E27FC236}">
                <a16:creationId xmlns="" xmlns:a16="http://schemas.microsoft.com/office/drawing/2014/main" id="{95C2EAAA-9ADE-D04A-8274-74B1755D88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6212" y="685800"/>
            <a:ext cx="3200400" cy="129539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10687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0DB1288-1C10-0F44-AE34-18C44AB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EEEDA2-A8BB-AC4C-A1FD-FA4EEEFA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066783D-0268-8B46-B000-0E29EE35A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2" y="4114800"/>
            <a:ext cx="9144000" cy="990600"/>
          </a:xfrm>
        </p:spPr>
        <p:txBody>
          <a:bodyPr/>
          <a:lstStyle/>
          <a:p>
            <a:r>
              <a:rPr lang="en-US" u="sng" dirty="0"/>
              <a:t>Highlighted Finding #3: </a:t>
            </a:r>
            <a:r>
              <a:rPr lang="en-US" dirty="0"/>
              <a:t>People with disabilities experience healthcare disparities that are not directly attributable to disability.</a:t>
            </a:r>
          </a:p>
        </p:txBody>
      </p:sp>
    </p:spTree>
    <p:extLst>
      <p:ext uri="{BB962C8B-B14F-4D97-AF65-F5344CB8AC3E}">
        <p14:creationId xmlns:p14="http://schemas.microsoft.com/office/powerpoint/2010/main" val="14511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40142B9-10DC-43CD-8FE6-8C88C91D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CE56557-B8D9-482A-8207-0C84E5EE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321B0C-790B-4333-A619-05BB510D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752600"/>
            <a:ext cx="10515600" cy="441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Disability-based healthcare disparities can be tricky to tease out. </a:t>
            </a:r>
            <a:r>
              <a:rPr lang="en-US" b="1" dirty="0"/>
              <a:t>Disabling conditions will generally cause more interaction with the healthcare system and poorer overall health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However, there are also observable </a:t>
            </a:r>
            <a:r>
              <a:rPr lang="en-US" b="1" dirty="0"/>
              <a:t>disparities in coverage, access, and satisfaction</a:t>
            </a:r>
            <a:r>
              <a:rPr lang="en-US" dirty="0"/>
              <a:t> that </a:t>
            </a:r>
            <a:r>
              <a:rPr lang="en-US" b="1" dirty="0"/>
              <a:t>are not solely or primarily the result of a disabling condition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We will briefly discuss our utilization findings before talking about coverage, access, and satisfaction.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798CBB0-DBFB-48B9-BF9E-67BC0147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7200"/>
            <a:ext cx="92964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Differences and Disparities in the Healthcare Domain</a:t>
            </a:r>
          </a:p>
        </p:txBody>
      </p:sp>
    </p:spTree>
    <p:extLst>
      <p:ext uri="{BB962C8B-B14F-4D97-AF65-F5344CB8AC3E}">
        <p14:creationId xmlns:p14="http://schemas.microsoft.com/office/powerpoint/2010/main" val="26523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E5EAC76-DEF5-4A8D-828B-1BC9DFA6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B069CE1-91AE-4FCF-9D17-5C085DCE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A1E112-F51A-4C9F-9930-0B212583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99" y="1161789"/>
            <a:ext cx="1051560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As expected, we observed differences in healthcare utilization: </a:t>
            </a:r>
          </a:p>
          <a:p>
            <a:pPr lvl="1">
              <a:lnSpc>
                <a:spcPct val="100000"/>
              </a:lnSpc>
            </a:pPr>
            <a:r>
              <a:rPr lang="en-US" sz="2400" b="1" dirty="0"/>
              <a:t>People </a:t>
            </a:r>
            <a:r>
              <a:rPr lang="en-US" sz="24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with disabilities tend to visit healthcare providers more frequently</a:t>
            </a:r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: half have visited a physician’s office or clinic more than 5 times in the past year, compared to 16% of those without disabilities.</a:t>
            </a:r>
          </a:p>
          <a:p>
            <a:pPr lvl="1">
              <a:lnSpc>
                <a:spcPct val="100000"/>
              </a:lnSpc>
            </a:pPr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People with disabilities are </a:t>
            </a:r>
            <a:r>
              <a:rPr lang="en-US" sz="2400" b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less likely to make it through the year without visiting the emergency department </a:t>
            </a:r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(58% vs 82%). They are 10x more likely to have been to the ED five or more times in the past year (4.2% vs 0.4%).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Calibri" panose="020F0502020204030204" pitchFamily="34" charset="0"/>
              </a:rPr>
              <a:t>In essentially every area, people with disabilities visit healthcare providers more often than those without. One notable exception: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women with disabilities are less likely to see a gynecologist or obstetrician (17% vs 24%). </a:t>
            </a:r>
            <a:endParaRPr lang="en-US" sz="2400" b="1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A09C910-4647-4AC7-9589-8F48E4B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296400" cy="685800"/>
          </a:xfrm>
        </p:spPr>
        <p:txBody>
          <a:bodyPr/>
          <a:lstStyle/>
          <a:p>
            <a:pPr algn="ctr"/>
            <a:r>
              <a:rPr lang="en-US" dirty="0"/>
              <a:t>Differences in Healthcare Utilization</a:t>
            </a:r>
          </a:p>
        </p:txBody>
      </p:sp>
    </p:spTree>
    <p:extLst>
      <p:ext uri="{BB962C8B-B14F-4D97-AF65-F5344CB8AC3E}">
        <p14:creationId xmlns:p14="http://schemas.microsoft.com/office/powerpoint/2010/main" val="2287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BA80770-EF22-45B6-AFA8-FB2CAA6A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E0AE61-4789-400C-9EFD-EB10006C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C2F09B-7726-4B26-A6DC-FCBE3D9A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371600"/>
            <a:ext cx="10591800" cy="4648200"/>
          </a:xfrm>
        </p:spPr>
        <p:txBody>
          <a:bodyPr/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Insurance: </a:t>
            </a:r>
          </a:p>
          <a:p>
            <a:pPr lvl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Working-age adults with disabilities are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likely to receive employer-based private health insurance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part because they are much less likely to be working full-time. </a:t>
            </a:r>
          </a:p>
          <a:p>
            <a:pPr lvl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because of their relatively low incomes and disability program participation, they are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more likely to be categorically eligible for public health insurance programs like Medicaid and Medicare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(Percentages follow on next slide). </a:t>
            </a:r>
          </a:p>
          <a:p>
            <a:pPr lvl="1"/>
            <a:r>
              <a:rPr lang="en-US" sz="2800" dirty="0"/>
              <a:t>People with disabilities are </a:t>
            </a:r>
            <a:r>
              <a:rPr lang="en-US" sz="2800" b="1" u="sng" dirty="0"/>
              <a:t>less likely</a:t>
            </a:r>
            <a:r>
              <a:rPr lang="en-US" sz="2800" b="1" dirty="0"/>
              <a:t> to be uninsured</a:t>
            </a:r>
            <a:r>
              <a:rPr lang="en-US" sz="280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89BB82F-0EF9-4587-A1F8-F6F4EC14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Determinants of Health: Healthcare Domain</a:t>
            </a:r>
          </a:p>
        </p:txBody>
      </p:sp>
    </p:spTree>
    <p:extLst>
      <p:ext uri="{BB962C8B-B14F-4D97-AF65-F5344CB8AC3E}">
        <p14:creationId xmlns:p14="http://schemas.microsoft.com/office/powerpoint/2010/main" val="29377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8DEE50-29B7-794B-BF1F-13A755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AE49B3-FB52-1E45-BABC-BED5EB3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3" y="766425"/>
            <a:ext cx="9678859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Social Determinants of Healthcare Domain: Insurance Coverage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graphicFrame>
        <p:nvGraphicFramePr>
          <p:cNvPr id="7" name="Content Placeholder 6" descr="This bar chart shows the differences in health insurance coverage among people with and without disabilities in 2018. &#10;27.4% of people with disabilities reported having private insurance only, compared to 70.1% of people without disabilities. &#10;59.4% of people with disabilities reported having public insurance, compared to 14.3% of people without disabilities. &#10;10.5% of people with disabilities had no insurance, compared to 13% of people without disabilities. &#10;">
            <a:extLst>
              <a:ext uri="{FF2B5EF4-FFF2-40B4-BE49-F238E27FC236}">
                <a16:creationId xmlns="" xmlns:a16="http://schemas.microsoft.com/office/drawing/2014/main" id="{FCEC2DA6-56E6-9547-9621-4E5C9716B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827596"/>
              </p:ext>
            </p:extLst>
          </p:nvPr>
        </p:nvGraphicFramePr>
        <p:xfrm>
          <a:off x="1066672" y="1452225"/>
          <a:ext cx="10591800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9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BA80770-EF22-45B6-AFA8-FB2CAA6A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E0AE61-4789-400C-9EFD-EB10006C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C2F09B-7726-4B26-A6DC-FCBE3D9A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530824"/>
            <a:ext cx="10515600" cy="4648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</a:rPr>
              <a:t>People with disabilities are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more likely to report difficulty finding a doctor </a:t>
            </a:r>
            <a:r>
              <a:rPr lang="en-US" sz="2400" dirty="0">
                <a:effectLst/>
                <a:ea typeface="Calibri" panose="020F0502020204030204" pitchFamily="34" charset="0"/>
              </a:rPr>
              <a:t>(6% vs 3%). However, they are also more likely to have a usual source of routine or preventive care (85% vs 75%) and to have a place to obtain medical care when sick (91% vs 82%). </a:t>
            </a:r>
          </a:p>
          <a:p>
            <a:pPr>
              <a:buFontTx/>
              <a:buChar char="-"/>
            </a:pPr>
            <a:r>
              <a:rPr lang="en-US" sz="2400" dirty="0">
                <a:ea typeface="Calibri" panose="020F0502020204030204" pitchFamily="34" charset="0"/>
              </a:rPr>
              <a:t>They are </a:t>
            </a:r>
            <a:r>
              <a:rPr lang="en-US" sz="2400" b="1" dirty="0">
                <a:ea typeface="Calibri" panose="020F0502020204030204" pitchFamily="34" charset="0"/>
              </a:rPr>
              <a:t>more likely to skip needed medical care </a:t>
            </a:r>
            <a:r>
              <a:rPr lang="en-US" sz="2400" dirty="0">
                <a:ea typeface="Calibri" panose="020F0502020204030204" pitchFamily="34" charset="0"/>
              </a:rPr>
              <a:t>(19% vs 6%), </a:t>
            </a:r>
            <a:r>
              <a:rPr lang="en-US" sz="2400" b="1" dirty="0">
                <a:ea typeface="Calibri" panose="020F0502020204030204" pitchFamily="34" charset="0"/>
              </a:rPr>
              <a:t>dental care </a:t>
            </a:r>
            <a:r>
              <a:rPr lang="en-US" sz="2400" dirty="0">
                <a:ea typeface="Calibri" panose="020F0502020204030204" pitchFamily="34" charset="0"/>
              </a:rPr>
              <a:t>(26% vs 16%), </a:t>
            </a:r>
            <a:r>
              <a:rPr lang="en-US" sz="2400" b="1" dirty="0">
                <a:ea typeface="Calibri" panose="020F0502020204030204" pitchFamily="34" charset="0"/>
              </a:rPr>
              <a:t>prescription medications </a:t>
            </a:r>
            <a:r>
              <a:rPr lang="en-US" sz="2400" dirty="0">
                <a:ea typeface="Calibri" panose="020F0502020204030204" pitchFamily="34" charset="0"/>
              </a:rPr>
              <a:t>(18% vs 5%), </a:t>
            </a:r>
            <a:r>
              <a:rPr lang="en-US" sz="2400" b="1" dirty="0">
                <a:ea typeface="Calibri" panose="020F0502020204030204" pitchFamily="34" charset="0"/>
              </a:rPr>
              <a:t>prescription eyeglasses </a:t>
            </a:r>
            <a:r>
              <a:rPr lang="en-US" sz="2400" dirty="0">
                <a:ea typeface="Calibri" panose="020F0502020204030204" pitchFamily="34" charset="0"/>
              </a:rPr>
              <a:t>(16% vs 5%), and needed </a:t>
            </a:r>
            <a:r>
              <a:rPr lang="en-US" sz="2400" b="1" dirty="0">
                <a:ea typeface="Calibri" panose="020F0502020204030204" pitchFamily="34" charset="0"/>
              </a:rPr>
              <a:t>mental health service</a:t>
            </a:r>
            <a:r>
              <a:rPr lang="en-US" sz="2400" dirty="0">
                <a:ea typeface="Calibri" panose="020F0502020204030204" pitchFamily="34" charset="0"/>
              </a:rPr>
              <a:t>s (8% vs 2%) </a:t>
            </a:r>
            <a:r>
              <a:rPr lang="en-US" sz="2400" b="1" dirty="0">
                <a:ea typeface="Calibri" panose="020F0502020204030204" pitchFamily="34" charset="0"/>
              </a:rPr>
              <a:t>due to cost</a:t>
            </a:r>
            <a:r>
              <a:rPr lang="en-US" sz="2400" dirty="0">
                <a:ea typeface="Calibri" panose="020F050202020403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</a:rPr>
              <a:t>They are also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more likely to delay the care that they need </a:t>
            </a:r>
            <a:r>
              <a:rPr lang="en-US" sz="2400" dirty="0">
                <a:effectLst/>
                <a:ea typeface="Calibri" panose="020F0502020204030204" pitchFamily="34" charset="0"/>
              </a:rPr>
              <a:t>because of cost (24% vs 9%), prohibitive wait times to get appointments (17% vs 7%), and lacking transportation (10% vs 1%). </a:t>
            </a:r>
          </a:p>
          <a:p>
            <a:pPr>
              <a:buFontTx/>
              <a:buChar char="-"/>
            </a:pP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89BB82F-0EF9-4587-A1F8-F6F4EC14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7200"/>
            <a:ext cx="9296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Social Determinants of Health: Healthcare Domain, </a:t>
            </a:r>
            <a:r>
              <a:rPr lang="en-US" i="1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41124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F188ECF-4CAB-4E3B-A862-66E1B7C2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942B47A-DDFB-4A07-AB0D-B20208FD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30F2F7-B5DE-4E5B-B6FA-15B68B75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494889"/>
            <a:ext cx="10515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Lower rates of uninsurance among people with disabilities also do not translate to fewer concerns about healthcare costs, suggesting that many may be underinsured: 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People with disabilities are significantly </a:t>
            </a:r>
            <a:r>
              <a:rPr lang="en-US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more likely to report problems with paying their medical bills</a:t>
            </a: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(35% vs 23%), </a:t>
            </a:r>
            <a:r>
              <a:rPr lang="en-US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 to be paying these bills off over time </a:t>
            </a: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(19% vs 6%). 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They are </a:t>
            </a:r>
            <a:r>
              <a:rPr 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nearly twice as likely to say that they are “very worried” about not being able to pay for a serious illness or injury 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(33% vs 18%).</a:t>
            </a:r>
          </a:p>
          <a:p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They are more than </a:t>
            </a:r>
            <a:r>
              <a:rPr 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twice as likely to say that they are “very worried” about not being able to pay their regular medical costs 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(23% vs 10%). 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756DC8A-CC23-445F-B114-DA5E8F3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2" y="678073"/>
            <a:ext cx="9296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Determinants of Health: Healthcare Domain, </a:t>
            </a:r>
            <a:r>
              <a:rPr lang="en-US" i="1" dirty="0" smtClean="0"/>
              <a:t>Continued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37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BA80770-EF22-45B6-AFA8-FB2CAA6A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E0AE61-4789-400C-9EFD-EB10006C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C2F09B-7726-4B26-A6DC-FCBE3D9A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600200"/>
            <a:ext cx="10515600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People with disabilities are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more likely to say they are “very dissatisfied” with their healthcare</a:t>
            </a:r>
            <a:r>
              <a:rPr lang="en-US" sz="2800" dirty="0">
                <a:effectLst/>
                <a:ea typeface="Calibri" panose="020F0502020204030204" pitchFamily="34" charset="0"/>
              </a:rPr>
              <a:t> </a:t>
            </a:r>
            <a:r>
              <a:rPr lang="en-US" sz="2800" dirty="0">
                <a:ea typeface="Calibri" panose="020F0502020204030204" pitchFamily="34" charset="0"/>
              </a:rPr>
              <a:t>over the past year (5% vs 1%) or “somewhat dissatisfied” (6% vs 3%).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effectLst/>
                <a:ea typeface="Calibri" panose="020F0502020204030204" pitchFamily="34" charset="0"/>
              </a:rPr>
              <a:t>Given that people with disabilities use more healthcare and report more cost and access problems, it is not surprising that they are less satisfied with their care.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89BB82F-0EF9-4587-A1F8-F6F4EC14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7200"/>
            <a:ext cx="9296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Determinants of Health: Healthcare Domain, </a:t>
            </a:r>
            <a:r>
              <a:rPr lang="en-US" i="1" dirty="0" smtClean="0"/>
              <a:t>Continued 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26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0DB1288-1C10-0F44-AE34-18C44AB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EEEDA2-A8BB-AC4C-A1FD-FA4EEEFA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066783D-0268-8B46-B000-0E29EE35A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12" y="2438400"/>
            <a:ext cx="9144000" cy="990600"/>
          </a:xfrm>
        </p:spPr>
        <p:txBody>
          <a:bodyPr/>
          <a:lstStyle/>
          <a:p>
            <a:r>
              <a:rPr lang="en-US" dirty="0"/>
              <a:t>Implications</a:t>
            </a:r>
            <a:r>
              <a:rPr lang="en-US" baseline="0" dirty="0"/>
              <a:t>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054892A-4C12-4078-9591-661B592C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E11E721-CE79-4225-9C2C-0CB3E03A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F1D12F-B630-433C-A69C-1EA12381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371600"/>
            <a:ext cx="10515600" cy="4876800"/>
          </a:xfrm>
        </p:spPr>
        <p:txBody>
          <a:bodyPr>
            <a:normAutofit/>
          </a:bodyPr>
          <a:lstStyle/>
          <a:p>
            <a:pPr marL="45720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approximately </a:t>
            </a:r>
            <a:r>
              <a:rPr lang="en-US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25.2 million working-age American adults who have disabilities are a diverse and complex population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Disability </a:t>
            </a:r>
            <a:r>
              <a:rPr lang="en-US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prevalence is higher among certain working-age adult populations, including immigrants, black and indigenous people of color, and people who identify as gay, lesbian or bisexual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People with disabilities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are disadvantaged across multiple domains of Social Determinants of Health: </a:t>
            </a:r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they are poorer, less food-secure, less educated, less likely to be employed, more likely to live alone and in non-cohesive neighborhoods, more reliant on public insurance, and have more frequent healthcare cost and access problems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9C8B089-41B0-4642-8B61-6D93EA22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948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0A4A3B2-CCEF-AC49-B6DE-4C10F9E4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5D12D-BC87-9A45-B0D6-921AFC6A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323088-A797-9842-8A14-80C08D1C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295400"/>
            <a:ext cx="10515600" cy="4876800"/>
          </a:xfrm>
        </p:spPr>
        <p:txBody>
          <a:bodyPr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data from the </a:t>
            </a: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National Health Interview Survey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describe the rates of work limitation, activity limitation, functional limitation, and disability program participation among adults aged 18-64.</a:t>
            </a:r>
          </a:p>
          <a:p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then </a:t>
            </a: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rates of disability in specific subpopulations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</a:t>
            </a: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social determinants of health 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working-age adults with and without disabilities</a:t>
            </a:r>
            <a:r>
              <a:rPr lang="en-US" dirty="0"/>
              <a:t>, with a focus on the healthcare domain.</a:t>
            </a:r>
            <a:endParaRPr lang="en-US" sz="2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end with a </a:t>
            </a: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recap and calls to action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</a:t>
            </a:r>
            <a:r>
              <a:rPr lang="en-US" sz="2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</a:t>
            </a:r>
            <a:r>
              <a:rPr lang="en-US" baseline="0" dirty="0"/>
              <a:t>will be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soon at 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www.chril.org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600" dirty="0">
              <a:effectLst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5BE426A-240C-1444-81DB-629B5064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 overview</a:t>
            </a:r>
          </a:p>
        </p:txBody>
      </p:sp>
    </p:spTree>
    <p:extLst>
      <p:ext uri="{BB962C8B-B14F-4D97-AF65-F5344CB8AC3E}">
        <p14:creationId xmlns:p14="http://schemas.microsoft.com/office/powerpoint/2010/main" val="2288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7AEC7825-2678-4422-8743-651D9D7B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E4C04B-8B9A-4CEC-9EE7-AEC7C75F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9B1D9D-3DAE-45A5-AEDB-1AAAE0C1B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is clear from this evidence that </a:t>
            </a:r>
            <a:r>
              <a:rPr lang="en-US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people with disabilities constitute a minority group that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disadvantaged in every domain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social determinants of health,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overlaps significantly with other minority groups </a:t>
            </a:r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who experience health inequity,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experiences worse access to healthcare, a higher burden of healthcare costs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9D803EB3-D6AD-5844-B85D-1372F051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7200"/>
            <a:ext cx="9296400" cy="685800"/>
          </a:xfrm>
        </p:spPr>
        <p:txBody>
          <a:bodyPr/>
          <a:lstStyle/>
          <a:p>
            <a:pPr algn="ctr"/>
            <a:r>
              <a:rPr lang="en-US" dirty="0"/>
              <a:t>Summary, </a:t>
            </a:r>
            <a:r>
              <a:rPr lang="en-US" i="1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9202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1374A8A-9AEF-456F-968F-3080CDB1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D7CF624-441D-411C-B9FE-117A135F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33AF8D-C6E4-419D-9EF6-7560F2E7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Researchers in the field of health and healthcare disparities must engage with disability as more than an outcome measure. We call for researchers to</a:t>
            </a:r>
            <a:r>
              <a:rPr 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Include disability in your research as a minority group and not just a health measure.</a:t>
            </a:r>
            <a:endParaRPr lang="en-US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Engage whenever possible with members of the disability community, both laypeople and other researchers.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Conduct research that ensures disability is always understood in terms of its intersections with other factors that predict health, including membership in other disadvantaged groups.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19502A2-E593-4360-998D-D7ED88E6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implications</a:t>
            </a:r>
          </a:p>
        </p:txBody>
      </p:sp>
    </p:spTree>
    <p:extLst>
      <p:ext uri="{BB962C8B-B14F-4D97-AF65-F5344CB8AC3E}">
        <p14:creationId xmlns:p14="http://schemas.microsoft.com/office/powerpoint/2010/main" val="29430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46576AE-B6E4-4509-9C85-3D0FA6CF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32003CC-80A2-4044-A942-4B643BD6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0D94B3-A632-4FFD-9F00-4D72FEF2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ea typeface="Calibri" panose="020F0502020204030204" pitchFamily="34" charset="0"/>
              </a:rPr>
              <a:t>Congress and the National Institutes of Health must support research that treats people with disabilities as a marginalized and disadvantaged population. We call on policymakers to: </a:t>
            </a:r>
            <a:endParaRPr lang="en-US" sz="2800" b="1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dirty="0">
                <a:ea typeface="Calibri" panose="020F0502020204030204" pitchFamily="34" charset="0"/>
              </a:rPr>
              <a:t>Invest in r</a:t>
            </a:r>
            <a:r>
              <a:rPr lang="en-US" sz="2800" u="sng" dirty="0">
                <a:effectLst/>
                <a:ea typeface="Calibri" panose="020F0502020204030204" pitchFamily="34" charset="0"/>
              </a:rPr>
              <a:t>esearch </a:t>
            </a:r>
            <a:r>
              <a:rPr lang="en-US" sz="2800" dirty="0">
                <a:effectLst/>
                <a:ea typeface="Calibri" panose="020F0502020204030204" pitchFamily="34" charset="0"/>
              </a:rPr>
              <a:t>on disability-based disparities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dirty="0">
                <a:ea typeface="Calibri" panose="020F0502020204030204" pitchFamily="34" charset="0"/>
              </a:rPr>
              <a:t>Create statutory language </a:t>
            </a:r>
            <a:r>
              <a:rPr lang="en-US" sz="2800" dirty="0">
                <a:ea typeface="Calibri" panose="020F0502020204030204" pitchFamily="34" charset="0"/>
              </a:rPr>
              <a:t>that acknowledges:</a:t>
            </a:r>
            <a:endParaRPr lang="en-US" sz="2800" dirty="0">
              <a:effectLst/>
              <a:ea typeface="Calibri" panose="020F0502020204030204" pitchFamily="34" charset="0"/>
            </a:endParaRPr>
          </a:p>
          <a:p>
            <a:pPr marL="688975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>
                <a:effectLst/>
                <a:ea typeface="Calibri" panose="020F0502020204030204" pitchFamily="34" charset="0"/>
              </a:rPr>
              <a:t>People with disabilities constitute a distinct minority group. </a:t>
            </a:r>
          </a:p>
          <a:p>
            <a:pPr marL="688975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>
                <a:effectLst/>
                <a:ea typeface="Calibri" panose="020F0502020204030204" pitchFamily="34" charset="0"/>
              </a:rPr>
              <a:t>Nearly every other minority group of interest to Congress and NIH is disproportionately represented among the disability community. </a:t>
            </a: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742D1B8-88AE-4CD9-BC77-3B8B4185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90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CA40B26-A724-4B54-A829-C8DBA888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CHRIL-Collaborative on Health Reform and Independent Living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2DA36F1-D153-463C-9899-0B049E30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075EF2-6061-4279-B155-CF8E9A60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371600"/>
            <a:ext cx="105156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While the early 21</a:t>
            </a:r>
            <a:r>
              <a:rPr lang="en-US" sz="28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century has brought renewed research and policy attention to the health implications of social disadvantage for minority populations, our understanding of these populations and how they interact is still developing.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One of the largest and most disadvantaged groups, people with disabilities, is still missing from many areas of research. 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Investing in a program of disability-based disparities research is a necessary step for creating a more equitable and efficient healthcare system. </a:t>
            </a:r>
            <a:endParaRPr lang="en-US" sz="2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E3D879F-B7A4-4C5C-AF38-695BD8D6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021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0BAAF63-BF49-1348-B67F-DE4FCF2B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612" y="3429000"/>
            <a:ext cx="9144000" cy="990600"/>
          </a:xfrm>
        </p:spPr>
        <p:txBody>
          <a:bodyPr/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&gt;&gt;Slide 33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Q&amp;A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To submit a question, open the Q&amp;A tab located on the main webinar screen.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F0378A0-4177-2542-AEE4-D6A9897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20749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2" y="533400"/>
            <a:ext cx="9296400" cy="685800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&gt;&gt;Slide 34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Wrap up &amp;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After the webinar ends, you will see an evaluation survey. Please fill this out – your feedback is important and appreciated!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  <a:hlinkClick r:id="rId3"/>
              </a:rPr>
              <a:t>https://www.surveygizmo.com/s3/5910963/Webinar-Evaluation-September-30-2020-Disability-Based-Disparities-in-Social-Determinants-of-Health-Among-Working-Age-Adults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33471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DC47DFE-3C2D-3C4A-A0B7-DDD5F1F1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BF8251-62AA-454B-9394-190EBFF4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814D2026-BEA1-C642-8E44-A8133FAAA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health disparities and social determinants of health</a:t>
            </a:r>
            <a:r>
              <a:rPr lang="en-US" baseline="0" dirty="0"/>
              <a:t> from a disability perspective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5CC0086-A7CA-9B4B-AD4E-9889DF445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267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3588613-48CA-F24C-9F56-B402F581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0DE13B-7E16-C947-A0B3-578F25FA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331560"/>
            <a:ext cx="10515600" cy="49930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 disparity is a health difference that is closely linked with social or economic disadvantage. </a:t>
            </a:r>
          </a:p>
          <a:p>
            <a:pPr>
              <a:lnSpc>
                <a:spcPct val="100000"/>
              </a:lnSpc>
            </a:pP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disparities adversely affect groups of people who have </a:t>
            </a: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systematically experienced greater social or economic obstacles to health 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things such as: </a:t>
            </a:r>
          </a:p>
          <a:p>
            <a:pPr marL="279082" lvl="1" indent="0">
              <a:lnSpc>
                <a:spcPct val="100000"/>
              </a:lnSpc>
              <a:buNone/>
            </a:pPr>
            <a:endParaRPr lang="en-US" dirty="0"/>
          </a:p>
          <a:p>
            <a:pPr marL="279082" lvl="1" indent="0">
              <a:lnSpc>
                <a:spcPct val="100000"/>
              </a:lnSpc>
              <a:buNone/>
            </a:pPr>
            <a:endParaRPr lang="en-US" dirty="0"/>
          </a:p>
          <a:p>
            <a:pPr marL="279082" lvl="1" indent="0">
              <a:lnSpc>
                <a:spcPct val="100000"/>
              </a:lnSpc>
              <a:buNone/>
            </a:pPr>
            <a:endParaRPr lang="en-US" dirty="0"/>
          </a:p>
          <a:p>
            <a:pPr marL="279082" lvl="1" indent="0">
              <a:lnSpc>
                <a:spcPct val="100000"/>
              </a:lnSpc>
              <a:buNone/>
            </a:pPr>
            <a:endParaRPr lang="en-US" dirty="0"/>
          </a:p>
          <a:p>
            <a:pPr marL="279082" lvl="1" indent="0">
              <a:lnSpc>
                <a:spcPct val="100000"/>
              </a:lnSpc>
              <a:buNone/>
            </a:pPr>
            <a:r>
              <a:rPr lang="en-US" dirty="0"/>
              <a:t>Or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characteristics historically linked to discrimination or exclusion. </a:t>
            </a:r>
            <a:r>
              <a:rPr lang="en-US" dirty="0"/>
              <a:t>(</a:t>
            </a:r>
            <a:r>
              <a:rPr lang="en-US" i="1" dirty="0"/>
              <a:t>Healthy People 2020</a:t>
            </a:r>
            <a:r>
              <a:rPr lang="en-US" dirty="0"/>
              <a:t>)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6EF2BC1-9E2F-E643-9D23-6C8ACE42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2" y="457200"/>
            <a:ext cx="7543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health disparities?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C4EC4D94-3E00-4D3E-B833-37848FAB7292}"/>
              </a:ext>
            </a:extLst>
          </p:cNvPr>
          <p:cNvSpPr txBox="1">
            <a:spLocks/>
          </p:cNvSpPr>
          <p:nvPr/>
        </p:nvSpPr>
        <p:spPr>
          <a:xfrm>
            <a:off x="836612" y="3733847"/>
            <a:ext cx="10668000" cy="176738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Race and ethnicity</a:t>
            </a:r>
          </a:p>
          <a:p>
            <a:pPr lvl="1"/>
            <a:r>
              <a:rPr lang="en-US" sz="2400" dirty="0"/>
              <a:t>Religion</a:t>
            </a:r>
          </a:p>
          <a:p>
            <a:pPr lvl="1"/>
            <a:r>
              <a:rPr lang="en-US" sz="2400" dirty="0"/>
              <a:t>Socioeconomic status</a:t>
            </a:r>
          </a:p>
          <a:p>
            <a:pPr lvl="1"/>
            <a:r>
              <a:rPr lang="en-US" sz="2400" dirty="0"/>
              <a:t>Gender</a:t>
            </a:r>
          </a:p>
          <a:p>
            <a:pPr lvl="1"/>
            <a:r>
              <a:rPr lang="en-US" sz="2400" dirty="0"/>
              <a:t>Disability</a:t>
            </a:r>
          </a:p>
          <a:p>
            <a:pPr lvl="1"/>
            <a:r>
              <a:rPr lang="en-US" sz="2400" dirty="0"/>
              <a:t>Sexual orientation</a:t>
            </a:r>
          </a:p>
          <a:p>
            <a:pPr lvl="1"/>
            <a:r>
              <a:rPr lang="en-US" sz="2400" dirty="0"/>
              <a:t>Geographic location</a:t>
            </a:r>
          </a:p>
        </p:txBody>
      </p:sp>
    </p:spTree>
    <p:extLst>
      <p:ext uri="{BB962C8B-B14F-4D97-AF65-F5344CB8AC3E}">
        <p14:creationId xmlns:p14="http://schemas.microsoft.com/office/powerpoint/2010/main" val="39918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8DEE50-29B7-794B-BF1F-13A755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88094A-12BC-494A-A4A2-23BB96CD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64" y="1636593"/>
            <a:ext cx="10744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United Nations describes people with disabilities as “</a:t>
            </a: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world’s largest minority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but US research agencies and foundations direct few resources to studying and addressing health disparities within this population.</a:t>
            </a:r>
            <a:r>
              <a:rPr lang="en-US" dirty="0">
                <a:effectLst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Institutes of Health (NIH) designate the following minority groups as US health disparities populations: racial and ethnic minorities, socioeconomically disadvantaged populations, sexual and gender minorities, and rural populations. </a:t>
            </a:r>
          </a:p>
          <a:p>
            <a:pPr>
              <a:lnSpc>
                <a:spcPct val="110000"/>
              </a:lnSpc>
            </a:pPr>
            <a:r>
              <a:rPr lang="en-US" sz="2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with disabilities are absent from this list</a:t>
            </a:r>
            <a:r>
              <a:rPr lang="en-US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AE49B3-FB52-1E45-BABC-BED5EB3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564" y="564104"/>
            <a:ext cx="9144000" cy="10668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People with disabilities are not a current priority in US health disparities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13856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8DEE50-29B7-794B-BF1F-13A755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88094A-12BC-494A-A4A2-23BB96CD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752600"/>
            <a:ext cx="10591799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Disability as a </a:t>
            </a:r>
            <a:r>
              <a:rPr lang="en-US" b="1" i="1" dirty="0"/>
              <a:t>minority group status </a:t>
            </a:r>
            <a:r>
              <a:rPr lang="en-US" dirty="0"/>
              <a:t>is conceptually distinct from disability as a </a:t>
            </a:r>
            <a:r>
              <a:rPr lang="en-US" b="1" i="1" dirty="0"/>
              <a:t>health outcome. </a:t>
            </a:r>
          </a:p>
          <a:p>
            <a:pPr>
              <a:lnSpc>
                <a:spcPct val="110000"/>
              </a:lnSpc>
            </a:pPr>
            <a:r>
              <a:rPr lang="en-US" dirty="0"/>
              <a:t>Disparities and differences are not the same: </a:t>
            </a:r>
          </a:p>
          <a:p>
            <a:pPr lvl="1">
              <a:lnSpc>
                <a:spcPct val="110000"/>
              </a:lnSpc>
            </a:pPr>
            <a:r>
              <a:rPr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 disparity is a health difference that is closely linked with social or economic disadvantage.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Although some </a:t>
            </a:r>
            <a:r>
              <a:rPr lang="en-US" b="1" i="1" dirty="0"/>
              <a:t>differences</a:t>
            </a:r>
            <a:r>
              <a:rPr lang="en-US" b="1" dirty="0"/>
              <a:t> </a:t>
            </a:r>
            <a:r>
              <a:rPr lang="en-US" dirty="0"/>
              <a:t>in health may be attributable to a person’s disability, </a:t>
            </a:r>
            <a:r>
              <a:rPr lang="en-US" b="1" i="1" dirty="0"/>
              <a:t>disparities</a:t>
            </a:r>
            <a:r>
              <a:rPr lang="en-US" i="1" dirty="0"/>
              <a:t> </a:t>
            </a:r>
            <a:r>
              <a:rPr lang="en-US" dirty="0"/>
              <a:t>are the result of the interaction of minority group status with external factors known as social determinants of health, which we will cover in more detail later.</a:t>
            </a:r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AE49B3-FB52-1E45-BABC-BED5EB3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685800"/>
            <a:ext cx="9982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disability-based disparities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13787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0DB1288-1C10-0F44-AE34-18C44AB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EEEDA2-A8BB-AC4C-A1FD-FA4EEEFA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066783D-0268-8B46-B000-0E29EE35A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612" y="3581400"/>
            <a:ext cx="9144000" cy="990600"/>
          </a:xfrm>
        </p:spPr>
        <p:txBody>
          <a:bodyPr/>
          <a:lstStyle/>
          <a:p>
            <a:r>
              <a:rPr lang="en-US" u="sng" dirty="0"/>
              <a:t>Highlighted Finding #1: 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Disability is common; disability is even more common among minority groups.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8DEE50-29B7-794B-BF1F-13A7559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88094A-12BC-494A-A4A2-23BB96CD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346860"/>
            <a:ext cx="1070610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dirty="0"/>
              <a:t>We classify </a:t>
            </a:r>
            <a:r>
              <a:rPr lang="en-US" sz="2800" b="1" dirty="0"/>
              <a:t>working-age adults (18 to 64) </a:t>
            </a:r>
            <a:r>
              <a:rPr lang="en-US" sz="2800" dirty="0"/>
              <a:t>as disabled if they (or their proxy) report any of the following: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limited or unable to work </a:t>
            </a:r>
            <a:r>
              <a:rPr lang="en-US" sz="2400" dirty="0"/>
              <a:t>due to a physical, mental, or emotional condition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need the help of another person </a:t>
            </a:r>
            <a:r>
              <a:rPr lang="en-US" sz="2400" dirty="0"/>
              <a:t>with self-care (i.e. activities of daily living) or routine chores (i.e. instrumental activities of daily living)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have </a:t>
            </a:r>
            <a:r>
              <a:rPr lang="en-US" sz="2400" b="1" dirty="0"/>
              <a:t>difficulty walking </a:t>
            </a:r>
            <a:r>
              <a:rPr lang="en-US" sz="2400" dirty="0"/>
              <a:t>without special equipment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have </a:t>
            </a:r>
            <a:r>
              <a:rPr lang="en-US" sz="2400" b="1" dirty="0"/>
              <a:t>difficulty remembering, or </a:t>
            </a:r>
            <a:r>
              <a:rPr lang="en-US" sz="2400" dirty="0"/>
              <a:t>they experience periods of </a:t>
            </a:r>
            <a:r>
              <a:rPr lang="en-US" sz="2400" b="1" dirty="0"/>
              <a:t>confusion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they are </a:t>
            </a:r>
            <a:r>
              <a:rPr lang="en-US" sz="2400" b="1" dirty="0"/>
              <a:t>enrolled in a federal disability program</a:t>
            </a:r>
            <a:r>
              <a:rPr lang="en-US" sz="2400" dirty="0"/>
              <a:t> (i.e. SSI or SSDI)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AE49B3-FB52-1E45-BABC-BED5EB35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533400"/>
            <a:ext cx="9982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Study population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CHRIL-Collaborative on Health Reform and Independent Living</a:t>
            </a:r>
          </a:p>
        </p:txBody>
      </p:sp>
    </p:spTree>
    <p:extLst>
      <p:ext uri="{BB962C8B-B14F-4D97-AF65-F5344CB8AC3E}">
        <p14:creationId xmlns:p14="http://schemas.microsoft.com/office/powerpoint/2010/main" val="5594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Ion Boardroom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 Boardroom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hueMod val="124000"/>
              <a:satMod val="148000"/>
              <a:lumMod val="124000"/>
            </a:schemeClr>
          </a:gs>
          <a:gs pos="100000">
            <a:schemeClr val="phClr">
              <a:shade val="76000"/>
              <a:hueMod val="89000"/>
              <a:satMod val="16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91000"/>
              <a:satMod val="164000"/>
              <a:lumMod val="74000"/>
            </a:schemeClr>
            <a:schemeClr val="phClr">
              <a:hueMod val="124000"/>
              <a:satMod val="140000"/>
              <a:lumMod val="142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95E77080C19E4E9ADA39AEB8D52632" ma:contentTypeVersion="10" ma:contentTypeDescription="Create a new document." ma:contentTypeScope="" ma:versionID="1e50f1d2163971f6a6b22d59fe3e7783">
  <xsd:schema xmlns:xsd="http://www.w3.org/2001/XMLSchema" xmlns:xs="http://www.w3.org/2001/XMLSchema" xmlns:p="http://schemas.microsoft.com/office/2006/metadata/properties" xmlns:ns3="dbe099af-7fc9-4435-ba29-e704dd94d992" targetNamespace="http://schemas.microsoft.com/office/2006/metadata/properties" ma:root="true" ma:fieldsID="3a0d1e9b6b5f5b61a88e0f3b5774d165" ns3:_="">
    <xsd:import namespace="dbe099af-7fc9-4435-ba29-e704dd94d9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099af-7fc9-4435-ba29-e704dd94d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476EE-4306-41C2-9DCD-219B4B7AADF7}">
  <ds:schemaRefs>
    <ds:schemaRef ds:uri="http://purl.org/dc/elements/1.1/"/>
    <ds:schemaRef ds:uri="http://schemas.microsoft.com/office/2006/metadata/properties"/>
    <ds:schemaRef ds:uri="dbe099af-7fc9-4435-ba29-e704dd94d99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0E0C4A-8BAE-4B86-8405-BD3FEA305A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BA4C1-CE7C-4ECE-AC40-37FAEC4F0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099af-7fc9-4435-ba29-e704dd94d9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Microsoft Office PowerPoint</Application>
  <PresentationFormat>Custom</PresentationFormat>
  <Paragraphs>255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굴림</vt:lpstr>
      <vt:lpstr>Vertical and Horizontal design template</vt:lpstr>
      <vt:lpstr>Disability-Based Disparities in Social Determinants of Health Among Working-Age Adults</vt:lpstr>
      <vt:lpstr>The Collaborative on Health Reform and Independent Living</vt:lpstr>
      <vt:lpstr>Report overview</vt:lpstr>
      <vt:lpstr>Introduction</vt:lpstr>
      <vt:lpstr>What are health disparities?</vt:lpstr>
      <vt:lpstr>People with disabilities are not a current priority in US health disparities research</vt:lpstr>
      <vt:lpstr>Understanding disability-based disparities</vt:lpstr>
      <vt:lpstr>Highlighted Finding #1:  Disability is common; disability is even more common among minority groups. </vt:lpstr>
      <vt:lpstr>Study population</vt:lpstr>
      <vt:lpstr>Comparison groups</vt:lpstr>
      <vt:lpstr>Disability and Intersectionality</vt:lpstr>
      <vt:lpstr>Disability and Intersectionality, Continued</vt:lpstr>
      <vt:lpstr>Disability and Intersectionality, Continued 2</vt:lpstr>
      <vt:lpstr>Highlighted Finding #2: People with disabilities are consistently disadvantaged across all domains of social determinants of health.</vt:lpstr>
      <vt:lpstr>Social determinants of health</vt:lpstr>
      <vt:lpstr>Social Determinants of Health:  Economic Stability Domain</vt:lpstr>
      <vt:lpstr>Social Determinants of Health: Education Domain</vt:lpstr>
      <vt:lpstr>Social Determinants of Health:  Neighborhood and Built Environment Domain</vt:lpstr>
      <vt:lpstr>Social Determinants of Health: Social and Community Context Domain</vt:lpstr>
      <vt:lpstr>Highlighted Finding #3: People with disabilities experience healthcare disparities that are not directly attributable to disability.</vt:lpstr>
      <vt:lpstr>Understanding Differences and Disparities in the Healthcare Domain</vt:lpstr>
      <vt:lpstr>Differences in Healthcare Utilization</vt:lpstr>
      <vt:lpstr>Social Determinants of Health: Healthcare Domain</vt:lpstr>
      <vt:lpstr>Social Determinants of Healthcare Domain: Insurance Coverage</vt:lpstr>
      <vt:lpstr>Social Determinants of Health: Healthcare Domain, Continued</vt:lpstr>
      <vt:lpstr>Social Determinants of Health: Healthcare Domain, Continued 2</vt:lpstr>
      <vt:lpstr>Social Determinants of Health: Healthcare Domain, Continued 3</vt:lpstr>
      <vt:lpstr>Implications and next steps</vt:lpstr>
      <vt:lpstr>Summary</vt:lpstr>
      <vt:lpstr>Summary, continued</vt:lpstr>
      <vt:lpstr>Research implications</vt:lpstr>
      <vt:lpstr>Policy implications</vt:lpstr>
      <vt:lpstr>Conclusion</vt:lpstr>
      <vt:lpstr>&gt;&gt;Slide 33 Q&amp;A  To submit a question, open the Q&amp;A tab located on the main webinar screen.</vt:lpstr>
      <vt:lpstr>&gt;&gt;Slide 34 Wrap up &amp; evaluation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2020-09-28T14:55:21Z</dcterms:created>
  <dcterms:modified xsi:type="dcterms:W3CDTF">2020-09-29T20:57:44Z</dcterms:modified>
</cp:coreProperties>
</file>