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handoutMasterIdLst>
    <p:handoutMasterId r:id="rId39"/>
  </p:handoutMasterIdLst>
  <p:sldIdLst>
    <p:sldId id="636" r:id="rId2"/>
    <p:sldId id="758" r:id="rId3"/>
    <p:sldId id="759" r:id="rId4"/>
    <p:sldId id="760" r:id="rId5"/>
    <p:sldId id="761" r:id="rId6"/>
    <p:sldId id="256" r:id="rId7"/>
    <p:sldId id="258" r:id="rId8"/>
    <p:sldId id="259" r:id="rId9"/>
    <p:sldId id="260" r:id="rId10"/>
    <p:sldId id="261" r:id="rId11"/>
    <p:sldId id="262" r:id="rId12"/>
    <p:sldId id="767" r:id="rId13"/>
    <p:sldId id="273" r:id="rId14"/>
    <p:sldId id="277" r:id="rId15"/>
    <p:sldId id="274" r:id="rId16"/>
    <p:sldId id="276" r:id="rId17"/>
    <p:sldId id="288" r:id="rId18"/>
    <p:sldId id="287" r:id="rId19"/>
    <p:sldId id="298" r:id="rId20"/>
    <p:sldId id="299" r:id="rId21"/>
    <p:sldId id="289" r:id="rId22"/>
    <p:sldId id="292" r:id="rId23"/>
    <p:sldId id="294" r:id="rId24"/>
    <p:sldId id="297" r:id="rId25"/>
    <p:sldId id="296" r:id="rId26"/>
    <p:sldId id="295" r:id="rId27"/>
    <p:sldId id="769" r:id="rId28"/>
    <p:sldId id="742" r:id="rId29"/>
    <p:sldId id="736" r:id="rId30"/>
    <p:sldId id="737" r:id="rId31"/>
    <p:sldId id="768" r:id="rId32"/>
    <p:sldId id="757" r:id="rId33"/>
    <p:sldId id="765" r:id="rId34"/>
    <p:sldId id="766" r:id="rId35"/>
    <p:sldId id="751" r:id="rId36"/>
    <p:sldId id="764" r:id="rId37"/>
  </p:sldIdLst>
  <p:sldSz cx="9144000" cy="6858000" type="screen4x3"/>
  <p:notesSz cx="7102475" cy="938847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7"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ancy Smith" initials="LS" lastIdx="1" clrIdx="0"/>
  <p:cmAuthor id="1" name="Jerri Davison" initials="JD" lastIdx="6" clrIdx="1">
    <p:extLst>
      <p:ext uri="{19B8F6BF-5375-455C-9EA6-DF929625EA0E}">
        <p15:presenceInfo xmlns:p15="http://schemas.microsoft.com/office/powerpoint/2012/main" userId="S-1-5-21-1436191093-2433587255-765818421-111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CC33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573" autoAdjust="0"/>
    <p:restoredTop sz="90943" autoAdjust="0"/>
  </p:normalViewPr>
  <p:slideViewPr>
    <p:cSldViewPr>
      <p:cViewPr varScale="1">
        <p:scale>
          <a:sx n="86" d="100"/>
          <a:sy n="86" d="100"/>
        </p:scale>
        <p:origin x="2301" y="56"/>
      </p:cViewPr>
      <p:guideLst>
        <p:guide orient="horz" pos="2160"/>
        <p:guide pos="2880"/>
      </p:guideLst>
    </p:cSldViewPr>
  </p:slideViewPr>
  <p:outlineViewPr>
    <p:cViewPr>
      <p:scale>
        <a:sx n="33" d="100"/>
        <a:sy n="33" d="100"/>
      </p:scale>
      <p:origin x="0" y="-18883"/>
    </p:cViewPr>
  </p:outlineViewPr>
  <p:notesTextViewPr>
    <p:cViewPr>
      <p:scale>
        <a:sx n="100" d="100"/>
        <a:sy n="100" d="100"/>
      </p:scale>
      <p:origin x="0" y="0"/>
    </p:cViewPr>
  </p:notesTextViewPr>
  <p:sorterViewPr>
    <p:cViewPr>
      <p:scale>
        <a:sx n="200" d="100"/>
        <a:sy n="200" d="100"/>
      </p:scale>
      <p:origin x="0" y="-14778"/>
    </p:cViewPr>
  </p:sorterViewPr>
  <p:notesViewPr>
    <p:cSldViewPr>
      <p:cViewPr>
        <p:scale>
          <a:sx n="100" d="100"/>
          <a:sy n="100" d="100"/>
        </p:scale>
        <p:origin x="2800" y="-819"/>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261D1C-8117-4EA3-B58D-CED74CF447CD}" type="doc">
      <dgm:prSet loTypeId="urn:microsoft.com/office/officeart/2005/8/layout/venn1" loCatId="relationship" qsTypeId="urn:microsoft.com/office/officeart/2005/8/quickstyle/simple1" qsCatId="simple" csTypeId="urn:microsoft.com/office/officeart/2005/8/colors/colorful5" csCatId="colorful" phldr="1"/>
      <dgm:spPr/>
    </dgm:pt>
    <dgm:pt modelId="{B8321B08-DCA4-40AB-9B1A-1ABF4A258852}">
      <dgm:prSet phldrT="[Text]"/>
      <dgm:spPr/>
      <dgm:t>
        <a:bodyPr/>
        <a:lstStyle/>
        <a:p>
          <a:r>
            <a:rPr lang="en-US" dirty="0"/>
            <a:t>Consumer Control</a:t>
          </a:r>
        </a:p>
      </dgm:t>
    </dgm:pt>
    <dgm:pt modelId="{FFCD788A-B84F-4BC3-B1A1-D2C76216017D}" type="parTrans" cxnId="{FD2FC070-500A-417D-AB5A-E9CE3299106D}">
      <dgm:prSet/>
      <dgm:spPr/>
      <dgm:t>
        <a:bodyPr/>
        <a:lstStyle/>
        <a:p>
          <a:endParaRPr lang="en-US"/>
        </a:p>
      </dgm:t>
    </dgm:pt>
    <dgm:pt modelId="{398E93DE-F683-4BEE-B9F5-698ECE7BD26A}" type="sibTrans" cxnId="{FD2FC070-500A-417D-AB5A-E9CE3299106D}">
      <dgm:prSet/>
      <dgm:spPr/>
      <dgm:t>
        <a:bodyPr/>
        <a:lstStyle/>
        <a:p>
          <a:endParaRPr lang="en-US"/>
        </a:p>
      </dgm:t>
    </dgm:pt>
    <dgm:pt modelId="{9709378F-1894-40DB-A24E-8879B66C011C}">
      <dgm:prSet phldrT="[Text]"/>
      <dgm:spPr/>
      <dgm:t>
        <a:bodyPr/>
        <a:lstStyle/>
        <a:p>
          <a:r>
            <a:rPr lang="en-US" dirty="0"/>
            <a:t>Self-Help</a:t>
          </a:r>
        </a:p>
      </dgm:t>
    </dgm:pt>
    <dgm:pt modelId="{BF3650A5-3BD9-4995-AF84-8F708271D83F}" type="parTrans" cxnId="{7631C676-7547-4A4D-84FA-89F7FCAD15D4}">
      <dgm:prSet/>
      <dgm:spPr/>
      <dgm:t>
        <a:bodyPr/>
        <a:lstStyle/>
        <a:p>
          <a:endParaRPr lang="en-US"/>
        </a:p>
      </dgm:t>
    </dgm:pt>
    <dgm:pt modelId="{CB6947BF-8461-4A27-A763-6BF38EB71461}" type="sibTrans" cxnId="{7631C676-7547-4A4D-84FA-89F7FCAD15D4}">
      <dgm:prSet/>
      <dgm:spPr/>
      <dgm:t>
        <a:bodyPr/>
        <a:lstStyle/>
        <a:p>
          <a:endParaRPr lang="en-US"/>
        </a:p>
      </dgm:t>
    </dgm:pt>
    <dgm:pt modelId="{5F8A3E68-F814-4890-821A-18B68984540D}">
      <dgm:prSet phldrT="[Text]"/>
      <dgm:spPr/>
      <dgm:t>
        <a:bodyPr/>
        <a:lstStyle/>
        <a:p>
          <a:r>
            <a:rPr lang="en-US" dirty="0"/>
            <a:t>Peer Support</a:t>
          </a:r>
        </a:p>
      </dgm:t>
    </dgm:pt>
    <dgm:pt modelId="{87BFA9C4-59D6-4420-BC55-6A5BF38843A4}" type="parTrans" cxnId="{E50D4DF3-BDEE-45F5-9ED8-FAB8389DB1FB}">
      <dgm:prSet/>
      <dgm:spPr/>
      <dgm:t>
        <a:bodyPr/>
        <a:lstStyle/>
        <a:p>
          <a:endParaRPr lang="en-US"/>
        </a:p>
      </dgm:t>
    </dgm:pt>
    <dgm:pt modelId="{F19F6E4F-5940-481A-B8BE-70D7170CAB17}" type="sibTrans" cxnId="{E50D4DF3-BDEE-45F5-9ED8-FAB8389DB1FB}">
      <dgm:prSet/>
      <dgm:spPr/>
      <dgm:t>
        <a:bodyPr/>
        <a:lstStyle/>
        <a:p>
          <a:endParaRPr lang="en-US"/>
        </a:p>
      </dgm:t>
    </dgm:pt>
    <dgm:pt modelId="{FA0F5405-8F9D-43D4-9FA6-DBE920276D16}">
      <dgm:prSet phldrT="[Text]"/>
      <dgm:spPr/>
      <dgm:t>
        <a:bodyPr/>
        <a:lstStyle/>
        <a:p>
          <a:r>
            <a:rPr lang="en-US" dirty="0"/>
            <a:t>Equal Access</a:t>
          </a:r>
        </a:p>
      </dgm:t>
    </dgm:pt>
    <dgm:pt modelId="{DAB92C31-6768-4F6D-BC71-1ECB7589330F}" type="parTrans" cxnId="{9084DAEA-6163-44BA-8C6B-DE50B6418282}">
      <dgm:prSet/>
      <dgm:spPr/>
      <dgm:t>
        <a:bodyPr/>
        <a:lstStyle/>
        <a:p>
          <a:endParaRPr lang="en-US"/>
        </a:p>
      </dgm:t>
    </dgm:pt>
    <dgm:pt modelId="{089C149F-7465-440D-9D07-EB43552DEA20}" type="sibTrans" cxnId="{9084DAEA-6163-44BA-8C6B-DE50B6418282}">
      <dgm:prSet/>
      <dgm:spPr/>
      <dgm:t>
        <a:bodyPr/>
        <a:lstStyle/>
        <a:p>
          <a:endParaRPr lang="en-US"/>
        </a:p>
      </dgm:t>
    </dgm:pt>
    <dgm:pt modelId="{9D748DC4-A3C2-401D-A347-348AC9B04FEA}">
      <dgm:prSet phldrT="[Text]"/>
      <dgm:spPr/>
      <dgm:t>
        <a:bodyPr/>
        <a:lstStyle/>
        <a:p>
          <a:r>
            <a:rPr lang="en-US" dirty="0"/>
            <a:t>Self-Advocacy</a:t>
          </a:r>
        </a:p>
      </dgm:t>
    </dgm:pt>
    <dgm:pt modelId="{7B7530A1-D035-483C-BE9B-B4160E322836}" type="parTrans" cxnId="{CE0E9058-4CD3-41A6-A197-3FD795AEDF8C}">
      <dgm:prSet/>
      <dgm:spPr/>
      <dgm:t>
        <a:bodyPr/>
        <a:lstStyle/>
        <a:p>
          <a:endParaRPr lang="en-US"/>
        </a:p>
      </dgm:t>
    </dgm:pt>
    <dgm:pt modelId="{FD30B633-E9F0-4E4D-A47A-5C397A1444E1}" type="sibTrans" cxnId="{CE0E9058-4CD3-41A6-A197-3FD795AEDF8C}">
      <dgm:prSet/>
      <dgm:spPr/>
      <dgm:t>
        <a:bodyPr/>
        <a:lstStyle/>
        <a:p>
          <a:endParaRPr lang="en-US"/>
        </a:p>
      </dgm:t>
    </dgm:pt>
    <dgm:pt modelId="{52A9AA48-1154-4A14-A398-34E94AD6C75D}">
      <dgm:prSet phldrT="[Text]"/>
      <dgm:spPr/>
      <dgm:t>
        <a:bodyPr/>
        <a:lstStyle/>
        <a:p>
          <a:r>
            <a:rPr lang="en-US" dirty="0"/>
            <a:t>Integration</a:t>
          </a:r>
        </a:p>
      </dgm:t>
    </dgm:pt>
    <dgm:pt modelId="{840BD3C4-915D-4FFA-BC00-BDAB6E4441E7}" type="parTrans" cxnId="{938DC8DC-5D73-41EC-90DD-ACD99E20B6FF}">
      <dgm:prSet/>
      <dgm:spPr/>
      <dgm:t>
        <a:bodyPr/>
        <a:lstStyle/>
        <a:p>
          <a:endParaRPr lang="en-US"/>
        </a:p>
      </dgm:t>
    </dgm:pt>
    <dgm:pt modelId="{D81198A9-3F38-474B-9E22-3BC22EDC88B3}" type="sibTrans" cxnId="{938DC8DC-5D73-41EC-90DD-ACD99E20B6FF}">
      <dgm:prSet/>
      <dgm:spPr/>
      <dgm:t>
        <a:bodyPr/>
        <a:lstStyle/>
        <a:p>
          <a:endParaRPr lang="en-US"/>
        </a:p>
      </dgm:t>
    </dgm:pt>
    <dgm:pt modelId="{FB74F3FA-FEAA-453D-AEB7-C9D12FD3F752}">
      <dgm:prSet phldrT="[Text]"/>
      <dgm:spPr/>
      <dgm:t>
        <a:bodyPr/>
        <a:lstStyle/>
        <a:p>
          <a:r>
            <a:rPr lang="en-US" dirty="0"/>
            <a:t>Full Inclusion</a:t>
          </a:r>
        </a:p>
      </dgm:t>
    </dgm:pt>
    <dgm:pt modelId="{0730EA8E-C606-4BDE-B9E6-52CCB41F5314}" type="parTrans" cxnId="{B80AE4FD-16F9-4EB2-9640-17E1EF3439DF}">
      <dgm:prSet/>
      <dgm:spPr/>
      <dgm:t>
        <a:bodyPr/>
        <a:lstStyle/>
        <a:p>
          <a:endParaRPr lang="en-US"/>
        </a:p>
      </dgm:t>
    </dgm:pt>
    <dgm:pt modelId="{DAF54BE7-265B-4D1D-B235-2F7D59D3FECD}" type="sibTrans" cxnId="{B80AE4FD-16F9-4EB2-9640-17E1EF3439DF}">
      <dgm:prSet/>
      <dgm:spPr/>
      <dgm:t>
        <a:bodyPr/>
        <a:lstStyle/>
        <a:p>
          <a:endParaRPr lang="en-US"/>
        </a:p>
      </dgm:t>
    </dgm:pt>
    <dgm:pt modelId="{9F619132-2F19-44DC-8989-2F0D05F3524F}" type="pres">
      <dgm:prSet presAssocID="{23261D1C-8117-4EA3-B58D-CED74CF447CD}" presName="compositeShape" presStyleCnt="0">
        <dgm:presLayoutVars>
          <dgm:chMax val="7"/>
          <dgm:dir/>
          <dgm:resizeHandles val="exact"/>
        </dgm:presLayoutVars>
      </dgm:prSet>
      <dgm:spPr/>
    </dgm:pt>
    <dgm:pt modelId="{9CF18E02-95FA-4DAC-BD2D-4EFD6D740267}" type="pres">
      <dgm:prSet presAssocID="{B8321B08-DCA4-40AB-9B1A-1ABF4A258852}" presName="circ1" presStyleLbl="vennNode1" presStyleIdx="0" presStyleCnt="7"/>
      <dgm:spPr/>
    </dgm:pt>
    <dgm:pt modelId="{1DD5A028-DC3A-4A38-9FA8-AF84390F1EC6}" type="pres">
      <dgm:prSet presAssocID="{B8321B08-DCA4-40AB-9B1A-1ABF4A258852}" presName="circ1Tx" presStyleLbl="revTx" presStyleIdx="0" presStyleCnt="0">
        <dgm:presLayoutVars>
          <dgm:chMax val="0"/>
          <dgm:chPref val="0"/>
          <dgm:bulletEnabled val="1"/>
        </dgm:presLayoutVars>
      </dgm:prSet>
      <dgm:spPr/>
      <dgm:t>
        <a:bodyPr/>
        <a:lstStyle/>
        <a:p>
          <a:endParaRPr lang="en-US"/>
        </a:p>
      </dgm:t>
    </dgm:pt>
    <dgm:pt modelId="{CAAABDB4-36A2-46C6-B1CE-78D9D8E1D538}" type="pres">
      <dgm:prSet presAssocID="{5F8A3E68-F814-4890-821A-18B68984540D}" presName="circ2" presStyleLbl="vennNode1" presStyleIdx="1" presStyleCnt="7"/>
      <dgm:spPr/>
    </dgm:pt>
    <dgm:pt modelId="{16F0FD32-0072-4D2A-8876-47E78F9FA18C}" type="pres">
      <dgm:prSet presAssocID="{5F8A3E68-F814-4890-821A-18B68984540D}" presName="circ2Tx" presStyleLbl="revTx" presStyleIdx="0" presStyleCnt="0">
        <dgm:presLayoutVars>
          <dgm:chMax val="0"/>
          <dgm:chPref val="0"/>
          <dgm:bulletEnabled val="1"/>
        </dgm:presLayoutVars>
      </dgm:prSet>
      <dgm:spPr/>
      <dgm:t>
        <a:bodyPr/>
        <a:lstStyle/>
        <a:p>
          <a:endParaRPr lang="en-US"/>
        </a:p>
      </dgm:t>
    </dgm:pt>
    <dgm:pt modelId="{62E9D797-FB25-456E-9D3B-23DE257931B4}" type="pres">
      <dgm:prSet presAssocID="{9709378F-1894-40DB-A24E-8879B66C011C}" presName="circ3" presStyleLbl="vennNode1" presStyleIdx="2" presStyleCnt="7"/>
      <dgm:spPr/>
    </dgm:pt>
    <dgm:pt modelId="{840B1671-02DC-42EE-A995-9A472C5D2DA0}" type="pres">
      <dgm:prSet presAssocID="{9709378F-1894-40DB-A24E-8879B66C011C}" presName="circ3Tx" presStyleLbl="revTx" presStyleIdx="0" presStyleCnt="0">
        <dgm:presLayoutVars>
          <dgm:chMax val="0"/>
          <dgm:chPref val="0"/>
          <dgm:bulletEnabled val="1"/>
        </dgm:presLayoutVars>
      </dgm:prSet>
      <dgm:spPr/>
      <dgm:t>
        <a:bodyPr/>
        <a:lstStyle/>
        <a:p>
          <a:endParaRPr lang="en-US"/>
        </a:p>
      </dgm:t>
    </dgm:pt>
    <dgm:pt modelId="{D1AC3FD6-08F6-4F74-8DE2-EF7DDE279E45}" type="pres">
      <dgm:prSet presAssocID="{FB74F3FA-FEAA-453D-AEB7-C9D12FD3F752}" presName="circ4" presStyleLbl="vennNode1" presStyleIdx="3" presStyleCnt="7"/>
      <dgm:spPr/>
    </dgm:pt>
    <dgm:pt modelId="{81110229-4DD6-4D68-BE29-E8A8182F08C8}" type="pres">
      <dgm:prSet presAssocID="{FB74F3FA-FEAA-453D-AEB7-C9D12FD3F752}" presName="circ4Tx" presStyleLbl="revTx" presStyleIdx="0" presStyleCnt="0">
        <dgm:presLayoutVars>
          <dgm:chMax val="0"/>
          <dgm:chPref val="0"/>
          <dgm:bulletEnabled val="1"/>
        </dgm:presLayoutVars>
      </dgm:prSet>
      <dgm:spPr/>
      <dgm:t>
        <a:bodyPr/>
        <a:lstStyle/>
        <a:p>
          <a:endParaRPr lang="en-US"/>
        </a:p>
      </dgm:t>
    </dgm:pt>
    <dgm:pt modelId="{FB835AA7-4DAC-4055-B356-8E5DC8235860}" type="pres">
      <dgm:prSet presAssocID="{FA0F5405-8F9D-43D4-9FA6-DBE920276D16}" presName="circ5" presStyleLbl="vennNode1" presStyleIdx="4" presStyleCnt="7"/>
      <dgm:spPr/>
    </dgm:pt>
    <dgm:pt modelId="{37C3544C-A2C7-48CC-93A9-0FADB1E1C5B1}" type="pres">
      <dgm:prSet presAssocID="{FA0F5405-8F9D-43D4-9FA6-DBE920276D16}" presName="circ5Tx" presStyleLbl="revTx" presStyleIdx="0" presStyleCnt="0">
        <dgm:presLayoutVars>
          <dgm:chMax val="0"/>
          <dgm:chPref val="0"/>
          <dgm:bulletEnabled val="1"/>
        </dgm:presLayoutVars>
      </dgm:prSet>
      <dgm:spPr/>
      <dgm:t>
        <a:bodyPr/>
        <a:lstStyle/>
        <a:p>
          <a:endParaRPr lang="en-US"/>
        </a:p>
      </dgm:t>
    </dgm:pt>
    <dgm:pt modelId="{4A6CB043-D321-4855-B6F7-CF46A9E0E30C}" type="pres">
      <dgm:prSet presAssocID="{9D748DC4-A3C2-401D-A347-348AC9B04FEA}" presName="circ6" presStyleLbl="vennNode1" presStyleIdx="5" presStyleCnt="7"/>
      <dgm:spPr/>
    </dgm:pt>
    <dgm:pt modelId="{A461358E-AD93-484F-9999-E489ED3885C3}" type="pres">
      <dgm:prSet presAssocID="{9D748DC4-A3C2-401D-A347-348AC9B04FEA}" presName="circ6Tx" presStyleLbl="revTx" presStyleIdx="0" presStyleCnt="0">
        <dgm:presLayoutVars>
          <dgm:chMax val="0"/>
          <dgm:chPref val="0"/>
          <dgm:bulletEnabled val="1"/>
        </dgm:presLayoutVars>
      </dgm:prSet>
      <dgm:spPr/>
      <dgm:t>
        <a:bodyPr/>
        <a:lstStyle/>
        <a:p>
          <a:endParaRPr lang="en-US"/>
        </a:p>
      </dgm:t>
    </dgm:pt>
    <dgm:pt modelId="{1F52C075-A57A-45C8-928F-51A931D58C79}" type="pres">
      <dgm:prSet presAssocID="{52A9AA48-1154-4A14-A398-34E94AD6C75D}" presName="circ7" presStyleLbl="vennNode1" presStyleIdx="6" presStyleCnt="7" custLinFactNeighborX="-1039" custLinFactNeighborY="-1039"/>
      <dgm:spPr/>
    </dgm:pt>
    <dgm:pt modelId="{D7DE3009-48E5-49AA-B7F8-5AAB41ABDEFB}" type="pres">
      <dgm:prSet presAssocID="{52A9AA48-1154-4A14-A398-34E94AD6C75D}" presName="circ7Tx" presStyleLbl="revTx" presStyleIdx="0" presStyleCnt="0">
        <dgm:presLayoutVars>
          <dgm:chMax val="0"/>
          <dgm:chPref val="0"/>
          <dgm:bulletEnabled val="1"/>
        </dgm:presLayoutVars>
      </dgm:prSet>
      <dgm:spPr/>
      <dgm:t>
        <a:bodyPr/>
        <a:lstStyle/>
        <a:p>
          <a:endParaRPr lang="en-US"/>
        </a:p>
      </dgm:t>
    </dgm:pt>
  </dgm:ptLst>
  <dgm:cxnLst>
    <dgm:cxn modelId="{A6A1231A-4215-4CF6-96D3-9F7B915A79FE}" type="presOf" srcId="{23261D1C-8117-4EA3-B58D-CED74CF447CD}" destId="{9F619132-2F19-44DC-8989-2F0D05F3524F}" srcOrd="0" destOrd="0" presId="urn:microsoft.com/office/officeart/2005/8/layout/venn1"/>
    <dgm:cxn modelId="{92B48F06-6EF9-4241-B705-F6003AF1F95C}" type="presOf" srcId="{52A9AA48-1154-4A14-A398-34E94AD6C75D}" destId="{D7DE3009-48E5-49AA-B7F8-5AAB41ABDEFB}" srcOrd="0" destOrd="0" presId="urn:microsoft.com/office/officeart/2005/8/layout/venn1"/>
    <dgm:cxn modelId="{7631C676-7547-4A4D-84FA-89F7FCAD15D4}" srcId="{23261D1C-8117-4EA3-B58D-CED74CF447CD}" destId="{9709378F-1894-40DB-A24E-8879B66C011C}" srcOrd="2" destOrd="0" parTransId="{BF3650A5-3BD9-4995-AF84-8F708271D83F}" sibTransId="{CB6947BF-8461-4A27-A763-6BF38EB71461}"/>
    <dgm:cxn modelId="{CE0E9058-4CD3-41A6-A197-3FD795AEDF8C}" srcId="{23261D1C-8117-4EA3-B58D-CED74CF447CD}" destId="{9D748DC4-A3C2-401D-A347-348AC9B04FEA}" srcOrd="5" destOrd="0" parTransId="{7B7530A1-D035-483C-BE9B-B4160E322836}" sibTransId="{FD30B633-E9F0-4E4D-A47A-5C397A1444E1}"/>
    <dgm:cxn modelId="{4466F988-F47C-4F80-B967-DD132A699B43}" type="presOf" srcId="{FA0F5405-8F9D-43D4-9FA6-DBE920276D16}" destId="{37C3544C-A2C7-48CC-93A9-0FADB1E1C5B1}" srcOrd="0" destOrd="0" presId="urn:microsoft.com/office/officeart/2005/8/layout/venn1"/>
    <dgm:cxn modelId="{A0FB1CB6-217C-4861-8F2A-D0908048A97F}" type="presOf" srcId="{9709378F-1894-40DB-A24E-8879B66C011C}" destId="{840B1671-02DC-42EE-A995-9A472C5D2DA0}" srcOrd="0" destOrd="0" presId="urn:microsoft.com/office/officeart/2005/8/layout/venn1"/>
    <dgm:cxn modelId="{453FD8EF-DFE4-4CB1-B7E5-E290686CC74D}" type="presOf" srcId="{9D748DC4-A3C2-401D-A347-348AC9B04FEA}" destId="{A461358E-AD93-484F-9999-E489ED3885C3}" srcOrd="0" destOrd="0" presId="urn:microsoft.com/office/officeart/2005/8/layout/venn1"/>
    <dgm:cxn modelId="{938DC8DC-5D73-41EC-90DD-ACD99E20B6FF}" srcId="{23261D1C-8117-4EA3-B58D-CED74CF447CD}" destId="{52A9AA48-1154-4A14-A398-34E94AD6C75D}" srcOrd="6" destOrd="0" parTransId="{840BD3C4-915D-4FFA-BC00-BDAB6E4441E7}" sibTransId="{D81198A9-3F38-474B-9E22-3BC22EDC88B3}"/>
    <dgm:cxn modelId="{E3F3CA45-1FF0-4C03-91E9-21C348102699}" type="presOf" srcId="{FB74F3FA-FEAA-453D-AEB7-C9D12FD3F752}" destId="{81110229-4DD6-4D68-BE29-E8A8182F08C8}" srcOrd="0" destOrd="0" presId="urn:microsoft.com/office/officeart/2005/8/layout/venn1"/>
    <dgm:cxn modelId="{E50D4DF3-BDEE-45F5-9ED8-FAB8389DB1FB}" srcId="{23261D1C-8117-4EA3-B58D-CED74CF447CD}" destId="{5F8A3E68-F814-4890-821A-18B68984540D}" srcOrd="1" destOrd="0" parTransId="{87BFA9C4-59D6-4420-BC55-6A5BF38843A4}" sibTransId="{F19F6E4F-5940-481A-B8BE-70D7170CAB17}"/>
    <dgm:cxn modelId="{9084DAEA-6163-44BA-8C6B-DE50B6418282}" srcId="{23261D1C-8117-4EA3-B58D-CED74CF447CD}" destId="{FA0F5405-8F9D-43D4-9FA6-DBE920276D16}" srcOrd="4" destOrd="0" parTransId="{DAB92C31-6768-4F6D-BC71-1ECB7589330F}" sibTransId="{089C149F-7465-440D-9D07-EB43552DEA20}"/>
    <dgm:cxn modelId="{9C30869D-6AC7-4561-8338-F775DEDF9F20}" type="presOf" srcId="{5F8A3E68-F814-4890-821A-18B68984540D}" destId="{16F0FD32-0072-4D2A-8876-47E78F9FA18C}" srcOrd="0" destOrd="0" presId="urn:microsoft.com/office/officeart/2005/8/layout/venn1"/>
    <dgm:cxn modelId="{FD2FC070-500A-417D-AB5A-E9CE3299106D}" srcId="{23261D1C-8117-4EA3-B58D-CED74CF447CD}" destId="{B8321B08-DCA4-40AB-9B1A-1ABF4A258852}" srcOrd="0" destOrd="0" parTransId="{FFCD788A-B84F-4BC3-B1A1-D2C76216017D}" sibTransId="{398E93DE-F683-4BEE-B9F5-698ECE7BD26A}"/>
    <dgm:cxn modelId="{B80AE4FD-16F9-4EB2-9640-17E1EF3439DF}" srcId="{23261D1C-8117-4EA3-B58D-CED74CF447CD}" destId="{FB74F3FA-FEAA-453D-AEB7-C9D12FD3F752}" srcOrd="3" destOrd="0" parTransId="{0730EA8E-C606-4BDE-B9E6-52CCB41F5314}" sibTransId="{DAF54BE7-265B-4D1D-B235-2F7D59D3FECD}"/>
    <dgm:cxn modelId="{190CA9BC-7A76-4588-8617-37BBDB5AAB8D}" type="presOf" srcId="{B8321B08-DCA4-40AB-9B1A-1ABF4A258852}" destId="{1DD5A028-DC3A-4A38-9FA8-AF84390F1EC6}" srcOrd="0" destOrd="0" presId="urn:microsoft.com/office/officeart/2005/8/layout/venn1"/>
    <dgm:cxn modelId="{B588B3C4-703A-49EC-ABD5-2B0B2730190B}" type="presParOf" srcId="{9F619132-2F19-44DC-8989-2F0D05F3524F}" destId="{9CF18E02-95FA-4DAC-BD2D-4EFD6D740267}" srcOrd="0" destOrd="0" presId="urn:microsoft.com/office/officeart/2005/8/layout/venn1"/>
    <dgm:cxn modelId="{F44D77B9-FCA7-48F5-8F25-D7AF2D153163}" type="presParOf" srcId="{9F619132-2F19-44DC-8989-2F0D05F3524F}" destId="{1DD5A028-DC3A-4A38-9FA8-AF84390F1EC6}" srcOrd="1" destOrd="0" presId="urn:microsoft.com/office/officeart/2005/8/layout/venn1"/>
    <dgm:cxn modelId="{EF3B01A5-E317-4678-882C-3EE030213601}" type="presParOf" srcId="{9F619132-2F19-44DC-8989-2F0D05F3524F}" destId="{CAAABDB4-36A2-46C6-B1CE-78D9D8E1D538}" srcOrd="2" destOrd="0" presId="urn:microsoft.com/office/officeart/2005/8/layout/venn1"/>
    <dgm:cxn modelId="{18187B42-2284-466B-9436-3C0F9E1BA8A0}" type="presParOf" srcId="{9F619132-2F19-44DC-8989-2F0D05F3524F}" destId="{16F0FD32-0072-4D2A-8876-47E78F9FA18C}" srcOrd="3" destOrd="0" presId="urn:microsoft.com/office/officeart/2005/8/layout/venn1"/>
    <dgm:cxn modelId="{2D66B93C-A936-41D7-9B05-9C1091E25BCD}" type="presParOf" srcId="{9F619132-2F19-44DC-8989-2F0D05F3524F}" destId="{62E9D797-FB25-456E-9D3B-23DE257931B4}" srcOrd="4" destOrd="0" presId="urn:microsoft.com/office/officeart/2005/8/layout/venn1"/>
    <dgm:cxn modelId="{3FE62C48-8DC0-433C-B4A8-74C6DD9B1395}" type="presParOf" srcId="{9F619132-2F19-44DC-8989-2F0D05F3524F}" destId="{840B1671-02DC-42EE-A995-9A472C5D2DA0}" srcOrd="5" destOrd="0" presId="urn:microsoft.com/office/officeart/2005/8/layout/venn1"/>
    <dgm:cxn modelId="{66C88CBD-196F-47AB-BDFB-5E8C301EADFE}" type="presParOf" srcId="{9F619132-2F19-44DC-8989-2F0D05F3524F}" destId="{D1AC3FD6-08F6-4F74-8DE2-EF7DDE279E45}" srcOrd="6" destOrd="0" presId="urn:microsoft.com/office/officeart/2005/8/layout/venn1"/>
    <dgm:cxn modelId="{CB344CB3-FA50-47BA-8471-5570FB9FE148}" type="presParOf" srcId="{9F619132-2F19-44DC-8989-2F0D05F3524F}" destId="{81110229-4DD6-4D68-BE29-E8A8182F08C8}" srcOrd="7" destOrd="0" presId="urn:microsoft.com/office/officeart/2005/8/layout/venn1"/>
    <dgm:cxn modelId="{0045F28B-BBFB-4E72-B753-5AFA9B6E1AE3}" type="presParOf" srcId="{9F619132-2F19-44DC-8989-2F0D05F3524F}" destId="{FB835AA7-4DAC-4055-B356-8E5DC8235860}" srcOrd="8" destOrd="0" presId="urn:microsoft.com/office/officeart/2005/8/layout/venn1"/>
    <dgm:cxn modelId="{704810E4-EB6C-4BC0-A5A4-91B01D61DEBA}" type="presParOf" srcId="{9F619132-2F19-44DC-8989-2F0D05F3524F}" destId="{37C3544C-A2C7-48CC-93A9-0FADB1E1C5B1}" srcOrd="9" destOrd="0" presId="urn:microsoft.com/office/officeart/2005/8/layout/venn1"/>
    <dgm:cxn modelId="{98690BF0-5D09-4D06-8C00-051D4B4364CE}" type="presParOf" srcId="{9F619132-2F19-44DC-8989-2F0D05F3524F}" destId="{4A6CB043-D321-4855-B6F7-CF46A9E0E30C}" srcOrd="10" destOrd="0" presId="urn:microsoft.com/office/officeart/2005/8/layout/venn1"/>
    <dgm:cxn modelId="{B69822CC-B4E8-4BDB-9D31-A2F96A206937}" type="presParOf" srcId="{9F619132-2F19-44DC-8989-2F0D05F3524F}" destId="{A461358E-AD93-484F-9999-E489ED3885C3}" srcOrd="11" destOrd="0" presId="urn:microsoft.com/office/officeart/2005/8/layout/venn1"/>
    <dgm:cxn modelId="{E82DE1A3-7C94-4777-8D65-A8D8A1908035}" type="presParOf" srcId="{9F619132-2F19-44DC-8989-2F0D05F3524F}" destId="{1F52C075-A57A-45C8-928F-51A931D58C79}" srcOrd="12" destOrd="0" presId="urn:microsoft.com/office/officeart/2005/8/layout/venn1"/>
    <dgm:cxn modelId="{F6EF9621-B03D-4096-835D-02D05704984B}" type="presParOf" srcId="{9F619132-2F19-44DC-8989-2F0D05F3524F}" destId="{D7DE3009-48E5-49AA-B7F8-5AAB41ABDEFB}" srcOrd="1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48DCF80-7B7E-449C-80E0-C79DE371ADB5}" type="doc">
      <dgm:prSet loTypeId="urn:microsoft.com/office/officeart/2005/8/layout/cycle3" loCatId="cycle" qsTypeId="urn:microsoft.com/office/officeart/2005/8/quickstyle/simple1" qsCatId="simple" csTypeId="urn:microsoft.com/office/officeart/2005/8/colors/accent2_2" csCatId="accent2" phldr="1"/>
      <dgm:spPr/>
      <dgm:t>
        <a:bodyPr/>
        <a:lstStyle/>
        <a:p>
          <a:endParaRPr lang="en-US"/>
        </a:p>
      </dgm:t>
    </dgm:pt>
    <dgm:pt modelId="{94FC8B12-7515-4A3D-983E-60F05B54F668}">
      <dgm:prSet phldrT="[Text]"/>
      <dgm:spPr/>
      <dgm:t>
        <a:bodyPr/>
        <a:lstStyle/>
        <a:p>
          <a:r>
            <a:rPr lang="en-US" b="1" dirty="0">
              <a:solidFill>
                <a:schemeClr val="bg1"/>
              </a:solidFill>
            </a:rPr>
            <a:t>Develop Goal</a:t>
          </a:r>
        </a:p>
      </dgm:t>
    </dgm:pt>
    <dgm:pt modelId="{E0FFDC21-2057-401B-8BB7-C24DE910B29E}" type="parTrans" cxnId="{A64D78CD-8C7E-47AE-AB15-FCF4E17EFF18}">
      <dgm:prSet/>
      <dgm:spPr/>
      <dgm:t>
        <a:bodyPr/>
        <a:lstStyle/>
        <a:p>
          <a:endParaRPr lang="en-US">
            <a:solidFill>
              <a:schemeClr val="tx1"/>
            </a:solidFill>
          </a:endParaRPr>
        </a:p>
      </dgm:t>
    </dgm:pt>
    <dgm:pt modelId="{06F5DF3C-A970-4A92-A090-391664AC0A86}" type="sibTrans" cxnId="{A64D78CD-8C7E-47AE-AB15-FCF4E17EFF18}">
      <dgm:prSet/>
      <dgm:spPr/>
      <dgm:t>
        <a:bodyPr/>
        <a:lstStyle/>
        <a:p>
          <a:endParaRPr lang="en-US">
            <a:solidFill>
              <a:schemeClr val="tx1"/>
            </a:solidFill>
          </a:endParaRPr>
        </a:p>
      </dgm:t>
    </dgm:pt>
    <dgm:pt modelId="{D87C88C5-792C-483E-9D35-1A19699C5AAC}">
      <dgm:prSet phldrT="[Text]"/>
      <dgm:spPr/>
      <dgm:t>
        <a:bodyPr/>
        <a:lstStyle/>
        <a:p>
          <a:r>
            <a:rPr lang="en-US" b="1" dirty="0">
              <a:solidFill>
                <a:schemeClr val="bg1"/>
              </a:solidFill>
            </a:rPr>
            <a:t>IL Plan</a:t>
          </a:r>
        </a:p>
      </dgm:t>
    </dgm:pt>
    <dgm:pt modelId="{71CCC6E9-45DB-4CE1-8051-2758EC453C70}" type="parTrans" cxnId="{C363CCB8-EB3B-4DAE-B67D-99EB6AFB6FFC}">
      <dgm:prSet/>
      <dgm:spPr/>
      <dgm:t>
        <a:bodyPr/>
        <a:lstStyle/>
        <a:p>
          <a:endParaRPr lang="en-US">
            <a:solidFill>
              <a:schemeClr val="tx1"/>
            </a:solidFill>
          </a:endParaRPr>
        </a:p>
      </dgm:t>
    </dgm:pt>
    <dgm:pt modelId="{B0F2A97A-E7DA-4328-A3B1-1CAF6370F096}" type="sibTrans" cxnId="{C363CCB8-EB3B-4DAE-B67D-99EB6AFB6FFC}">
      <dgm:prSet/>
      <dgm:spPr/>
      <dgm:t>
        <a:bodyPr/>
        <a:lstStyle/>
        <a:p>
          <a:endParaRPr lang="en-US">
            <a:solidFill>
              <a:schemeClr val="tx1"/>
            </a:solidFill>
          </a:endParaRPr>
        </a:p>
      </dgm:t>
    </dgm:pt>
    <dgm:pt modelId="{B445F6A1-CD4B-4CA5-BB34-5DFF5592B4FA}">
      <dgm:prSet phldrT="[Text]"/>
      <dgm:spPr/>
      <dgm:t>
        <a:bodyPr/>
        <a:lstStyle/>
        <a:p>
          <a:r>
            <a:rPr lang="en-US" b="1" dirty="0">
              <a:solidFill>
                <a:schemeClr val="bg1"/>
              </a:solidFill>
            </a:rPr>
            <a:t>Meet with IL Specialist</a:t>
          </a:r>
        </a:p>
      </dgm:t>
    </dgm:pt>
    <dgm:pt modelId="{B8835A3F-0E5E-441E-A4A3-A82615534344}" type="parTrans" cxnId="{3B00CB64-824D-4E4B-A4AC-0EEF11FE0C79}">
      <dgm:prSet/>
      <dgm:spPr/>
      <dgm:t>
        <a:bodyPr/>
        <a:lstStyle/>
        <a:p>
          <a:endParaRPr lang="en-US">
            <a:solidFill>
              <a:schemeClr val="tx1"/>
            </a:solidFill>
          </a:endParaRPr>
        </a:p>
      </dgm:t>
    </dgm:pt>
    <dgm:pt modelId="{1D057B28-D087-469F-844F-C0ADDA0A7747}" type="sibTrans" cxnId="{3B00CB64-824D-4E4B-A4AC-0EEF11FE0C79}">
      <dgm:prSet/>
      <dgm:spPr/>
      <dgm:t>
        <a:bodyPr/>
        <a:lstStyle/>
        <a:p>
          <a:endParaRPr lang="en-US">
            <a:solidFill>
              <a:schemeClr val="tx1"/>
            </a:solidFill>
          </a:endParaRPr>
        </a:p>
      </dgm:t>
    </dgm:pt>
    <dgm:pt modelId="{BAFCAF06-5F85-4E96-AAB4-821E089CFA60}">
      <dgm:prSet phldrT="[Text]"/>
      <dgm:spPr/>
      <dgm:t>
        <a:bodyPr/>
        <a:lstStyle/>
        <a:p>
          <a:r>
            <a:rPr lang="en-US" b="1" dirty="0">
              <a:solidFill>
                <a:schemeClr val="bg1"/>
              </a:solidFill>
            </a:rPr>
            <a:t>Reach Goal</a:t>
          </a:r>
        </a:p>
      </dgm:t>
    </dgm:pt>
    <dgm:pt modelId="{021F8DFF-B459-409E-9B4E-71183240DB65}" type="parTrans" cxnId="{4A871993-51AE-474B-AEB5-B322B32362E1}">
      <dgm:prSet/>
      <dgm:spPr/>
      <dgm:t>
        <a:bodyPr/>
        <a:lstStyle/>
        <a:p>
          <a:endParaRPr lang="en-US">
            <a:solidFill>
              <a:schemeClr val="tx1"/>
            </a:solidFill>
          </a:endParaRPr>
        </a:p>
      </dgm:t>
    </dgm:pt>
    <dgm:pt modelId="{45C8666D-80EE-46C3-8E35-B8C4E110FF4F}" type="sibTrans" cxnId="{4A871993-51AE-474B-AEB5-B322B32362E1}">
      <dgm:prSet/>
      <dgm:spPr/>
      <dgm:t>
        <a:bodyPr/>
        <a:lstStyle/>
        <a:p>
          <a:endParaRPr lang="en-US">
            <a:solidFill>
              <a:schemeClr val="tx1"/>
            </a:solidFill>
          </a:endParaRPr>
        </a:p>
      </dgm:t>
    </dgm:pt>
    <dgm:pt modelId="{F3FE1CD2-9C18-4AF0-96AF-E386E2821F75}">
      <dgm:prSet phldrT="[Text]"/>
      <dgm:spPr/>
      <dgm:t>
        <a:bodyPr/>
        <a:lstStyle/>
        <a:p>
          <a:r>
            <a:rPr lang="en-US" b="1" dirty="0">
              <a:solidFill>
                <a:schemeClr val="bg1"/>
              </a:solidFill>
            </a:rPr>
            <a:t>Develop new goal or Discontinue</a:t>
          </a:r>
        </a:p>
      </dgm:t>
    </dgm:pt>
    <dgm:pt modelId="{F25BE822-A5FE-4784-8B0D-60202C495384}" type="parTrans" cxnId="{37CB7617-BD69-4C26-A180-B6F60C95FF97}">
      <dgm:prSet/>
      <dgm:spPr/>
      <dgm:t>
        <a:bodyPr/>
        <a:lstStyle/>
        <a:p>
          <a:endParaRPr lang="en-US">
            <a:solidFill>
              <a:schemeClr val="tx1"/>
            </a:solidFill>
          </a:endParaRPr>
        </a:p>
      </dgm:t>
    </dgm:pt>
    <dgm:pt modelId="{870017CA-8F0B-4FAD-9E2D-2ED7F6BE0AAE}" type="sibTrans" cxnId="{37CB7617-BD69-4C26-A180-B6F60C95FF97}">
      <dgm:prSet/>
      <dgm:spPr/>
      <dgm:t>
        <a:bodyPr/>
        <a:lstStyle/>
        <a:p>
          <a:endParaRPr lang="en-US">
            <a:solidFill>
              <a:schemeClr val="tx1"/>
            </a:solidFill>
          </a:endParaRPr>
        </a:p>
      </dgm:t>
    </dgm:pt>
    <dgm:pt modelId="{7BD31319-E1DB-4107-98B0-5A435791884B}">
      <dgm:prSet phldrT="[Text]"/>
      <dgm:spPr/>
      <dgm:t>
        <a:bodyPr/>
        <a:lstStyle/>
        <a:p>
          <a:r>
            <a:rPr lang="en-US" b="1" dirty="0">
              <a:solidFill>
                <a:schemeClr val="bg1"/>
              </a:solidFill>
            </a:rPr>
            <a:t>Intake</a:t>
          </a:r>
        </a:p>
      </dgm:t>
    </dgm:pt>
    <dgm:pt modelId="{28540836-B5D3-46D0-90B9-71031D6F3687}" type="parTrans" cxnId="{F7B97F2D-6DF4-4ADA-B1B3-2677B38F817F}">
      <dgm:prSet/>
      <dgm:spPr/>
      <dgm:t>
        <a:bodyPr/>
        <a:lstStyle/>
        <a:p>
          <a:endParaRPr lang="en-US"/>
        </a:p>
      </dgm:t>
    </dgm:pt>
    <dgm:pt modelId="{DCF89B59-E582-4030-8C74-244AA8B95530}" type="sibTrans" cxnId="{F7B97F2D-6DF4-4ADA-B1B3-2677B38F817F}">
      <dgm:prSet/>
      <dgm:spPr/>
      <dgm:t>
        <a:bodyPr/>
        <a:lstStyle/>
        <a:p>
          <a:endParaRPr lang="en-US"/>
        </a:p>
      </dgm:t>
    </dgm:pt>
    <dgm:pt modelId="{86CDD66E-A6DA-4261-AC78-94CD0C6E911E}" type="pres">
      <dgm:prSet presAssocID="{D48DCF80-7B7E-449C-80E0-C79DE371ADB5}" presName="Name0" presStyleCnt="0">
        <dgm:presLayoutVars>
          <dgm:dir/>
          <dgm:resizeHandles val="exact"/>
        </dgm:presLayoutVars>
      </dgm:prSet>
      <dgm:spPr/>
      <dgm:t>
        <a:bodyPr/>
        <a:lstStyle/>
        <a:p>
          <a:endParaRPr lang="en-US"/>
        </a:p>
      </dgm:t>
    </dgm:pt>
    <dgm:pt modelId="{9352ADD2-0BD6-46B2-8681-71A3F7265D6C}" type="pres">
      <dgm:prSet presAssocID="{D48DCF80-7B7E-449C-80E0-C79DE371ADB5}" presName="cycle" presStyleCnt="0"/>
      <dgm:spPr/>
    </dgm:pt>
    <dgm:pt modelId="{D87686BC-3E6C-471D-9ECC-42B0FDCFB547}" type="pres">
      <dgm:prSet presAssocID="{7BD31319-E1DB-4107-98B0-5A435791884B}" presName="nodeFirstNode" presStyleLbl="node1" presStyleIdx="0" presStyleCnt="6">
        <dgm:presLayoutVars>
          <dgm:bulletEnabled val="1"/>
        </dgm:presLayoutVars>
      </dgm:prSet>
      <dgm:spPr/>
      <dgm:t>
        <a:bodyPr/>
        <a:lstStyle/>
        <a:p>
          <a:endParaRPr lang="en-US"/>
        </a:p>
      </dgm:t>
    </dgm:pt>
    <dgm:pt modelId="{2BEFCF33-16C2-43C1-8BD6-3E322DCBCF5F}" type="pres">
      <dgm:prSet presAssocID="{DCF89B59-E582-4030-8C74-244AA8B95530}" presName="sibTransFirstNode" presStyleLbl="bgShp" presStyleIdx="0" presStyleCnt="1"/>
      <dgm:spPr/>
      <dgm:t>
        <a:bodyPr/>
        <a:lstStyle/>
        <a:p>
          <a:endParaRPr lang="en-US"/>
        </a:p>
      </dgm:t>
    </dgm:pt>
    <dgm:pt modelId="{8C795DC0-B692-42C6-85A3-5A773FE0245C}" type="pres">
      <dgm:prSet presAssocID="{94FC8B12-7515-4A3D-983E-60F05B54F668}" presName="nodeFollowingNodes" presStyleLbl="node1" presStyleIdx="1" presStyleCnt="6">
        <dgm:presLayoutVars>
          <dgm:bulletEnabled val="1"/>
        </dgm:presLayoutVars>
      </dgm:prSet>
      <dgm:spPr/>
      <dgm:t>
        <a:bodyPr/>
        <a:lstStyle/>
        <a:p>
          <a:endParaRPr lang="en-US"/>
        </a:p>
      </dgm:t>
    </dgm:pt>
    <dgm:pt modelId="{32C0F13F-4E09-4E9A-93EA-09D1EC0CB5A5}" type="pres">
      <dgm:prSet presAssocID="{D87C88C5-792C-483E-9D35-1A19699C5AAC}" presName="nodeFollowingNodes" presStyleLbl="node1" presStyleIdx="2" presStyleCnt="6">
        <dgm:presLayoutVars>
          <dgm:bulletEnabled val="1"/>
        </dgm:presLayoutVars>
      </dgm:prSet>
      <dgm:spPr/>
      <dgm:t>
        <a:bodyPr/>
        <a:lstStyle/>
        <a:p>
          <a:endParaRPr lang="en-US"/>
        </a:p>
      </dgm:t>
    </dgm:pt>
    <dgm:pt modelId="{68BFEF4B-AB57-416D-80E9-3FF0173F95E9}" type="pres">
      <dgm:prSet presAssocID="{B445F6A1-CD4B-4CA5-BB34-5DFF5592B4FA}" presName="nodeFollowingNodes" presStyleLbl="node1" presStyleIdx="3" presStyleCnt="6">
        <dgm:presLayoutVars>
          <dgm:bulletEnabled val="1"/>
        </dgm:presLayoutVars>
      </dgm:prSet>
      <dgm:spPr/>
      <dgm:t>
        <a:bodyPr/>
        <a:lstStyle/>
        <a:p>
          <a:endParaRPr lang="en-US"/>
        </a:p>
      </dgm:t>
    </dgm:pt>
    <dgm:pt modelId="{F749E3A1-A7DC-451C-B307-CE43363735B6}" type="pres">
      <dgm:prSet presAssocID="{BAFCAF06-5F85-4E96-AAB4-821E089CFA60}" presName="nodeFollowingNodes" presStyleLbl="node1" presStyleIdx="4" presStyleCnt="6">
        <dgm:presLayoutVars>
          <dgm:bulletEnabled val="1"/>
        </dgm:presLayoutVars>
      </dgm:prSet>
      <dgm:spPr/>
      <dgm:t>
        <a:bodyPr/>
        <a:lstStyle/>
        <a:p>
          <a:endParaRPr lang="en-US"/>
        </a:p>
      </dgm:t>
    </dgm:pt>
    <dgm:pt modelId="{876E3218-C6C9-4AEA-8996-05039C72DD78}" type="pres">
      <dgm:prSet presAssocID="{F3FE1CD2-9C18-4AF0-96AF-E386E2821F75}" presName="nodeFollowingNodes" presStyleLbl="node1" presStyleIdx="5" presStyleCnt="6">
        <dgm:presLayoutVars>
          <dgm:bulletEnabled val="1"/>
        </dgm:presLayoutVars>
      </dgm:prSet>
      <dgm:spPr/>
      <dgm:t>
        <a:bodyPr/>
        <a:lstStyle/>
        <a:p>
          <a:endParaRPr lang="en-US"/>
        </a:p>
      </dgm:t>
    </dgm:pt>
  </dgm:ptLst>
  <dgm:cxnLst>
    <dgm:cxn modelId="{D54740D8-0067-4E06-9DB9-53935C694942}" type="presOf" srcId="{DCF89B59-E582-4030-8C74-244AA8B95530}" destId="{2BEFCF33-16C2-43C1-8BD6-3E322DCBCF5F}" srcOrd="0" destOrd="0" presId="urn:microsoft.com/office/officeart/2005/8/layout/cycle3"/>
    <dgm:cxn modelId="{4A871993-51AE-474B-AEB5-B322B32362E1}" srcId="{D48DCF80-7B7E-449C-80E0-C79DE371ADB5}" destId="{BAFCAF06-5F85-4E96-AAB4-821E089CFA60}" srcOrd="4" destOrd="0" parTransId="{021F8DFF-B459-409E-9B4E-71183240DB65}" sibTransId="{45C8666D-80EE-46C3-8E35-B8C4E110FF4F}"/>
    <dgm:cxn modelId="{BFFA930D-346F-4D99-84D5-B8127C69A43D}" type="presOf" srcId="{94FC8B12-7515-4A3D-983E-60F05B54F668}" destId="{8C795DC0-B692-42C6-85A3-5A773FE0245C}" srcOrd="0" destOrd="0" presId="urn:microsoft.com/office/officeart/2005/8/layout/cycle3"/>
    <dgm:cxn modelId="{F7B97F2D-6DF4-4ADA-B1B3-2677B38F817F}" srcId="{D48DCF80-7B7E-449C-80E0-C79DE371ADB5}" destId="{7BD31319-E1DB-4107-98B0-5A435791884B}" srcOrd="0" destOrd="0" parTransId="{28540836-B5D3-46D0-90B9-71031D6F3687}" sibTransId="{DCF89B59-E582-4030-8C74-244AA8B95530}"/>
    <dgm:cxn modelId="{75A3012D-9CEE-4915-B890-DE96F69C79D7}" type="presOf" srcId="{B445F6A1-CD4B-4CA5-BB34-5DFF5592B4FA}" destId="{68BFEF4B-AB57-416D-80E9-3FF0173F95E9}" srcOrd="0" destOrd="0" presId="urn:microsoft.com/office/officeart/2005/8/layout/cycle3"/>
    <dgm:cxn modelId="{0F85E367-BB90-4AC7-A2EA-690A5D3330FA}" type="presOf" srcId="{F3FE1CD2-9C18-4AF0-96AF-E386E2821F75}" destId="{876E3218-C6C9-4AEA-8996-05039C72DD78}" srcOrd="0" destOrd="0" presId="urn:microsoft.com/office/officeart/2005/8/layout/cycle3"/>
    <dgm:cxn modelId="{A64D78CD-8C7E-47AE-AB15-FCF4E17EFF18}" srcId="{D48DCF80-7B7E-449C-80E0-C79DE371ADB5}" destId="{94FC8B12-7515-4A3D-983E-60F05B54F668}" srcOrd="1" destOrd="0" parTransId="{E0FFDC21-2057-401B-8BB7-C24DE910B29E}" sibTransId="{06F5DF3C-A970-4A92-A090-391664AC0A86}"/>
    <dgm:cxn modelId="{2026D8AC-02E5-416B-87EE-1A80422BEDE9}" type="presOf" srcId="{D87C88C5-792C-483E-9D35-1A19699C5AAC}" destId="{32C0F13F-4E09-4E9A-93EA-09D1EC0CB5A5}" srcOrd="0" destOrd="0" presId="urn:microsoft.com/office/officeart/2005/8/layout/cycle3"/>
    <dgm:cxn modelId="{A77A86EE-B15E-4474-B272-2DC1512882D0}" type="presOf" srcId="{D48DCF80-7B7E-449C-80E0-C79DE371ADB5}" destId="{86CDD66E-A6DA-4261-AC78-94CD0C6E911E}" srcOrd="0" destOrd="0" presId="urn:microsoft.com/office/officeart/2005/8/layout/cycle3"/>
    <dgm:cxn modelId="{37CB7617-BD69-4C26-A180-B6F60C95FF97}" srcId="{D48DCF80-7B7E-449C-80E0-C79DE371ADB5}" destId="{F3FE1CD2-9C18-4AF0-96AF-E386E2821F75}" srcOrd="5" destOrd="0" parTransId="{F25BE822-A5FE-4784-8B0D-60202C495384}" sibTransId="{870017CA-8F0B-4FAD-9E2D-2ED7F6BE0AAE}"/>
    <dgm:cxn modelId="{C363CCB8-EB3B-4DAE-B67D-99EB6AFB6FFC}" srcId="{D48DCF80-7B7E-449C-80E0-C79DE371ADB5}" destId="{D87C88C5-792C-483E-9D35-1A19699C5AAC}" srcOrd="2" destOrd="0" parTransId="{71CCC6E9-45DB-4CE1-8051-2758EC453C70}" sibTransId="{B0F2A97A-E7DA-4328-A3B1-1CAF6370F096}"/>
    <dgm:cxn modelId="{DBFE97A6-332F-427C-8F51-860884F4CF77}" type="presOf" srcId="{7BD31319-E1DB-4107-98B0-5A435791884B}" destId="{D87686BC-3E6C-471D-9ECC-42B0FDCFB547}" srcOrd="0" destOrd="0" presId="urn:microsoft.com/office/officeart/2005/8/layout/cycle3"/>
    <dgm:cxn modelId="{FED5AE3B-1301-43E0-AF53-75F85B3AAF69}" type="presOf" srcId="{BAFCAF06-5F85-4E96-AAB4-821E089CFA60}" destId="{F749E3A1-A7DC-451C-B307-CE43363735B6}" srcOrd="0" destOrd="0" presId="urn:microsoft.com/office/officeart/2005/8/layout/cycle3"/>
    <dgm:cxn modelId="{3B00CB64-824D-4E4B-A4AC-0EEF11FE0C79}" srcId="{D48DCF80-7B7E-449C-80E0-C79DE371ADB5}" destId="{B445F6A1-CD4B-4CA5-BB34-5DFF5592B4FA}" srcOrd="3" destOrd="0" parTransId="{B8835A3F-0E5E-441E-A4A3-A82615534344}" sibTransId="{1D057B28-D087-469F-844F-C0ADDA0A7747}"/>
    <dgm:cxn modelId="{8E88A5BA-AA01-4C38-9810-AA22A2F7657F}" type="presParOf" srcId="{86CDD66E-A6DA-4261-AC78-94CD0C6E911E}" destId="{9352ADD2-0BD6-46B2-8681-71A3F7265D6C}" srcOrd="0" destOrd="0" presId="urn:microsoft.com/office/officeart/2005/8/layout/cycle3"/>
    <dgm:cxn modelId="{538F7F37-35DB-4A2B-8D2F-74D757F01158}" type="presParOf" srcId="{9352ADD2-0BD6-46B2-8681-71A3F7265D6C}" destId="{D87686BC-3E6C-471D-9ECC-42B0FDCFB547}" srcOrd="0" destOrd="0" presId="urn:microsoft.com/office/officeart/2005/8/layout/cycle3"/>
    <dgm:cxn modelId="{7B9B24B9-42F2-4E76-8700-D5D9EBDDD7E1}" type="presParOf" srcId="{9352ADD2-0BD6-46B2-8681-71A3F7265D6C}" destId="{2BEFCF33-16C2-43C1-8BD6-3E322DCBCF5F}" srcOrd="1" destOrd="0" presId="urn:microsoft.com/office/officeart/2005/8/layout/cycle3"/>
    <dgm:cxn modelId="{4A292CB1-C73A-40E2-9D6A-64FDAE656FCC}" type="presParOf" srcId="{9352ADD2-0BD6-46B2-8681-71A3F7265D6C}" destId="{8C795DC0-B692-42C6-85A3-5A773FE0245C}" srcOrd="2" destOrd="0" presId="urn:microsoft.com/office/officeart/2005/8/layout/cycle3"/>
    <dgm:cxn modelId="{0A39C262-B0E8-46F1-85FA-7BB154415A88}" type="presParOf" srcId="{9352ADD2-0BD6-46B2-8681-71A3F7265D6C}" destId="{32C0F13F-4E09-4E9A-93EA-09D1EC0CB5A5}" srcOrd="3" destOrd="0" presId="urn:microsoft.com/office/officeart/2005/8/layout/cycle3"/>
    <dgm:cxn modelId="{EEE5794F-5631-47C7-8FD9-C623EBCA4319}" type="presParOf" srcId="{9352ADD2-0BD6-46B2-8681-71A3F7265D6C}" destId="{68BFEF4B-AB57-416D-80E9-3FF0173F95E9}" srcOrd="4" destOrd="0" presId="urn:microsoft.com/office/officeart/2005/8/layout/cycle3"/>
    <dgm:cxn modelId="{81AC2B4D-B554-4315-B8BD-4A75B62FF74E}" type="presParOf" srcId="{9352ADD2-0BD6-46B2-8681-71A3F7265D6C}" destId="{F749E3A1-A7DC-451C-B307-CE43363735B6}" srcOrd="5" destOrd="0" presId="urn:microsoft.com/office/officeart/2005/8/layout/cycle3"/>
    <dgm:cxn modelId="{69F70C70-E9D2-4621-8F68-B7587E998CF1}" type="presParOf" srcId="{9352ADD2-0BD6-46B2-8681-71A3F7265D6C}" destId="{876E3218-C6C9-4AEA-8996-05039C72DD78}" srcOrd="6" destOrd="0" presId="urn:microsoft.com/office/officeart/2005/8/layout/cycle3"/>
  </dgm:cxnLst>
  <dgm:bg>
    <a:solidFill>
      <a:schemeClr val="accent1">
        <a:lumMod val="60000"/>
        <a:lumOff val="40000"/>
      </a:schemeClr>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F18E02-95FA-4DAC-BD2D-4EFD6D740267}">
      <dsp:nvSpPr>
        <dsp:cNvPr id="0" name=""/>
        <dsp:cNvSpPr/>
      </dsp:nvSpPr>
      <dsp:spPr>
        <a:xfrm>
          <a:off x="2471799" y="936927"/>
          <a:ext cx="1200267" cy="1200415"/>
        </a:xfrm>
        <a:prstGeom prst="ellipse">
          <a:avLst/>
        </a:prstGeom>
        <a:solidFill>
          <a:schemeClr val="accent5">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1DD5A028-DC3A-4A38-9FA8-AF84390F1EC6}">
      <dsp:nvSpPr>
        <dsp:cNvPr id="0" name=""/>
        <dsp:cNvSpPr/>
      </dsp:nvSpPr>
      <dsp:spPr>
        <a:xfrm>
          <a:off x="2384280" y="0"/>
          <a:ext cx="1375306" cy="73599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r>
            <a:rPr lang="en-US" sz="2100" kern="1200" dirty="0"/>
            <a:t>Consumer Control</a:t>
          </a:r>
        </a:p>
      </dsp:txBody>
      <dsp:txXfrm>
        <a:off x="2384280" y="0"/>
        <a:ext cx="1375306" cy="735999"/>
      </dsp:txXfrm>
    </dsp:sp>
    <dsp:sp modelId="{CAAABDB4-36A2-46C6-B1CE-78D9D8E1D538}">
      <dsp:nvSpPr>
        <dsp:cNvPr id="0" name=""/>
        <dsp:cNvSpPr/>
      </dsp:nvSpPr>
      <dsp:spPr>
        <a:xfrm>
          <a:off x="2823878" y="1106207"/>
          <a:ext cx="1200267" cy="1200415"/>
        </a:xfrm>
        <a:prstGeom prst="ellipse">
          <a:avLst/>
        </a:prstGeom>
        <a:solidFill>
          <a:schemeClr val="accent5">
            <a:alpha val="50000"/>
            <a:hueOff val="542838"/>
            <a:satOff val="1866"/>
            <a:lumOff val="-895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16F0FD32-0072-4D2A-8876-47E78F9FA18C}">
      <dsp:nvSpPr>
        <dsp:cNvPr id="0" name=""/>
        <dsp:cNvSpPr/>
      </dsp:nvSpPr>
      <dsp:spPr>
        <a:xfrm>
          <a:off x="4172179" y="699199"/>
          <a:ext cx="1300290" cy="80959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r>
            <a:rPr lang="en-US" sz="2100" kern="1200" dirty="0"/>
            <a:t>Peer Support</a:t>
          </a:r>
        </a:p>
      </dsp:txBody>
      <dsp:txXfrm>
        <a:off x="4172179" y="699199"/>
        <a:ext cx="1300290" cy="809599"/>
      </dsp:txXfrm>
    </dsp:sp>
    <dsp:sp modelId="{62E9D797-FB25-456E-9D3B-23DE257931B4}">
      <dsp:nvSpPr>
        <dsp:cNvPr id="0" name=""/>
        <dsp:cNvSpPr/>
      </dsp:nvSpPr>
      <dsp:spPr>
        <a:xfrm>
          <a:off x="2910397" y="1487086"/>
          <a:ext cx="1200267" cy="1200415"/>
        </a:xfrm>
        <a:prstGeom prst="ellipse">
          <a:avLst/>
        </a:prstGeom>
        <a:solidFill>
          <a:schemeClr val="accent5">
            <a:alpha val="50000"/>
            <a:hueOff val="1085675"/>
            <a:satOff val="3732"/>
            <a:lumOff val="-1790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840B1671-02DC-42EE-A995-9A472C5D2DA0}">
      <dsp:nvSpPr>
        <dsp:cNvPr id="0" name=""/>
        <dsp:cNvSpPr/>
      </dsp:nvSpPr>
      <dsp:spPr>
        <a:xfrm>
          <a:off x="4297206" y="1729598"/>
          <a:ext cx="1275284" cy="86479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r>
            <a:rPr lang="en-US" sz="2100" kern="1200" dirty="0"/>
            <a:t>Self-Help</a:t>
          </a:r>
        </a:p>
      </dsp:txBody>
      <dsp:txXfrm>
        <a:off x="4297206" y="1729598"/>
        <a:ext cx="1275284" cy="864799"/>
      </dsp:txXfrm>
    </dsp:sp>
    <dsp:sp modelId="{D1AC3FD6-08F6-4F74-8DE2-EF7DDE279E45}">
      <dsp:nvSpPr>
        <dsp:cNvPr id="0" name=""/>
        <dsp:cNvSpPr/>
      </dsp:nvSpPr>
      <dsp:spPr>
        <a:xfrm>
          <a:off x="2666843" y="1792526"/>
          <a:ext cx="1200267" cy="1200415"/>
        </a:xfrm>
        <a:prstGeom prst="ellipse">
          <a:avLst/>
        </a:prstGeom>
        <a:solidFill>
          <a:schemeClr val="accent5">
            <a:alpha val="50000"/>
            <a:hueOff val="1628513"/>
            <a:satOff val="5598"/>
            <a:lumOff val="-2686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81110229-4DD6-4D68-BE29-E8A8182F08C8}">
      <dsp:nvSpPr>
        <dsp:cNvPr id="0" name=""/>
        <dsp:cNvSpPr/>
      </dsp:nvSpPr>
      <dsp:spPr>
        <a:xfrm>
          <a:off x="3747084" y="2888797"/>
          <a:ext cx="1375306" cy="79119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r>
            <a:rPr lang="en-US" sz="2100" kern="1200" dirty="0"/>
            <a:t>Full Inclusion</a:t>
          </a:r>
        </a:p>
      </dsp:txBody>
      <dsp:txXfrm>
        <a:off x="3747084" y="2888797"/>
        <a:ext cx="1375306" cy="791199"/>
      </dsp:txXfrm>
    </dsp:sp>
    <dsp:sp modelId="{FB835AA7-4DAC-4055-B356-8E5DC8235860}">
      <dsp:nvSpPr>
        <dsp:cNvPr id="0" name=""/>
        <dsp:cNvSpPr/>
      </dsp:nvSpPr>
      <dsp:spPr>
        <a:xfrm>
          <a:off x="2276756" y="1792526"/>
          <a:ext cx="1200267" cy="1200415"/>
        </a:xfrm>
        <a:prstGeom prst="ellipse">
          <a:avLst/>
        </a:prstGeom>
        <a:solidFill>
          <a:schemeClr val="accent5">
            <a:alpha val="50000"/>
            <a:hueOff val="2171351"/>
            <a:satOff val="7464"/>
            <a:lumOff val="-3581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37C3544C-A2C7-48CC-93A9-0FADB1E1C5B1}">
      <dsp:nvSpPr>
        <dsp:cNvPr id="0" name=""/>
        <dsp:cNvSpPr/>
      </dsp:nvSpPr>
      <dsp:spPr>
        <a:xfrm>
          <a:off x="1021475" y="2888797"/>
          <a:ext cx="1375306" cy="79119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r>
            <a:rPr lang="en-US" sz="2100" kern="1200" dirty="0"/>
            <a:t>Equal Access</a:t>
          </a:r>
        </a:p>
      </dsp:txBody>
      <dsp:txXfrm>
        <a:off x="1021475" y="2888797"/>
        <a:ext cx="1375306" cy="791199"/>
      </dsp:txXfrm>
    </dsp:sp>
    <dsp:sp modelId="{4A6CB043-D321-4855-B6F7-CF46A9E0E30C}">
      <dsp:nvSpPr>
        <dsp:cNvPr id="0" name=""/>
        <dsp:cNvSpPr/>
      </dsp:nvSpPr>
      <dsp:spPr>
        <a:xfrm>
          <a:off x="2033201" y="1487086"/>
          <a:ext cx="1200267" cy="1200415"/>
        </a:xfrm>
        <a:prstGeom prst="ellipse">
          <a:avLst/>
        </a:prstGeom>
        <a:solidFill>
          <a:schemeClr val="accent5">
            <a:alpha val="50000"/>
            <a:hueOff val="2714188"/>
            <a:satOff val="9330"/>
            <a:lumOff val="-4477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A461358E-AD93-484F-9999-E489ED3885C3}">
      <dsp:nvSpPr>
        <dsp:cNvPr id="0" name=""/>
        <dsp:cNvSpPr/>
      </dsp:nvSpPr>
      <dsp:spPr>
        <a:xfrm>
          <a:off x="571375" y="1729598"/>
          <a:ext cx="1275284" cy="86479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r>
            <a:rPr lang="en-US" sz="2100" kern="1200" dirty="0"/>
            <a:t>Self-Advocacy</a:t>
          </a:r>
        </a:p>
      </dsp:txBody>
      <dsp:txXfrm>
        <a:off x="571375" y="1729598"/>
        <a:ext cx="1275284" cy="864799"/>
      </dsp:txXfrm>
    </dsp:sp>
    <dsp:sp modelId="{1F52C075-A57A-45C8-928F-51A931D58C79}">
      <dsp:nvSpPr>
        <dsp:cNvPr id="0" name=""/>
        <dsp:cNvSpPr/>
      </dsp:nvSpPr>
      <dsp:spPr>
        <a:xfrm>
          <a:off x="2107250" y="1093734"/>
          <a:ext cx="1200267" cy="1200415"/>
        </a:xfrm>
        <a:prstGeom prst="ellipse">
          <a:avLst/>
        </a:prstGeom>
        <a:solidFill>
          <a:schemeClr val="accent5">
            <a:alpha val="50000"/>
            <a:hueOff val="3257026"/>
            <a:satOff val="11196"/>
            <a:lumOff val="-5372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D7DE3009-48E5-49AA-B7F8-5AAB41ABDEFB}">
      <dsp:nvSpPr>
        <dsp:cNvPr id="0" name=""/>
        <dsp:cNvSpPr/>
      </dsp:nvSpPr>
      <dsp:spPr>
        <a:xfrm>
          <a:off x="671397" y="699199"/>
          <a:ext cx="1300290" cy="80959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r>
            <a:rPr lang="en-US" sz="2100" kern="1200" dirty="0"/>
            <a:t>Integration</a:t>
          </a:r>
        </a:p>
      </dsp:txBody>
      <dsp:txXfrm>
        <a:off x="671397" y="699199"/>
        <a:ext cx="1300290" cy="8095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EFCF33-16C2-43C1-8BD6-3E322DCBCF5F}">
      <dsp:nvSpPr>
        <dsp:cNvPr id="0" name=""/>
        <dsp:cNvSpPr/>
      </dsp:nvSpPr>
      <dsp:spPr>
        <a:xfrm>
          <a:off x="1484837" y="-3733"/>
          <a:ext cx="3659639" cy="3659639"/>
        </a:xfrm>
        <a:prstGeom prst="circularArrow">
          <a:avLst>
            <a:gd name="adj1" fmla="val 5274"/>
            <a:gd name="adj2" fmla="val 312630"/>
            <a:gd name="adj3" fmla="val 14252065"/>
            <a:gd name="adj4" fmla="val 17113027"/>
            <a:gd name="adj5" fmla="val 5477"/>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87686BC-3E6C-471D-9ECC-42B0FDCFB547}">
      <dsp:nvSpPr>
        <dsp:cNvPr id="0" name=""/>
        <dsp:cNvSpPr/>
      </dsp:nvSpPr>
      <dsp:spPr>
        <a:xfrm>
          <a:off x="2628419" y="1040"/>
          <a:ext cx="1372475" cy="686237"/>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a:solidFill>
                <a:schemeClr val="bg1"/>
              </a:solidFill>
            </a:rPr>
            <a:t>Intake</a:t>
          </a:r>
        </a:p>
      </dsp:txBody>
      <dsp:txXfrm>
        <a:off x="2661918" y="34539"/>
        <a:ext cx="1305477" cy="619239"/>
      </dsp:txXfrm>
    </dsp:sp>
    <dsp:sp modelId="{8C795DC0-B692-42C6-85A3-5A773FE0245C}">
      <dsp:nvSpPr>
        <dsp:cNvPr id="0" name=""/>
        <dsp:cNvSpPr/>
      </dsp:nvSpPr>
      <dsp:spPr>
        <a:xfrm>
          <a:off x="3914156" y="743360"/>
          <a:ext cx="1372475" cy="686237"/>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a:solidFill>
                <a:schemeClr val="bg1"/>
              </a:solidFill>
            </a:rPr>
            <a:t>Develop Goal</a:t>
          </a:r>
        </a:p>
      </dsp:txBody>
      <dsp:txXfrm>
        <a:off x="3947655" y="776859"/>
        <a:ext cx="1305477" cy="619239"/>
      </dsp:txXfrm>
    </dsp:sp>
    <dsp:sp modelId="{32C0F13F-4E09-4E9A-93EA-09D1EC0CB5A5}">
      <dsp:nvSpPr>
        <dsp:cNvPr id="0" name=""/>
        <dsp:cNvSpPr/>
      </dsp:nvSpPr>
      <dsp:spPr>
        <a:xfrm>
          <a:off x="3914156" y="2228001"/>
          <a:ext cx="1372475" cy="686237"/>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a:solidFill>
                <a:schemeClr val="bg1"/>
              </a:solidFill>
            </a:rPr>
            <a:t>IL Plan</a:t>
          </a:r>
        </a:p>
      </dsp:txBody>
      <dsp:txXfrm>
        <a:off x="3947655" y="2261500"/>
        <a:ext cx="1305477" cy="619239"/>
      </dsp:txXfrm>
    </dsp:sp>
    <dsp:sp modelId="{68BFEF4B-AB57-416D-80E9-3FF0173F95E9}">
      <dsp:nvSpPr>
        <dsp:cNvPr id="0" name=""/>
        <dsp:cNvSpPr/>
      </dsp:nvSpPr>
      <dsp:spPr>
        <a:xfrm>
          <a:off x="2628419" y="2970321"/>
          <a:ext cx="1372475" cy="686237"/>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a:solidFill>
                <a:schemeClr val="bg1"/>
              </a:solidFill>
            </a:rPr>
            <a:t>Meet with IL Specialist</a:t>
          </a:r>
        </a:p>
      </dsp:txBody>
      <dsp:txXfrm>
        <a:off x="2661918" y="3003820"/>
        <a:ext cx="1305477" cy="619239"/>
      </dsp:txXfrm>
    </dsp:sp>
    <dsp:sp modelId="{F749E3A1-A7DC-451C-B307-CE43363735B6}">
      <dsp:nvSpPr>
        <dsp:cNvPr id="0" name=""/>
        <dsp:cNvSpPr/>
      </dsp:nvSpPr>
      <dsp:spPr>
        <a:xfrm>
          <a:off x="1342683" y="2228001"/>
          <a:ext cx="1372475" cy="686237"/>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a:solidFill>
                <a:schemeClr val="bg1"/>
              </a:solidFill>
            </a:rPr>
            <a:t>Reach Goal</a:t>
          </a:r>
        </a:p>
      </dsp:txBody>
      <dsp:txXfrm>
        <a:off x="1376182" y="2261500"/>
        <a:ext cx="1305477" cy="619239"/>
      </dsp:txXfrm>
    </dsp:sp>
    <dsp:sp modelId="{876E3218-C6C9-4AEA-8996-05039C72DD78}">
      <dsp:nvSpPr>
        <dsp:cNvPr id="0" name=""/>
        <dsp:cNvSpPr/>
      </dsp:nvSpPr>
      <dsp:spPr>
        <a:xfrm>
          <a:off x="1342683" y="743360"/>
          <a:ext cx="1372475" cy="686237"/>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a:solidFill>
                <a:schemeClr val="bg1"/>
              </a:solidFill>
            </a:rPr>
            <a:t>Develop new goal or Discontinue</a:t>
          </a:r>
        </a:p>
      </dsp:txBody>
      <dsp:txXfrm>
        <a:off x="1376182" y="776859"/>
        <a:ext cx="1305477" cy="619239"/>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383" cy="469745"/>
          </a:xfrm>
          <a:prstGeom prst="rect">
            <a:avLst/>
          </a:prstGeom>
        </p:spPr>
        <p:txBody>
          <a:bodyPr vert="horz" lIns="94221" tIns="47111" rIns="94221" bIns="47111" rtlCol="0"/>
          <a:lstStyle>
            <a:lvl1pPr algn="l">
              <a:defRPr sz="1200">
                <a:latin typeface="Arial" charset="0"/>
                <a:cs typeface="+mn-cs"/>
              </a:defRPr>
            </a:lvl1pPr>
          </a:lstStyle>
          <a:p>
            <a:pPr>
              <a:defRPr/>
            </a:pPr>
            <a:endParaRPr lang="en-US"/>
          </a:p>
        </p:txBody>
      </p:sp>
      <p:sp>
        <p:nvSpPr>
          <p:cNvPr id="3" name="Date Placeholder 2"/>
          <p:cNvSpPr>
            <a:spLocks noGrp="1"/>
          </p:cNvSpPr>
          <p:nvPr>
            <p:ph type="dt" sz="quarter" idx="1"/>
          </p:nvPr>
        </p:nvSpPr>
        <p:spPr>
          <a:xfrm>
            <a:off x="4022485" y="0"/>
            <a:ext cx="3078383" cy="469745"/>
          </a:xfrm>
          <a:prstGeom prst="rect">
            <a:avLst/>
          </a:prstGeom>
        </p:spPr>
        <p:txBody>
          <a:bodyPr vert="horz" lIns="94221" tIns="47111" rIns="94221" bIns="47111" rtlCol="0"/>
          <a:lstStyle>
            <a:lvl1pPr algn="r">
              <a:defRPr sz="1200">
                <a:latin typeface="Arial" charset="0"/>
                <a:cs typeface="+mn-cs"/>
              </a:defRPr>
            </a:lvl1pPr>
          </a:lstStyle>
          <a:p>
            <a:pPr>
              <a:defRPr/>
            </a:pPr>
            <a:fld id="{865A7DD1-600C-42FF-9D9D-BFB743C0A4FC}" type="datetimeFigureOut">
              <a:rPr lang="en-US"/>
              <a:pPr>
                <a:defRPr/>
              </a:pPr>
              <a:t>6/30/2021</a:t>
            </a:fld>
            <a:endParaRPr lang="en-US"/>
          </a:p>
        </p:txBody>
      </p:sp>
      <p:sp>
        <p:nvSpPr>
          <p:cNvPr id="4" name="Footer Placeholder 3"/>
          <p:cNvSpPr>
            <a:spLocks noGrp="1"/>
          </p:cNvSpPr>
          <p:nvPr>
            <p:ph type="ftr" sz="quarter" idx="2"/>
          </p:nvPr>
        </p:nvSpPr>
        <p:spPr>
          <a:xfrm>
            <a:off x="0" y="8917127"/>
            <a:ext cx="3078383" cy="469745"/>
          </a:xfrm>
          <a:prstGeom prst="rect">
            <a:avLst/>
          </a:prstGeom>
        </p:spPr>
        <p:txBody>
          <a:bodyPr vert="horz" lIns="94221" tIns="47111" rIns="94221" bIns="47111" rtlCol="0" anchor="b"/>
          <a:lstStyle>
            <a:lvl1pPr algn="l">
              <a:defRPr sz="1200">
                <a:latin typeface="Arial" charset="0"/>
                <a:cs typeface="+mn-cs"/>
              </a:defRPr>
            </a:lvl1pPr>
          </a:lstStyle>
          <a:p>
            <a:pPr>
              <a:defRPr/>
            </a:pPr>
            <a:endParaRPr lang="en-US"/>
          </a:p>
        </p:txBody>
      </p:sp>
      <p:sp>
        <p:nvSpPr>
          <p:cNvPr id="5" name="Slide Number Placeholder 4"/>
          <p:cNvSpPr>
            <a:spLocks noGrp="1"/>
          </p:cNvSpPr>
          <p:nvPr>
            <p:ph type="sldNum" sz="quarter" idx="3"/>
          </p:nvPr>
        </p:nvSpPr>
        <p:spPr>
          <a:xfrm>
            <a:off x="4022485" y="8917127"/>
            <a:ext cx="3078383" cy="469745"/>
          </a:xfrm>
          <a:prstGeom prst="rect">
            <a:avLst/>
          </a:prstGeom>
        </p:spPr>
        <p:txBody>
          <a:bodyPr vert="horz" lIns="94221" tIns="47111" rIns="94221" bIns="47111" rtlCol="0" anchor="b"/>
          <a:lstStyle>
            <a:lvl1pPr algn="r">
              <a:defRPr sz="1200">
                <a:latin typeface="Arial" charset="0"/>
                <a:cs typeface="+mn-cs"/>
              </a:defRPr>
            </a:lvl1pPr>
          </a:lstStyle>
          <a:p>
            <a:pPr>
              <a:defRPr/>
            </a:pPr>
            <a:fld id="{8358C2DD-14E5-490D-A181-3A78FEFD9465}" type="slidenum">
              <a:rPr lang="en-US"/>
              <a:pPr>
                <a:defRPr/>
              </a:pPr>
              <a:t>‹#›</a:t>
            </a:fld>
            <a:endParaRPr lang="en-US"/>
          </a:p>
        </p:txBody>
      </p:sp>
    </p:spTree>
    <p:extLst>
      <p:ext uri="{BB962C8B-B14F-4D97-AF65-F5344CB8AC3E}">
        <p14:creationId xmlns:p14="http://schemas.microsoft.com/office/powerpoint/2010/main" val="13886209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3078383" cy="469745"/>
          </a:xfrm>
          <a:prstGeom prst="rect">
            <a:avLst/>
          </a:prstGeom>
          <a:noFill/>
          <a:ln w="9525">
            <a:noFill/>
            <a:miter lim="800000"/>
            <a:headEnd/>
            <a:tailEnd/>
          </a:ln>
          <a:effectLst/>
        </p:spPr>
        <p:txBody>
          <a:bodyPr vert="horz" wrap="square" lIns="94221" tIns="47111" rIns="94221" bIns="47111" numCol="1" anchor="t" anchorCtr="0" compatLnSpc="1">
            <a:prstTxWarp prst="textNoShape">
              <a:avLst/>
            </a:prstTxWarp>
          </a:bodyPr>
          <a:lstStyle>
            <a:lvl1pPr>
              <a:defRPr sz="1200">
                <a:latin typeface="Arial" charset="0"/>
                <a:cs typeface="+mn-cs"/>
              </a:defRPr>
            </a:lvl1pPr>
          </a:lstStyle>
          <a:p>
            <a:pPr>
              <a:defRPr/>
            </a:pPr>
            <a:endParaRPr lang="en-US"/>
          </a:p>
        </p:txBody>
      </p:sp>
      <p:sp>
        <p:nvSpPr>
          <p:cNvPr id="26627" name="Rectangle 3"/>
          <p:cNvSpPr>
            <a:spLocks noGrp="1" noChangeArrowheads="1"/>
          </p:cNvSpPr>
          <p:nvPr>
            <p:ph type="dt" idx="1"/>
          </p:nvPr>
        </p:nvSpPr>
        <p:spPr bwMode="auto">
          <a:xfrm>
            <a:off x="4022485" y="0"/>
            <a:ext cx="3078383" cy="469745"/>
          </a:xfrm>
          <a:prstGeom prst="rect">
            <a:avLst/>
          </a:prstGeom>
          <a:noFill/>
          <a:ln w="9525">
            <a:noFill/>
            <a:miter lim="800000"/>
            <a:headEnd/>
            <a:tailEnd/>
          </a:ln>
          <a:effectLst/>
        </p:spPr>
        <p:txBody>
          <a:bodyPr vert="horz" wrap="square" lIns="94221" tIns="47111" rIns="94221" bIns="47111" numCol="1" anchor="t" anchorCtr="0" compatLnSpc="1">
            <a:prstTxWarp prst="textNoShape">
              <a:avLst/>
            </a:prstTxWarp>
          </a:bodyPr>
          <a:lstStyle>
            <a:lvl1pPr algn="r">
              <a:defRPr sz="1200">
                <a:latin typeface="Arial" charset="0"/>
                <a:cs typeface="+mn-cs"/>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203325" y="703263"/>
            <a:ext cx="4695825" cy="3521075"/>
          </a:xfrm>
          <a:prstGeom prst="rect">
            <a:avLst/>
          </a:prstGeom>
          <a:noFill/>
          <a:ln w="9525">
            <a:solidFill>
              <a:srgbClr val="000000"/>
            </a:solidFill>
            <a:miter lim="800000"/>
            <a:headEnd/>
            <a:tailEnd/>
          </a:ln>
        </p:spPr>
      </p:sp>
      <p:sp>
        <p:nvSpPr>
          <p:cNvPr id="26629" name="Rectangle 5"/>
          <p:cNvSpPr>
            <a:spLocks noGrp="1" noChangeArrowheads="1"/>
          </p:cNvSpPr>
          <p:nvPr>
            <p:ph type="body" sz="quarter" idx="3"/>
          </p:nvPr>
        </p:nvSpPr>
        <p:spPr bwMode="auto">
          <a:xfrm>
            <a:off x="710891" y="4460167"/>
            <a:ext cx="5680693" cy="4224494"/>
          </a:xfrm>
          <a:prstGeom prst="rect">
            <a:avLst/>
          </a:prstGeom>
          <a:noFill/>
          <a:ln w="9525">
            <a:noFill/>
            <a:miter lim="800000"/>
            <a:headEnd/>
            <a:tailEnd/>
          </a:ln>
          <a:effectLst/>
        </p:spPr>
        <p:txBody>
          <a:bodyPr vert="horz" wrap="square" lIns="94221" tIns="47111" rIns="94221" bIns="4711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6630" name="Rectangle 6"/>
          <p:cNvSpPr>
            <a:spLocks noGrp="1" noChangeArrowheads="1"/>
          </p:cNvSpPr>
          <p:nvPr>
            <p:ph type="ftr" sz="quarter" idx="4"/>
          </p:nvPr>
        </p:nvSpPr>
        <p:spPr bwMode="auto">
          <a:xfrm>
            <a:off x="0" y="8917127"/>
            <a:ext cx="3078383" cy="469745"/>
          </a:xfrm>
          <a:prstGeom prst="rect">
            <a:avLst/>
          </a:prstGeom>
          <a:noFill/>
          <a:ln w="9525">
            <a:noFill/>
            <a:miter lim="800000"/>
            <a:headEnd/>
            <a:tailEnd/>
          </a:ln>
          <a:effectLst/>
        </p:spPr>
        <p:txBody>
          <a:bodyPr vert="horz" wrap="square" lIns="94221" tIns="47111" rIns="94221" bIns="47111" numCol="1" anchor="b" anchorCtr="0" compatLnSpc="1">
            <a:prstTxWarp prst="textNoShape">
              <a:avLst/>
            </a:prstTxWarp>
          </a:bodyPr>
          <a:lstStyle>
            <a:lvl1pPr>
              <a:defRPr sz="1200">
                <a:latin typeface="Arial" charset="0"/>
                <a:cs typeface="+mn-cs"/>
              </a:defRPr>
            </a:lvl1pPr>
          </a:lstStyle>
          <a:p>
            <a:pPr>
              <a:defRPr/>
            </a:pPr>
            <a:endParaRPr lang="en-US"/>
          </a:p>
        </p:txBody>
      </p:sp>
      <p:sp>
        <p:nvSpPr>
          <p:cNvPr id="26631" name="Rectangle 7"/>
          <p:cNvSpPr>
            <a:spLocks noGrp="1" noChangeArrowheads="1"/>
          </p:cNvSpPr>
          <p:nvPr>
            <p:ph type="sldNum" sz="quarter" idx="5"/>
          </p:nvPr>
        </p:nvSpPr>
        <p:spPr bwMode="auto">
          <a:xfrm>
            <a:off x="4022485" y="8917127"/>
            <a:ext cx="3078383" cy="469745"/>
          </a:xfrm>
          <a:prstGeom prst="rect">
            <a:avLst/>
          </a:prstGeom>
          <a:noFill/>
          <a:ln w="9525">
            <a:noFill/>
            <a:miter lim="800000"/>
            <a:headEnd/>
            <a:tailEnd/>
          </a:ln>
          <a:effectLst/>
        </p:spPr>
        <p:txBody>
          <a:bodyPr vert="horz" wrap="square" lIns="94221" tIns="47111" rIns="94221" bIns="47111" numCol="1" anchor="b" anchorCtr="0" compatLnSpc="1">
            <a:prstTxWarp prst="textNoShape">
              <a:avLst/>
            </a:prstTxWarp>
          </a:bodyPr>
          <a:lstStyle>
            <a:lvl1pPr algn="r">
              <a:defRPr sz="1200">
                <a:latin typeface="Arial" charset="0"/>
                <a:cs typeface="+mn-cs"/>
              </a:defRPr>
            </a:lvl1pPr>
          </a:lstStyle>
          <a:p>
            <a:pPr>
              <a:defRPr/>
            </a:pPr>
            <a:fld id="{446037A2-A146-4AFA-A36B-418E91F740ED}" type="slidenum">
              <a:rPr lang="en-US"/>
              <a:pPr>
                <a:defRPr/>
              </a:pPr>
              <a:t>‹#›</a:t>
            </a:fld>
            <a:endParaRPr lang="en-US"/>
          </a:p>
        </p:txBody>
      </p:sp>
    </p:spTree>
    <p:extLst>
      <p:ext uri="{BB962C8B-B14F-4D97-AF65-F5344CB8AC3E}">
        <p14:creationId xmlns:p14="http://schemas.microsoft.com/office/powerpoint/2010/main" val="3693883569"/>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907700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defTabSz="924641" eaLnBrk="1" fontAlgn="auto" hangingPunct="1">
              <a:spcBef>
                <a:spcPts val="0"/>
              </a:spcBef>
              <a:spcAft>
                <a:spcPts val="0"/>
              </a:spcAft>
              <a:defRPr/>
            </a:pPr>
            <a:r>
              <a:rPr lang="en-US" dirty="0"/>
              <a:t>13 passenger bus, 12 seats and 1 wheelchair</a:t>
            </a:r>
            <a:r>
              <a:rPr lang="en-US" baseline="0" dirty="0"/>
              <a:t> securement area.</a:t>
            </a:r>
          </a:p>
          <a:p>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t>21</a:t>
            </a:fld>
            <a:endParaRPr lang="en-US"/>
          </a:p>
        </p:txBody>
      </p:sp>
    </p:spTree>
    <p:extLst>
      <p:ext uri="{BB962C8B-B14F-4D97-AF65-F5344CB8AC3E}">
        <p14:creationId xmlns:p14="http://schemas.microsoft.com/office/powerpoint/2010/main" val="30622078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removed the 12 seats and customized the interior. The wheelchair securement area is still intact which</a:t>
            </a:r>
            <a:r>
              <a:rPr lang="en-US" baseline="0" dirty="0"/>
              <a:t> gives us the ability to hire a Mobile I.L. Specialist who uses a wheelchair. We do not provide transportation for our consumers, it allows us to meet consumers where they are. In order for a consumer to be eligible for services through the Mobile Unit, there must be barriers related to the persons disability that is keeping them from reaching our main CIL.</a:t>
            </a:r>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t>22</a:t>
            </a:fld>
            <a:endParaRPr lang="en-US"/>
          </a:p>
        </p:txBody>
      </p:sp>
    </p:spTree>
    <p:extLst>
      <p:ext uri="{BB962C8B-B14F-4D97-AF65-F5344CB8AC3E}">
        <p14:creationId xmlns:p14="http://schemas.microsoft.com/office/powerpoint/2010/main" val="28766381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Overhead</a:t>
            </a:r>
            <a:r>
              <a:rPr lang="en-US" baseline="0" dirty="0"/>
              <a:t> storage and an overhead auxiliary air conditioner &amp; heater. The auxiliary air/heat allows us to work with consumers whose bodies may not regulate temperature very well. We also installed a power inverter with 2 outlets which power our printer and allows us to recharge our laptops/mobile phones/wireless hotspot etc.</a:t>
            </a:r>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t>23</a:t>
            </a:fld>
            <a:endParaRPr lang="en-US"/>
          </a:p>
        </p:txBody>
      </p:sp>
    </p:spTree>
    <p:extLst>
      <p:ext uri="{BB962C8B-B14F-4D97-AF65-F5344CB8AC3E}">
        <p14:creationId xmlns:p14="http://schemas.microsoft.com/office/powerpoint/2010/main" val="8766501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2 sources of internet. The 1</a:t>
            </a:r>
            <a:r>
              <a:rPr lang="en-US" baseline="30000" dirty="0"/>
              <a:t>st</a:t>
            </a:r>
            <a:r>
              <a:rPr lang="en-US" dirty="0"/>
              <a:t> is called Internet in Motion which consists of a router and modem.</a:t>
            </a:r>
            <a:r>
              <a:rPr lang="en-US" baseline="0" dirty="0"/>
              <a:t> We also have a wireless hotspot through our cellular provider. </a:t>
            </a:r>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t>24</a:t>
            </a:fld>
            <a:endParaRPr lang="en-US"/>
          </a:p>
        </p:txBody>
      </p:sp>
    </p:spTree>
    <p:extLst>
      <p:ext uri="{BB962C8B-B14F-4D97-AF65-F5344CB8AC3E}">
        <p14:creationId xmlns:p14="http://schemas.microsoft.com/office/powerpoint/2010/main" val="39440367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Currently</a:t>
            </a:r>
            <a:r>
              <a:rPr lang="en-US" baseline="0" dirty="0"/>
              <a:t> our Mobile Independent Living Unit is a 2 person team made up of myself and 1 Mobile I.L. Specialist. We did just post a job opening for our 2</a:t>
            </a:r>
            <a:r>
              <a:rPr lang="en-US" baseline="30000" dirty="0"/>
              <a:t>nd</a:t>
            </a:r>
            <a:r>
              <a:rPr lang="en-US" baseline="0" dirty="0"/>
              <a:t> Mobile I.L. Specialist which will complete our team giving us 1 Mobile Unit manager and 2 Mobile Independent Living Specialists. Our day to day operations include conducting intakes, follow-up appointments with consumers so they can work on their Independent Living Plans and outreach days. Additionally, we attend resource fairs and other planned community events such as Project Homeless Connect and Denver Day of Dignity which offer on the spot services and resources for people experiencing homelessness.</a:t>
            </a:r>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t>25</a:t>
            </a:fld>
            <a:endParaRPr lang="en-US"/>
          </a:p>
        </p:txBody>
      </p:sp>
    </p:spTree>
    <p:extLst>
      <p:ext uri="{BB962C8B-B14F-4D97-AF65-F5344CB8AC3E}">
        <p14:creationId xmlns:p14="http://schemas.microsoft.com/office/powerpoint/2010/main" val="29331000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a:t>
            </a:r>
            <a:r>
              <a:rPr lang="en-US" baseline="0" dirty="0"/>
              <a:t> far as we know, we are the 1</a:t>
            </a:r>
            <a:r>
              <a:rPr lang="en-US" baseline="30000" dirty="0"/>
              <a:t>st</a:t>
            </a:r>
            <a:r>
              <a:rPr lang="en-US" baseline="0" dirty="0"/>
              <a:t> Center For Independent Living with a Mobile office, with that comes a steep learning curve. Don’t underestimate the value of your community partners and the power of nurturing those relationships. Early on, there were delays in taking possession of our Mobile Office. Fortunately our relationships with the individual county Arc offices, within our 7 county catchment area allowed us to use their conference rooms if necessary to conduct intakes and follow up appointments as those were locations that some of our early consumers could get to. </a:t>
            </a:r>
          </a:p>
          <a:p>
            <a:endParaRPr lang="en-US" baseline="0" dirty="0"/>
          </a:p>
          <a:p>
            <a:r>
              <a:rPr lang="en-US" baseline="0" dirty="0"/>
              <a:t>When it comes to powering equipment, there can be issues. The auxiliary ac/heat, internet in motion, and the power inverter only work when the engine is running. This is where the wireless hotspot really comes in handy since it has an internal battery. This allows us to shut the engine off even when we’re parked doing outreach unless we have to print, use the auxiliary ac/heat or recharge any of our battery powered equipment.</a:t>
            </a:r>
          </a:p>
        </p:txBody>
      </p:sp>
      <p:sp>
        <p:nvSpPr>
          <p:cNvPr id="4" name="Slide Number Placeholder 3"/>
          <p:cNvSpPr>
            <a:spLocks noGrp="1"/>
          </p:cNvSpPr>
          <p:nvPr>
            <p:ph type="sldNum" sz="quarter" idx="10"/>
          </p:nvPr>
        </p:nvSpPr>
        <p:spPr/>
        <p:txBody>
          <a:bodyPr/>
          <a:lstStyle/>
          <a:p>
            <a:fld id="{7FB667E1-E601-4AAF-B95C-B25720D70A60}" type="slidenum">
              <a:rPr lang="en-US" smtClean="0"/>
              <a:t>26</a:t>
            </a:fld>
            <a:endParaRPr lang="en-US"/>
          </a:p>
        </p:txBody>
      </p:sp>
    </p:spTree>
    <p:extLst>
      <p:ext uri="{BB962C8B-B14F-4D97-AF65-F5344CB8AC3E}">
        <p14:creationId xmlns:p14="http://schemas.microsoft.com/office/powerpoint/2010/main" val="23486619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421766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40FD86-9BCF-4886-A05C-E17597BA8168}" type="slidenum">
              <a:rPr lang="en-US" smtClean="0"/>
              <a:t>36</a:t>
            </a:fld>
            <a:endParaRPr lang="en-US"/>
          </a:p>
        </p:txBody>
      </p:sp>
    </p:spTree>
    <p:extLst>
      <p:ext uri="{BB962C8B-B14F-4D97-AF65-F5344CB8AC3E}">
        <p14:creationId xmlns:p14="http://schemas.microsoft.com/office/powerpoint/2010/main" val="2188839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B667E1-E601-4AAF-B95C-B25720D70A60}" type="slidenum">
              <a:rPr lang="en-US" smtClean="0"/>
              <a:t>13</a:t>
            </a:fld>
            <a:endParaRPr lang="en-US"/>
          </a:p>
        </p:txBody>
      </p:sp>
    </p:spTree>
    <p:extLst>
      <p:ext uri="{BB962C8B-B14F-4D97-AF65-F5344CB8AC3E}">
        <p14:creationId xmlns:p14="http://schemas.microsoft.com/office/powerpoint/2010/main" val="27702998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Worked in a</a:t>
            </a:r>
            <a:r>
              <a:rPr lang="en-US" altLang="en-US" baseline="0" dirty="0"/>
              <a:t> nursing home where there were children as young as 12.  He started to take them out on activities but was fired as a result</a:t>
            </a:r>
          </a:p>
          <a:p>
            <a:pPr eaLnBrk="1" hangingPunct="1"/>
            <a:endParaRPr lang="en-US" altLang="en-US" baseline="0" dirty="0"/>
          </a:p>
          <a:p>
            <a:pPr eaLnBrk="1" hangingPunct="1"/>
            <a:r>
              <a:rPr lang="en-US" altLang="en-US" baseline="0" dirty="0"/>
              <a:t>He along with an attorney, John Holland sued the nursing home to start moving people with disabilities out of the nursing home</a:t>
            </a:r>
          </a:p>
          <a:p>
            <a:pPr eaLnBrk="1" hangingPunct="1"/>
            <a:endParaRPr lang="en-US" altLang="en-US" baseline="0" dirty="0"/>
          </a:p>
          <a:p>
            <a:pPr eaLnBrk="1" hangingPunct="1"/>
            <a:r>
              <a:rPr lang="en-US" altLang="en-US" baseline="0" dirty="0"/>
              <a:t>He worked with City and County of Denver to set up assisted living apartments</a:t>
            </a:r>
          </a:p>
          <a:p>
            <a:pPr eaLnBrk="1" hangingPunct="1"/>
            <a:endParaRPr lang="en-US" altLang="en-US" dirty="0"/>
          </a:p>
          <a:p>
            <a:pPr eaLnBrk="1" hangingPunct="1"/>
            <a:endParaRPr lang="en-US" altLang="en-US" dirty="0"/>
          </a:p>
          <a:p>
            <a:pPr eaLnBrk="1" hangingPunct="1"/>
            <a:r>
              <a:rPr lang="en-US" altLang="en-US" dirty="0"/>
              <a:t>42 years of advocating</a:t>
            </a:r>
            <a:r>
              <a:rPr lang="en-US" altLang="en-US" baseline="0" dirty="0"/>
              <a:t> for rights of the disability community</a:t>
            </a:r>
            <a:endParaRPr lang="en-US" altLang="en-US" dirty="0"/>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68174" indent="-295451">
              <a:spcBef>
                <a:spcPct val="30000"/>
              </a:spcBef>
              <a:defRPr sz="1200">
                <a:solidFill>
                  <a:schemeClr val="tx1"/>
                </a:solidFill>
                <a:latin typeface="Calibri" panose="020F0502020204030204" pitchFamily="34" charset="0"/>
              </a:defRPr>
            </a:lvl2pPr>
            <a:lvl3pPr marL="1181808" indent="-236362">
              <a:spcBef>
                <a:spcPct val="30000"/>
              </a:spcBef>
              <a:defRPr sz="1200">
                <a:solidFill>
                  <a:schemeClr val="tx1"/>
                </a:solidFill>
                <a:latin typeface="Calibri" panose="020F0502020204030204" pitchFamily="34" charset="0"/>
              </a:defRPr>
            </a:lvl3pPr>
            <a:lvl4pPr marL="1654530" indent="-236362">
              <a:spcBef>
                <a:spcPct val="30000"/>
              </a:spcBef>
              <a:defRPr sz="1200">
                <a:solidFill>
                  <a:schemeClr val="tx1"/>
                </a:solidFill>
                <a:latin typeface="Calibri" panose="020F0502020204030204" pitchFamily="34" charset="0"/>
              </a:defRPr>
            </a:lvl4pPr>
            <a:lvl5pPr marL="2127253" indent="-236362">
              <a:spcBef>
                <a:spcPct val="30000"/>
              </a:spcBef>
              <a:defRPr sz="1200">
                <a:solidFill>
                  <a:schemeClr val="tx1"/>
                </a:solidFill>
                <a:latin typeface="Calibri" panose="020F0502020204030204" pitchFamily="34" charset="0"/>
              </a:defRPr>
            </a:lvl5pPr>
            <a:lvl6pPr marL="2599976" indent="-236362" eaLnBrk="0" fontAlgn="base" hangingPunct="0">
              <a:spcBef>
                <a:spcPct val="30000"/>
              </a:spcBef>
              <a:spcAft>
                <a:spcPct val="0"/>
              </a:spcAft>
              <a:defRPr sz="1200">
                <a:solidFill>
                  <a:schemeClr val="tx1"/>
                </a:solidFill>
                <a:latin typeface="Calibri" panose="020F0502020204030204" pitchFamily="34" charset="0"/>
              </a:defRPr>
            </a:lvl6pPr>
            <a:lvl7pPr marL="3072699" indent="-236362" eaLnBrk="0" fontAlgn="base" hangingPunct="0">
              <a:spcBef>
                <a:spcPct val="30000"/>
              </a:spcBef>
              <a:spcAft>
                <a:spcPct val="0"/>
              </a:spcAft>
              <a:defRPr sz="1200">
                <a:solidFill>
                  <a:schemeClr val="tx1"/>
                </a:solidFill>
                <a:latin typeface="Calibri" panose="020F0502020204030204" pitchFamily="34" charset="0"/>
              </a:defRPr>
            </a:lvl7pPr>
            <a:lvl8pPr marL="3545422" indent="-236362" eaLnBrk="0" fontAlgn="base" hangingPunct="0">
              <a:spcBef>
                <a:spcPct val="30000"/>
              </a:spcBef>
              <a:spcAft>
                <a:spcPct val="0"/>
              </a:spcAft>
              <a:defRPr sz="1200">
                <a:solidFill>
                  <a:schemeClr val="tx1"/>
                </a:solidFill>
                <a:latin typeface="Calibri" panose="020F0502020204030204" pitchFamily="34" charset="0"/>
              </a:defRPr>
            </a:lvl8pPr>
            <a:lvl9pPr marL="4018145" indent="-236362" eaLnBrk="0" fontAlgn="base" hangingPunct="0">
              <a:spcBef>
                <a:spcPct val="30000"/>
              </a:spcBef>
              <a:spcAft>
                <a:spcPct val="0"/>
              </a:spcAft>
              <a:defRPr sz="1200">
                <a:solidFill>
                  <a:schemeClr val="tx1"/>
                </a:solidFill>
                <a:latin typeface="Calibri" panose="020F0502020204030204" pitchFamily="34" charset="0"/>
              </a:defRPr>
            </a:lvl9pPr>
          </a:lstStyle>
          <a:p>
            <a:pPr fontAlgn="base">
              <a:spcBef>
                <a:spcPct val="0"/>
              </a:spcBef>
              <a:spcAft>
                <a:spcPct val="0"/>
              </a:spcAft>
            </a:pPr>
            <a:fld id="{583345C8-DBF0-4C2D-89E0-E50542351038}" type="slidenum">
              <a:rPr lang="en-US" altLang="en-US" smtClean="0">
                <a:latin typeface="Arial" panose="020B0604020202020204" pitchFamily="34" charset="0"/>
                <a:cs typeface="Arial" panose="020B0604020202020204" pitchFamily="34" charset="0"/>
              </a:rPr>
              <a:pPr fontAlgn="base">
                <a:spcBef>
                  <a:spcPct val="0"/>
                </a:spcBef>
                <a:spcAft>
                  <a:spcPct val="0"/>
                </a:spcAft>
              </a:pPr>
              <a:t>14</a:t>
            </a:fld>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871506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B667E1-E601-4AAF-B95C-B25720D70A60}" type="slidenum">
              <a:rPr lang="en-US" smtClean="0"/>
              <a:t>15</a:t>
            </a:fld>
            <a:endParaRPr lang="en-US"/>
          </a:p>
        </p:txBody>
      </p:sp>
    </p:spTree>
    <p:extLst>
      <p:ext uri="{BB962C8B-B14F-4D97-AF65-F5344CB8AC3E}">
        <p14:creationId xmlns:p14="http://schemas.microsoft.com/office/powerpoint/2010/main" val="33738536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t>16</a:t>
            </a:fld>
            <a:endParaRPr lang="en-US"/>
          </a:p>
        </p:txBody>
      </p:sp>
    </p:spTree>
    <p:extLst>
      <p:ext uri="{BB962C8B-B14F-4D97-AF65-F5344CB8AC3E}">
        <p14:creationId xmlns:p14="http://schemas.microsoft.com/office/powerpoint/2010/main" val="14209674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Goals are person driven.</a:t>
            </a:r>
          </a:p>
          <a:p>
            <a:endParaRPr lang="en-US" dirty="0"/>
          </a:p>
          <a:p>
            <a:r>
              <a:rPr lang="en-US" altLang="en-US" dirty="0">
                <a:solidFill>
                  <a:srgbClr val="002060"/>
                </a:solidFill>
              </a:rPr>
              <a:t>Once the person requesting help has become a consumer we get to work on setting goals.</a:t>
            </a:r>
          </a:p>
          <a:p>
            <a:r>
              <a:rPr lang="en-US" altLang="en-US" dirty="0">
                <a:solidFill>
                  <a:srgbClr val="002060"/>
                </a:solidFill>
              </a:rPr>
              <a:t>A comprehensive plan can be developed between </a:t>
            </a:r>
            <a:r>
              <a:rPr lang="en-US" altLang="en-US" dirty="0" err="1">
                <a:solidFill>
                  <a:srgbClr val="002060"/>
                </a:solidFill>
              </a:rPr>
              <a:t>I.L</a:t>
            </a:r>
            <a:r>
              <a:rPr lang="en-US" altLang="en-US" dirty="0">
                <a:solidFill>
                  <a:srgbClr val="002060"/>
                </a:solidFill>
              </a:rPr>
              <a:t>. staff and consumer but it is not mandatory.</a:t>
            </a:r>
          </a:p>
          <a:p>
            <a:endParaRPr lang="en-US" dirty="0"/>
          </a:p>
        </p:txBody>
      </p:sp>
      <p:sp>
        <p:nvSpPr>
          <p:cNvPr id="4" name="Slide Number Placeholder 3"/>
          <p:cNvSpPr>
            <a:spLocks noGrp="1"/>
          </p:cNvSpPr>
          <p:nvPr>
            <p:ph type="sldNum" sz="quarter" idx="10"/>
          </p:nvPr>
        </p:nvSpPr>
        <p:spPr/>
        <p:txBody>
          <a:bodyPr/>
          <a:lstStyle/>
          <a:p>
            <a:pPr>
              <a:defRPr/>
            </a:pPr>
            <a:fld id="{0171ABA1-79C3-40A9-8315-871AA82250F0}" type="slidenum">
              <a:rPr lang="en-US" altLang="en-US" smtClean="0"/>
              <a:pPr>
                <a:defRPr/>
              </a:pPr>
              <a:t>17</a:t>
            </a:fld>
            <a:endParaRPr lang="en-US" altLang="en-US"/>
          </a:p>
        </p:txBody>
      </p:sp>
    </p:spTree>
    <p:extLst>
      <p:ext uri="{BB962C8B-B14F-4D97-AF65-F5344CB8AC3E}">
        <p14:creationId xmlns:p14="http://schemas.microsoft.com/office/powerpoint/2010/main" val="41721830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B667E1-E601-4AAF-B95C-B25720D70A60}" type="slidenum">
              <a:rPr lang="en-US" smtClean="0"/>
              <a:t>18</a:t>
            </a:fld>
            <a:endParaRPr lang="en-US"/>
          </a:p>
        </p:txBody>
      </p:sp>
    </p:spTree>
    <p:extLst>
      <p:ext uri="{BB962C8B-B14F-4D97-AF65-F5344CB8AC3E}">
        <p14:creationId xmlns:p14="http://schemas.microsoft.com/office/powerpoint/2010/main" val="1747800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t>19</a:t>
            </a:fld>
            <a:endParaRPr lang="en-US"/>
          </a:p>
        </p:txBody>
      </p:sp>
    </p:spTree>
    <p:extLst>
      <p:ext uri="{BB962C8B-B14F-4D97-AF65-F5344CB8AC3E}">
        <p14:creationId xmlns:p14="http://schemas.microsoft.com/office/powerpoint/2010/main" val="41823759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made the decision to purchase the vehicle</a:t>
            </a:r>
            <a:r>
              <a:rPr lang="en-US" baseline="0" dirty="0"/>
              <a:t> because we couldn’t lease one and make the modifications we wanted.</a:t>
            </a:r>
          </a:p>
          <a:p>
            <a:endParaRPr lang="en-US" baseline="0" dirty="0"/>
          </a:p>
          <a:p>
            <a:r>
              <a:rPr lang="en-US" baseline="0" dirty="0"/>
              <a:t>This particular vehicle was chosen in part because:</a:t>
            </a:r>
          </a:p>
          <a:p>
            <a:endParaRPr lang="en-US" baseline="0" dirty="0"/>
          </a:p>
          <a:p>
            <a:r>
              <a:rPr lang="en-US" baseline="0" dirty="0"/>
              <a:t>1.Low carriage so there is one small step up for people who don’t need to use the ramp, but cannot do the tall step(s) you see in a lot of accessible vehicles.</a:t>
            </a:r>
          </a:p>
          <a:p>
            <a:r>
              <a:rPr lang="en-US" baseline="0" dirty="0"/>
              <a:t>2. Climate control even when vehicle is turned off</a:t>
            </a:r>
          </a:p>
          <a:p>
            <a:endParaRPr lang="en-US" baseline="0" dirty="0"/>
          </a:p>
          <a:p>
            <a:r>
              <a:rPr lang="en-US" dirty="0">
                <a:latin typeface="+mn-lt"/>
              </a:rPr>
              <a:t>ACI conducted research on the various means to implement a Mobile CIL</a:t>
            </a:r>
          </a:p>
          <a:p>
            <a:endParaRPr lang="en-US" dirty="0">
              <a:latin typeface="+mn-lt"/>
            </a:endParaRPr>
          </a:p>
          <a:p>
            <a:r>
              <a:rPr lang="en-US" baseline="0" dirty="0"/>
              <a:t>The vehicle was a floor model (had about 600 miles) so we were able to get a bit of a discount. </a:t>
            </a:r>
          </a:p>
          <a:p>
            <a:endParaRPr lang="en-US" baseline="0" dirty="0"/>
          </a:p>
          <a:p>
            <a:r>
              <a:rPr lang="en-US" dirty="0">
                <a:latin typeface="+mn-lt"/>
              </a:rPr>
              <a:t>. Older vehicles, even recent vehicles, often had very high mileage, which increases the cost of maintenance, decreased gas mileage, and lessens the life of the vehicle, while also potentially putting staff at risk if the vehicle breaks down. Additionally, longer and more comprehensive warranties are available on new vehicles. Due to the geographic area that ACI serves, it is necessary to have a consistently reliable vehicle. </a:t>
            </a:r>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t>20</a:t>
            </a:fld>
            <a:endParaRPr lang="en-US"/>
          </a:p>
        </p:txBody>
      </p:sp>
    </p:spTree>
    <p:extLst>
      <p:ext uri="{BB962C8B-B14F-4D97-AF65-F5344CB8AC3E}">
        <p14:creationId xmlns:p14="http://schemas.microsoft.com/office/powerpoint/2010/main" val="41062303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6"/>
          <p:cNvSpPr>
            <a:spLocks noGrp="1" noChangeArrowheads="1"/>
          </p:cNvSpPr>
          <p:nvPr>
            <p:ph type="sldNum" sz="quarter" idx="10"/>
          </p:nvPr>
        </p:nvSpPr>
        <p:spPr>
          <a:ln/>
        </p:spPr>
        <p:txBody>
          <a:bodyPr/>
          <a:lstStyle>
            <a:lvl1pPr>
              <a:defRPr/>
            </a:lvl1pPr>
          </a:lstStyle>
          <a:p>
            <a:pPr>
              <a:defRPr/>
            </a:pPr>
            <a:fld id="{C7C8ACA3-9F92-4AD5-9E39-716CB6917A7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600"/>
            </a:lvl1pPr>
            <a:lvl2pPr>
              <a:defRPr sz="2600"/>
            </a:lvl2pPr>
            <a:lvl3pPr>
              <a:defRPr sz="2600"/>
            </a:lvl3pPr>
            <a:lvl4pPr>
              <a:defRPr sz="2600"/>
            </a:lvl4pPr>
            <a:lvl5pPr>
              <a:defRPr sz="2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6"/>
          <p:cNvSpPr>
            <a:spLocks noGrp="1" noChangeArrowheads="1"/>
          </p:cNvSpPr>
          <p:nvPr>
            <p:ph type="sldNum" sz="quarter" idx="10"/>
          </p:nvPr>
        </p:nvSpPr>
        <p:spPr>
          <a:ln/>
        </p:spPr>
        <p:txBody>
          <a:bodyPr/>
          <a:lstStyle>
            <a:lvl1pPr>
              <a:defRPr sz="1200"/>
            </a:lvl1pPr>
          </a:lstStyle>
          <a:p>
            <a:pPr>
              <a:defRPr/>
            </a:pPr>
            <a:fld id="{F2DF5F09-D78D-44DB-A338-E90D23C46220}" type="slidenum">
              <a:rPr lang="en-US" smtClean="0"/>
              <a:pPr>
                <a:defRPr/>
              </a:pPr>
              <a:t>‹#›</a:t>
            </a:fld>
            <a:endParaRPr lang="en-US"/>
          </a:p>
        </p:txBody>
      </p:sp>
      <p:sp>
        <p:nvSpPr>
          <p:cNvPr id="2" name="Title 1"/>
          <p:cNvSpPr>
            <a:spLocks noGrp="1"/>
          </p:cNvSpPr>
          <p:nvPr>
            <p:ph type="title"/>
          </p:nvPr>
        </p:nvSpPr>
        <p:spPr>
          <a:xfrm>
            <a:off x="228600" y="274638"/>
            <a:ext cx="7696200" cy="792162"/>
          </a:xfrm>
        </p:spPr>
        <p:txBody>
          <a:bodyPr/>
          <a:lstStyle/>
          <a:p>
            <a:r>
              <a:rPr lang="en-US" dirty="0"/>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304800" y="1219200"/>
            <a:ext cx="42291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219200"/>
            <a:ext cx="42291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fld id="{4CF5312C-8747-4F3B-BF17-2BCC2CA352B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F42DF3E2-0175-464B-95E4-5D6CFE69800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19788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08001" y="2700868"/>
            <a:ext cx="6447501" cy="1826581"/>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4527448"/>
            <a:ext cx="6447501" cy="860400"/>
          </a:xfrm>
        </p:spPr>
        <p:txBody>
          <a:bodyPr anchor="t"/>
          <a:lstStyle>
            <a:lvl1pPr marL="0" indent="0" algn="l">
              <a:buNone/>
              <a:defRPr sz="150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7562778-82DC-41C1-B9D9-2FE2C770CC53}" type="datetime1">
              <a:rPr lang="en-US" smtClean="0"/>
              <a:t>6/30/2021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141750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9D8417-5C5F-4D58-AB42-03357BB8F862}" type="datetime1">
              <a:rPr lang="en-US" smtClean="0"/>
              <a:t>6/30/2021</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1617046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8600" y="274638"/>
            <a:ext cx="8458200" cy="7921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304800" y="1219200"/>
            <a:ext cx="8610600" cy="50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0" name="Rectangle 6"/>
          <p:cNvSpPr>
            <a:spLocks noGrp="1" noChangeArrowheads="1"/>
          </p:cNvSpPr>
          <p:nvPr>
            <p:ph type="sldNum" sz="quarter" idx="4"/>
          </p:nvPr>
        </p:nvSpPr>
        <p:spPr bwMode="auto">
          <a:xfrm>
            <a:off x="6553200" y="6384925"/>
            <a:ext cx="23622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latin typeface="Arial" charset="0"/>
                <a:cs typeface="+mn-cs"/>
              </a:defRPr>
            </a:lvl1pPr>
          </a:lstStyle>
          <a:p>
            <a:pPr>
              <a:defRPr/>
            </a:pPr>
            <a:fld id="{124CDB12-2334-4149-9ED6-145DE69D84D2}" type="slidenum">
              <a:rPr lang="en-US" smtClean="0"/>
              <a:pPr>
                <a:defRPr/>
              </a:pPr>
              <a:t>‹#›</a:t>
            </a:fld>
            <a:endParaRPr lang="en-US"/>
          </a:p>
        </p:txBody>
      </p:sp>
      <p:pic>
        <p:nvPicPr>
          <p:cNvPr id="7" name="Picture 6" descr="ILRU logo - ilru red block letters with blue &quot;eyebrow&quot; over it"/>
          <p:cNvPicPr>
            <a:picLocks noChangeAspect="1"/>
          </p:cNvPicPr>
          <p:nvPr userDrawn="1"/>
        </p:nvPicPr>
        <p:blipFill>
          <a:blip r:embed="rId9" cstate="print"/>
          <a:stretch>
            <a:fillRect/>
          </a:stretch>
        </p:blipFill>
        <p:spPr>
          <a:xfrm>
            <a:off x="8229600" y="76200"/>
            <a:ext cx="838200" cy="401320"/>
          </a:xfrm>
          <a:prstGeom prst="rect">
            <a:avLst/>
          </a:prstGeom>
        </p:spPr>
      </p:pic>
    </p:spTree>
  </p:cSld>
  <p:clrMap bg1="lt1" tx1="dk1" bg2="lt2" tx2="dk2" accent1="accent1" accent2="accent2" accent3="accent3" accent4="accent4" accent5="accent5" accent6="accent6" hlink="hlink" folHlink="folHlink"/>
  <p:sldLayoutIdLst>
    <p:sldLayoutId id="2147483659" r:id="rId1"/>
    <p:sldLayoutId id="2147483658" r:id="rId2"/>
    <p:sldLayoutId id="2147483656" r:id="rId3"/>
    <p:sldLayoutId id="2147483654" r:id="rId4"/>
    <p:sldLayoutId id="2147483660" r:id="rId5"/>
    <p:sldLayoutId id="2147483661" r:id="rId6"/>
    <p:sldLayoutId id="2147483662" r:id="rId7"/>
  </p:sldLayoutIdLst>
  <p:hf hdr="0" ftr="0" dt="0"/>
  <p:txStyles>
    <p:titleStyle>
      <a:lvl1pPr algn="l" rtl="0" eaLnBrk="0" fontAlgn="base" hangingPunct="0">
        <a:spcBef>
          <a:spcPct val="0"/>
        </a:spcBef>
        <a:spcAft>
          <a:spcPct val="0"/>
        </a:spcAft>
        <a:defRPr sz="2800" b="1">
          <a:solidFill>
            <a:schemeClr val="accent2"/>
          </a:solidFill>
          <a:latin typeface="+mj-lt"/>
          <a:ea typeface="+mj-ea"/>
          <a:cs typeface="+mj-cs"/>
        </a:defRPr>
      </a:lvl1pPr>
      <a:lvl2pPr algn="l" rtl="0" eaLnBrk="0" fontAlgn="base" hangingPunct="0">
        <a:spcBef>
          <a:spcPct val="0"/>
        </a:spcBef>
        <a:spcAft>
          <a:spcPct val="0"/>
        </a:spcAft>
        <a:defRPr sz="2800" b="1">
          <a:solidFill>
            <a:schemeClr val="accent2"/>
          </a:solidFill>
          <a:effectLst>
            <a:outerShdw blurRad="38100" dist="38100" dir="2700000" algn="tl">
              <a:srgbClr val="C0C0C0"/>
            </a:outerShdw>
          </a:effectLst>
          <a:latin typeface="Arial Rounded MT Bold" pitchFamily="34" charset="0"/>
        </a:defRPr>
      </a:lvl2pPr>
      <a:lvl3pPr algn="l" rtl="0" eaLnBrk="0" fontAlgn="base" hangingPunct="0">
        <a:spcBef>
          <a:spcPct val="0"/>
        </a:spcBef>
        <a:spcAft>
          <a:spcPct val="0"/>
        </a:spcAft>
        <a:defRPr sz="2800" b="1">
          <a:solidFill>
            <a:schemeClr val="accent2"/>
          </a:solidFill>
          <a:effectLst>
            <a:outerShdw blurRad="38100" dist="38100" dir="2700000" algn="tl">
              <a:srgbClr val="C0C0C0"/>
            </a:outerShdw>
          </a:effectLst>
          <a:latin typeface="Arial Rounded MT Bold" pitchFamily="34" charset="0"/>
        </a:defRPr>
      </a:lvl3pPr>
      <a:lvl4pPr algn="l" rtl="0" eaLnBrk="0" fontAlgn="base" hangingPunct="0">
        <a:spcBef>
          <a:spcPct val="0"/>
        </a:spcBef>
        <a:spcAft>
          <a:spcPct val="0"/>
        </a:spcAft>
        <a:defRPr sz="2800" b="1">
          <a:solidFill>
            <a:schemeClr val="accent2"/>
          </a:solidFill>
          <a:effectLst>
            <a:outerShdw blurRad="38100" dist="38100" dir="2700000" algn="tl">
              <a:srgbClr val="C0C0C0"/>
            </a:outerShdw>
          </a:effectLst>
          <a:latin typeface="Arial Rounded MT Bold" pitchFamily="34" charset="0"/>
        </a:defRPr>
      </a:lvl4pPr>
      <a:lvl5pPr algn="l" rtl="0" eaLnBrk="0" fontAlgn="base" hangingPunct="0">
        <a:spcBef>
          <a:spcPct val="0"/>
        </a:spcBef>
        <a:spcAft>
          <a:spcPct val="0"/>
        </a:spcAft>
        <a:defRPr sz="2800" b="1">
          <a:solidFill>
            <a:schemeClr val="accent2"/>
          </a:solidFill>
          <a:effectLst>
            <a:outerShdw blurRad="38100" dist="38100" dir="2700000" algn="tl">
              <a:srgbClr val="C0C0C0"/>
            </a:outerShdw>
          </a:effectLst>
          <a:latin typeface="Arial Rounded MT Bold" pitchFamily="34" charset="0"/>
        </a:defRPr>
      </a:lvl5pPr>
      <a:lvl6pPr marL="457200" algn="l" rtl="0" fontAlgn="base">
        <a:spcBef>
          <a:spcPct val="0"/>
        </a:spcBef>
        <a:spcAft>
          <a:spcPct val="0"/>
        </a:spcAft>
        <a:defRPr sz="3200" b="1">
          <a:solidFill>
            <a:schemeClr val="accent2"/>
          </a:solidFill>
          <a:effectLst>
            <a:outerShdw blurRad="38100" dist="38100" dir="2700000" algn="tl">
              <a:srgbClr val="C0C0C0"/>
            </a:outerShdw>
          </a:effectLst>
          <a:latin typeface="Arial Rounded MT Bold" pitchFamily="34" charset="0"/>
        </a:defRPr>
      </a:lvl6pPr>
      <a:lvl7pPr marL="914400" algn="l" rtl="0" fontAlgn="base">
        <a:spcBef>
          <a:spcPct val="0"/>
        </a:spcBef>
        <a:spcAft>
          <a:spcPct val="0"/>
        </a:spcAft>
        <a:defRPr sz="3200" b="1">
          <a:solidFill>
            <a:schemeClr val="accent2"/>
          </a:solidFill>
          <a:effectLst>
            <a:outerShdw blurRad="38100" dist="38100" dir="2700000" algn="tl">
              <a:srgbClr val="C0C0C0"/>
            </a:outerShdw>
          </a:effectLst>
          <a:latin typeface="Arial Rounded MT Bold" pitchFamily="34" charset="0"/>
        </a:defRPr>
      </a:lvl7pPr>
      <a:lvl8pPr marL="1371600" algn="l" rtl="0" fontAlgn="base">
        <a:spcBef>
          <a:spcPct val="0"/>
        </a:spcBef>
        <a:spcAft>
          <a:spcPct val="0"/>
        </a:spcAft>
        <a:defRPr sz="3200" b="1">
          <a:solidFill>
            <a:schemeClr val="accent2"/>
          </a:solidFill>
          <a:effectLst>
            <a:outerShdw blurRad="38100" dist="38100" dir="2700000" algn="tl">
              <a:srgbClr val="C0C0C0"/>
            </a:outerShdw>
          </a:effectLst>
          <a:latin typeface="Arial Rounded MT Bold" pitchFamily="34" charset="0"/>
        </a:defRPr>
      </a:lvl8pPr>
      <a:lvl9pPr marL="1828800" algn="l" rtl="0" fontAlgn="base">
        <a:spcBef>
          <a:spcPct val="0"/>
        </a:spcBef>
        <a:spcAft>
          <a:spcPct val="0"/>
        </a:spcAft>
        <a:defRPr sz="3200" b="1">
          <a:solidFill>
            <a:schemeClr val="accent2"/>
          </a:solidFill>
          <a:effectLst>
            <a:outerShdw blurRad="38100" dist="38100" dir="2700000" algn="tl">
              <a:srgbClr val="C0C0C0"/>
            </a:outerShdw>
          </a:effectLst>
          <a:latin typeface="Arial Rounded MT Bold" pitchFamily="34" charset="0"/>
        </a:defRPr>
      </a:lvl9pPr>
    </p:titleStyle>
    <p:bodyStyle>
      <a:lvl1pPr marL="342900" indent="-342900" algn="l" rtl="0" eaLnBrk="0" fontAlgn="base" hangingPunct="0">
        <a:spcBef>
          <a:spcPct val="20000"/>
        </a:spcBef>
        <a:spcAft>
          <a:spcPct val="0"/>
        </a:spcAft>
        <a:buClr>
          <a:schemeClr val="tx1"/>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000">
          <a:solidFill>
            <a:schemeClr val="tx1"/>
          </a:solidFill>
          <a:latin typeface="+mn-lt"/>
        </a:defRPr>
      </a:lvl2pPr>
      <a:lvl3pPr marL="1143000" indent="-228600" algn="l" rtl="0" eaLnBrk="0" fontAlgn="base" hangingPunct="0">
        <a:spcBef>
          <a:spcPct val="20000"/>
        </a:spcBef>
        <a:spcAft>
          <a:spcPct val="0"/>
        </a:spcAft>
        <a:buClr>
          <a:schemeClr val="tx1"/>
        </a:buClr>
        <a:buChar char="•"/>
        <a:defRPr sz="2000">
          <a:solidFill>
            <a:schemeClr val="tx1"/>
          </a:solidFill>
          <a:latin typeface="+mn-lt"/>
        </a:defRPr>
      </a:lvl3pPr>
      <a:lvl4pPr marL="1600200" indent="-228600" algn="l" rtl="0" eaLnBrk="0" fontAlgn="base" hangingPunct="0">
        <a:spcBef>
          <a:spcPct val="20000"/>
        </a:spcBef>
        <a:spcAft>
          <a:spcPct val="0"/>
        </a:spcAft>
        <a:buClr>
          <a:schemeClr val="tx1"/>
        </a:buClr>
        <a:buChar char="–"/>
        <a:defRPr>
          <a:solidFill>
            <a:schemeClr val="tx1"/>
          </a:solidFill>
          <a:latin typeface="+mn-lt"/>
        </a:defRPr>
      </a:lvl4pPr>
      <a:lvl5pPr marL="2057400" indent="-228600" algn="l" rtl="0" eaLnBrk="0" fontAlgn="base" hangingPunct="0">
        <a:spcBef>
          <a:spcPct val="20000"/>
        </a:spcBef>
        <a:spcAft>
          <a:spcPct val="0"/>
        </a:spcAft>
        <a:buClr>
          <a:schemeClr val="tx1"/>
        </a:buClr>
        <a:buChar char="»"/>
        <a:defRPr>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mailto:tim@ncil.org"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hyperlink" Target="https://uthtmc.az1.qualtrics.com/jfe/form/SV_8IET3cmb2Rv1qXc"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43793" y="0"/>
            <a:ext cx="8855064" cy="859730"/>
          </a:xfrm>
        </p:spPr>
        <p:txBody>
          <a:bodyPr>
            <a:noAutofit/>
          </a:bodyPr>
          <a:lstStyle/>
          <a:p>
            <a:pPr algn="ctr"/>
            <a:r>
              <a:rPr lang="en-US" sz="600" dirty="0">
                <a:solidFill>
                  <a:schemeClr val="bg1">
                    <a:lumMod val="95000"/>
                  </a:schemeClr>
                </a:solidFill>
              </a:rPr>
              <a:t>&gt;&gt;Slide 1 </a:t>
            </a:r>
            <a:br>
              <a:rPr lang="en-US" sz="600" dirty="0">
                <a:solidFill>
                  <a:schemeClr val="bg1">
                    <a:lumMod val="95000"/>
                  </a:schemeClr>
                </a:solidFill>
              </a:rPr>
            </a:br>
            <a:r>
              <a:rPr lang="en-US" sz="1600" dirty="0"/>
              <a:t>Independent Living Research Utilization</a:t>
            </a:r>
          </a:p>
        </p:txBody>
      </p:sp>
      <p:pic>
        <p:nvPicPr>
          <p:cNvPr id="6" name="Picture 5" descr="We create opportunities for independence for people with disabilities through research, education, and consultation.  ilru logo in block red letters with blue eyebrow swoosh above and below Independent Living Research utilization. www.ilru.org.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5793" y="859730"/>
            <a:ext cx="7352413" cy="5312470"/>
          </a:xfrm>
          <a:prstGeom prst="rect">
            <a:avLst/>
          </a:prstGeom>
        </p:spPr>
      </p:pic>
      <p:sp>
        <p:nvSpPr>
          <p:cNvPr id="3" name="Slide Number Placeholder 2"/>
          <p:cNvSpPr>
            <a:spLocks noGrp="1"/>
          </p:cNvSpPr>
          <p:nvPr>
            <p:ph type="sldNum" sz="quarter" idx="10"/>
          </p:nvPr>
        </p:nvSpPr>
        <p:spPr>
          <a:xfrm>
            <a:off x="6553200" y="6248400"/>
            <a:ext cx="2362200" cy="244475"/>
          </a:xfrm>
        </p:spPr>
        <p:txBody>
          <a:bodyPr/>
          <a:lstStyle/>
          <a:p>
            <a:pPr>
              <a:defRPr/>
            </a:pPr>
            <a:fld id="{F2DF5F09-D78D-44DB-A338-E90D23C46220}" type="slidenum">
              <a:rPr lang="en-US" smtClean="0"/>
              <a:pPr>
                <a:defRPr/>
              </a:pPr>
              <a:t>1</a:t>
            </a:fld>
            <a:endParaRPr lang="en-US" dirty="0"/>
          </a:p>
        </p:txBody>
      </p:sp>
    </p:spTree>
    <p:extLst>
      <p:ext uri="{BB962C8B-B14F-4D97-AF65-F5344CB8AC3E}">
        <p14:creationId xmlns:p14="http://schemas.microsoft.com/office/powerpoint/2010/main" val="6393369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3C830-B885-4361-B19A-A142D2CF3906}"/>
              </a:ext>
            </a:extLst>
          </p:cNvPr>
          <p:cNvSpPr>
            <a:spLocks noGrp="1"/>
          </p:cNvSpPr>
          <p:nvPr>
            <p:ph type="title"/>
          </p:nvPr>
        </p:nvSpPr>
        <p:spPr>
          <a:xfrm>
            <a:off x="304800" y="579438"/>
            <a:ext cx="7696200" cy="792162"/>
          </a:xfrm>
        </p:spPr>
        <p:txBody>
          <a:bodyPr>
            <a:normAutofit fontScale="90000"/>
          </a:bodyPr>
          <a:lstStyle/>
          <a:p>
            <a:pPr algn="ctr"/>
            <a:r>
              <a:rPr lang="en-US" sz="600" dirty="0">
                <a:solidFill>
                  <a:schemeClr val="bg1">
                    <a:lumMod val="95000"/>
                  </a:schemeClr>
                </a:solidFill>
              </a:rPr>
              <a:t>&gt;&gt;Slide 10</a:t>
            </a:r>
            <a:r>
              <a:rPr lang="en-US" dirty="0">
                <a:solidFill>
                  <a:schemeClr val="bg1">
                    <a:lumMod val="95000"/>
                  </a:schemeClr>
                </a:solidFill>
              </a:rPr>
              <a:t/>
            </a:r>
            <a:br>
              <a:rPr lang="en-US" dirty="0">
                <a:solidFill>
                  <a:schemeClr val="bg1">
                    <a:lumMod val="95000"/>
                  </a:schemeClr>
                </a:solidFill>
              </a:rPr>
            </a:br>
            <a:r>
              <a:rPr lang="en-US" dirty="0"/>
              <a:t>RRH and HP Program Design, challenges, and sustainability</a:t>
            </a:r>
            <a:r>
              <a:rPr lang="en-US" sz="2700" b="0" dirty="0"/>
              <a:t>, cont’d.</a:t>
            </a:r>
            <a:r>
              <a:rPr lang="en-US" dirty="0"/>
              <a:t> </a:t>
            </a:r>
          </a:p>
        </p:txBody>
      </p:sp>
      <p:sp>
        <p:nvSpPr>
          <p:cNvPr id="3" name="Text Placeholder 2">
            <a:extLst>
              <a:ext uri="{FF2B5EF4-FFF2-40B4-BE49-F238E27FC236}">
                <a16:creationId xmlns:a16="http://schemas.microsoft.com/office/drawing/2014/main" id="{839E8FB3-D60F-41E0-8C5B-E0C8F64C97C0}"/>
              </a:ext>
            </a:extLst>
          </p:cNvPr>
          <p:cNvSpPr>
            <a:spLocks noGrp="1"/>
          </p:cNvSpPr>
          <p:nvPr>
            <p:ph idx="1"/>
          </p:nvPr>
        </p:nvSpPr>
        <p:spPr>
          <a:xfrm>
            <a:off x="304800" y="1447800"/>
            <a:ext cx="8610600" cy="5029200"/>
          </a:xfrm>
        </p:spPr>
        <p:txBody>
          <a:bodyPr>
            <a:normAutofit/>
          </a:bodyPr>
          <a:lstStyle/>
          <a:p>
            <a:pPr marL="214313" indent="-214313">
              <a:buFont typeface="Arial" panose="020B0604020202020204" pitchFamily="34" charset="0"/>
              <a:buChar char="•"/>
            </a:pPr>
            <a:r>
              <a:rPr lang="en-US" dirty="0">
                <a:solidFill>
                  <a:srgbClr val="002060"/>
                </a:solidFill>
              </a:rPr>
              <a:t>Challenges</a:t>
            </a:r>
          </a:p>
          <a:p>
            <a:pPr marL="557213" lvl="1" indent="-214313">
              <a:buFont typeface="Arial" panose="020B0604020202020204" pitchFamily="34" charset="0"/>
              <a:buChar char="•"/>
            </a:pPr>
            <a:r>
              <a:rPr lang="en-US" dirty="0">
                <a:solidFill>
                  <a:srgbClr val="002060"/>
                </a:solidFill>
              </a:rPr>
              <a:t>Lack of affordable and accessible housing</a:t>
            </a:r>
          </a:p>
          <a:p>
            <a:pPr marL="557213" lvl="1" indent="-214313">
              <a:buFont typeface="Arial" panose="020B0604020202020204" pitchFamily="34" charset="0"/>
              <a:buChar char="•"/>
            </a:pPr>
            <a:r>
              <a:rPr lang="en-US" dirty="0">
                <a:solidFill>
                  <a:srgbClr val="002060"/>
                </a:solidFill>
              </a:rPr>
              <a:t>Lack of transitional housing </a:t>
            </a:r>
          </a:p>
          <a:p>
            <a:pPr marL="557213" lvl="1" indent="-214313">
              <a:buFont typeface="Arial" panose="020B0604020202020204" pitchFamily="34" charset="0"/>
              <a:buChar char="•"/>
            </a:pPr>
            <a:r>
              <a:rPr lang="en-US" dirty="0">
                <a:solidFill>
                  <a:srgbClr val="002060"/>
                </a:solidFill>
              </a:rPr>
              <a:t>Housing barriers</a:t>
            </a:r>
          </a:p>
          <a:p>
            <a:pPr marL="214313" indent="-214313">
              <a:buFont typeface="Arial" panose="020B0604020202020204" pitchFamily="34" charset="0"/>
              <a:buChar char="•"/>
            </a:pPr>
            <a:r>
              <a:rPr lang="en-US" dirty="0">
                <a:solidFill>
                  <a:srgbClr val="002060"/>
                </a:solidFill>
              </a:rPr>
              <a:t>Sustainability </a:t>
            </a:r>
          </a:p>
          <a:p>
            <a:pPr marL="557213" lvl="1" indent="-214313">
              <a:buFont typeface="Arial" panose="020B0604020202020204" pitchFamily="34" charset="0"/>
              <a:buChar char="•"/>
            </a:pPr>
            <a:r>
              <a:rPr lang="en-US" dirty="0">
                <a:solidFill>
                  <a:srgbClr val="002060"/>
                </a:solidFill>
              </a:rPr>
              <a:t>City, County, State, Foundations, and Continuum of Care funding</a:t>
            </a:r>
            <a:endParaRPr lang="en-US" dirty="0"/>
          </a:p>
        </p:txBody>
      </p:sp>
      <p:sp>
        <p:nvSpPr>
          <p:cNvPr id="5" name="Slide Number Placeholder 4">
            <a:extLst>
              <a:ext uri="{FF2B5EF4-FFF2-40B4-BE49-F238E27FC236}">
                <a16:creationId xmlns:a16="http://schemas.microsoft.com/office/drawing/2014/main" id="{ED423AF6-72EF-4005-B251-8EE7AB4B2AE1}"/>
              </a:ext>
            </a:extLst>
          </p:cNvPr>
          <p:cNvSpPr>
            <a:spLocks noGrp="1"/>
          </p:cNvSpPr>
          <p:nvPr>
            <p:ph type="sldNum" sz="quarter" idx="10"/>
          </p:nvPr>
        </p:nvSpPr>
        <p:spPr>
          <a:xfrm>
            <a:off x="6477000" y="6248400"/>
            <a:ext cx="2362200" cy="244475"/>
          </a:xfrm>
        </p:spPr>
        <p:txBody>
          <a:bodyPr/>
          <a:lstStyle/>
          <a:p>
            <a:fld id="{6D22F896-40B5-4ADD-8801-0D06FADFA095}" type="slidenum">
              <a:rPr lang="en-US" smtClean="0"/>
              <a:t>10</a:t>
            </a:fld>
            <a:endParaRPr lang="en-US" dirty="0"/>
          </a:p>
        </p:txBody>
      </p:sp>
    </p:spTree>
    <p:extLst>
      <p:ext uri="{BB962C8B-B14F-4D97-AF65-F5344CB8AC3E}">
        <p14:creationId xmlns:p14="http://schemas.microsoft.com/office/powerpoint/2010/main" val="17816536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46E6E-A800-478C-9C73-74C3685882C5}"/>
              </a:ext>
            </a:extLst>
          </p:cNvPr>
          <p:cNvSpPr>
            <a:spLocks noGrp="1"/>
          </p:cNvSpPr>
          <p:nvPr>
            <p:ph type="title"/>
          </p:nvPr>
        </p:nvSpPr>
        <p:spPr>
          <a:xfrm>
            <a:off x="228600" y="350838"/>
            <a:ext cx="7696200" cy="792162"/>
          </a:xfrm>
        </p:spPr>
        <p:txBody>
          <a:bodyPr>
            <a:normAutofit/>
          </a:bodyPr>
          <a:lstStyle/>
          <a:p>
            <a:pPr algn="ctr"/>
            <a:r>
              <a:rPr lang="en-US" sz="600" b="1" dirty="0">
                <a:solidFill>
                  <a:schemeClr val="bg1">
                    <a:lumMod val="85000"/>
                  </a:schemeClr>
                </a:solidFill>
                <a:effectLst/>
                <a:latin typeface="+mj-lt"/>
                <a:ea typeface="+mj-ea"/>
                <a:cs typeface="+mj-cs"/>
              </a:rPr>
              <a:t>&gt;&gt;Slide 11 </a:t>
            </a:r>
            <a:r>
              <a:rPr lang="en-US" sz="2800" b="1" dirty="0">
                <a:solidFill>
                  <a:schemeClr val="accent2"/>
                </a:solidFill>
                <a:effectLst/>
                <a:latin typeface="+mj-lt"/>
                <a:ea typeface="+mj-ea"/>
                <a:cs typeface="+mj-cs"/>
              </a:rPr>
              <a:t/>
            </a:r>
            <a:br>
              <a:rPr lang="en-US" sz="2800" b="1" dirty="0">
                <a:solidFill>
                  <a:schemeClr val="accent2"/>
                </a:solidFill>
                <a:effectLst/>
                <a:latin typeface="+mj-lt"/>
                <a:ea typeface="+mj-ea"/>
                <a:cs typeface="+mj-cs"/>
              </a:rPr>
            </a:br>
            <a:r>
              <a:rPr lang="en-US" dirty="0"/>
              <a:t>Next Steps…..What is next?</a:t>
            </a:r>
          </a:p>
        </p:txBody>
      </p:sp>
      <p:sp>
        <p:nvSpPr>
          <p:cNvPr id="3" name="Text Placeholder 2">
            <a:extLst>
              <a:ext uri="{FF2B5EF4-FFF2-40B4-BE49-F238E27FC236}">
                <a16:creationId xmlns:a16="http://schemas.microsoft.com/office/drawing/2014/main" id="{242D2877-C23E-448A-9981-C4870FAF090F}"/>
              </a:ext>
            </a:extLst>
          </p:cNvPr>
          <p:cNvSpPr>
            <a:spLocks noGrp="1"/>
          </p:cNvSpPr>
          <p:nvPr>
            <p:ph idx="1"/>
          </p:nvPr>
        </p:nvSpPr>
        <p:spPr>
          <a:xfrm>
            <a:off x="685800" y="1219200"/>
            <a:ext cx="7848600" cy="5029200"/>
          </a:xfrm>
        </p:spPr>
        <p:txBody>
          <a:bodyPr/>
          <a:lstStyle/>
          <a:p>
            <a:pPr marL="214313" indent="-214313">
              <a:buFont typeface="Arial" panose="020B0604020202020204" pitchFamily="34" charset="0"/>
              <a:buChar char="•"/>
            </a:pPr>
            <a:r>
              <a:rPr lang="en-US" dirty="0">
                <a:solidFill>
                  <a:srgbClr val="002060"/>
                </a:solidFill>
              </a:rPr>
              <a:t>Continue establishing partnerships with local leaders to address the needs of our community</a:t>
            </a:r>
          </a:p>
          <a:p>
            <a:pPr marL="214313" indent="-214313">
              <a:buFont typeface="Arial" panose="020B0604020202020204" pitchFamily="34" charset="0"/>
              <a:buChar char="•"/>
            </a:pPr>
            <a:r>
              <a:rPr lang="en-US" dirty="0">
                <a:solidFill>
                  <a:srgbClr val="002060"/>
                </a:solidFill>
              </a:rPr>
              <a:t>On going participation in community meetings</a:t>
            </a:r>
          </a:p>
          <a:p>
            <a:pPr marL="214313" indent="-214313">
              <a:buFont typeface="Arial" panose="020B0604020202020204" pitchFamily="34" charset="0"/>
              <a:buChar char="•"/>
            </a:pPr>
            <a:r>
              <a:rPr lang="en-US" dirty="0">
                <a:solidFill>
                  <a:srgbClr val="002060"/>
                </a:solidFill>
              </a:rPr>
              <a:t>Leverage of local funding and resources to continue programs</a:t>
            </a:r>
          </a:p>
        </p:txBody>
      </p:sp>
      <p:sp>
        <p:nvSpPr>
          <p:cNvPr id="4" name="Slide Number Placeholder 3">
            <a:extLst>
              <a:ext uri="{FF2B5EF4-FFF2-40B4-BE49-F238E27FC236}">
                <a16:creationId xmlns:a16="http://schemas.microsoft.com/office/drawing/2014/main" id="{DA93F96F-A4C5-4136-B6B2-8806B01EA388}"/>
              </a:ext>
            </a:extLst>
          </p:cNvPr>
          <p:cNvSpPr>
            <a:spLocks noGrp="1"/>
          </p:cNvSpPr>
          <p:nvPr>
            <p:ph type="sldNum" sz="quarter" idx="10"/>
          </p:nvPr>
        </p:nvSpPr>
        <p:spPr>
          <a:xfrm>
            <a:off x="6477000" y="6248400"/>
            <a:ext cx="2362200" cy="244475"/>
          </a:xfrm>
        </p:spPr>
        <p:txBody>
          <a:bodyPr/>
          <a:lstStyle/>
          <a:p>
            <a:fld id="{6D22F896-40B5-4ADD-8801-0D06FADFA095}" type="slidenum">
              <a:rPr lang="en-US" smtClean="0"/>
              <a:t>11</a:t>
            </a:fld>
            <a:endParaRPr lang="en-US" dirty="0"/>
          </a:p>
        </p:txBody>
      </p:sp>
    </p:spTree>
    <p:extLst>
      <p:ext uri="{BB962C8B-B14F-4D97-AF65-F5344CB8AC3E}">
        <p14:creationId xmlns:p14="http://schemas.microsoft.com/office/powerpoint/2010/main" val="39302221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514600"/>
            <a:ext cx="8458200" cy="792162"/>
          </a:xfrm>
        </p:spPr>
        <p:txBody>
          <a:bodyPr/>
          <a:lstStyle/>
          <a:p>
            <a:pPr lvl="3" algn="ctr"/>
            <a:r>
              <a:rPr lang="en-US" sz="800" dirty="0">
                <a:solidFill>
                  <a:schemeClr val="bg1">
                    <a:lumMod val="95000"/>
                  </a:schemeClr>
                </a:solidFill>
              </a:rPr>
              <a:t>&gt;&gt;Slide 12</a:t>
            </a:r>
            <a:br>
              <a:rPr lang="en-US" sz="800" dirty="0">
                <a:solidFill>
                  <a:schemeClr val="bg1">
                    <a:lumMod val="95000"/>
                  </a:schemeClr>
                </a:solidFill>
              </a:rPr>
            </a:br>
            <a:r>
              <a:rPr lang="en-US" dirty="0">
                <a:effectLst/>
              </a:rPr>
              <a:t>Questions &amp; Discussion</a:t>
            </a:r>
            <a:endParaRPr lang="en-US" sz="2400" dirty="0">
              <a:effectLst/>
            </a:endParaRPr>
          </a:p>
        </p:txBody>
      </p:sp>
      <p:sp>
        <p:nvSpPr>
          <p:cNvPr id="3" name="Slide Number Placeholder 2"/>
          <p:cNvSpPr>
            <a:spLocks noGrp="1"/>
          </p:cNvSpPr>
          <p:nvPr>
            <p:ph type="sldNum" sz="quarter" idx="10"/>
          </p:nvPr>
        </p:nvSpPr>
        <p:spPr>
          <a:xfrm>
            <a:off x="6477000" y="6324600"/>
            <a:ext cx="2362200" cy="244475"/>
          </a:xfrm>
        </p:spPr>
        <p:txBody>
          <a:bodyPr/>
          <a:lstStyle/>
          <a:p>
            <a:pPr>
              <a:defRPr/>
            </a:pPr>
            <a:fld id="{F42DF3E2-0175-464B-95E4-5D6CFE698002}" type="slidenum">
              <a:rPr lang="en-US" smtClean="0"/>
              <a:pPr>
                <a:defRPr/>
              </a:pPr>
              <a:t>12</a:t>
            </a:fld>
            <a:endParaRPr lang="en-US" dirty="0"/>
          </a:p>
        </p:txBody>
      </p:sp>
    </p:spTree>
    <p:extLst>
      <p:ext uri="{BB962C8B-B14F-4D97-AF65-F5344CB8AC3E}">
        <p14:creationId xmlns:p14="http://schemas.microsoft.com/office/powerpoint/2010/main" val="41149475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1828800" y="1229249"/>
            <a:ext cx="5659040" cy="694600"/>
          </a:xfrm>
        </p:spPr>
        <p:txBody>
          <a:bodyPr/>
          <a:lstStyle/>
          <a:p>
            <a:pPr algn="ctr"/>
            <a:r>
              <a:rPr lang="en-US" sz="500" dirty="0">
                <a:solidFill>
                  <a:schemeClr val="bg1">
                    <a:lumMod val="95000"/>
                  </a:schemeClr>
                </a:solidFill>
              </a:rPr>
              <a:t>&gt;&gt;Slide 13</a:t>
            </a:r>
            <a:r>
              <a:rPr lang="en-US" sz="3600" dirty="0">
                <a:solidFill>
                  <a:schemeClr val="bg1">
                    <a:lumMod val="95000"/>
                  </a:schemeClr>
                </a:solidFill>
              </a:rPr>
              <a:t/>
            </a:r>
            <a:br>
              <a:rPr lang="en-US" sz="3600" dirty="0">
                <a:solidFill>
                  <a:schemeClr val="bg1">
                    <a:lumMod val="95000"/>
                  </a:schemeClr>
                </a:solidFill>
              </a:rPr>
            </a:br>
            <a:r>
              <a:rPr lang="en-US" altLang="en-US" sz="3300" dirty="0">
                <a:cs typeface="Arial" panose="020B0604020202020204" pitchFamily="34" charset="0"/>
              </a:rPr>
              <a:t>Atlantis Community, Inc.</a:t>
            </a:r>
          </a:p>
        </p:txBody>
      </p:sp>
      <p:sp>
        <p:nvSpPr>
          <p:cNvPr id="3075" name="Subtitle 2"/>
          <p:cNvSpPr>
            <a:spLocks noGrp="1"/>
          </p:cNvSpPr>
          <p:nvPr>
            <p:ph type="subTitle" idx="1"/>
          </p:nvPr>
        </p:nvSpPr>
        <p:spPr bwMode="auto">
          <a:xfrm>
            <a:off x="2145325" y="4343400"/>
            <a:ext cx="4853350" cy="853375"/>
          </a:xfrm>
        </p:spPr>
        <p:txBody>
          <a:bodyPr wrap="square" numCol="1" anchor="t" anchorCtr="0" compatLnSpc="1">
            <a:prstTxWarp prst="textNoShape">
              <a:avLst/>
            </a:prstTxWarp>
            <a:normAutofit fontScale="92500" lnSpcReduction="20000"/>
          </a:bodyPr>
          <a:lstStyle/>
          <a:p>
            <a:r>
              <a:rPr lang="en-US" altLang="en-US" sz="1800" dirty="0">
                <a:latin typeface="Arial" panose="020B0604020202020204" pitchFamily="34" charset="0"/>
                <a:cs typeface="Arial" panose="020B0604020202020204" pitchFamily="34" charset="0"/>
              </a:rPr>
              <a:t>Your Life</a:t>
            </a:r>
          </a:p>
          <a:p>
            <a:r>
              <a:rPr lang="en-US" altLang="en-US" sz="1800" dirty="0">
                <a:latin typeface="Arial" panose="020B0604020202020204" pitchFamily="34" charset="0"/>
                <a:cs typeface="Arial" panose="020B0604020202020204" pitchFamily="34" charset="0"/>
              </a:rPr>
              <a:t>Your Independence</a:t>
            </a:r>
          </a:p>
          <a:p>
            <a:r>
              <a:rPr lang="en-US" altLang="en-US" sz="1800" dirty="0">
                <a:latin typeface="Arial" panose="020B0604020202020204" pitchFamily="34" charset="0"/>
                <a:cs typeface="Arial" panose="020B0604020202020204" pitchFamily="34" charset="0"/>
              </a:rPr>
              <a:t>Your Community</a:t>
            </a:r>
          </a:p>
        </p:txBody>
      </p:sp>
      <p:pic>
        <p:nvPicPr>
          <p:cNvPr id="2" name="Picture 1" descr="Atlantis Community, Inc. logo&#10;Rainbow above graphic of person breaking free of chains in wheelchai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9421" y="2017367"/>
            <a:ext cx="2301779" cy="2053429"/>
          </a:xfrm>
          <a:prstGeom prst="rect">
            <a:avLst/>
          </a:prstGeom>
          <a:noFill/>
        </p:spPr>
      </p:pic>
      <p:sp>
        <p:nvSpPr>
          <p:cNvPr id="3" name="Slide Number Placeholder 2">
            <a:extLst>
              <a:ext uri="{FF2B5EF4-FFF2-40B4-BE49-F238E27FC236}">
                <a16:creationId xmlns:a16="http://schemas.microsoft.com/office/drawing/2014/main" id="{19D4CDA9-02FF-4610-BD58-4D7CB7841A26}"/>
              </a:ext>
            </a:extLst>
          </p:cNvPr>
          <p:cNvSpPr>
            <a:spLocks noGrp="1"/>
          </p:cNvSpPr>
          <p:nvPr>
            <p:ph type="sldNum" sz="quarter" idx="10"/>
          </p:nvPr>
        </p:nvSpPr>
        <p:spPr/>
        <p:txBody>
          <a:bodyPr/>
          <a:lstStyle/>
          <a:p>
            <a:pPr>
              <a:defRPr/>
            </a:pPr>
            <a:fld id="{C7C8ACA3-9F92-4AD5-9E39-716CB6917A7B}" type="slidenum">
              <a:rPr lang="en-US" smtClean="0"/>
              <a:pPr>
                <a:defRPr/>
              </a:pPr>
              <a:t>13</a:t>
            </a:fld>
            <a:endParaRPr lang="en-US"/>
          </a:p>
        </p:txBody>
      </p:sp>
    </p:spTree>
    <p:extLst>
      <p:ext uri="{BB962C8B-B14F-4D97-AF65-F5344CB8AC3E}">
        <p14:creationId xmlns:p14="http://schemas.microsoft.com/office/powerpoint/2010/main" val="38149541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381000" y="427038"/>
            <a:ext cx="7696200" cy="792162"/>
          </a:xfrm>
        </p:spPr>
        <p:txBody>
          <a:bodyPr/>
          <a:lstStyle/>
          <a:p>
            <a:pPr algn="ctr"/>
            <a:r>
              <a:rPr lang="en-US" sz="500" dirty="0">
                <a:solidFill>
                  <a:schemeClr val="bg1">
                    <a:lumMod val="95000"/>
                  </a:schemeClr>
                </a:solidFill>
              </a:rPr>
              <a:t>&gt;&gt;Slide 14</a:t>
            </a:r>
            <a:r>
              <a:rPr lang="en-US" sz="3200" dirty="0">
                <a:solidFill>
                  <a:schemeClr val="bg1">
                    <a:lumMod val="95000"/>
                  </a:schemeClr>
                </a:solidFill>
              </a:rPr>
              <a:t/>
            </a:r>
            <a:br>
              <a:rPr lang="en-US" sz="3200" dirty="0">
                <a:solidFill>
                  <a:schemeClr val="bg1">
                    <a:lumMod val="95000"/>
                  </a:schemeClr>
                </a:solidFill>
              </a:rPr>
            </a:br>
            <a:r>
              <a:rPr lang="en-US" altLang="en-US" sz="3000" dirty="0">
                <a:cs typeface="Arial" panose="020B0604020202020204" pitchFamily="34" charset="0"/>
              </a:rPr>
              <a:t>History of Atlantis Community Inc.</a:t>
            </a:r>
          </a:p>
        </p:txBody>
      </p:sp>
      <p:pic>
        <p:nvPicPr>
          <p:cNvPr id="8195" name="Picture Placeholder 8" descr="Photo of Wade Blank and young child"/>
          <p:cNvPicPr preferRelativeResize="0">
            <a:picLocks noGrp="1"/>
          </p:cNvPicPr>
          <p:nvPr>
            <p:ph idx="1"/>
          </p:nvPr>
        </p:nvPicPr>
        <p:blipFill>
          <a:blip r:embed="rId3" cstate="print">
            <a:extLst>
              <a:ext uri="{28A0092B-C50C-407E-A947-70E740481C1C}">
                <a14:useLocalDpi xmlns:a14="http://schemas.microsoft.com/office/drawing/2010/main" val="0"/>
              </a:ext>
            </a:extLst>
          </a:blip>
          <a:stretch>
            <a:fillRect/>
          </a:stretch>
        </p:blipFill>
        <p:spPr bwMode="auto">
          <a:xfrm>
            <a:off x="870065" y="1925580"/>
            <a:ext cx="2635135" cy="3711633"/>
          </a:xfrm>
        </p:spPr>
      </p:pic>
      <p:sp>
        <p:nvSpPr>
          <p:cNvPr id="8196" name="Text Placeholder 3"/>
          <p:cNvSpPr>
            <a:spLocks noGrp="1"/>
          </p:cNvSpPr>
          <p:nvPr>
            <p:ph type="body" sz="half" idx="4294967295"/>
          </p:nvPr>
        </p:nvSpPr>
        <p:spPr bwMode="auto">
          <a:xfrm>
            <a:off x="4162425" y="1916055"/>
            <a:ext cx="4371975" cy="3721158"/>
          </a:xfrm>
        </p:spPr>
        <p:txBody>
          <a:bodyPr wrap="square" numCol="1" anchor="t" anchorCtr="0" compatLnSpc="1">
            <a:prstTxWarp prst="textNoShape">
              <a:avLst/>
            </a:prstTxWarp>
            <a:normAutofit/>
          </a:bodyPr>
          <a:lstStyle/>
          <a:p>
            <a:pPr marL="214313" indent="-214313"/>
            <a:r>
              <a:rPr lang="en-US" altLang="en-US" dirty="0">
                <a:latin typeface="Arial" panose="020B0604020202020204" pitchFamily="34" charset="0"/>
                <a:cs typeface="Arial" panose="020B0604020202020204" pitchFamily="34" charset="0"/>
              </a:rPr>
              <a:t>Founded by Wade Blank</a:t>
            </a:r>
          </a:p>
          <a:p>
            <a:endParaRPr lang="en-US" altLang="en-US" dirty="0">
              <a:latin typeface="Arial" panose="020B0604020202020204" pitchFamily="34" charset="0"/>
              <a:cs typeface="Arial" panose="020B0604020202020204" pitchFamily="34" charset="0"/>
            </a:endParaRPr>
          </a:p>
          <a:p>
            <a:pPr marL="214313" indent="-214313"/>
            <a:r>
              <a:rPr lang="en-US" altLang="en-US" dirty="0">
                <a:latin typeface="Arial" panose="020B0604020202020204" pitchFamily="34" charset="0"/>
                <a:cs typeface="Arial" panose="020B0604020202020204" pitchFamily="34" charset="0"/>
              </a:rPr>
              <a:t> Established in 1975</a:t>
            </a:r>
          </a:p>
          <a:p>
            <a:endParaRPr lang="en-US" altLang="en-US" dirty="0">
              <a:latin typeface="Arial" panose="020B0604020202020204" pitchFamily="34" charset="0"/>
              <a:cs typeface="Arial" panose="020B0604020202020204" pitchFamily="34" charset="0"/>
            </a:endParaRPr>
          </a:p>
          <a:p>
            <a:pPr marL="214313" indent="-214313"/>
            <a:r>
              <a:rPr lang="en-US" altLang="en-US" dirty="0">
                <a:latin typeface="Arial" panose="020B0604020202020204" pitchFamily="34" charset="0"/>
                <a:cs typeface="Arial" panose="020B0604020202020204" pitchFamily="34" charset="0"/>
              </a:rPr>
              <a:t>2</a:t>
            </a:r>
            <a:r>
              <a:rPr lang="en-US" altLang="en-US" baseline="30000" dirty="0">
                <a:latin typeface="Arial" panose="020B0604020202020204" pitchFamily="34" charset="0"/>
                <a:cs typeface="Arial" panose="020B0604020202020204" pitchFamily="34" charset="0"/>
              </a:rPr>
              <a:t>nd</a:t>
            </a:r>
            <a:r>
              <a:rPr lang="en-US" altLang="en-US" dirty="0">
                <a:latin typeface="Arial" panose="020B0604020202020204" pitchFamily="34" charset="0"/>
                <a:cs typeface="Arial" panose="020B0604020202020204" pitchFamily="34" charset="0"/>
              </a:rPr>
              <a:t> Center for Independent Living</a:t>
            </a:r>
            <a:endParaRPr lang="en-US" altLang="en-US" dirty="0"/>
          </a:p>
        </p:txBody>
      </p:sp>
      <p:sp>
        <p:nvSpPr>
          <p:cNvPr id="2" name="Slide Number Placeholder 1">
            <a:extLst>
              <a:ext uri="{FF2B5EF4-FFF2-40B4-BE49-F238E27FC236}">
                <a16:creationId xmlns:a16="http://schemas.microsoft.com/office/drawing/2014/main" id="{5F3606A1-D049-4641-B829-E5B63A721067}"/>
              </a:ext>
            </a:extLst>
          </p:cNvPr>
          <p:cNvSpPr>
            <a:spLocks noGrp="1"/>
          </p:cNvSpPr>
          <p:nvPr>
            <p:ph type="sldNum" sz="quarter" idx="10"/>
          </p:nvPr>
        </p:nvSpPr>
        <p:spPr/>
        <p:txBody>
          <a:bodyPr/>
          <a:lstStyle/>
          <a:p>
            <a:fld id="{CA8D9AD5-F248-4919-864A-CFD76CC027D6}" type="slidenum">
              <a:rPr lang="en-US" smtClean="0"/>
              <a:t>14</a:t>
            </a:fld>
            <a:endParaRPr lang="en-US"/>
          </a:p>
        </p:txBody>
      </p:sp>
    </p:spTree>
    <p:extLst>
      <p:ext uri="{BB962C8B-B14F-4D97-AF65-F5344CB8AC3E}">
        <p14:creationId xmlns:p14="http://schemas.microsoft.com/office/powerpoint/2010/main" val="6086705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C6F92CE-1AD7-445F-ABD9-0BEB6CF9DD7C}"/>
              </a:ext>
            </a:extLst>
          </p:cNvPr>
          <p:cNvSpPr>
            <a:spLocks noGrp="1"/>
          </p:cNvSpPr>
          <p:nvPr>
            <p:ph type="title"/>
          </p:nvPr>
        </p:nvSpPr>
        <p:spPr>
          <a:xfrm>
            <a:off x="685800" y="381000"/>
            <a:ext cx="7159174" cy="792162"/>
          </a:xfrm>
        </p:spPr>
        <p:txBody>
          <a:bodyPr/>
          <a:lstStyle/>
          <a:p>
            <a:pPr algn="ctr"/>
            <a:r>
              <a:rPr lang="en-US" sz="500" dirty="0">
                <a:solidFill>
                  <a:schemeClr val="bg1">
                    <a:lumMod val="95000"/>
                  </a:schemeClr>
                </a:solidFill>
              </a:rPr>
              <a:t>&gt;&gt;Slide 15</a:t>
            </a:r>
            <a:r>
              <a:rPr lang="en-US" dirty="0">
                <a:solidFill>
                  <a:schemeClr val="bg1">
                    <a:lumMod val="95000"/>
                  </a:schemeClr>
                </a:solidFill>
              </a:rPr>
              <a:t/>
            </a:r>
            <a:br>
              <a:rPr lang="en-US" dirty="0">
                <a:solidFill>
                  <a:schemeClr val="bg1">
                    <a:lumMod val="95000"/>
                  </a:schemeClr>
                </a:solidFill>
              </a:rPr>
            </a:br>
            <a:r>
              <a:rPr lang="en-US" dirty="0"/>
              <a:t>Advocate for all people</a:t>
            </a:r>
          </a:p>
        </p:txBody>
      </p:sp>
      <p:sp>
        <p:nvSpPr>
          <p:cNvPr id="4099" name="TextBox 2"/>
          <p:cNvSpPr txBox="1">
            <a:spLocks noChangeArrowheads="1"/>
          </p:cNvSpPr>
          <p:nvPr/>
        </p:nvSpPr>
        <p:spPr bwMode="auto">
          <a:xfrm>
            <a:off x="765626" y="4310301"/>
            <a:ext cx="734247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2400" b="1" dirty="0">
                <a:solidFill>
                  <a:schemeClr val="accent2"/>
                </a:solidFill>
                <a:latin typeface="Arial" panose="020B0604020202020204" pitchFamily="34" charset="0"/>
                <a:cs typeface="Arial" panose="020B0604020202020204" pitchFamily="34" charset="0"/>
              </a:rPr>
              <a:t>Our mission is to advocate for all people with disabilities to be a meaningful part of an integrated community of their choice</a:t>
            </a:r>
          </a:p>
        </p:txBody>
      </p:sp>
      <p:sp>
        <p:nvSpPr>
          <p:cNvPr id="2" name="Slide Number Placeholder 1">
            <a:extLst>
              <a:ext uri="{FF2B5EF4-FFF2-40B4-BE49-F238E27FC236}">
                <a16:creationId xmlns:a16="http://schemas.microsoft.com/office/drawing/2014/main" id="{C4881580-DF18-47C5-A13D-B84E7AFF2E9D}"/>
              </a:ext>
            </a:extLst>
          </p:cNvPr>
          <p:cNvSpPr>
            <a:spLocks noGrp="1"/>
          </p:cNvSpPr>
          <p:nvPr>
            <p:ph type="sldNum" sz="quarter" idx="10"/>
          </p:nvPr>
        </p:nvSpPr>
        <p:spPr/>
        <p:txBody>
          <a:bodyPr/>
          <a:lstStyle/>
          <a:p>
            <a:pPr>
              <a:defRPr/>
            </a:pPr>
            <a:fld id="{C7C8ACA3-9F92-4AD5-9E39-716CB6917A7B}" type="slidenum">
              <a:rPr lang="en-US" smtClean="0"/>
              <a:pPr>
                <a:defRPr/>
              </a:pPr>
              <a:t>15</a:t>
            </a:fld>
            <a:endParaRPr lang="en-US"/>
          </a:p>
        </p:txBody>
      </p:sp>
    </p:spTree>
    <p:extLst>
      <p:ext uri="{BB962C8B-B14F-4D97-AF65-F5344CB8AC3E}">
        <p14:creationId xmlns:p14="http://schemas.microsoft.com/office/powerpoint/2010/main" val="30123547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5840" y="728195"/>
            <a:ext cx="7132320" cy="643405"/>
          </a:xfrm>
        </p:spPr>
        <p:txBody>
          <a:bodyPr/>
          <a:lstStyle/>
          <a:p>
            <a:pPr algn="ctr"/>
            <a:r>
              <a:rPr lang="en-US" sz="500" b="1" dirty="0">
                <a:solidFill>
                  <a:schemeClr val="bg1">
                    <a:lumMod val="85000"/>
                  </a:schemeClr>
                </a:solidFill>
                <a:effectLst/>
                <a:latin typeface="+mj-lt"/>
                <a:ea typeface="+mj-ea"/>
                <a:cs typeface="+mj-cs"/>
              </a:rPr>
              <a:t>&gt;&gt;Slide 16</a:t>
            </a:r>
            <a:r>
              <a:rPr lang="en-US" sz="2800" b="1" dirty="0">
                <a:solidFill>
                  <a:schemeClr val="accent2"/>
                </a:solidFill>
                <a:effectLst/>
                <a:latin typeface="+mj-lt"/>
                <a:ea typeface="+mj-ea"/>
                <a:cs typeface="+mj-cs"/>
              </a:rPr>
              <a:t/>
            </a:r>
            <a:br>
              <a:rPr lang="en-US" sz="2800" b="1" dirty="0">
                <a:solidFill>
                  <a:schemeClr val="accent2"/>
                </a:solidFill>
                <a:effectLst/>
                <a:latin typeface="+mj-lt"/>
                <a:ea typeface="+mj-ea"/>
                <a:cs typeface="+mj-cs"/>
              </a:rPr>
            </a:br>
            <a:r>
              <a:rPr lang="en-US" sz="3000" dirty="0">
                <a:cs typeface="Arial" panose="020B0604020202020204" pitchFamily="34" charset="0"/>
              </a:rPr>
              <a:t>Independent Living Philosophy</a:t>
            </a:r>
          </a:p>
        </p:txBody>
      </p:sp>
      <p:graphicFrame>
        <p:nvGraphicFramePr>
          <p:cNvPr id="4" name="Content Placeholder 3" descr="Graphic with blue circles in middle, around it Consumer Control, Peer Support, Self-Help, Full Inclusion, Equal Access, Self-Advocacy, Integration"/>
          <p:cNvGraphicFramePr>
            <a:graphicFrameLocks noGrp="1"/>
          </p:cNvGraphicFramePr>
          <p:nvPr>
            <p:ph idx="1"/>
            <p:extLst>
              <p:ext uri="{D42A27DB-BD31-4B8C-83A1-F6EECF244321}">
                <p14:modId xmlns:p14="http://schemas.microsoft.com/office/powerpoint/2010/main" val="4179688880"/>
              </p:ext>
            </p:extLst>
          </p:nvPr>
        </p:nvGraphicFramePr>
        <p:xfrm>
          <a:off x="1500067" y="1958895"/>
          <a:ext cx="6143867" cy="36799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81ECAC59-7D14-4E95-92E1-6BEB087D8769}"/>
              </a:ext>
            </a:extLst>
          </p:cNvPr>
          <p:cNvSpPr>
            <a:spLocks noGrp="1"/>
          </p:cNvSpPr>
          <p:nvPr>
            <p:ph type="sldNum" sz="quarter" idx="10"/>
          </p:nvPr>
        </p:nvSpPr>
        <p:spPr/>
        <p:txBody>
          <a:bodyPr/>
          <a:lstStyle/>
          <a:p>
            <a:pPr>
              <a:defRPr/>
            </a:pPr>
            <a:fld id="{F2DF5F09-D78D-44DB-A338-E90D23C46220}" type="slidenum">
              <a:rPr lang="en-US" smtClean="0"/>
              <a:pPr>
                <a:defRPr/>
              </a:pPr>
              <a:t>16</a:t>
            </a:fld>
            <a:endParaRPr lang="en-US"/>
          </a:p>
        </p:txBody>
      </p:sp>
    </p:spTree>
    <p:extLst>
      <p:ext uri="{BB962C8B-B14F-4D97-AF65-F5344CB8AC3E}">
        <p14:creationId xmlns:p14="http://schemas.microsoft.com/office/powerpoint/2010/main" val="31062566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900" y="539355"/>
            <a:ext cx="7696200" cy="792162"/>
          </a:xfrm>
        </p:spPr>
        <p:txBody>
          <a:bodyPr/>
          <a:lstStyle/>
          <a:p>
            <a:pPr algn="ctr"/>
            <a:r>
              <a:rPr lang="en-US" sz="500" dirty="0">
                <a:solidFill>
                  <a:schemeClr val="bg1">
                    <a:lumMod val="95000"/>
                  </a:schemeClr>
                </a:solidFill>
              </a:rPr>
              <a:t>&gt;&gt;Slide17</a:t>
            </a:r>
            <a:r>
              <a:rPr lang="en-US" sz="3200" dirty="0">
                <a:solidFill>
                  <a:schemeClr val="bg1">
                    <a:lumMod val="95000"/>
                  </a:schemeClr>
                </a:solidFill>
              </a:rPr>
              <a:t/>
            </a:r>
            <a:br>
              <a:rPr lang="en-US" sz="3200" dirty="0">
                <a:solidFill>
                  <a:schemeClr val="bg1">
                    <a:lumMod val="95000"/>
                  </a:schemeClr>
                </a:solidFill>
              </a:rPr>
            </a:br>
            <a:r>
              <a:rPr lang="en-US" sz="3200" dirty="0">
                <a:solidFill>
                  <a:schemeClr val="bg1">
                    <a:lumMod val="95000"/>
                  </a:schemeClr>
                </a:solidFill>
              </a:rPr>
              <a:t> </a:t>
            </a:r>
            <a:r>
              <a:rPr lang="en-US" sz="3000" dirty="0">
                <a:cs typeface="Arial" panose="020B0604020202020204" pitchFamily="34" charset="0"/>
              </a:rPr>
              <a:t>IL Process</a:t>
            </a:r>
          </a:p>
        </p:txBody>
      </p:sp>
      <p:graphicFrame>
        <p:nvGraphicFramePr>
          <p:cNvPr id="4" name="Content Placeholder 3" descr="Circular graphic - Intake, Develop Goal, IL Plan, Meet with IL Specialist, Reach Goal, Develop new goal or Discontinue"/>
          <p:cNvGraphicFramePr>
            <a:graphicFrameLocks noGrp="1"/>
          </p:cNvGraphicFramePr>
          <p:nvPr>
            <p:ph idx="1"/>
            <p:extLst>
              <p:ext uri="{D42A27DB-BD31-4B8C-83A1-F6EECF244321}">
                <p14:modId xmlns:p14="http://schemas.microsoft.com/office/powerpoint/2010/main" val="200632420"/>
              </p:ext>
            </p:extLst>
          </p:nvPr>
        </p:nvGraphicFramePr>
        <p:xfrm>
          <a:off x="1257342" y="1752600"/>
          <a:ext cx="6629315" cy="3657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3DE4D336-B1D4-44BD-A885-0D5D15C71177}"/>
              </a:ext>
            </a:extLst>
          </p:cNvPr>
          <p:cNvSpPr>
            <a:spLocks noGrp="1"/>
          </p:cNvSpPr>
          <p:nvPr>
            <p:ph type="sldNum" sz="quarter" idx="10"/>
          </p:nvPr>
        </p:nvSpPr>
        <p:spPr/>
        <p:txBody>
          <a:bodyPr/>
          <a:lstStyle/>
          <a:p>
            <a:pPr>
              <a:defRPr/>
            </a:pPr>
            <a:fld id="{F2DF5F09-D78D-44DB-A338-E90D23C46220}" type="slidenum">
              <a:rPr lang="en-US" smtClean="0"/>
              <a:pPr>
                <a:defRPr/>
              </a:pPr>
              <a:t>17</a:t>
            </a:fld>
            <a:endParaRPr lang="en-US"/>
          </a:p>
        </p:txBody>
      </p:sp>
    </p:spTree>
    <p:extLst>
      <p:ext uri="{BB962C8B-B14F-4D97-AF65-F5344CB8AC3E}">
        <p14:creationId xmlns:p14="http://schemas.microsoft.com/office/powerpoint/2010/main" val="7234910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C43D817-4752-4AF8-8654-912158FA4285}"/>
              </a:ext>
            </a:extLst>
          </p:cNvPr>
          <p:cNvSpPr>
            <a:spLocks noGrp="1"/>
          </p:cNvSpPr>
          <p:nvPr>
            <p:ph type="title"/>
          </p:nvPr>
        </p:nvSpPr>
        <p:spPr>
          <a:xfrm>
            <a:off x="723900" y="766690"/>
            <a:ext cx="7696200" cy="792162"/>
          </a:xfrm>
        </p:spPr>
        <p:txBody>
          <a:bodyPr/>
          <a:lstStyle/>
          <a:p>
            <a:pPr algn="ctr"/>
            <a:r>
              <a:rPr lang="en-US" sz="500" dirty="0">
                <a:solidFill>
                  <a:schemeClr val="bg1">
                    <a:lumMod val="95000"/>
                  </a:schemeClr>
                </a:solidFill>
              </a:rPr>
              <a:t>&gt;&gt;Slide 18 </a:t>
            </a:r>
            <a:r>
              <a:rPr lang="en-US" dirty="0">
                <a:solidFill>
                  <a:schemeClr val="bg1">
                    <a:lumMod val="95000"/>
                  </a:schemeClr>
                </a:solidFill>
              </a:rPr>
              <a:t/>
            </a:r>
            <a:br>
              <a:rPr lang="en-US" dirty="0">
                <a:solidFill>
                  <a:schemeClr val="bg1">
                    <a:lumMod val="95000"/>
                  </a:schemeClr>
                </a:solidFill>
              </a:rPr>
            </a:br>
            <a:r>
              <a:rPr lang="en-US" dirty="0"/>
              <a:t>Mobile CIL</a:t>
            </a:r>
          </a:p>
        </p:txBody>
      </p:sp>
      <p:grpSp>
        <p:nvGrpSpPr>
          <p:cNvPr id="6" name="Group 5" descr="Graphic of generic map with roads and a vintage purple van driving along">
            <a:extLst>
              <a:ext uri="{FF2B5EF4-FFF2-40B4-BE49-F238E27FC236}">
                <a16:creationId xmlns:a16="http://schemas.microsoft.com/office/drawing/2014/main" id="{6750C2AB-5E2B-4355-81A3-5D5FBCE5C0A8}"/>
              </a:ext>
            </a:extLst>
          </p:cNvPr>
          <p:cNvGrpSpPr/>
          <p:nvPr/>
        </p:nvGrpSpPr>
        <p:grpSpPr>
          <a:xfrm>
            <a:off x="2210831" y="1981200"/>
            <a:ext cx="4722337" cy="3423695"/>
            <a:chOff x="1981200" y="2043839"/>
            <a:chExt cx="4722337" cy="3423695"/>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200" y="2043839"/>
              <a:ext cx="4722337" cy="3423695"/>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86200" y="3320986"/>
              <a:ext cx="1635232" cy="869399"/>
            </a:xfrm>
            <a:prstGeom prst="rect">
              <a:avLst/>
            </a:prstGeom>
          </p:spPr>
        </p:pic>
      </p:grpSp>
      <p:sp>
        <p:nvSpPr>
          <p:cNvPr id="2" name="Slide Number Placeholder 1">
            <a:extLst>
              <a:ext uri="{FF2B5EF4-FFF2-40B4-BE49-F238E27FC236}">
                <a16:creationId xmlns:a16="http://schemas.microsoft.com/office/drawing/2014/main" id="{9CD9CE83-BC2E-4C28-BECE-C1336F6A7AE3}"/>
              </a:ext>
            </a:extLst>
          </p:cNvPr>
          <p:cNvSpPr>
            <a:spLocks noGrp="1"/>
          </p:cNvSpPr>
          <p:nvPr>
            <p:ph type="sldNum" sz="quarter" idx="10"/>
          </p:nvPr>
        </p:nvSpPr>
        <p:spPr/>
        <p:txBody>
          <a:bodyPr/>
          <a:lstStyle/>
          <a:p>
            <a:pPr>
              <a:defRPr/>
            </a:pPr>
            <a:fld id="{F2DF5F09-D78D-44DB-A338-E90D23C46220}" type="slidenum">
              <a:rPr lang="en-US" smtClean="0"/>
              <a:pPr>
                <a:defRPr/>
              </a:pPr>
              <a:t>18</a:t>
            </a:fld>
            <a:endParaRPr lang="en-US" dirty="0"/>
          </a:p>
        </p:txBody>
      </p:sp>
    </p:spTree>
    <p:extLst>
      <p:ext uri="{BB962C8B-B14F-4D97-AF65-F5344CB8AC3E}">
        <p14:creationId xmlns:p14="http://schemas.microsoft.com/office/powerpoint/2010/main" val="38475524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57765"/>
            <a:ext cx="7696200" cy="792162"/>
          </a:xfrm>
        </p:spPr>
        <p:txBody>
          <a:bodyPr/>
          <a:lstStyle/>
          <a:p>
            <a:pPr algn="ctr"/>
            <a:r>
              <a:rPr lang="en-US" sz="500" dirty="0">
                <a:solidFill>
                  <a:schemeClr val="bg1">
                    <a:lumMod val="95000"/>
                  </a:schemeClr>
                </a:solidFill>
              </a:rPr>
              <a:t>&gt;&gt;Slide 19</a:t>
            </a:r>
            <a:r>
              <a:rPr lang="en-US" dirty="0">
                <a:solidFill>
                  <a:schemeClr val="bg1">
                    <a:lumMod val="95000"/>
                  </a:schemeClr>
                </a:solidFill>
              </a:rPr>
              <a:t/>
            </a:r>
            <a:br>
              <a:rPr lang="en-US" dirty="0">
                <a:solidFill>
                  <a:schemeClr val="bg1">
                    <a:lumMod val="95000"/>
                  </a:schemeClr>
                </a:solidFill>
              </a:rPr>
            </a:br>
            <a:r>
              <a:rPr lang="en-US" dirty="0"/>
              <a:t>Obtaining Our Mobile Unit</a:t>
            </a:r>
          </a:p>
        </p:txBody>
      </p:sp>
      <p:sp>
        <p:nvSpPr>
          <p:cNvPr id="3" name="Content Placeholder 2"/>
          <p:cNvSpPr>
            <a:spLocks noGrp="1"/>
          </p:cNvSpPr>
          <p:nvPr>
            <p:ph idx="1"/>
          </p:nvPr>
        </p:nvSpPr>
        <p:spPr>
          <a:xfrm>
            <a:off x="533400" y="1143000"/>
            <a:ext cx="8305800" cy="5029200"/>
          </a:xfrm>
        </p:spPr>
        <p:txBody>
          <a:bodyPr/>
          <a:lstStyle/>
          <a:p>
            <a:r>
              <a:rPr lang="en-US" sz="2400" dirty="0"/>
              <a:t>In 2015, the other CIL in Denver closed leaving the Atlantis Community as the sole CIL in the larger Denver metropolitan area. The Mobile CIL supports the Atlantis Community with the delivery of our core services to underserved consumers who cannot access Atlantis’s physical location due to their disabilities. It also allows us to address barriers that exist when experiencing homelessness or living in a rural part of our 7-county catchment area.</a:t>
            </a:r>
          </a:p>
          <a:p>
            <a:r>
              <a:rPr lang="en-US" sz="2400" dirty="0"/>
              <a:t>Focus on un and underserved populations </a:t>
            </a:r>
          </a:p>
          <a:p>
            <a:pPr lvl="1"/>
            <a:r>
              <a:rPr lang="en-US" sz="2400" dirty="0"/>
              <a:t>People with significant disabilities who cannot access transportation</a:t>
            </a:r>
          </a:p>
          <a:p>
            <a:pPr lvl="1"/>
            <a:r>
              <a:rPr lang="en-US" sz="2400" dirty="0"/>
              <a:t>People with significant disabilities experiencing homelessness</a:t>
            </a:r>
          </a:p>
        </p:txBody>
      </p:sp>
      <p:sp>
        <p:nvSpPr>
          <p:cNvPr id="4" name="Slide Number Placeholder 3">
            <a:extLst>
              <a:ext uri="{FF2B5EF4-FFF2-40B4-BE49-F238E27FC236}">
                <a16:creationId xmlns:a16="http://schemas.microsoft.com/office/drawing/2014/main" id="{EFE69CD2-0E70-45ED-8C6C-BC1A8FD4F788}"/>
              </a:ext>
            </a:extLst>
          </p:cNvPr>
          <p:cNvSpPr>
            <a:spLocks noGrp="1"/>
          </p:cNvSpPr>
          <p:nvPr>
            <p:ph type="sldNum" sz="quarter" idx="10"/>
          </p:nvPr>
        </p:nvSpPr>
        <p:spPr/>
        <p:txBody>
          <a:bodyPr/>
          <a:lstStyle/>
          <a:p>
            <a:pPr>
              <a:defRPr/>
            </a:pPr>
            <a:fld id="{F2DF5F09-D78D-44DB-A338-E90D23C46220}" type="slidenum">
              <a:rPr lang="en-US" smtClean="0"/>
              <a:pPr>
                <a:defRPr/>
              </a:pPr>
              <a:t>19</a:t>
            </a:fld>
            <a:endParaRPr lang="en-US"/>
          </a:p>
        </p:txBody>
      </p:sp>
    </p:spTree>
    <p:extLst>
      <p:ext uri="{BB962C8B-B14F-4D97-AF65-F5344CB8AC3E}">
        <p14:creationId xmlns:p14="http://schemas.microsoft.com/office/powerpoint/2010/main" val="8428806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66800"/>
            <a:ext cx="7772400" cy="5029199"/>
          </a:xfrm>
        </p:spPr>
        <p:txBody>
          <a:bodyPr/>
          <a:lstStyle/>
          <a:p>
            <a:pPr algn="ctr"/>
            <a:r>
              <a:rPr lang="en-US" sz="600" b="1" dirty="0">
                <a:solidFill>
                  <a:schemeClr val="bg1">
                    <a:lumMod val="95000"/>
                  </a:schemeClr>
                </a:solidFill>
                <a:effectLst/>
                <a:latin typeface="+mj-lt"/>
                <a:ea typeface="+mj-ea"/>
                <a:cs typeface="+mj-cs"/>
              </a:rPr>
              <a:t>&gt;&gt;Slide 2</a:t>
            </a:r>
            <a:r>
              <a:rPr lang="en-US" sz="2800" b="1" dirty="0">
                <a:solidFill>
                  <a:schemeClr val="accent2"/>
                </a:solidFill>
                <a:effectLst/>
                <a:latin typeface="+mj-lt"/>
                <a:ea typeface="+mj-ea"/>
                <a:cs typeface="+mj-cs"/>
              </a:rPr>
              <a:t/>
            </a:r>
            <a:br>
              <a:rPr lang="en-US" sz="2800" b="1" dirty="0">
                <a:solidFill>
                  <a:schemeClr val="accent2"/>
                </a:solidFill>
                <a:effectLst/>
                <a:latin typeface="+mj-lt"/>
                <a:ea typeface="+mj-ea"/>
                <a:cs typeface="+mj-cs"/>
              </a:rPr>
            </a:br>
            <a:r>
              <a:rPr lang="en-US" dirty="0" smtClean="0"/>
              <a:t>How CIL’s Can (and Should!) Support Consumers Experiencing Homelessness</a:t>
            </a:r>
            <a:r>
              <a:rPr lang="en-US" dirty="0"/>
              <a:t/>
            </a:r>
            <a:br>
              <a:rPr lang="en-US" dirty="0"/>
            </a:br>
            <a:r>
              <a:rPr lang="en-US" i="1" dirty="0"/>
              <a:t/>
            </a:r>
            <a:br>
              <a:rPr lang="en-US" i="1" dirty="0"/>
            </a:br>
            <a:r>
              <a:rPr lang="en-US" sz="2400" i="1" dirty="0"/>
              <a:t>Presenters:</a:t>
            </a:r>
            <a:r>
              <a:rPr lang="en-US" sz="2400" b="0" i="1" dirty="0"/>
              <a:t/>
            </a:r>
            <a:br>
              <a:rPr lang="en-US" sz="2400" b="0" i="1" dirty="0"/>
            </a:br>
            <a:r>
              <a:rPr lang="en-US" sz="2400" b="0" dirty="0"/>
              <a:t>Georgina Alvarez</a:t>
            </a:r>
            <a:br>
              <a:rPr lang="en-US" sz="2400" b="0" dirty="0"/>
            </a:br>
            <a:r>
              <a:rPr lang="en-US" sz="2400" b="0" dirty="0"/>
              <a:t>Robbie Roppolo</a:t>
            </a:r>
            <a:br>
              <a:rPr lang="en-US" sz="2400" b="0" dirty="0"/>
            </a:br>
            <a:r>
              <a:rPr lang="en-US" sz="2400" dirty="0"/>
              <a:t/>
            </a:r>
            <a:br>
              <a:rPr lang="en-US" sz="2400" dirty="0"/>
            </a:br>
            <a:r>
              <a:rPr lang="en-US" sz="2400" dirty="0"/>
              <a:t>June 30, 2021</a:t>
            </a:r>
            <a:endParaRPr lang="en-US" dirty="0"/>
          </a:p>
        </p:txBody>
      </p:sp>
      <p:sp>
        <p:nvSpPr>
          <p:cNvPr id="4" name="Slide Number Placeholder 3"/>
          <p:cNvSpPr>
            <a:spLocks noGrp="1"/>
          </p:cNvSpPr>
          <p:nvPr>
            <p:ph type="sldNum" sz="quarter" idx="10"/>
          </p:nvPr>
        </p:nvSpPr>
        <p:spPr>
          <a:xfrm>
            <a:off x="6553200" y="6324600"/>
            <a:ext cx="2362200" cy="244475"/>
          </a:xfrm>
        </p:spPr>
        <p:txBody>
          <a:bodyPr/>
          <a:lstStyle/>
          <a:p>
            <a:pPr>
              <a:defRPr/>
            </a:pPr>
            <a:fld id="{C7C8ACA3-9F92-4AD5-9E39-716CB6917A7B}" type="slidenum">
              <a:rPr lang="en-US" smtClean="0"/>
              <a:pPr>
                <a:defRPr/>
              </a:pPr>
              <a:t>2</a:t>
            </a:fld>
            <a:endParaRPr lang="en-US" dirty="0"/>
          </a:p>
        </p:txBody>
      </p:sp>
    </p:spTree>
    <p:extLst>
      <p:ext uri="{BB962C8B-B14F-4D97-AF65-F5344CB8AC3E}">
        <p14:creationId xmlns:p14="http://schemas.microsoft.com/office/powerpoint/2010/main" val="7276549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03238"/>
            <a:ext cx="7696200" cy="792162"/>
          </a:xfrm>
        </p:spPr>
        <p:txBody>
          <a:bodyPr/>
          <a:lstStyle/>
          <a:p>
            <a:pPr algn="ctr"/>
            <a:r>
              <a:rPr lang="en-US" sz="500" dirty="0">
                <a:solidFill>
                  <a:schemeClr val="bg1">
                    <a:lumMod val="95000"/>
                  </a:schemeClr>
                </a:solidFill>
              </a:rPr>
              <a:t>&gt;&gt;Slide 20</a:t>
            </a:r>
            <a:r>
              <a:rPr lang="en-US" dirty="0">
                <a:solidFill>
                  <a:schemeClr val="bg1">
                    <a:lumMod val="95000"/>
                  </a:schemeClr>
                </a:solidFill>
              </a:rPr>
              <a:t/>
            </a:r>
            <a:br>
              <a:rPr lang="en-US" dirty="0">
                <a:solidFill>
                  <a:schemeClr val="bg1">
                    <a:lumMod val="95000"/>
                  </a:schemeClr>
                </a:solidFill>
              </a:rPr>
            </a:br>
            <a:r>
              <a:rPr lang="en-US" dirty="0"/>
              <a:t>Obtaining Our Mobile Unit</a:t>
            </a:r>
            <a:r>
              <a:rPr lang="en-US" sz="2400" b="0" dirty="0"/>
              <a:t>, cont’d.</a:t>
            </a:r>
            <a:endParaRPr lang="en-US" dirty="0"/>
          </a:p>
        </p:txBody>
      </p:sp>
      <p:sp>
        <p:nvSpPr>
          <p:cNvPr id="3" name="Content Placeholder 2"/>
          <p:cNvSpPr>
            <a:spLocks noGrp="1"/>
          </p:cNvSpPr>
          <p:nvPr>
            <p:ph idx="1"/>
          </p:nvPr>
        </p:nvSpPr>
        <p:spPr>
          <a:xfrm>
            <a:off x="685800" y="1371600"/>
            <a:ext cx="7848600" cy="5029200"/>
          </a:xfrm>
        </p:spPr>
        <p:txBody>
          <a:bodyPr>
            <a:normAutofit/>
          </a:bodyPr>
          <a:lstStyle/>
          <a:p>
            <a:r>
              <a:rPr lang="en-US" dirty="0"/>
              <a:t>The grant proposal that Atlantis submitted aligned with the 2016 Colorado State Plan for Independent Living</a:t>
            </a:r>
          </a:p>
          <a:p>
            <a:r>
              <a:rPr lang="en-US" dirty="0"/>
              <a:t>The federal grant was not enough to purchase the vehicle. We worked closely with our DSE for the additional funding</a:t>
            </a:r>
          </a:p>
          <a:p>
            <a:r>
              <a:rPr lang="en-US" dirty="0"/>
              <a:t>The design of the ramp allows it to fold down into the floor allowing for more space inside the vehicle, thus allowing more than one consumer who uses a wheelchair to be in the van at one time</a:t>
            </a:r>
          </a:p>
        </p:txBody>
      </p:sp>
      <p:sp>
        <p:nvSpPr>
          <p:cNvPr id="4" name="Slide Number Placeholder 3">
            <a:extLst>
              <a:ext uri="{FF2B5EF4-FFF2-40B4-BE49-F238E27FC236}">
                <a16:creationId xmlns:a16="http://schemas.microsoft.com/office/drawing/2014/main" id="{9C74915E-08DA-456B-8086-A4971648B810}"/>
              </a:ext>
            </a:extLst>
          </p:cNvPr>
          <p:cNvSpPr>
            <a:spLocks noGrp="1"/>
          </p:cNvSpPr>
          <p:nvPr>
            <p:ph type="sldNum" sz="quarter" idx="10"/>
          </p:nvPr>
        </p:nvSpPr>
        <p:spPr/>
        <p:txBody>
          <a:bodyPr/>
          <a:lstStyle/>
          <a:p>
            <a:pPr>
              <a:defRPr/>
            </a:pPr>
            <a:fld id="{F2DF5F09-D78D-44DB-A338-E90D23C46220}" type="slidenum">
              <a:rPr lang="en-US" smtClean="0"/>
              <a:pPr>
                <a:defRPr/>
              </a:pPr>
              <a:t>20</a:t>
            </a:fld>
            <a:endParaRPr lang="en-US"/>
          </a:p>
        </p:txBody>
      </p:sp>
    </p:spTree>
    <p:extLst>
      <p:ext uri="{BB962C8B-B14F-4D97-AF65-F5344CB8AC3E}">
        <p14:creationId xmlns:p14="http://schemas.microsoft.com/office/powerpoint/2010/main" val="37632948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219200"/>
            <a:ext cx="7239000" cy="792162"/>
          </a:xfrm>
        </p:spPr>
        <p:txBody>
          <a:bodyPr>
            <a:noAutofit/>
          </a:bodyPr>
          <a:lstStyle/>
          <a:p>
            <a:pPr algn="ctr"/>
            <a:r>
              <a:rPr lang="en-US" sz="500" dirty="0"/>
              <a:t> </a:t>
            </a:r>
            <a:r>
              <a:rPr lang="en-US" sz="500" dirty="0">
                <a:solidFill>
                  <a:schemeClr val="bg1">
                    <a:lumMod val="95000"/>
                  </a:schemeClr>
                </a:solidFill>
              </a:rPr>
              <a:t>&gt;&gt;Slide 21</a:t>
            </a:r>
            <a:r>
              <a:rPr lang="en-US" dirty="0">
                <a:solidFill>
                  <a:schemeClr val="bg1">
                    <a:lumMod val="95000"/>
                  </a:schemeClr>
                </a:solidFill>
              </a:rPr>
              <a:t/>
            </a:r>
            <a:br>
              <a:rPr lang="en-US" dirty="0">
                <a:solidFill>
                  <a:schemeClr val="bg1">
                    <a:lumMod val="95000"/>
                  </a:schemeClr>
                </a:solidFill>
              </a:rPr>
            </a:br>
            <a:r>
              <a:rPr lang="en-US" dirty="0"/>
              <a:t>Spirit of Independence</a:t>
            </a:r>
            <a:br>
              <a:rPr lang="en-US" dirty="0"/>
            </a:br>
            <a:r>
              <a:rPr lang="en-US" dirty="0"/>
              <a:t>Equal Access for Everyone </a:t>
            </a:r>
            <a:br>
              <a:rPr lang="en-US" dirty="0"/>
            </a:br>
            <a:endParaRPr lang="en-US" dirty="0"/>
          </a:p>
        </p:txBody>
      </p:sp>
      <p:pic>
        <p:nvPicPr>
          <p:cNvPr id="5" name="Content Placeholder 4" descr="Photo of Atlantis Community's Mobile Unit showing a large white van with logo, door open and ramp down"/>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86000" y="2133600"/>
            <a:ext cx="4201584" cy="3151188"/>
          </a:xfrm>
        </p:spPr>
      </p:pic>
      <p:sp>
        <p:nvSpPr>
          <p:cNvPr id="3" name="Slide Number Placeholder 2">
            <a:extLst>
              <a:ext uri="{FF2B5EF4-FFF2-40B4-BE49-F238E27FC236}">
                <a16:creationId xmlns:a16="http://schemas.microsoft.com/office/drawing/2014/main" id="{52EC0F9A-1DC2-4E66-82B8-F5EE50C61FD7}"/>
              </a:ext>
            </a:extLst>
          </p:cNvPr>
          <p:cNvSpPr>
            <a:spLocks noGrp="1"/>
          </p:cNvSpPr>
          <p:nvPr>
            <p:ph type="sldNum" sz="quarter" idx="10"/>
          </p:nvPr>
        </p:nvSpPr>
        <p:spPr/>
        <p:txBody>
          <a:bodyPr/>
          <a:lstStyle/>
          <a:p>
            <a:pPr>
              <a:defRPr/>
            </a:pPr>
            <a:fld id="{F2DF5F09-D78D-44DB-A338-E90D23C46220}" type="slidenum">
              <a:rPr lang="en-US" smtClean="0"/>
              <a:pPr>
                <a:defRPr/>
              </a:pPr>
              <a:t>21</a:t>
            </a:fld>
            <a:endParaRPr lang="en-US"/>
          </a:p>
        </p:txBody>
      </p:sp>
    </p:spTree>
    <p:extLst>
      <p:ext uri="{BB962C8B-B14F-4D97-AF65-F5344CB8AC3E}">
        <p14:creationId xmlns:p14="http://schemas.microsoft.com/office/powerpoint/2010/main" val="21497278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066800"/>
            <a:ext cx="7696200" cy="792162"/>
          </a:xfrm>
        </p:spPr>
        <p:txBody>
          <a:bodyPr>
            <a:noAutofit/>
          </a:bodyPr>
          <a:lstStyle/>
          <a:p>
            <a:pPr algn="ctr"/>
            <a:r>
              <a:rPr lang="en-US" sz="500" dirty="0">
                <a:solidFill>
                  <a:schemeClr val="bg1">
                    <a:lumMod val="95000"/>
                  </a:schemeClr>
                </a:solidFill>
              </a:rPr>
              <a:t>&gt;&gt;Slide 22</a:t>
            </a:r>
            <a:r>
              <a:rPr lang="en-US" dirty="0">
                <a:solidFill>
                  <a:schemeClr val="bg1">
                    <a:lumMod val="95000"/>
                  </a:schemeClr>
                </a:solidFill>
              </a:rPr>
              <a:t/>
            </a:r>
            <a:br>
              <a:rPr lang="en-US" dirty="0">
                <a:solidFill>
                  <a:schemeClr val="bg1">
                    <a:lumMod val="95000"/>
                  </a:schemeClr>
                </a:solidFill>
              </a:rPr>
            </a:br>
            <a:r>
              <a:rPr lang="en-US" dirty="0"/>
              <a:t>Spirit of Independence</a:t>
            </a:r>
            <a:br>
              <a:rPr lang="en-US" dirty="0"/>
            </a:br>
            <a:r>
              <a:rPr lang="en-US" dirty="0"/>
              <a:t>Equal Access for Everyone</a:t>
            </a:r>
            <a:r>
              <a:rPr lang="en-US" sz="2400" b="0" dirty="0"/>
              <a:t>, cont’d.</a:t>
            </a:r>
            <a:endParaRPr lang="en-US" dirty="0"/>
          </a:p>
        </p:txBody>
      </p:sp>
      <p:pic>
        <p:nvPicPr>
          <p:cNvPr id="4" name="Content Placeholder 3" descr="Photo of inside of Mobile Unit looking from back to front"/>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90800" y="2305050"/>
            <a:ext cx="3810000" cy="2857500"/>
          </a:xfrm>
        </p:spPr>
      </p:pic>
      <p:sp>
        <p:nvSpPr>
          <p:cNvPr id="3" name="Slide Number Placeholder 2">
            <a:extLst>
              <a:ext uri="{FF2B5EF4-FFF2-40B4-BE49-F238E27FC236}">
                <a16:creationId xmlns:a16="http://schemas.microsoft.com/office/drawing/2014/main" id="{E339C242-4757-41F7-B087-82EA71329F5A}"/>
              </a:ext>
            </a:extLst>
          </p:cNvPr>
          <p:cNvSpPr>
            <a:spLocks noGrp="1"/>
          </p:cNvSpPr>
          <p:nvPr>
            <p:ph type="sldNum" sz="quarter" idx="10"/>
          </p:nvPr>
        </p:nvSpPr>
        <p:spPr/>
        <p:txBody>
          <a:bodyPr/>
          <a:lstStyle/>
          <a:p>
            <a:pPr>
              <a:defRPr/>
            </a:pPr>
            <a:fld id="{F2DF5F09-D78D-44DB-A338-E90D23C46220}" type="slidenum">
              <a:rPr lang="en-US" smtClean="0"/>
              <a:pPr>
                <a:defRPr/>
              </a:pPr>
              <a:t>22</a:t>
            </a:fld>
            <a:endParaRPr lang="en-US"/>
          </a:p>
        </p:txBody>
      </p:sp>
    </p:spTree>
    <p:extLst>
      <p:ext uri="{BB962C8B-B14F-4D97-AF65-F5344CB8AC3E}">
        <p14:creationId xmlns:p14="http://schemas.microsoft.com/office/powerpoint/2010/main" val="30516791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900" y="1066800"/>
            <a:ext cx="7696200" cy="792162"/>
          </a:xfrm>
        </p:spPr>
        <p:txBody>
          <a:bodyPr>
            <a:noAutofit/>
          </a:bodyPr>
          <a:lstStyle/>
          <a:p>
            <a:pPr algn="ctr"/>
            <a:r>
              <a:rPr lang="en-US" sz="500" dirty="0">
                <a:solidFill>
                  <a:schemeClr val="bg1">
                    <a:lumMod val="95000"/>
                  </a:schemeClr>
                </a:solidFill>
              </a:rPr>
              <a:t>&gt;&gt;Slide 23</a:t>
            </a:r>
            <a:r>
              <a:rPr lang="en-US" dirty="0">
                <a:solidFill>
                  <a:schemeClr val="bg1">
                    <a:lumMod val="95000"/>
                  </a:schemeClr>
                </a:solidFill>
              </a:rPr>
              <a:t/>
            </a:r>
            <a:br>
              <a:rPr lang="en-US" dirty="0">
                <a:solidFill>
                  <a:schemeClr val="bg1">
                    <a:lumMod val="95000"/>
                  </a:schemeClr>
                </a:solidFill>
              </a:rPr>
            </a:br>
            <a:r>
              <a:rPr lang="en-US" dirty="0"/>
              <a:t>Spirit of Independence</a:t>
            </a:r>
            <a:br>
              <a:rPr lang="en-US" dirty="0"/>
            </a:br>
            <a:r>
              <a:rPr lang="en-US" dirty="0"/>
              <a:t>Equal Access for Everyone</a:t>
            </a:r>
            <a:r>
              <a:rPr lang="en-US" sz="2400" b="0" dirty="0"/>
              <a:t>, cont’d. 2</a:t>
            </a:r>
            <a:endParaRPr lang="en-US" dirty="0"/>
          </a:p>
        </p:txBody>
      </p:sp>
      <p:pic>
        <p:nvPicPr>
          <p:cNvPr id="4" name="Content Placeholder 3" descr="Photo of Robbie Roppolo smiling while seated in van"/>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05100" y="2305050"/>
            <a:ext cx="3810000" cy="2857500"/>
          </a:xfrm>
        </p:spPr>
      </p:pic>
      <p:sp>
        <p:nvSpPr>
          <p:cNvPr id="3" name="Slide Number Placeholder 2">
            <a:extLst>
              <a:ext uri="{FF2B5EF4-FFF2-40B4-BE49-F238E27FC236}">
                <a16:creationId xmlns:a16="http://schemas.microsoft.com/office/drawing/2014/main" id="{3AA97814-4384-440C-B07B-9A32867EE398}"/>
              </a:ext>
            </a:extLst>
          </p:cNvPr>
          <p:cNvSpPr>
            <a:spLocks noGrp="1"/>
          </p:cNvSpPr>
          <p:nvPr>
            <p:ph type="sldNum" sz="quarter" idx="10"/>
          </p:nvPr>
        </p:nvSpPr>
        <p:spPr/>
        <p:txBody>
          <a:bodyPr/>
          <a:lstStyle/>
          <a:p>
            <a:pPr>
              <a:defRPr/>
            </a:pPr>
            <a:fld id="{F2DF5F09-D78D-44DB-A338-E90D23C46220}" type="slidenum">
              <a:rPr lang="en-US" smtClean="0"/>
              <a:pPr>
                <a:defRPr/>
              </a:pPr>
              <a:t>23</a:t>
            </a:fld>
            <a:endParaRPr lang="en-US"/>
          </a:p>
        </p:txBody>
      </p:sp>
    </p:spTree>
    <p:extLst>
      <p:ext uri="{BB962C8B-B14F-4D97-AF65-F5344CB8AC3E}">
        <p14:creationId xmlns:p14="http://schemas.microsoft.com/office/powerpoint/2010/main" val="4612372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838200"/>
            <a:ext cx="7696200" cy="792162"/>
          </a:xfrm>
        </p:spPr>
        <p:txBody>
          <a:bodyPr/>
          <a:lstStyle/>
          <a:p>
            <a:pPr algn="ctr"/>
            <a:r>
              <a:rPr lang="en-US" sz="500" dirty="0"/>
              <a:t> </a:t>
            </a:r>
            <a:r>
              <a:rPr lang="en-US" sz="500" dirty="0">
                <a:solidFill>
                  <a:schemeClr val="bg1">
                    <a:lumMod val="95000"/>
                  </a:schemeClr>
                </a:solidFill>
              </a:rPr>
              <a:t>&gt;&gt;Slide 24</a:t>
            </a:r>
            <a:r>
              <a:rPr lang="en-US" dirty="0">
                <a:solidFill>
                  <a:schemeClr val="bg1">
                    <a:lumMod val="95000"/>
                  </a:schemeClr>
                </a:solidFill>
              </a:rPr>
              <a:t/>
            </a:r>
            <a:br>
              <a:rPr lang="en-US" dirty="0">
                <a:solidFill>
                  <a:schemeClr val="bg1">
                    <a:lumMod val="95000"/>
                  </a:schemeClr>
                </a:solidFill>
              </a:rPr>
            </a:br>
            <a:r>
              <a:rPr lang="en-US" dirty="0"/>
              <a:t>Spirit of Independence </a:t>
            </a:r>
            <a:br>
              <a:rPr lang="en-US" dirty="0"/>
            </a:br>
            <a:r>
              <a:rPr lang="en-US" dirty="0"/>
              <a:t>Equal Access for Everyone, </a:t>
            </a:r>
            <a:r>
              <a:rPr lang="en-US" b="0" dirty="0"/>
              <a:t>cont’d. 3</a:t>
            </a:r>
            <a:endParaRPr lang="en-US" dirty="0"/>
          </a:p>
        </p:txBody>
      </p:sp>
      <p:pic>
        <p:nvPicPr>
          <p:cNvPr id="4" name="Content Placeholder 3" descr="Photo of mobile unit driving down a quiet road"/>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350419" y="2112169"/>
            <a:ext cx="2443163" cy="3257550"/>
          </a:xfrm>
        </p:spPr>
      </p:pic>
      <p:sp>
        <p:nvSpPr>
          <p:cNvPr id="3" name="Slide Number Placeholder 2">
            <a:extLst>
              <a:ext uri="{FF2B5EF4-FFF2-40B4-BE49-F238E27FC236}">
                <a16:creationId xmlns:a16="http://schemas.microsoft.com/office/drawing/2014/main" id="{64AEAED9-0BAC-418C-955D-DB73B86503D2}"/>
              </a:ext>
            </a:extLst>
          </p:cNvPr>
          <p:cNvSpPr>
            <a:spLocks noGrp="1"/>
          </p:cNvSpPr>
          <p:nvPr>
            <p:ph type="sldNum" sz="quarter" idx="10"/>
          </p:nvPr>
        </p:nvSpPr>
        <p:spPr/>
        <p:txBody>
          <a:bodyPr/>
          <a:lstStyle/>
          <a:p>
            <a:pPr>
              <a:defRPr/>
            </a:pPr>
            <a:fld id="{F2DF5F09-D78D-44DB-A338-E90D23C46220}" type="slidenum">
              <a:rPr lang="en-US" smtClean="0"/>
              <a:pPr>
                <a:defRPr/>
              </a:pPr>
              <a:t>24</a:t>
            </a:fld>
            <a:endParaRPr lang="en-US"/>
          </a:p>
        </p:txBody>
      </p:sp>
    </p:spTree>
    <p:extLst>
      <p:ext uri="{BB962C8B-B14F-4D97-AF65-F5344CB8AC3E}">
        <p14:creationId xmlns:p14="http://schemas.microsoft.com/office/powerpoint/2010/main" val="476052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96119"/>
            <a:ext cx="8001000" cy="792162"/>
          </a:xfrm>
        </p:spPr>
        <p:txBody>
          <a:bodyPr/>
          <a:lstStyle/>
          <a:p>
            <a:pPr algn="ctr"/>
            <a:r>
              <a:rPr lang="en-US" sz="500" dirty="0">
                <a:solidFill>
                  <a:schemeClr val="bg1">
                    <a:lumMod val="85000"/>
                  </a:schemeClr>
                </a:solidFill>
              </a:rPr>
              <a:t> </a:t>
            </a:r>
            <a:r>
              <a:rPr lang="en-US" sz="500" b="0" dirty="0">
                <a:solidFill>
                  <a:schemeClr val="bg1">
                    <a:lumMod val="85000"/>
                  </a:schemeClr>
                </a:solidFill>
              </a:rPr>
              <a:t>&gt;&gt;Slide 25</a:t>
            </a:r>
            <a:r>
              <a:rPr lang="en-US" b="0" dirty="0"/>
              <a:t/>
            </a:r>
            <a:br>
              <a:rPr lang="en-US" b="0" dirty="0"/>
            </a:br>
            <a:r>
              <a:rPr lang="en-US" dirty="0"/>
              <a:t>Spirit of Independence</a:t>
            </a:r>
            <a:br>
              <a:rPr lang="en-US" dirty="0"/>
            </a:br>
            <a:r>
              <a:rPr lang="en-US" dirty="0"/>
              <a:t>Equal Access for Everyone, </a:t>
            </a:r>
            <a:r>
              <a:rPr lang="en-US" b="0" dirty="0"/>
              <a:t>cont’d. 4</a:t>
            </a:r>
            <a:endParaRPr lang="en-US" dirty="0"/>
          </a:p>
        </p:txBody>
      </p:sp>
      <p:pic>
        <p:nvPicPr>
          <p:cNvPr id="4" name="Content Placeholder 3" descr="Photo of Mobile Unit parked on dirt lot."/>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350419" y="2112169"/>
            <a:ext cx="2443163" cy="3257550"/>
          </a:xfrm>
        </p:spPr>
      </p:pic>
      <p:sp>
        <p:nvSpPr>
          <p:cNvPr id="3" name="Slide Number Placeholder 2">
            <a:extLst>
              <a:ext uri="{FF2B5EF4-FFF2-40B4-BE49-F238E27FC236}">
                <a16:creationId xmlns:a16="http://schemas.microsoft.com/office/drawing/2014/main" id="{29E55BD9-74CB-4FD1-AE47-7E60F9A9F71D}"/>
              </a:ext>
            </a:extLst>
          </p:cNvPr>
          <p:cNvSpPr>
            <a:spLocks noGrp="1"/>
          </p:cNvSpPr>
          <p:nvPr>
            <p:ph type="sldNum" sz="quarter" idx="10"/>
          </p:nvPr>
        </p:nvSpPr>
        <p:spPr/>
        <p:txBody>
          <a:bodyPr/>
          <a:lstStyle/>
          <a:p>
            <a:pPr>
              <a:defRPr/>
            </a:pPr>
            <a:fld id="{F2DF5F09-D78D-44DB-A338-E90D23C46220}" type="slidenum">
              <a:rPr lang="en-US" smtClean="0"/>
              <a:pPr>
                <a:defRPr/>
              </a:pPr>
              <a:t>25</a:t>
            </a:fld>
            <a:endParaRPr lang="en-US"/>
          </a:p>
        </p:txBody>
      </p:sp>
    </p:spTree>
    <p:extLst>
      <p:ext uri="{BB962C8B-B14F-4D97-AF65-F5344CB8AC3E}">
        <p14:creationId xmlns:p14="http://schemas.microsoft.com/office/powerpoint/2010/main" val="42067581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64344"/>
            <a:ext cx="7696200" cy="1135856"/>
          </a:xfrm>
        </p:spPr>
        <p:txBody>
          <a:bodyPr>
            <a:normAutofit fontScale="90000"/>
          </a:bodyPr>
          <a:lstStyle/>
          <a:p>
            <a:pPr algn="ctr"/>
            <a:r>
              <a:rPr lang="en-US" dirty="0"/>
              <a:t> </a:t>
            </a:r>
            <a:r>
              <a:rPr lang="en-US" sz="500" b="0" dirty="0">
                <a:solidFill>
                  <a:schemeClr val="bg1">
                    <a:lumMod val="85000"/>
                  </a:schemeClr>
                </a:solidFill>
                <a:effectLst/>
              </a:rPr>
              <a:t>&gt;&gt;Slide 26</a:t>
            </a:r>
            <a:r>
              <a:rPr lang="en-US" sz="500" dirty="0">
                <a:solidFill>
                  <a:schemeClr val="bg1">
                    <a:lumMod val="85000"/>
                  </a:schemeClr>
                </a:solidFill>
              </a:rPr>
              <a:t> </a:t>
            </a:r>
            <a:br>
              <a:rPr lang="en-US" sz="500" dirty="0">
                <a:solidFill>
                  <a:schemeClr val="bg1">
                    <a:lumMod val="85000"/>
                  </a:schemeClr>
                </a:solidFill>
              </a:rPr>
            </a:br>
            <a:r>
              <a:rPr lang="en-US" sz="3100" dirty="0"/>
              <a:t>Lessons Learned: </a:t>
            </a:r>
            <a:br>
              <a:rPr lang="en-US" sz="3100" dirty="0"/>
            </a:br>
            <a:r>
              <a:rPr lang="en-US" sz="3100" dirty="0"/>
              <a:t>Rush hour in Como Colorado  </a:t>
            </a:r>
            <a:endParaRPr lang="en-US" dirty="0"/>
          </a:p>
        </p:txBody>
      </p:sp>
      <p:pic>
        <p:nvPicPr>
          <p:cNvPr id="4" name="Content Placeholder 3" descr="Photo from van's front seat stopping for a horse standing in the middle of the road."/>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980805" y="1905000"/>
            <a:ext cx="3258589" cy="4343400"/>
          </a:xfrm>
        </p:spPr>
      </p:pic>
      <p:sp>
        <p:nvSpPr>
          <p:cNvPr id="3" name="Slide Number Placeholder 2">
            <a:extLst>
              <a:ext uri="{FF2B5EF4-FFF2-40B4-BE49-F238E27FC236}">
                <a16:creationId xmlns:a16="http://schemas.microsoft.com/office/drawing/2014/main" id="{FEB72A4A-CB29-4467-8757-3B6F63A64603}"/>
              </a:ext>
            </a:extLst>
          </p:cNvPr>
          <p:cNvSpPr>
            <a:spLocks noGrp="1"/>
          </p:cNvSpPr>
          <p:nvPr>
            <p:ph type="sldNum" sz="quarter" idx="10"/>
          </p:nvPr>
        </p:nvSpPr>
        <p:spPr/>
        <p:txBody>
          <a:bodyPr/>
          <a:lstStyle/>
          <a:p>
            <a:pPr>
              <a:defRPr/>
            </a:pPr>
            <a:fld id="{F2DF5F09-D78D-44DB-A338-E90D23C46220}" type="slidenum">
              <a:rPr lang="en-US" smtClean="0"/>
              <a:pPr>
                <a:defRPr/>
              </a:pPr>
              <a:t>26</a:t>
            </a:fld>
            <a:endParaRPr lang="en-US"/>
          </a:p>
        </p:txBody>
      </p:sp>
    </p:spTree>
    <p:extLst>
      <p:ext uri="{BB962C8B-B14F-4D97-AF65-F5344CB8AC3E}">
        <p14:creationId xmlns:p14="http://schemas.microsoft.com/office/powerpoint/2010/main" val="27860373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514600"/>
            <a:ext cx="8458200" cy="792162"/>
          </a:xfrm>
        </p:spPr>
        <p:txBody>
          <a:bodyPr/>
          <a:lstStyle/>
          <a:p>
            <a:pPr lvl="3" algn="ctr"/>
            <a:r>
              <a:rPr lang="en-US" sz="800" dirty="0">
                <a:solidFill>
                  <a:schemeClr val="bg1">
                    <a:lumMod val="95000"/>
                  </a:schemeClr>
                </a:solidFill>
              </a:rPr>
              <a:t>&gt;&gt;Slide 27</a:t>
            </a:r>
            <a:br>
              <a:rPr lang="en-US" sz="800" dirty="0">
                <a:solidFill>
                  <a:schemeClr val="bg1">
                    <a:lumMod val="95000"/>
                  </a:schemeClr>
                </a:solidFill>
              </a:rPr>
            </a:br>
            <a:r>
              <a:rPr lang="en-US" dirty="0">
                <a:effectLst/>
              </a:rPr>
              <a:t>Questions &amp; Discussion</a:t>
            </a:r>
            <a:endParaRPr lang="en-US" sz="2400" dirty="0">
              <a:effectLst/>
            </a:endParaRPr>
          </a:p>
        </p:txBody>
      </p:sp>
      <p:sp>
        <p:nvSpPr>
          <p:cNvPr id="3" name="Slide Number Placeholder 2"/>
          <p:cNvSpPr>
            <a:spLocks noGrp="1"/>
          </p:cNvSpPr>
          <p:nvPr>
            <p:ph type="sldNum" sz="quarter" idx="10"/>
          </p:nvPr>
        </p:nvSpPr>
        <p:spPr>
          <a:xfrm>
            <a:off x="6477000" y="6324600"/>
            <a:ext cx="2362200" cy="244475"/>
          </a:xfrm>
        </p:spPr>
        <p:txBody>
          <a:bodyPr/>
          <a:lstStyle/>
          <a:p>
            <a:pPr>
              <a:defRPr/>
            </a:pPr>
            <a:fld id="{F42DF3E2-0175-464B-95E4-5D6CFE698002}" type="slidenum">
              <a:rPr lang="en-US" smtClean="0"/>
              <a:pPr>
                <a:defRPr/>
              </a:pPr>
              <a:t>27</a:t>
            </a:fld>
            <a:endParaRPr lang="en-US" dirty="0"/>
          </a:p>
        </p:txBody>
      </p:sp>
    </p:spTree>
    <p:extLst>
      <p:ext uri="{BB962C8B-B14F-4D97-AF65-F5344CB8AC3E}">
        <p14:creationId xmlns:p14="http://schemas.microsoft.com/office/powerpoint/2010/main" val="19531171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2438400"/>
            <a:ext cx="8229600" cy="990600"/>
          </a:xfrm>
        </p:spPr>
        <p:txBody>
          <a:bodyPr/>
          <a:lstStyle/>
          <a:p>
            <a:pPr marL="1371600" marR="0" lvl="3" algn="ctr">
              <a:spcBef>
                <a:spcPts val="0"/>
              </a:spcBef>
              <a:spcAft>
                <a:spcPts val="0"/>
              </a:spcAft>
            </a:pPr>
            <a:r>
              <a:rPr lang="en-US" sz="800" dirty="0">
                <a:solidFill>
                  <a:schemeClr val="bg1">
                    <a:lumMod val="95000"/>
                  </a:schemeClr>
                </a:solidFill>
                <a:latin typeface="+mj-lt"/>
              </a:rPr>
              <a:t>&gt;&gt;Slide 28 </a:t>
            </a:r>
            <a:br>
              <a:rPr lang="en-US" sz="800" dirty="0">
                <a:solidFill>
                  <a:schemeClr val="bg1">
                    <a:lumMod val="95000"/>
                  </a:schemeClr>
                </a:solidFill>
                <a:latin typeface="+mj-lt"/>
              </a:rPr>
            </a:br>
            <a:r>
              <a:rPr lang="en-US" sz="2800" dirty="0">
                <a:effectLst/>
                <a:latin typeface="+mj-lt"/>
                <a:ea typeface="Calibri" panose="020F0502020204030204" pitchFamily="34" charset="0"/>
                <a:cs typeface="Times New Roman" panose="02020603050405020304" pitchFamily="18" charset="0"/>
              </a:rPr>
              <a:t>How did you begin working with people experiencing homelessness at your CIL?</a:t>
            </a:r>
            <a:endParaRPr lang="en-US" sz="2400" dirty="0">
              <a:effectLst/>
              <a:latin typeface="+mj-lt"/>
            </a:endParaRPr>
          </a:p>
        </p:txBody>
      </p:sp>
      <p:sp>
        <p:nvSpPr>
          <p:cNvPr id="2" name="Slide Number Placeholder 1"/>
          <p:cNvSpPr>
            <a:spLocks noGrp="1"/>
          </p:cNvSpPr>
          <p:nvPr>
            <p:ph type="sldNum" sz="quarter" idx="10"/>
          </p:nvPr>
        </p:nvSpPr>
        <p:spPr/>
        <p:txBody>
          <a:bodyPr/>
          <a:lstStyle/>
          <a:p>
            <a:pPr>
              <a:defRPr/>
            </a:pPr>
            <a:fld id="{F42DF3E2-0175-464B-95E4-5D6CFE698002}" type="slidenum">
              <a:rPr lang="en-US" smtClean="0"/>
              <a:pPr>
                <a:defRPr/>
              </a:pPr>
              <a:t>28</a:t>
            </a:fld>
            <a:endParaRPr lang="en-US" dirty="0"/>
          </a:p>
        </p:txBody>
      </p:sp>
    </p:spTree>
    <p:extLst>
      <p:ext uri="{BB962C8B-B14F-4D97-AF65-F5344CB8AC3E}">
        <p14:creationId xmlns:p14="http://schemas.microsoft.com/office/powerpoint/2010/main" val="220821333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p:cNvSpPr>
            <a:spLocks noGrp="1"/>
          </p:cNvSpPr>
          <p:nvPr>
            <p:ph type="title"/>
          </p:nvPr>
        </p:nvSpPr>
        <p:spPr>
          <a:xfrm>
            <a:off x="762000" y="2514600"/>
            <a:ext cx="7696200" cy="914400"/>
          </a:xfrm>
        </p:spPr>
        <p:txBody>
          <a:bodyPr/>
          <a:lstStyle/>
          <a:p>
            <a:pPr lvl="3" algn="ctr"/>
            <a:r>
              <a:rPr lang="en-US" sz="800" dirty="0">
                <a:solidFill>
                  <a:schemeClr val="bg1">
                    <a:lumMod val="95000"/>
                  </a:schemeClr>
                </a:solidFill>
                <a:latin typeface="+mj-lt"/>
              </a:rPr>
              <a:t>&gt;&gt;Slide 29</a:t>
            </a:r>
            <a:br>
              <a:rPr lang="en-US" sz="800" dirty="0">
                <a:solidFill>
                  <a:schemeClr val="bg1">
                    <a:lumMod val="95000"/>
                  </a:schemeClr>
                </a:solidFill>
                <a:latin typeface="+mj-lt"/>
              </a:rPr>
            </a:br>
            <a:r>
              <a:rPr lang="en-US" sz="2800" dirty="0">
                <a:effectLst/>
                <a:latin typeface="+mj-lt"/>
                <a:ea typeface="Calibri" panose="020F0502020204030204" pitchFamily="34" charset="0"/>
                <a:cs typeface="Times New Roman" panose="02020603050405020304" pitchFamily="18" charset="0"/>
              </a:rPr>
              <a:t>You both live in areas that have experienced rapid growth and rising expenses.  How do you deal with the shortage of affordable, accessible housing?</a:t>
            </a:r>
            <a:endParaRPr lang="en-US" sz="6000" b="0" dirty="0">
              <a:latin typeface="+mj-lt"/>
            </a:endParaRPr>
          </a:p>
        </p:txBody>
      </p:sp>
      <p:sp>
        <p:nvSpPr>
          <p:cNvPr id="6" name="Slide Number Placeholder 5"/>
          <p:cNvSpPr>
            <a:spLocks noGrp="1"/>
          </p:cNvSpPr>
          <p:nvPr>
            <p:ph type="sldNum" sz="quarter" idx="10"/>
          </p:nvPr>
        </p:nvSpPr>
        <p:spPr/>
        <p:txBody>
          <a:bodyPr/>
          <a:lstStyle/>
          <a:p>
            <a:pPr>
              <a:defRPr/>
            </a:pPr>
            <a:fld id="{F2DF5F09-D78D-44DB-A338-E90D23C46220}" type="slidenum">
              <a:rPr lang="en-US" smtClean="0"/>
              <a:pPr>
                <a:defRPr/>
              </a:pPr>
              <a:t>29</a:t>
            </a:fld>
            <a:endParaRPr lang="en-US"/>
          </a:p>
        </p:txBody>
      </p:sp>
    </p:spTree>
    <p:extLst>
      <p:ext uri="{BB962C8B-B14F-4D97-AF65-F5344CB8AC3E}">
        <p14:creationId xmlns:p14="http://schemas.microsoft.com/office/powerpoint/2010/main" val="19410880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800" dirty="0">
                <a:solidFill>
                  <a:schemeClr val="bg1">
                    <a:lumMod val="95000"/>
                  </a:schemeClr>
                </a:solidFill>
              </a:rPr>
              <a:t>&gt;&gt;Slide 3 </a:t>
            </a:r>
            <a:br>
              <a:rPr lang="en-US" sz="800" dirty="0">
                <a:solidFill>
                  <a:schemeClr val="bg1">
                    <a:lumMod val="95000"/>
                  </a:schemeClr>
                </a:solidFill>
              </a:rPr>
            </a:br>
            <a:r>
              <a:rPr lang="en-US" dirty="0"/>
              <a:t>Welcome and Housekeeping</a:t>
            </a:r>
          </a:p>
        </p:txBody>
      </p:sp>
      <p:sp>
        <p:nvSpPr>
          <p:cNvPr id="2" name="Content Placeholder 1"/>
          <p:cNvSpPr>
            <a:spLocks noGrp="1"/>
          </p:cNvSpPr>
          <p:nvPr>
            <p:ph idx="1"/>
          </p:nvPr>
        </p:nvSpPr>
        <p:spPr/>
        <p:txBody>
          <a:bodyPr/>
          <a:lstStyle/>
          <a:p>
            <a:r>
              <a:rPr lang="en-US" dirty="0"/>
              <a:t>CART Captioning &amp; ASL Interpreters are available.</a:t>
            </a:r>
          </a:p>
          <a:p>
            <a:r>
              <a:rPr lang="en-US" dirty="0"/>
              <a:t>We are screen sharing, so please ensure you are in side-by-side mode.</a:t>
            </a:r>
          </a:p>
          <a:p>
            <a:r>
              <a:rPr lang="en-US" dirty="0"/>
              <a:t>We will have audience Q&amp;A today.  You may submit a question through: </a:t>
            </a:r>
          </a:p>
          <a:p>
            <a:pPr lvl="1"/>
            <a:r>
              <a:rPr lang="en-US" dirty="0"/>
              <a:t>Zoom Q&amp;A Tab</a:t>
            </a:r>
          </a:p>
          <a:p>
            <a:pPr lvl="1"/>
            <a:r>
              <a:rPr lang="en-US" dirty="0"/>
              <a:t>Email </a:t>
            </a:r>
            <a:r>
              <a:rPr lang="en-US" dirty="0">
                <a:hlinkClick r:id="rId2"/>
              </a:rPr>
              <a:t>tim@ncil.org</a:t>
            </a:r>
            <a:endParaRPr lang="en-US" dirty="0"/>
          </a:p>
          <a:p>
            <a:pPr lvl="1"/>
            <a:r>
              <a:rPr lang="en-US" dirty="0"/>
              <a:t>Phone callers only may press *9 on their keypad</a:t>
            </a:r>
          </a:p>
          <a:p>
            <a:r>
              <a:rPr lang="en-US" dirty="0"/>
              <a:t>Submit questions anytime, but we will wait for our Q&amp;A break to address them.</a:t>
            </a:r>
          </a:p>
          <a:p>
            <a:r>
              <a:rPr lang="en-US" dirty="0"/>
              <a:t>Please fill out the evaluation after today’s event.</a:t>
            </a:r>
          </a:p>
        </p:txBody>
      </p:sp>
      <p:sp>
        <p:nvSpPr>
          <p:cNvPr id="3" name="Slide Number Placeholder 2"/>
          <p:cNvSpPr>
            <a:spLocks noGrp="1"/>
          </p:cNvSpPr>
          <p:nvPr>
            <p:ph type="sldNum" sz="quarter" idx="10"/>
          </p:nvPr>
        </p:nvSpPr>
        <p:spPr/>
        <p:txBody>
          <a:bodyPr/>
          <a:lstStyle/>
          <a:p>
            <a:pPr>
              <a:defRPr/>
            </a:pPr>
            <a:fld id="{F2DF5F09-D78D-44DB-A338-E90D23C46220}" type="slidenum">
              <a:rPr lang="en-US" smtClean="0"/>
              <a:pPr>
                <a:defRPr/>
              </a:pPr>
              <a:t>3</a:t>
            </a:fld>
            <a:endParaRPr lang="en-US"/>
          </a:p>
        </p:txBody>
      </p:sp>
    </p:spTree>
    <p:extLst>
      <p:ext uri="{BB962C8B-B14F-4D97-AF65-F5344CB8AC3E}">
        <p14:creationId xmlns:p14="http://schemas.microsoft.com/office/powerpoint/2010/main" val="8753945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a:spLocks noGrp="1"/>
          </p:cNvSpPr>
          <p:nvPr>
            <p:ph type="title"/>
          </p:nvPr>
        </p:nvSpPr>
        <p:spPr>
          <a:xfrm>
            <a:off x="609600" y="2438400"/>
            <a:ext cx="8077200" cy="1143000"/>
          </a:xfrm>
        </p:spPr>
        <p:txBody>
          <a:bodyPr/>
          <a:lstStyle/>
          <a:p>
            <a:pPr lvl="3" algn="ctr"/>
            <a:r>
              <a:rPr lang="en-US" sz="1000" dirty="0">
                <a:solidFill>
                  <a:schemeClr val="bg1">
                    <a:lumMod val="95000"/>
                  </a:schemeClr>
                </a:solidFill>
                <a:latin typeface="+mj-lt"/>
              </a:rPr>
              <a:t>&gt;&gt;Slide 30</a:t>
            </a:r>
            <a:r>
              <a:rPr lang="en-US" sz="3600" dirty="0">
                <a:effectLst/>
                <a:latin typeface="+mj-lt"/>
              </a:rPr>
              <a:t/>
            </a:r>
            <a:br>
              <a:rPr lang="en-US" sz="3600" dirty="0">
                <a:effectLst/>
                <a:latin typeface="+mj-lt"/>
              </a:rPr>
            </a:br>
            <a:r>
              <a:rPr lang="en-US" dirty="0">
                <a:effectLst/>
                <a:latin typeface="+mj-lt"/>
                <a:ea typeface="Calibri" panose="020F0502020204030204" pitchFamily="34" charset="0"/>
                <a:cs typeface="Times New Roman" panose="02020603050405020304" pitchFamily="18" charset="0"/>
              </a:rPr>
              <a:t>What local or state partners have been critical in doing this work?  </a:t>
            </a:r>
            <a:br>
              <a:rPr lang="en-US" dirty="0">
                <a:effectLst/>
                <a:latin typeface="+mj-lt"/>
                <a:ea typeface="Calibri" panose="020F0502020204030204" pitchFamily="34" charset="0"/>
                <a:cs typeface="Times New Roman" panose="02020603050405020304" pitchFamily="18" charset="0"/>
              </a:rPr>
            </a:br>
            <a:r>
              <a:rPr lang="en-US" dirty="0">
                <a:effectLst/>
                <a:latin typeface="+mj-lt"/>
                <a:ea typeface="Calibri" panose="020F0502020204030204" pitchFamily="34" charset="0"/>
                <a:cs typeface="Times New Roman" panose="02020603050405020304" pitchFamily="18" charset="0"/>
              </a:rPr>
              <a:t/>
            </a:r>
            <a:br>
              <a:rPr lang="en-US" dirty="0">
                <a:effectLst/>
                <a:latin typeface="+mj-lt"/>
                <a:ea typeface="Calibri" panose="020F0502020204030204" pitchFamily="34" charset="0"/>
                <a:cs typeface="Times New Roman" panose="02020603050405020304" pitchFamily="18" charset="0"/>
              </a:rPr>
            </a:br>
            <a:r>
              <a:rPr lang="en-US" dirty="0">
                <a:effectLst/>
                <a:latin typeface="+mj-lt"/>
                <a:ea typeface="Calibri" panose="020F0502020204030204" pitchFamily="34" charset="0"/>
                <a:cs typeface="Times New Roman" panose="02020603050405020304" pitchFamily="18" charset="0"/>
              </a:rPr>
              <a:t>Were any of those partnerships in place before you did this work or did they build because you were doing work in the homeless community?</a:t>
            </a:r>
            <a:endParaRPr lang="en-US" sz="3200" dirty="0">
              <a:effectLst/>
              <a:latin typeface="+mj-lt"/>
            </a:endParaRPr>
          </a:p>
        </p:txBody>
      </p:sp>
      <p:sp>
        <p:nvSpPr>
          <p:cNvPr id="2" name="Slide Number Placeholder 1"/>
          <p:cNvSpPr>
            <a:spLocks noGrp="1"/>
          </p:cNvSpPr>
          <p:nvPr>
            <p:ph type="sldNum" sz="quarter" idx="10"/>
          </p:nvPr>
        </p:nvSpPr>
        <p:spPr/>
        <p:txBody>
          <a:bodyPr/>
          <a:lstStyle/>
          <a:p>
            <a:pPr>
              <a:defRPr/>
            </a:pPr>
            <a:fld id="{F2DF5F09-D78D-44DB-A338-E90D23C46220}" type="slidenum">
              <a:rPr lang="en-US" smtClean="0"/>
              <a:pPr>
                <a:defRPr/>
              </a:pPr>
              <a:t>30</a:t>
            </a:fld>
            <a:endParaRPr lang="en-US"/>
          </a:p>
        </p:txBody>
      </p:sp>
    </p:spTree>
    <p:extLst>
      <p:ext uri="{BB962C8B-B14F-4D97-AF65-F5344CB8AC3E}">
        <p14:creationId xmlns:p14="http://schemas.microsoft.com/office/powerpoint/2010/main" val="141848420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a:spLocks noGrp="1"/>
          </p:cNvSpPr>
          <p:nvPr>
            <p:ph type="title"/>
          </p:nvPr>
        </p:nvSpPr>
        <p:spPr>
          <a:xfrm>
            <a:off x="762000" y="2438400"/>
            <a:ext cx="7620000" cy="1143000"/>
          </a:xfrm>
        </p:spPr>
        <p:txBody>
          <a:bodyPr/>
          <a:lstStyle/>
          <a:p>
            <a:pPr lvl="3" algn="ctr"/>
            <a:r>
              <a:rPr lang="en-US" sz="800" dirty="0">
                <a:solidFill>
                  <a:schemeClr val="bg1">
                    <a:lumMod val="95000"/>
                  </a:schemeClr>
                </a:solidFill>
                <a:latin typeface="+mj-lt"/>
              </a:rPr>
              <a:t>&gt;&gt;Slide 31</a:t>
            </a:r>
            <a:br>
              <a:rPr lang="en-US" sz="800" dirty="0">
                <a:solidFill>
                  <a:schemeClr val="bg1">
                    <a:lumMod val="95000"/>
                  </a:schemeClr>
                </a:solidFill>
                <a:latin typeface="+mj-lt"/>
              </a:rPr>
            </a:br>
            <a:r>
              <a:rPr lang="en-US" sz="2800" dirty="0">
                <a:effectLst/>
                <a:latin typeface="+mj-lt"/>
                <a:ea typeface="Calibri" panose="020F0502020204030204" pitchFamily="34" charset="0"/>
                <a:cs typeface="Times New Roman" panose="02020603050405020304" pitchFamily="18" charset="0"/>
              </a:rPr>
              <a:t>How do you staff and fund this work?   </a:t>
            </a:r>
            <a:br>
              <a:rPr lang="en-US" sz="2800" dirty="0">
                <a:effectLst/>
                <a:latin typeface="+mj-lt"/>
                <a:ea typeface="Calibri" panose="020F0502020204030204" pitchFamily="34" charset="0"/>
                <a:cs typeface="Times New Roman" panose="02020603050405020304" pitchFamily="18" charset="0"/>
              </a:rPr>
            </a:br>
            <a:r>
              <a:rPr lang="en-US" sz="2800" dirty="0">
                <a:effectLst/>
                <a:latin typeface="+mj-lt"/>
                <a:ea typeface="Calibri" panose="020F0502020204030204" pitchFamily="34" charset="0"/>
                <a:cs typeface="Times New Roman" panose="02020603050405020304" pitchFamily="18" charset="0"/>
              </a:rPr>
              <a:t/>
            </a:r>
            <a:br>
              <a:rPr lang="en-US" sz="2800" dirty="0">
                <a:effectLst/>
                <a:latin typeface="+mj-lt"/>
                <a:ea typeface="Calibri" panose="020F0502020204030204" pitchFamily="34" charset="0"/>
                <a:cs typeface="Times New Roman" panose="02020603050405020304" pitchFamily="18" charset="0"/>
              </a:rPr>
            </a:br>
            <a:r>
              <a:rPr lang="en-US" sz="2800" dirty="0">
                <a:effectLst/>
                <a:latin typeface="+mj-lt"/>
                <a:ea typeface="Calibri" panose="020F0502020204030204" pitchFamily="34" charset="0"/>
                <a:cs typeface="Times New Roman" panose="02020603050405020304" pitchFamily="18" charset="0"/>
              </a:rPr>
              <a:t>Have you been able to leverage COVID funding to support this work for unhoused consumers?</a:t>
            </a:r>
            <a:endParaRPr lang="en-US" sz="2400" dirty="0">
              <a:effectLst/>
              <a:latin typeface="+mj-lt"/>
            </a:endParaRPr>
          </a:p>
        </p:txBody>
      </p:sp>
      <p:sp>
        <p:nvSpPr>
          <p:cNvPr id="2" name="Slide Number Placeholder 1"/>
          <p:cNvSpPr>
            <a:spLocks noGrp="1"/>
          </p:cNvSpPr>
          <p:nvPr>
            <p:ph type="sldNum" sz="quarter" idx="10"/>
          </p:nvPr>
        </p:nvSpPr>
        <p:spPr/>
        <p:txBody>
          <a:bodyPr/>
          <a:lstStyle/>
          <a:p>
            <a:pPr>
              <a:defRPr/>
            </a:pPr>
            <a:fld id="{F2DF5F09-D78D-44DB-A338-E90D23C46220}" type="slidenum">
              <a:rPr lang="en-US" smtClean="0"/>
              <a:pPr>
                <a:defRPr/>
              </a:pPr>
              <a:t>31</a:t>
            </a:fld>
            <a:endParaRPr lang="en-US"/>
          </a:p>
        </p:txBody>
      </p:sp>
    </p:spTree>
    <p:extLst>
      <p:ext uri="{BB962C8B-B14F-4D97-AF65-F5344CB8AC3E}">
        <p14:creationId xmlns:p14="http://schemas.microsoft.com/office/powerpoint/2010/main" val="125041299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514600"/>
            <a:ext cx="8458200" cy="792162"/>
          </a:xfrm>
        </p:spPr>
        <p:txBody>
          <a:bodyPr/>
          <a:lstStyle/>
          <a:p>
            <a:pPr lvl="3" algn="ctr"/>
            <a:r>
              <a:rPr lang="en-US" sz="800" dirty="0">
                <a:solidFill>
                  <a:schemeClr val="bg1">
                    <a:lumMod val="95000"/>
                  </a:schemeClr>
                </a:solidFill>
                <a:latin typeface="+mj-lt"/>
              </a:rPr>
              <a:t>&gt;&gt;Slide 32 </a:t>
            </a:r>
            <a:br>
              <a:rPr lang="en-US" sz="800" dirty="0">
                <a:solidFill>
                  <a:schemeClr val="bg1">
                    <a:lumMod val="95000"/>
                  </a:schemeClr>
                </a:solidFill>
                <a:latin typeface="+mj-lt"/>
              </a:rPr>
            </a:br>
            <a:r>
              <a:rPr lang="en-US" sz="2800" dirty="0">
                <a:effectLst/>
                <a:latin typeface="+mj-lt"/>
                <a:ea typeface="Calibri" panose="020F0502020204030204" pitchFamily="34" charset="0"/>
                <a:cs typeface="Times New Roman" panose="02020603050405020304" pitchFamily="18" charset="0"/>
              </a:rPr>
              <a:t>How have you all connected and engaged with people who are without housing?</a:t>
            </a:r>
            <a:endParaRPr lang="en-US" sz="2400" dirty="0">
              <a:effectLst/>
              <a:latin typeface="+mj-lt"/>
            </a:endParaRPr>
          </a:p>
        </p:txBody>
      </p:sp>
      <p:sp>
        <p:nvSpPr>
          <p:cNvPr id="3" name="Slide Number Placeholder 2"/>
          <p:cNvSpPr>
            <a:spLocks noGrp="1"/>
          </p:cNvSpPr>
          <p:nvPr>
            <p:ph type="sldNum" sz="quarter" idx="10"/>
          </p:nvPr>
        </p:nvSpPr>
        <p:spPr/>
        <p:txBody>
          <a:bodyPr/>
          <a:lstStyle/>
          <a:p>
            <a:pPr>
              <a:defRPr/>
            </a:pPr>
            <a:fld id="{F42DF3E2-0175-464B-95E4-5D6CFE698002}" type="slidenum">
              <a:rPr lang="en-US" smtClean="0"/>
              <a:pPr>
                <a:defRPr/>
              </a:pPr>
              <a:t>32</a:t>
            </a:fld>
            <a:endParaRPr lang="en-US"/>
          </a:p>
        </p:txBody>
      </p:sp>
    </p:spTree>
    <p:extLst>
      <p:ext uri="{BB962C8B-B14F-4D97-AF65-F5344CB8AC3E}">
        <p14:creationId xmlns:p14="http://schemas.microsoft.com/office/powerpoint/2010/main" val="36847478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514600"/>
            <a:ext cx="8458200" cy="914400"/>
          </a:xfrm>
        </p:spPr>
        <p:txBody>
          <a:bodyPr/>
          <a:lstStyle/>
          <a:p>
            <a:pPr lvl="3" algn="ctr"/>
            <a:r>
              <a:rPr lang="en-US" sz="800" dirty="0">
                <a:solidFill>
                  <a:schemeClr val="bg1">
                    <a:lumMod val="95000"/>
                  </a:schemeClr>
                </a:solidFill>
                <a:latin typeface="+mj-lt"/>
              </a:rPr>
              <a:t>&gt;&gt;Slide 33 </a:t>
            </a:r>
            <a:br>
              <a:rPr lang="en-US" sz="800" dirty="0">
                <a:solidFill>
                  <a:schemeClr val="bg1">
                    <a:lumMod val="95000"/>
                  </a:schemeClr>
                </a:solidFill>
                <a:latin typeface="+mj-lt"/>
              </a:rPr>
            </a:br>
            <a:r>
              <a:rPr lang="en-US" sz="2800" dirty="0">
                <a:effectLst/>
                <a:latin typeface="+mj-lt"/>
                <a:ea typeface="Calibri" panose="020F0502020204030204" pitchFamily="34" charset="0"/>
              </a:rPr>
              <a:t>What kind of supports have you all included for people who are Black, Indigenous, People of Color (BIPOC) and multiply marginalized?</a:t>
            </a:r>
            <a:endParaRPr lang="en-US" sz="2400" dirty="0">
              <a:effectLst/>
              <a:latin typeface="+mj-lt"/>
            </a:endParaRPr>
          </a:p>
        </p:txBody>
      </p:sp>
      <p:sp>
        <p:nvSpPr>
          <p:cNvPr id="3" name="Slide Number Placeholder 2"/>
          <p:cNvSpPr>
            <a:spLocks noGrp="1"/>
          </p:cNvSpPr>
          <p:nvPr>
            <p:ph type="sldNum" sz="quarter" idx="10"/>
          </p:nvPr>
        </p:nvSpPr>
        <p:spPr/>
        <p:txBody>
          <a:bodyPr/>
          <a:lstStyle/>
          <a:p>
            <a:pPr>
              <a:defRPr/>
            </a:pPr>
            <a:fld id="{F42DF3E2-0175-464B-95E4-5D6CFE698002}" type="slidenum">
              <a:rPr lang="en-US" smtClean="0"/>
              <a:pPr>
                <a:defRPr/>
              </a:pPr>
              <a:t>33</a:t>
            </a:fld>
            <a:endParaRPr lang="en-US"/>
          </a:p>
        </p:txBody>
      </p:sp>
    </p:spTree>
    <p:extLst>
      <p:ext uri="{BB962C8B-B14F-4D97-AF65-F5344CB8AC3E}">
        <p14:creationId xmlns:p14="http://schemas.microsoft.com/office/powerpoint/2010/main" val="391793161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514600"/>
            <a:ext cx="8458200" cy="792162"/>
          </a:xfrm>
        </p:spPr>
        <p:txBody>
          <a:bodyPr/>
          <a:lstStyle/>
          <a:p>
            <a:pPr lvl="3" algn="ctr"/>
            <a:r>
              <a:rPr lang="en-US" sz="800" dirty="0">
                <a:solidFill>
                  <a:schemeClr val="bg1">
                    <a:lumMod val="95000"/>
                  </a:schemeClr>
                </a:solidFill>
              </a:rPr>
              <a:t>&gt;&gt;Slide 34 </a:t>
            </a:r>
            <a:br>
              <a:rPr lang="en-US" sz="800" dirty="0">
                <a:solidFill>
                  <a:schemeClr val="bg1">
                    <a:lumMod val="95000"/>
                  </a:schemeClr>
                </a:solidFill>
              </a:rPr>
            </a:br>
            <a:r>
              <a:rPr lang="en-US" dirty="0">
                <a:effectLst/>
              </a:rPr>
              <a:t>Questions &amp; Discussion</a:t>
            </a:r>
            <a:endParaRPr lang="en-US" sz="2400" dirty="0">
              <a:effectLst/>
            </a:endParaRPr>
          </a:p>
        </p:txBody>
      </p:sp>
      <p:sp>
        <p:nvSpPr>
          <p:cNvPr id="3" name="Slide Number Placeholder 2"/>
          <p:cNvSpPr>
            <a:spLocks noGrp="1"/>
          </p:cNvSpPr>
          <p:nvPr>
            <p:ph type="sldNum" sz="quarter" idx="10"/>
          </p:nvPr>
        </p:nvSpPr>
        <p:spPr/>
        <p:txBody>
          <a:bodyPr/>
          <a:lstStyle/>
          <a:p>
            <a:pPr>
              <a:defRPr/>
            </a:pPr>
            <a:fld id="{F42DF3E2-0175-464B-95E4-5D6CFE698002}" type="slidenum">
              <a:rPr lang="en-US" smtClean="0"/>
              <a:pPr>
                <a:defRPr/>
              </a:pPr>
              <a:t>34</a:t>
            </a:fld>
            <a:endParaRPr lang="en-US"/>
          </a:p>
        </p:txBody>
      </p:sp>
    </p:spTree>
    <p:extLst>
      <p:ext uri="{BB962C8B-B14F-4D97-AF65-F5344CB8AC3E}">
        <p14:creationId xmlns:p14="http://schemas.microsoft.com/office/powerpoint/2010/main" val="180267246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274638"/>
            <a:ext cx="8382000" cy="792162"/>
          </a:xfrm>
        </p:spPr>
        <p:txBody>
          <a:bodyPr/>
          <a:lstStyle/>
          <a:p>
            <a:r>
              <a:rPr lang="en-US" sz="800" dirty="0">
                <a:solidFill>
                  <a:schemeClr val="bg1">
                    <a:lumMod val="95000"/>
                  </a:schemeClr>
                </a:solidFill>
              </a:rPr>
              <a:t>&gt;&gt;Slide 35</a:t>
            </a:r>
            <a:br>
              <a:rPr lang="en-US" sz="800" dirty="0">
                <a:solidFill>
                  <a:schemeClr val="bg1">
                    <a:lumMod val="95000"/>
                  </a:schemeClr>
                </a:solidFill>
              </a:rPr>
            </a:br>
            <a:r>
              <a:rPr lang="en-US" dirty="0"/>
              <a:t>Final Questions and Evaluation Survey</a:t>
            </a:r>
            <a:endParaRPr lang="en-US" sz="2400" b="0" dirty="0"/>
          </a:p>
        </p:txBody>
      </p:sp>
      <p:sp>
        <p:nvSpPr>
          <p:cNvPr id="2" name="Content Placeholder 1"/>
          <p:cNvSpPr>
            <a:spLocks noGrp="1"/>
          </p:cNvSpPr>
          <p:nvPr>
            <p:ph idx="1"/>
          </p:nvPr>
        </p:nvSpPr>
        <p:spPr/>
        <p:txBody>
          <a:bodyPr/>
          <a:lstStyle/>
          <a:p>
            <a:r>
              <a:rPr lang="en-US" dirty="0"/>
              <a:t>Any final questions?</a:t>
            </a:r>
          </a:p>
          <a:p>
            <a:r>
              <a:rPr lang="en-US" dirty="0"/>
              <a:t>Directly following the webinar, you will see a short evaluation survey to complete on your screen. We appreciate your feedback</a:t>
            </a:r>
            <a:r>
              <a:rPr lang="en-US" dirty="0" smtClean="0"/>
              <a:t>!</a:t>
            </a:r>
          </a:p>
          <a:p>
            <a:endParaRPr lang="en-US" dirty="0"/>
          </a:p>
          <a:p>
            <a:pPr marL="0" indent="0">
              <a:buNone/>
            </a:pPr>
            <a:r>
              <a:rPr lang="en-US" dirty="0">
                <a:hlinkClick r:id="rId2"/>
              </a:rPr>
              <a:t>https://uthtmc.az1.qualtrics.com/jfe/form/SV_8IET3cmb2Rv1qXc</a:t>
            </a:r>
            <a:r>
              <a:rPr lang="en-US" dirty="0"/>
              <a:t> </a:t>
            </a:r>
          </a:p>
        </p:txBody>
      </p:sp>
      <p:sp>
        <p:nvSpPr>
          <p:cNvPr id="5" name="Slide Number Placeholder 4"/>
          <p:cNvSpPr>
            <a:spLocks noGrp="1"/>
          </p:cNvSpPr>
          <p:nvPr>
            <p:ph type="sldNum" sz="quarter" idx="10"/>
          </p:nvPr>
        </p:nvSpPr>
        <p:spPr/>
        <p:txBody>
          <a:bodyPr/>
          <a:lstStyle/>
          <a:p>
            <a:pPr>
              <a:defRPr/>
            </a:pPr>
            <a:fld id="{F2DF5F09-D78D-44DB-A338-E90D23C46220}" type="slidenum">
              <a:rPr lang="en-US" smtClean="0"/>
              <a:pPr>
                <a:defRPr/>
              </a:pPr>
              <a:t>35</a:t>
            </a:fld>
            <a:endParaRPr lang="en-US"/>
          </a:p>
        </p:txBody>
      </p:sp>
    </p:spTree>
    <p:extLst>
      <p:ext uri="{BB962C8B-B14F-4D97-AF65-F5344CB8AC3E}">
        <p14:creationId xmlns:p14="http://schemas.microsoft.com/office/powerpoint/2010/main" val="327486950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800" dirty="0">
                <a:solidFill>
                  <a:schemeClr val="accent3">
                    <a:lumMod val="95000"/>
                  </a:schemeClr>
                </a:solidFill>
                <a:latin typeface="Arial Rounded MT Bold" panose="020F0704030504030204" pitchFamily="34" charset="0"/>
              </a:rPr>
              <a:t>&gt;&gt; Slide 36</a:t>
            </a:r>
            <a:r>
              <a:rPr lang="en-US" dirty="0">
                <a:latin typeface="Arial Rounded MT Bold" panose="020F0704030504030204" pitchFamily="34" charset="0"/>
              </a:rPr>
              <a:t/>
            </a:r>
            <a:br>
              <a:rPr lang="en-US" dirty="0">
                <a:latin typeface="Arial Rounded MT Bold" panose="020F0704030504030204" pitchFamily="34" charset="0"/>
              </a:rPr>
            </a:br>
            <a:r>
              <a:rPr lang="en-US" dirty="0">
                <a:ea typeface="Arial"/>
                <a:cs typeface="Arial"/>
                <a:sym typeface="Arial"/>
              </a:rPr>
              <a:t>IL-NET Attribution</a:t>
            </a:r>
            <a:endParaRPr lang="en-US" sz="2471" dirty="0">
              <a:latin typeface="Arial Rounded MT Bold" panose="020F0704030504030204" pitchFamily="34" charset="0"/>
            </a:endParaRPr>
          </a:p>
        </p:txBody>
      </p:sp>
      <p:sp>
        <p:nvSpPr>
          <p:cNvPr id="3" name="Subtitle 2"/>
          <p:cNvSpPr>
            <a:spLocks noGrp="1"/>
          </p:cNvSpPr>
          <p:nvPr>
            <p:ph idx="1"/>
          </p:nvPr>
        </p:nvSpPr>
        <p:spPr>
          <a:xfrm>
            <a:off x="672353" y="1143001"/>
            <a:ext cx="8068235" cy="4840940"/>
          </a:xfrm>
        </p:spPr>
        <p:txBody>
          <a:bodyPr>
            <a:noAutofit/>
          </a:bodyPr>
          <a:lstStyle/>
          <a:p>
            <a:pPr marL="0" indent="0">
              <a:buNone/>
            </a:pPr>
            <a:r>
              <a:rPr lang="en-US" sz="2030" dirty="0"/>
              <a:t>The IL-NET is supported by grant numbers 90ILTA0002 and 90ISTA0002 from the U.S. Administration for Community Living, Department of Health and Human Services, Washington, D.C. 20201. Grantees undertaking projects under government sponsorship are encouraged to express freely their findings and conclusions. Points of view or opinions do not, therefore, necessarily represent official Administration for Community Living policy.</a:t>
            </a:r>
          </a:p>
        </p:txBody>
      </p:sp>
      <p:sp>
        <p:nvSpPr>
          <p:cNvPr id="4" name="Slide Number Placeholder 3"/>
          <p:cNvSpPr>
            <a:spLocks noGrp="1"/>
          </p:cNvSpPr>
          <p:nvPr>
            <p:ph type="sldNum" sz="quarter" idx="4294967295"/>
          </p:nvPr>
        </p:nvSpPr>
        <p:spPr>
          <a:xfrm>
            <a:off x="6843153" y="6290702"/>
            <a:ext cx="1996047" cy="365592"/>
          </a:xfrm>
          <a:prstGeom prst="rect">
            <a:avLst/>
          </a:prstGeom>
        </p:spPr>
        <p:txBody>
          <a:bodyPr/>
          <a:lstStyle/>
          <a:p>
            <a:fld id="{6153527D-BED1-478D-AC23-D9BDE0E418EC}" type="slidenum">
              <a:rPr lang="en-US" smtClean="0"/>
              <a:t>36</a:t>
            </a:fld>
            <a:endParaRPr lang="en-US" dirty="0"/>
          </a:p>
        </p:txBody>
      </p:sp>
    </p:spTree>
    <p:extLst>
      <p:ext uri="{BB962C8B-B14F-4D97-AF65-F5344CB8AC3E}">
        <p14:creationId xmlns:p14="http://schemas.microsoft.com/office/powerpoint/2010/main" val="559708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800" dirty="0">
                <a:solidFill>
                  <a:schemeClr val="bg1">
                    <a:lumMod val="95000"/>
                  </a:schemeClr>
                </a:solidFill>
              </a:rPr>
              <a:t>&gt;&gt;Slide 4 </a:t>
            </a:r>
            <a:br>
              <a:rPr lang="en-US" sz="800" dirty="0">
                <a:solidFill>
                  <a:schemeClr val="bg1">
                    <a:lumMod val="95000"/>
                  </a:schemeClr>
                </a:solidFill>
              </a:rPr>
            </a:br>
            <a:r>
              <a:rPr lang="en-US" dirty="0"/>
              <a:t>Meet the Presenters</a:t>
            </a:r>
          </a:p>
        </p:txBody>
      </p:sp>
      <p:sp>
        <p:nvSpPr>
          <p:cNvPr id="2" name="Content Placeholder 1"/>
          <p:cNvSpPr>
            <a:spLocks noGrp="1"/>
          </p:cNvSpPr>
          <p:nvPr>
            <p:ph idx="1"/>
          </p:nvPr>
        </p:nvSpPr>
        <p:spPr/>
        <p:txBody>
          <a:bodyPr/>
          <a:lstStyle/>
          <a:p>
            <a:r>
              <a:rPr lang="en-US" dirty="0"/>
              <a:t>Georgina </a:t>
            </a:r>
            <a:r>
              <a:rPr lang="en-US" dirty="0" smtClean="0"/>
              <a:t>Alvarez – galvarez@cccil.org</a:t>
            </a:r>
            <a:endParaRPr lang="en-US" dirty="0"/>
          </a:p>
          <a:p>
            <a:r>
              <a:rPr lang="en-US" dirty="0"/>
              <a:t>Robbie </a:t>
            </a:r>
            <a:r>
              <a:rPr lang="en-US" dirty="0" smtClean="0"/>
              <a:t>Roppolo </a:t>
            </a:r>
            <a:r>
              <a:rPr lang="en-US" smtClean="0"/>
              <a:t>– robbie@atlantiscommunity.org</a:t>
            </a:r>
            <a:endParaRPr lang="en-US" dirty="0"/>
          </a:p>
        </p:txBody>
      </p:sp>
      <p:sp>
        <p:nvSpPr>
          <p:cNvPr id="3" name="Slide Number Placeholder 2"/>
          <p:cNvSpPr>
            <a:spLocks noGrp="1"/>
          </p:cNvSpPr>
          <p:nvPr>
            <p:ph type="sldNum" sz="quarter" idx="10"/>
          </p:nvPr>
        </p:nvSpPr>
        <p:spPr/>
        <p:txBody>
          <a:bodyPr/>
          <a:lstStyle/>
          <a:p>
            <a:pPr>
              <a:defRPr/>
            </a:pPr>
            <a:fld id="{F2DF5F09-D78D-44DB-A338-E90D23C46220}" type="slidenum">
              <a:rPr lang="en-US" smtClean="0"/>
              <a:pPr>
                <a:defRPr/>
              </a:pPr>
              <a:t>4</a:t>
            </a:fld>
            <a:endParaRPr lang="en-US"/>
          </a:p>
        </p:txBody>
      </p:sp>
    </p:spTree>
    <p:extLst>
      <p:ext uri="{BB962C8B-B14F-4D97-AF65-F5344CB8AC3E}">
        <p14:creationId xmlns:p14="http://schemas.microsoft.com/office/powerpoint/2010/main" val="13557505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142999"/>
            <a:ext cx="8610600" cy="5241925"/>
          </a:xfrm>
        </p:spPr>
        <p:txBody>
          <a:bodyPr/>
          <a:lstStyle/>
          <a:p>
            <a:pPr marL="685800" indent="-457200">
              <a:spcBef>
                <a:spcPts val="0"/>
              </a:spcBef>
              <a:spcAft>
                <a:spcPts val="0"/>
              </a:spcAft>
            </a:pPr>
            <a:r>
              <a:rPr lang="en-US" sz="2400" dirty="0">
                <a:effectLst/>
                <a:ea typeface="Times New Roman" panose="02020603050405020304" pitchFamily="18" charset="0"/>
                <a:cs typeface="Calibri" panose="020F0502020204030204" pitchFamily="34" charset="0"/>
              </a:rPr>
              <a:t>Creative approaches that educate communities to advocate against barriers for securing safe, accessible housing.</a:t>
            </a:r>
          </a:p>
          <a:p>
            <a:pPr marL="685800" indent="-457200">
              <a:spcBef>
                <a:spcPts val="0"/>
              </a:spcBef>
              <a:spcAft>
                <a:spcPts val="0"/>
              </a:spcAft>
            </a:pPr>
            <a:r>
              <a:rPr lang="en-US" sz="2400" dirty="0">
                <a:effectLst/>
                <a:ea typeface="Times New Roman" panose="02020603050405020304" pitchFamily="18" charset="0"/>
                <a:cs typeface="Calibri" panose="020F0502020204030204" pitchFamily="34" charset="0"/>
              </a:rPr>
              <a:t>Outreach strategies that inform and foster an atmosphere for collaboration among providers, governmental entities, the business community, and other stakeholders about available homeless prevention resources and services inclusive of consumers who are black, indigenous, and people of color (BIPOC) and who are multiply marginalized.     </a:t>
            </a:r>
          </a:p>
          <a:p>
            <a:pPr marL="685800" indent="-457200">
              <a:spcBef>
                <a:spcPts val="0"/>
              </a:spcBef>
              <a:spcAft>
                <a:spcPts val="0"/>
              </a:spcAft>
            </a:pPr>
            <a:r>
              <a:rPr lang="en-US" sz="2400" dirty="0">
                <a:effectLst/>
                <a:ea typeface="Times New Roman" panose="02020603050405020304" pitchFamily="18" charset="0"/>
                <a:cs typeface="Calibri" panose="020F0502020204030204" pitchFamily="34" charset="0"/>
              </a:rPr>
              <a:t>Funding streams for homelessness prevention activities, including leveraging COVID-19 funding to support consumers without places to live.</a:t>
            </a:r>
            <a:endParaRPr lang="en-US" sz="2400" dirty="0">
              <a:effectLst/>
              <a:ea typeface="Calibri" panose="020F0502020204030204" pitchFamily="34" charset="0"/>
              <a:cs typeface="Calibri" panose="020F0502020204030204" pitchFamily="34" charset="0"/>
            </a:endParaRPr>
          </a:p>
        </p:txBody>
      </p:sp>
      <p:sp>
        <p:nvSpPr>
          <p:cNvPr id="3" name="Slide Number Placeholder 2"/>
          <p:cNvSpPr>
            <a:spLocks noGrp="1"/>
          </p:cNvSpPr>
          <p:nvPr>
            <p:ph type="sldNum" sz="quarter" idx="10"/>
          </p:nvPr>
        </p:nvSpPr>
        <p:spPr/>
        <p:txBody>
          <a:bodyPr/>
          <a:lstStyle/>
          <a:p>
            <a:pPr>
              <a:defRPr/>
            </a:pPr>
            <a:fld id="{F2DF5F09-D78D-44DB-A338-E90D23C46220}" type="slidenum">
              <a:rPr lang="en-US" smtClean="0"/>
              <a:pPr>
                <a:defRPr/>
              </a:pPr>
              <a:t>5</a:t>
            </a:fld>
            <a:endParaRPr lang="en-US"/>
          </a:p>
        </p:txBody>
      </p:sp>
      <p:sp>
        <p:nvSpPr>
          <p:cNvPr id="4" name="Title 3"/>
          <p:cNvSpPr>
            <a:spLocks noGrp="1"/>
          </p:cNvSpPr>
          <p:nvPr>
            <p:ph type="title"/>
          </p:nvPr>
        </p:nvSpPr>
        <p:spPr/>
        <p:txBody>
          <a:bodyPr/>
          <a:lstStyle/>
          <a:p>
            <a:r>
              <a:rPr lang="en-US" sz="800" dirty="0">
                <a:solidFill>
                  <a:schemeClr val="bg1">
                    <a:lumMod val="95000"/>
                  </a:schemeClr>
                </a:solidFill>
              </a:rPr>
              <a:t>&gt;&gt;Slide 5 </a:t>
            </a:r>
            <a:br>
              <a:rPr lang="en-US" sz="800" dirty="0">
                <a:solidFill>
                  <a:schemeClr val="bg1">
                    <a:lumMod val="95000"/>
                  </a:schemeClr>
                </a:solidFill>
              </a:rPr>
            </a:br>
            <a:r>
              <a:rPr lang="en-US" dirty="0"/>
              <a:t>What You Will Learn</a:t>
            </a:r>
            <a:endParaRPr lang="en-US" i="1" dirty="0">
              <a:solidFill>
                <a:srgbClr val="FF0000"/>
              </a:solidFill>
            </a:endParaRPr>
          </a:p>
        </p:txBody>
      </p:sp>
    </p:spTree>
    <p:extLst>
      <p:ext uri="{BB962C8B-B14F-4D97-AF65-F5344CB8AC3E}">
        <p14:creationId xmlns:p14="http://schemas.microsoft.com/office/powerpoint/2010/main" val="27989958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D52D7-4A89-4590-A4C7-FC03DEA17ED6}"/>
              </a:ext>
            </a:extLst>
          </p:cNvPr>
          <p:cNvSpPr>
            <a:spLocks noGrp="1"/>
          </p:cNvSpPr>
          <p:nvPr>
            <p:ph type="ctrTitle"/>
          </p:nvPr>
        </p:nvSpPr>
        <p:spPr>
          <a:xfrm>
            <a:off x="990600" y="1137367"/>
            <a:ext cx="7200900" cy="1024691"/>
          </a:xfrm>
        </p:spPr>
        <p:txBody>
          <a:bodyPr>
            <a:noAutofit/>
          </a:bodyPr>
          <a:lstStyle/>
          <a:p>
            <a:pPr algn="ctr"/>
            <a:r>
              <a:rPr lang="en-US" sz="500" dirty="0">
                <a:solidFill>
                  <a:schemeClr val="bg1">
                    <a:lumMod val="95000"/>
                  </a:schemeClr>
                </a:solidFill>
              </a:rPr>
              <a:t>&gt;&gt;Slide 6 </a:t>
            </a:r>
            <a:r>
              <a:rPr lang="en-US" sz="2000" dirty="0">
                <a:solidFill>
                  <a:schemeClr val="bg1">
                    <a:lumMod val="95000"/>
                  </a:schemeClr>
                </a:solidFill>
              </a:rPr>
              <a:t/>
            </a:r>
            <a:br>
              <a:rPr lang="en-US" sz="2000" dirty="0">
                <a:solidFill>
                  <a:schemeClr val="bg1">
                    <a:lumMod val="95000"/>
                  </a:schemeClr>
                </a:solidFill>
              </a:rPr>
            </a:br>
            <a:r>
              <a:rPr lang="en-US" sz="2000" dirty="0">
                <a:solidFill>
                  <a:srgbClr val="002060"/>
                </a:solidFill>
              </a:rPr>
              <a:t>CENTRAL COAST CENTER FOR INDEPENDENT LIVING (CCCIL)</a:t>
            </a:r>
            <a:br>
              <a:rPr lang="en-US" sz="2000" dirty="0">
                <a:solidFill>
                  <a:srgbClr val="002060"/>
                </a:solidFill>
              </a:rPr>
            </a:br>
            <a:r>
              <a:rPr lang="en-US" sz="2000" dirty="0">
                <a:solidFill>
                  <a:srgbClr val="002060"/>
                </a:solidFill>
              </a:rPr>
              <a:t>Rapid Re-Housing, Homeless prevention </a:t>
            </a:r>
            <a:br>
              <a:rPr lang="en-US" sz="2000" dirty="0">
                <a:solidFill>
                  <a:srgbClr val="002060"/>
                </a:solidFill>
              </a:rPr>
            </a:br>
            <a:r>
              <a:rPr lang="en-US" sz="2000" dirty="0">
                <a:solidFill>
                  <a:srgbClr val="002060"/>
                </a:solidFill>
              </a:rPr>
              <a:t>and </a:t>
            </a:r>
            <a:br>
              <a:rPr lang="en-US" sz="2000" dirty="0">
                <a:solidFill>
                  <a:srgbClr val="002060"/>
                </a:solidFill>
              </a:rPr>
            </a:br>
            <a:r>
              <a:rPr lang="en-US" sz="2000" dirty="0">
                <a:solidFill>
                  <a:srgbClr val="002060"/>
                </a:solidFill>
              </a:rPr>
              <a:t>IL Services</a:t>
            </a:r>
          </a:p>
        </p:txBody>
      </p:sp>
      <p:sp>
        <p:nvSpPr>
          <p:cNvPr id="3" name="Subtitle 2">
            <a:extLst>
              <a:ext uri="{FF2B5EF4-FFF2-40B4-BE49-F238E27FC236}">
                <a16:creationId xmlns:a16="http://schemas.microsoft.com/office/drawing/2014/main" id="{434374E4-B1ED-40E2-86E1-160F84B5B6E1}"/>
              </a:ext>
            </a:extLst>
          </p:cNvPr>
          <p:cNvSpPr>
            <a:spLocks noGrp="1"/>
          </p:cNvSpPr>
          <p:nvPr>
            <p:ph type="subTitle" idx="1"/>
          </p:nvPr>
        </p:nvSpPr>
        <p:spPr>
          <a:xfrm>
            <a:off x="1371600" y="4031104"/>
            <a:ext cx="6476999" cy="773090"/>
          </a:xfrm>
        </p:spPr>
        <p:txBody>
          <a:bodyPr/>
          <a:lstStyle/>
          <a:p>
            <a:pPr algn="ctr"/>
            <a:r>
              <a:rPr lang="en-US" b="1" dirty="0">
                <a:solidFill>
                  <a:srgbClr val="002060"/>
                </a:solidFill>
              </a:rPr>
              <a:t>Presented by: </a:t>
            </a:r>
          </a:p>
          <a:p>
            <a:pPr algn="ctr"/>
            <a:r>
              <a:rPr lang="en-US" b="1" dirty="0">
                <a:solidFill>
                  <a:srgbClr val="002060"/>
                </a:solidFill>
              </a:rPr>
              <a:t>Georgina Alvarez, Director of Programs</a:t>
            </a:r>
          </a:p>
        </p:txBody>
      </p:sp>
      <p:pic>
        <p:nvPicPr>
          <p:cNvPr id="2054" name="Picture 6" descr="CCCIL logo Central Coast Center for Independent Living with graphic of sun rising">
            <a:extLst>
              <a:ext uri="{FF2B5EF4-FFF2-40B4-BE49-F238E27FC236}">
                <a16:creationId xmlns:a16="http://schemas.microsoft.com/office/drawing/2014/main" id="{0A07A15F-2DDE-4C9A-9C86-2DC6D0373C40}"/>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47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3200400" y="2590399"/>
            <a:ext cx="2757488" cy="878681"/>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38214578-DAA6-4B9C-9992-AFCDD49018B2}"/>
              </a:ext>
            </a:extLst>
          </p:cNvPr>
          <p:cNvSpPr>
            <a:spLocks noGrp="1"/>
          </p:cNvSpPr>
          <p:nvPr>
            <p:ph type="sldNum" sz="quarter" idx="10"/>
          </p:nvPr>
        </p:nvSpPr>
        <p:spPr/>
        <p:txBody>
          <a:bodyPr/>
          <a:lstStyle/>
          <a:p>
            <a:pPr>
              <a:defRPr/>
            </a:pPr>
            <a:fld id="{C7C8ACA3-9F92-4AD5-9E39-716CB6917A7B}" type="slidenum">
              <a:rPr lang="en-US" smtClean="0"/>
              <a:pPr>
                <a:defRPr/>
              </a:pPr>
              <a:t>6</a:t>
            </a:fld>
            <a:endParaRPr lang="en-US"/>
          </a:p>
        </p:txBody>
      </p:sp>
    </p:spTree>
    <p:extLst>
      <p:ext uri="{BB962C8B-B14F-4D97-AF65-F5344CB8AC3E}">
        <p14:creationId xmlns:p14="http://schemas.microsoft.com/office/powerpoint/2010/main" val="2789415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21B00-1BDF-4444-99D5-4DB50F11E47E}"/>
              </a:ext>
            </a:extLst>
          </p:cNvPr>
          <p:cNvSpPr>
            <a:spLocks noGrp="1"/>
          </p:cNvSpPr>
          <p:nvPr>
            <p:ph type="title"/>
          </p:nvPr>
        </p:nvSpPr>
        <p:spPr>
          <a:xfrm>
            <a:off x="1371600" y="838200"/>
            <a:ext cx="6400801" cy="627497"/>
          </a:xfrm>
        </p:spPr>
        <p:txBody>
          <a:bodyPr>
            <a:normAutofit fontScale="90000"/>
          </a:bodyPr>
          <a:lstStyle/>
          <a:p>
            <a:pPr algn="ctr"/>
            <a:r>
              <a:rPr lang="en-US" sz="600" b="1" cap="none" dirty="0">
                <a:solidFill>
                  <a:schemeClr val="bg1">
                    <a:lumMod val="85000"/>
                  </a:schemeClr>
                </a:solidFill>
                <a:effectLst/>
                <a:latin typeface="+mj-lt"/>
                <a:ea typeface="+mj-ea"/>
                <a:cs typeface="+mj-cs"/>
              </a:rPr>
              <a:t>&gt;&gt;Slide 7</a:t>
            </a:r>
            <a:r>
              <a:rPr lang="en-US" sz="3000" b="1" cap="none" dirty="0">
                <a:solidFill>
                  <a:schemeClr val="accent2"/>
                </a:solidFill>
                <a:effectLst/>
                <a:latin typeface="+mj-lt"/>
                <a:ea typeface="+mj-ea"/>
                <a:cs typeface="+mj-cs"/>
              </a:rPr>
              <a:t/>
            </a:r>
            <a:br>
              <a:rPr lang="en-US" sz="3000" b="1" cap="none" dirty="0">
                <a:solidFill>
                  <a:schemeClr val="accent2"/>
                </a:solidFill>
                <a:effectLst/>
                <a:latin typeface="+mj-lt"/>
                <a:ea typeface="+mj-ea"/>
                <a:cs typeface="+mj-cs"/>
              </a:rPr>
            </a:br>
            <a:r>
              <a:rPr lang="en-US" b="1" dirty="0"/>
              <a:t>Who we are and what do we do?</a:t>
            </a:r>
          </a:p>
        </p:txBody>
      </p:sp>
      <p:sp>
        <p:nvSpPr>
          <p:cNvPr id="3" name="Text Placeholder 2">
            <a:extLst>
              <a:ext uri="{FF2B5EF4-FFF2-40B4-BE49-F238E27FC236}">
                <a16:creationId xmlns:a16="http://schemas.microsoft.com/office/drawing/2014/main" id="{CD863A02-D908-41C2-9087-99DE6BDA694E}"/>
              </a:ext>
            </a:extLst>
          </p:cNvPr>
          <p:cNvSpPr>
            <a:spLocks noGrp="1"/>
          </p:cNvSpPr>
          <p:nvPr>
            <p:ph type="body" idx="1"/>
          </p:nvPr>
        </p:nvSpPr>
        <p:spPr>
          <a:xfrm>
            <a:off x="733059" y="1914524"/>
            <a:ext cx="3802873" cy="4410075"/>
          </a:xfrm>
        </p:spPr>
        <p:txBody>
          <a:bodyPr>
            <a:normAutofit/>
          </a:bodyPr>
          <a:lstStyle/>
          <a:p>
            <a:pPr marL="214313" indent="-214313">
              <a:buFont typeface="Arial" panose="020B0604020202020204" pitchFamily="34" charset="0"/>
              <a:buChar char="•"/>
            </a:pPr>
            <a:r>
              <a:rPr lang="en-US" sz="2400" b="1" dirty="0">
                <a:solidFill>
                  <a:srgbClr val="002060"/>
                </a:solidFill>
              </a:rPr>
              <a:t>One of the 28 CILs in CA</a:t>
            </a:r>
          </a:p>
          <a:p>
            <a:endParaRPr lang="en-US" sz="2400" b="1" dirty="0">
              <a:solidFill>
                <a:srgbClr val="002060"/>
              </a:solidFill>
            </a:endParaRPr>
          </a:p>
          <a:p>
            <a:pPr marL="214313" indent="-214313">
              <a:buFont typeface="Arial" panose="020B0604020202020204" pitchFamily="34" charset="0"/>
              <a:buChar char="•"/>
            </a:pPr>
            <a:r>
              <a:rPr lang="en-US" sz="2400" b="1" dirty="0">
                <a:solidFill>
                  <a:srgbClr val="002060"/>
                </a:solidFill>
              </a:rPr>
              <a:t>IL Services</a:t>
            </a:r>
          </a:p>
          <a:p>
            <a:endParaRPr lang="en-US" sz="2400" b="1" dirty="0">
              <a:solidFill>
                <a:srgbClr val="002060"/>
              </a:solidFill>
            </a:endParaRPr>
          </a:p>
          <a:p>
            <a:pPr marL="214313" indent="-214313">
              <a:buFont typeface="Arial" panose="020B0604020202020204" pitchFamily="34" charset="0"/>
              <a:buChar char="•"/>
            </a:pPr>
            <a:r>
              <a:rPr lang="en-US" sz="2400" b="1" dirty="0">
                <a:solidFill>
                  <a:srgbClr val="002060"/>
                </a:solidFill>
              </a:rPr>
              <a:t>Rapid-Rehousing Services</a:t>
            </a:r>
          </a:p>
          <a:p>
            <a:endParaRPr lang="en-US" sz="2400" b="1" dirty="0">
              <a:solidFill>
                <a:srgbClr val="002060"/>
              </a:solidFill>
            </a:endParaRPr>
          </a:p>
          <a:p>
            <a:pPr marL="214313" indent="-214313">
              <a:buFont typeface="Arial" panose="020B0604020202020204" pitchFamily="34" charset="0"/>
              <a:buChar char="•"/>
            </a:pPr>
            <a:r>
              <a:rPr lang="en-US" sz="2400" b="1" dirty="0">
                <a:solidFill>
                  <a:srgbClr val="002060"/>
                </a:solidFill>
              </a:rPr>
              <a:t>Homeless Prevention Services</a:t>
            </a:r>
          </a:p>
        </p:txBody>
      </p:sp>
      <p:grpSp>
        <p:nvGrpSpPr>
          <p:cNvPr id="4" name="Group 3" descr="Map of California with CCCIL circled in yellow">
            <a:extLst>
              <a:ext uri="{FF2B5EF4-FFF2-40B4-BE49-F238E27FC236}">
                <a16:creationId xmlns:a16="http://schemas.microsoft.com/office/drawing/2014/main" id="{BFD8FD0F-9389-41E1-AEEF-48D63DE84F3C}"/>
              </a:ext>
            </a:extLst>
          </p:cNvPr>
          <p:cNvGrpSpPr/>
          <p:nvPr/>
        </p:nvGrpSpPr>
        <p:grpSpPr>
          <a:xfrm>
            <a:off x="4572000" y="1905000"/>
            <a:ext cx="3505200" cy="4267200"/>
            <a:chOff x="4572000" y="2112940"/>
            <a:chExt cx="2638414" cy="3197180"/>
          </a:xfrm>
        </p:grpSpPr>
        <p:pic>
          <p:nvPicPr>
            <p:cNvPr id="5122" name="Picture 2" descr="Find an ILC | California Foundation for Independent Living Centers">
              <a:extLst>
                <a:ext uri="{FF2B5EF4-FFF2-40B4-BE49-F238E27FC236}">
                  <a16:creationId xmlns:a16="http://schemas.microsoft.com/office/drawing/2014/main" id="{7DD1A6D6-9EFC-43D1-B54D-21C3880635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112940"/>
              <a:ext cx="2638414" cy="3197180"/>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a:extLst>
                <a:ext uri="{FF2B5EF4-FFF2-40B4-BE49-F238E27FC236}">
                  <a16:creationId xmlns:a16="http://schemas.microsoft.com/office/drawing/2014/main" id="{4A531E7D-AA43-4854-8A3A-F5F4482C4F52}"/>
                </a:ext>
              </a:extLst>
            </p:cNvPr>
            <p:cNvSpPr/>
            <p:nvPr/>
          </p:nvSpPr>
          <p:spPr>
            <a:xfrm>
              <a:off x="5133841" y="3547325"/>
              <a:ext cx="618186" cy="371878"/>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 name="Slide Number Placeholder 4">
            <a:extLst>
              <a:ext uri="{FF2B5EF4-FFF2-40B4-BE49-F238E27FC236}">
                <a16:creationId xmlns:a16="http://schemas.microsoft.com/office/drawing/2014/main" id="{F95182CF-26A3-4C59-A030-39C955028A32}"/>
              </a:ext>
            </a:extLst>
          </p:cNvPr>
          <p:cNvSpPr>
            <a:spLocks noGrp="1"/>
          </p:cNvSpPr>
          <p:nvPr>
            <p:ph type="sldNum" sz="quarter" idx="12"/>
          </p:nvPr>
        </p:nvSpPr>
        <p:spPr/>
        <p:txBody>
          <a:bodyPr/>
          <a:lstStyle/>
          <a:p>
            <a:fld id="{6D22F896-40B5-4ADD-8801-0D06FADFA095}" type="slidenum">
              <a:rPr lang="en-US" smtClean="0"/>
              <a:t>7</a:t>
            </a:fld>
            <a:endParaRPr lang="en-US" dirty="0"/>
          </a:p>
        </p:txBody>
      </p:sp>
    </p:spTree>
    <p:extLst>
      <p:ext uri="{BB962C8B-B14F-4D97-AF65-F5344CB8AC3E}">
        <p14:creationId xmlns:p14="http://schemas.microsoft.com/office/powerpoint/2010/main" val="27471933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90760-49ED-41A2-B37C-D42FE83DC0E9}"/>
              </a:ext>
            </a:extLst>
          </p:cNvPr>
          <p:cNvSpPr>
            <a:spLocks noGrp="1"/>
          </p:cNvSpPr>
          <p:nvPr>
            <p:ph type="title"/>
          </p:nvPr>
        </p:nvSpPr>
        <p:spPr>
          <a:xfrm>
            <a:off x="685800" y="503238"/>
            <a:ext cx="7391400" cy="792162"/>
          </a:xfrm>
        </p:spPr>
        <p:txBody>
          <a:bodyPr>
            <a:normAutofit fontScale="90000"/>
          </a:bodyPr>
          <a:lstStyle/>
          <a:p>
            <a:pPr algn="ctr"/>
            <a:r>
              <a:rPr lang="en-US" sz="600" b="1" dirty="0">
                <a:solidFill>
                  <a:schemeClr val="bg1">
                    <a:lumMod val="85000"/>
                  </a:schemeClr>
                </a:solidFill>
                <a:effectLst/>
                <a:latin typeface="+mj-lt"/>
                <a:ea typeface="+mj-ea"/>
                <a:cs typeface="+mj-cs"/>
              </a:rPr>
              <a:t>&gt;&gt;Slide 8</a:t>
            </a:r>
            <a:r>
              <a:rPr lang="en-US" sz="2800" b="1" dirty="0">
                <a:solidFill>
                  <a:schemeClr val="accent2"/>
                </a:solidFill>
                <a:effectLst/>
                <a:latin typeface="+mj-lt"/>
                <a:ea typeface="+mj-ea"/>
                <a:cs typeface="+mj-cs"/>
              </a:rPr>
              <a:t/>
            </a:r>
            <a:br>
              <a:rPr lang="en-US" sz="2800" b="1" dirty="0">
                <a:solidFill>
                  <a:schemeClr val="accent2"/>
                </a:solidFill>
                <a:effectLst/>
                <a:latin typeface="+mj-lt"/>
                <a:ea typeface="+mj-ea"/>
                <a:cs typeface="+mj-cs"/>
              </a:rPr>
            </a:br>
            <a:r>
              <a:rPr lang="en-US" b="1" dirty="0"/>
              <a:t>CCCIL Rapid Re-Housing (RRH) and Homeless Prevention (HP) Background</a:t>
            </a:r>
          </a:p>
        </p:txBody>
      </p:sp>
      <p:sp>
        <p:nvSpPr>
          <p:cNvPr id="3" name="Text Placeholder 2">
            <a:extLst>
              <a:ext uri="{FF2B5EF4-FFF2-40B4-BE49-F238E27FC236}">
                <a16:creationId xmlns:a16="http://schemas.microsoft.com/office/drawing/2014/main" id="{A4D691C3-5F00-405C-B669-A5B50BE0CE2F}"/>
              </a:ext>
            </a:extLst>
          </p:cNvPr>
          <p:cNvSpPr>
            <a:spLocks noGrp="1"/>
          </p:cNvSpPr>
          <p:nvPr>
            <p:ph idx="1"/>
          </p:nvPr>
        </p:nvSpPr>
        <p:spPr>
          <a:xfrm>
            <a:off x="304800" y="1447800"/>
            <a:ext cx="8458200" cy="5029200"/>
          </a:xfrm>
        </p:spPr>
        <p:txBody>
          <a:bodyPr>
            <a:normAutofit fontScale="92500" lnSpcReduction="10000"/>
          </a:bodyPr>
          <a:lstStyle/>
          <a:p>
            <a:r>
              <a:rPr lang="en-US" dirty="0">
                <a:solidFill>
                  <a:srgbClr val="002060"/>
                </a:solidFill>
              </a:rPr>
              <a:t>2014- Supported Services for Veterans Families (SSVF)</a:t>
            </a:r>
          </a:p>
          <a:p>
            <a:endParaRPr lang="en-US" dirty="0">
              <a:solidFill>
                <a:srgbClr val="002060"/>
              </a:solidFill>
            </a:endParaRPr>
          </a:p>
          <a:p>
            <a:r>
              <a:rPr lang="en-US" dirty="0">
                <a:solidFill>
                  <a:srgbClr val="002060"/>
                </a:solidFill>
              </a:rPr>
              <a:t>2016 Emergency Solutions Grants (ESG) City of Salinas</a:t>
            </a:r>
          </a:p>
          <a:p>
            <a:endParaRPr lang="en-US" dirty="0">
              <a:solidFill>
                <a:srgbClr val="002060"/>
              </a:solidFill>
            </a:endParaRPr>
          </a:p>
          <a:p>
            <a:r>
              <a:rPr lang="en-US" dirty="0">
                <a:solidFill>
                  <a:srgbClr val="002060"/>
                </a:solidFill>
              </a:rPr>
              <a:t>2018 Housing and Disability Advocacy Program (HDAP)-Monterey and Santa Cruz County</a:t>
            </a:r>
          </a:p>
          <a:p>
            <a:endParaRPr lang="en-US" dirty="0">
              <a:solidFill>
                <a:srgbClr val="002060"/>
              </a:solidFill>
            </a:endParaRPr>
          </a:p>
          <a:p>
            <a:r>
              <a:rPr lang="en-US" dirty="0">
                <a:solidFill>
                  <a:srgbClr val="002060"/>
                </a:solidFill>
              </a:rPr>
              <a:t>2018 Whole Person Care – Health Department Monterey County</a:t>
            </a:r>
          </a:p>
          <a:p>
            <a:endParaRPr lang="en-US" dirty="0">
              <a:solidFill>
                <a:srgbClr val="002060"/>
              </a:solidFill>
            </a:endParaRPr>
          </a:p>
          <a:p>
            <a:r>
              <a:rPr lang="en-US" dirty="0">
                <a:solidFill>
                  <a:srgbClr val="002060"/>
                </a:solidFill>
              </a:rPr>
              <a:t>RRH and HP Programs expanded to city, Continuum of Care and County </a:t>
            </a:r>
          </a:p>
        </p:txBody>
      </p:sp>
      <p:sp>
        <p:nvSpPr>
          <p:cNvPr id="4" name="Slide Number Placeholder 3">
            <a:extLst>
              <a:ext uri="{FF2B5EF4-FFF2-40B4-BE49-F238E27FC236}">
                <a16:creationId xmlns:a16="http://schemas.microsoft.com/office/drawing/2014/main" id="{0FF37F38-D59E-4FA4-B33F-18031356099D}"/>
              </a:ext>
            </a:extLst>
          </p:cNvPr>
          <p:cNvSpPr>
            <a:spLocks noGrp="1"/>
          </p:cNvSpPr>
          <p:nvPr>
            <p:ph type="sldNum" sz="quarter" idx="10"/>
          </p:nvPr>
        </p:nvSpPr>
        <p:spPr/>
        <p:txBody>
          <a:bodyPr/>
          <a:lstStyle/>
          <a:p>
            <a:fld id="{6D22F896-40B5-4ADD-8801-0D06FADFA095}" type="slidenum">
              <a:rPr lang="en-US" smtClean="0"/>
              <a:t>8</a:t>
            </a:fld>
            <a:endParaRPr lang="en-US" dirty="0"/>
          </a:p>
        </p:txBody>
      </p:sp>
    </p:spTree>
    <p:extLst>
      <p:ext uri="{BB962C8B-B14F-4D97-AF65-F5344CB8AC3E}">
        <p14:creationId xmlns:p14="http://schemas.microsoft.com/office/powerpoint/2010/main" val="9423759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258A2-8BF0-495F-BD9B-FDADC4229BAB}"/>
              </a:ext>
            </a:extLst>
          </p:cNvPr>
          <p:cNvSpPr>
            <a:spLocks noGrp="1"/>
          </p:cNvSpPr>
          <p:nvPr>
            <p:ph type="title"/>
          </p:nvPr>
        </p:nvSpPr>
        <p:spPr>
          <a:xfrm>
            <a:off x="685800" y="686594"/>
            <a:ext cx="7620000" cy="792162"/>
          </a:xfrm>
        </p:spPr>
        <p:txBody>
          <a:bodyPr>
            <a:normAutofit fontScale="90000"/>
          </a:bodyPr>
          <a:lstStyle/>
          <a:p>
            <a:pPr algn="ctr"/>
            <a:r>
              <a:rPr lang="en-US" dirty="0">
                <a:solidFill>
                  <a:schemeClr val="bg1">
                    <a:lumMod val="95000"/>
                  </a:schemeClr>
                </a:solidFill>
              </a:rPr>
              <a:t>&gt;&gt;</a:t>
            </a:r>
            <a:r>
              <a:rPr lang="en-US" sz="600" dirty="0">
                <a:solidFill>
                  <a:schemeClr val="bg1">
                    <a:lumMod val="95000"/>
                  </a:schemeClr>
                </a:solidFill>
              </a:rPr>
              <a:t>Slide 9 </a:t>
            </a:r>
            <a:r>
              <a:rPr lang="en-US" dirty="0">
                <a:solidFill>
                  <a:schemeClr val="bg1">
                    <a:lumMod val="95000"/>
                  </a:schemeClr>
                </a:solidFill>
              </a:rPr>
              <a:t/>
            </a:r>
            <a:br>
              <a:rPr lang="en-US" dirty="0">
                <a:solidFill>
                  <a:schemeClr val="bg1">
                    <a:lumMod val="95000"/>
                  </a:schemeClr>
                </a:solidFill>
              </a:rPr>
            </a:br>
            <a:r>
              <a:rPr lang="en-US" dirty="0"/>
              <a:t>RRH and HP Program Design, Challenges, and Sustainability </a:t>
            </a:r>
          </a:p>
        </p:txBody>
      </p:sp>
      <p:sp>
        <p:nvSpPr>
          <p:cNvPr id="3" name="Text Placeholder 2">
            <a:extLst>
              <a:ext uri="{FF2B5EF4-FFF2-40B4-BE49-F238E27FC236}">
                <a16:creationId xmlns:a16="http://schemas.microsoft.com/office/drawing/2014/main" id="{FFC8D344-392D-4A9F-AF57-03B2926A62FB}"/>
              </a:ext>
            </a:extLst>
          </p:cNvPr>
          <p:cNvSpPr>
            <a:spLocks noGrp="1"/>
          </p:cNvSpPr>
          <p:nvPr>
            <p:ph idx="1"/>
          </p:nvPr>
        </p:nvSpPr>
        <p:spPr>
          <a:xfrm>
            <a:off x="498231" y="1524000"/>
            <a:ext cx="5826369" cy="5029200"/>
          </a:xfrm>
        </p:spPr>
        <p:txBody>
          <a:bodyPr>
            <a:normAutofit fontScale="92500" lnSpcReduction="20000"/>
          </a:bodyPr>
          <a:lstStyle/>
          <a:p>
            <a:pPr marL="214313" indent="-214313">
              <a:lnSpc>
                <a:spcPct val="120000"/>
              </a:lnSpc>
              <a:buFont typeface="Arial" panose="020B0604020202020204" pitchFamily="34" charset="0"/>
              <a:buChar char="•"/>
            </a:pPr>
            <a:r>
              <a:rPr lang="en-US" sz="2000" b="1" dirty="0">
                <a:solidFill>
                  <a:srgbClr val="002060"/>
                </a:solidFill>
              </a:rPr>
              <a:t>Program Design</a:t>
            </a:r>
          </a:p>
          <a:p>
            <a:pPr marL="557213" lvl="1" indent="-214313">
              <a:lnSpc>
                <a:spcPct val="120000"/>
              </a:lnSpc>
              <a:buFont typeface="Arial" panose="020B0604020202020204" pitchFamily="34" charset="0"/>
              <a:buChar char="•"/>
            </a:pPr>
            <a:r>
              <a:rPr lang="en-US" sz="2000" dirty="0">
                <a:solidFill>
                  <a:srgbClr val="002060"/>
                </a:solidFill>
              </a:rPr>
              <a:t>Staffing</a:t>
            </a:r>
          </a:p>
          <a:p>
            <a:pPr marL="900113" lvl="2" indent="-214313">
              <a:lnSpc>
                <a:spcPct val="120000"/>
              </a:lnSpc>
              <a:buFont typeface="Arial" panose="020B0604020202020204" pitchFamily="34" charset="0"/>
              <a:buChar char="•"/>
            </a:pPr>
            <a:r>
              <a:rPr lang="en-US" sz="2000" dirty="0">
                <a:solidFill>
                  <a:srgbClr val="002060"/>
                </a:solidFill>
              </a:rPr>
              <a:t>Hire of new staff</a:t>
            </a:r>
          </a:p>
          <a:p>
            <a:pPr marL="900113" lvl="2" indent="-214313">
              <a:lnSpc>
                <a:spcPct val="120000"/>
              </a:lnSpc>
              <a:buFont typeface="Arial" panose="020B0604020202020204" pitchFamily="34" charset="0"/>
              <a:buChar char="•"/>
            </a:pPr>
            <a:r>
              <a:rPr lang="en-US" sz="2000" dirty="0">
                <a:solidFill>
                  <a:srgbClr val="002060"/>
                </a:solidFill>
              </a:rPr>
              <a:t>Trainings</a:t>
            </a:r>
          </a:p>
          <a:p>
            <a:pPr marL="900113" lvl="2" indent="-214313">
              <a:lnSpc>
                <a:spcPct val="120000"/>
              </a:lnSpc>
              <a:buFont typeface="Arial" panose="020B0604020202020204" pitchFamily="34" charset="0"/>
              <a:buChar char="•"/>
            </a:pPr>
            <a:r>
              <a:rPr lang="en-US" sz="2000" dirty="0">
                <a:solidFill>
                  <a:srgbClr val="002060"/>
                </a:solidFill>
              </a:rPr>
              <a:t>Certifications </a:t>
            </a:r>
          </a:p>
          <a:p>
            <a:pPr marL="557213" lvl="1" indent="-214313">
              <a:lnSpc>
                <a:spcPct val="120000"/>
              </a:lnSpc>
              <a:buFont typeface="Arial" panose="020B0604020202020204" pitchFamily="34" charset="0"/>
              <a:buChar char="•"/>
            </a:pPr>
            <a:r>
              <a:rPr lang="en-US" sz="2000" dirty="0">
                <a:solidFill>
                  <a:srgbClr val="002060"/>
                </a:solidFill>
              </a:rPr>
              <a:t>Redesign CIL Services/Programs to meet needs of our community</a:t>
            </a:r>
          </a:p>
          <a:p>
            <a:pPr marL="900113" lvl="2" indent="-214313">
              <a:lnSpc>
                <a:spcPct val="120000"/>
              </a:lnSpc>
              <a:buFont typeface="Arial" panose="020B0604020202020204" pitchFamily="34" charset="0"/>
              <a:buChar char="•"/>
            </a:pPr>
            <a:r>
              <a:rPr lang="en-US" sz="2000" dirty="0">
                <a:solidFill>
                  <a:srgbClr val="002060"/>
                </a:solidFill>
              </a:rPr>
              <a:t>IL Philosophy</a:t>
            </a:r>
          </a:p>
          <a:p>
            <a:pPr marL="900113" lvl="2" indent="-214313">
              <a:lnSpc>
                <a:spcPct val="120000"/>
              </a:lnSpc>
              <a:buFont typeface="Arial" panose="020B0604020202020204" pitchFamily="34" charset="0"/>
              <a:buChar char="•"/>
            </a:pPr>
            <a:r>
              <a:rPr lang="en-US" sz="2000" dirty="0">
                <a:solidFill>
                  <a:srgbClr val="002060"/>
                </a:solidFill>
              </a:rPr>
              <a:t>Housing First Model </a:t>
            </a:r>
          </a:p>
          <a:p>
            <a:pPr marL="557213" lvl="1" indent="-214313">
              <a:lnSpc>
                <a:spcPct val="120000"/>
              </a:lnSpc>
              <a:buFont typeface="Arial" panose="020B0604020202020204" pitchFamily="34" charset="0"/>
              <a:buChar char="•"/>
            </a:pPr>
            <a:r>
              <a:rPr lang="en-US" sz="2000" dirty="0">
                <a:solidFill>
                  <a:srgbClr val="002060"/>
                </a:solidFill>
              </a:rPr>
              <a:t>Partnerships/Collaborations</a:t>
            </a:r>
          </a:p>
          <a:p>
            <a:pPr marL="900113" lvl="2" indent="-214313">
              <a:lnSpc>
                <a:spcPct val="120000"/>
              </a:lnSpc>
              <a:buFont typeface="Arial" panose="020B0604020202020204" pitchFamily="34" charset="0"/>
              <a:buChar char="•"/>
            </a:pPr>
            <a:r>
              <a:rPr lang="en-US" sz="2000" dirty="0">
                <a:solidFill>
                  <a:srgbClr val="002060"/>
                </a:solidFill>
              </a:rPr>
              <a:t>Continuum of Care</a:t>
            </a:r>
          </a:p>
          <a:p>
            <a:pPr marL="900113" lvl="2" indent="-214313">
              <a:lnSpc>
                <a:spcPct val="120000"/>
              </a:lnSpc>
              <a:buFont typeface="Arial" panose="020B0604020202020204" pitchFamily="34" charset="0"/>
              <a:buChar char="•"/>
            </a:pPr>
            <a:r>
              <a:rPr lang="en-US" sz="2000" dirty="0">
                <a:solidFill>
                  <a:srgbClr val="002060"/>
                </a:solidFill>
              </a:rPr>
              <a:t>Homeless Providers</a:t>
            </a:r>
          </a:p>
          <a:p>
            <a:pPr marL="900113" lvl="2" indent="-214313">
              <a:lnSpc>
                <a:spcPct val="120000"/>
              </a:lnSpc>
              <a:buFont typeface="Arial" panose="020B0604020202020204" pitchFamily="34" charset="0"/>
              <a:buChar char="•"/>
            </a:pPr>
            <a:r>
              <a:rPr lang="en-US" sz="2000" dirty="0">
                <a:solidFill>
                  <a:srgbClr val="002060"/>
                </a:solidFill>
              </a:rPr>
              <a:t>County and City Leaders</a:t>
            </a:r>
          </a:p>
          <a:p>
            <a:pPr marL="900113" lvl="2" indent="-214313">
              <a:lnSpc>
                <a:spcPct val="120000"/>
              </a:lnSpc>
              <a:buFont typeface="Arial" panose="020B0604020202020204" pitchFamily="34" charset="0"/>
              <a:buChar char="•"/>
            </a:pPr>
            <a:r>
              <a:rPr lang="en-US" sz="2000" dirty="0">
                <a:solidFill>
                  <a:srgbClr val="002060"/>
                </a:solidFill>
              </a:rPr>
              <a:t>Local Housing Authorities</a:t>
            </a:r>
            <a:endParaRPr lang="en-US" sz="2000" dirty="0"/>
          </a:p>
        </p:txBody>
      </p:sp>
      <p:sp>
        <p:nvSpPr>
          <p:cNvPr id="4" name="Slide Number Placeholder 3">
            <a:extLst>
              <a:ext uri="{FF2B5EF4-FFF2-40B4-BE49-F238E27FC236}">
                <a16:creationId xmlns:a16="http://schemas.microsoft.com/office/drawing/2014/main" id="{374AE808-1FA6-4E65-8B17-FDAB9805D6B1}"/>
              </a:ext>
            </a:extLst>
          </p:cNvPr>
          <p:cNvSpPr>
            <a:spLocks noGrp="1"/>
          </p:cNvSpPr>
          <p:nvPr>
            <p:ph type="sldNum" sz="quarter" idx="10"/>
          </p:nvPr>
        </p:nvSpPr>
        <p:spPr>
          <a:xfrm>
            <a:off x="6553200" y="6248400"/>
            <a:ext cx="2362200" cy="244475"/>
          </a:xfrm>
        </p:spPr>
        <p:txBody>
          <a:bodyPr/>
          <a:lstStyle/>
          <a:p>
            <a:fld id="{6D22F896-40B5-4ADD-8801-0D06FADFA095}" type="slidenum">
              <a:rPr lang="en-US" smtClean="0"/>
              <a:t>9</a:t>
            </a:fld>
            <a:endParaRPr lang="en-US" dirty="0"/>
          </a:p>
        </p:txBody>
      </p:sp>
    </p:spTree>
    <p:extLst>
      <p:ext uri="{BB962C8B-B14F-4D97-AF65-F5344CB8AC3E}">
        <p14:creationId xmlns:p14="http://schemas.microsoft.com/office/powerpoint/2010/main" val="2851883210"/>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Rounded MT Bol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19879</TotalTime>
  <Words>1607</Words>
  <Application>Microsoft Office PowerPoint</Application>
  <PresentationFormat>On-screen Show (4:3)</PresentationFormat>
  <Paragraphs>207</Paragraphs>
  <Slides>36</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Arial</vt:lpstr>
      <vt:lpstr>Arial Rounded MT Bold</vt:lpstr>
      <vt:lpstr>Calibri</vt:lpstr>
      <vt:lpstr>Tahoma</vt:lpstr>
      <vt:lpstr>Times New Roman</vt:lpstr>
      <vt:lpstr>Default Design</vt:lpstr>
      <vt:lpstr>&gt;&gt;Slide 1  Independent Living Research Utilization</vt:lpstr>
      <vt:lpstr>&gt;&gt;Slide 2 How CIL’s Can (and Should!) Support Consumers Experiencing Homelessness  Presenters: Georgina Alvarez Robbie Roppolo  June 30, 2021</vt:lpstr>
      <vt:lpstr>&gt;&gt;Slide 3  Welcome and Housekeeping</vt:lpstr>
      <vt:lpstr>&gt;&gt;Slide 4  Meet the Presenters</vt:lpstr>
      <vt:lpstr>&gt;&gt;Slide 5  What You Will Learn</vt:lpstr>
      <vt:lpstr>&gt;&gt;Slide 6  CENTRAL COAST CENTER FOR INDEPENDENT LIVING (CCCIL) Rapid Re-Housing, Homeless prevention  and  IL Services</vt:lpstr>
      <vt:lpstr>&gt;&gt;Slide 7 Who we are and what do we do?</vt:lpstr>
      <vt:lpstr>&gt;&gt;Slide 8 CCCIL Rapid Re-Housing (RRH) and Homeless Prevention (HP) Background</vt:lpstr>
      <vt:lpstr>&gt;&gt;Slide 9  RRH and HP Program Design, Challenges, and Sustainability </vt:lpstr>
      <vt:lpstr>&gt;&gt;Slide 10 RRH and HP Program Design, challenges, and sustainability, cont’d. </vt:lpstr>
      <vt:lpstr>&gt;&gt;Slide 11  Next Steps…..What is next?</vt:lpstr>
      <vt:lpstr>&gt;&gt;Slide 12 Questions &amp; Discussion</vt:lpstr>
      <vt:lpstr>&gt;&gt;Slide 13 Atlantis Community, Inc.</vt:lpstr>
      <vt:lpstr>&gt;&gt;Slide 14 History of Atlantis Community Inc.</vt:lpstr>
      <vt:lpstr>&gt;&gt;Slide 15 Advocate for all people</vt:lpstr>
      <vt:lpstr>&gt;&gt;Slide 16 Independent Living Philosophy</vt:lpstr>
      <vt:lpstr>&gt;&gt;Slide17  IL Process</vt:lpstr>
      <vt:lpstr>&gt;&gt;Slide 18  Mobile CIL</vt:lpstr>
      <vt:lpstr>&gt;&gt;Slide 19 Obtaining Our Mobile Unit</vt:lpstr>
      <vt:lpstr>&gt;&gt;Slide 20 Obtaining Our Mobile Unit, cont’d.</vt:lpstr>
      <vt:lpstr> &gt;&gt;Slide 21 Spirit of Independence Equal Access for Everyone  </vt:lpstr>
      <vt:lpstr>&gt;&gt;Slide 22 Spirit of Independence Equal Access for Everyone, cont’d.</vt:lpstr>
      <vt:lpstr>&gt;&gt;Slide 23 Spirit of Independence Equal Access for Everyone, cont’d. 2</vt:lpstr>
      <vt:lpstr> &gt;&gt;Slide 24 Spirit of Independence  Equal Access for Everyone, cont’d. 3</vt:lpstr>
      <vt:lpstr> &gt;&gt;Slide 25 Spirit of Independence Equal Access for Everyone, cont’d. 4</vt:lpstr>
      <vt:lpstr> &gt;&gt;Slide 26  Lessons Learned:  Rush hour in Como Colorado  </vt:lpstr>
      <vt:lpstr>&gt;&gt;Slide 27 Questions &amp; Discussion</vt:lpstr>
      <vt:lpstr>&gt;&gt;Slide 28  How did you begin working with people experiencing homelessness at your CIL?</vt:lpstr>
      <vt:lpstr>&gt;&gt;Slide 29 You both live in areas that have experienced rapid growth and rising expenses.  How do you deal with the shortage of affordable, accessible housing?</vt:lpstr>
      <vt:lpstr>&gt;&gt;Slide 30 What local or state partners have been critical in doing this work?    Were any of those partnerships in place before you did this work or did they build because you were doing work in the homeless community?</vt:lpstr>
      <vt:lpstr>&gt;&gt;Slide 31 How do you staff and fund this work?     Have you been able to leverage COVID funding to support this work for unhoused consumers?</vt:lpstr>
      <vt:lpstr>&gt;&gt;Slide 32  How have you all connected and engaged with people who are without housing?</vt:lpstr>
      <vt:lpstr>&gt;&gt;Slide 33  What kind of supports have you all included for people who are Black, Indigenous, People of Color (BIPOC) and multiply marginalized?</vt:lpstr>
      <vt:lpstr>&gt;&gt;Slide 34  Questions &amp; Discussion</vt:lpstr>
      <vt:lpstr>&gt;&gt;Slide 35 Final Questions and Evaluation Survey</vt:lpstr>
      <vt:lpstr>&gt;&gt; Slide 36 IL-NET Attribution</vt:lpstr>
    </vt:vector>
  </TitlesOfParts>
  <Company>Tirr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NCL Workshop 2019 Fueling Business Acumen</dc:title>
  <dc:creator>eubanks</dc:creator>
  <cp:lastModifiedBy>Tim Fuchs</cp:lastModifiedBy>
  <cp:revision>613</cp:revision>
  <cp:lastPrinted>2021-06-30T18:33:29Z</cp:lastPrinted>
  <dcterms:created xsi:type="dcterms:W3CDTF">2011-01-05T14:17:40Z</dcterms:created>
  <dcterms:modified xsi:type="dcterms:W3CDTF">2021-06-30T22:10:59Z</dcterms:modified>
</cp:coreProperties>
</file>