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62" r:id="rId2"/>
    <p:sldId id="263" r:id="rId3"/>
    <p:sldId id="373" r:id="rId4"/>
    <p:sldId id="258" r:id="rId5"/>
    <p:sldId id="365" r:id="rId6"/>
    <p:sldId id="374" r:id="rId7"/>
    <p:sldId id="259" r:id="rId8"/>
    <p:sldId id="363" r:id="rId9"/>
    <p:sldId id="371" r:id="rId10"/>
    <p:sldId id="368" r:id="rId11"/>
    <p:sldId id="369" r:id="rId12"/>
    <p:sldId id="260" r:id="rId13"/>
    <p:sldId id="364" r:id="rId14"/>
    <p:sldId id="367" r:id="rId15"/>
    <p:sldId id="372" r:id="rId16"/>
    <p:sldId id="366" r:id="rId17"/>
    <p:sldId id="261" r:id="rId18"/>
    <p:sldId id="370" r:id="rId19"/>
    <p:sldId id="358" r:id="rId20"/>
    <p:sldId id="319" r:id="rId21"/>
    <p:sldId id="375" r:id="rId22"/>
    <p:sldId id="281" r:id="rId23"/>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11" clrIdx="1">
    <p:extLst>
      <p:ext uri="{19B8F6BF-5375-455C-9EA6-DF929625EA0E}">
        <p15:presenceInfo xmlns:p15="http://schemas.microsoft.com/office/powerpoint/2012/main" userId="75585efcf1069a2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5970" autoAdjust="0"/>
  </p:normalViewPr>
  <p:slideViewPr>
    <p:cSldViewPr>
      <p:cViewPr varScale="1">
        <p:scale>
          <a:sx n="97" d="100"/>
          <a:sy n="97" d="100"/>
        </p:scale>
        <p:origin x="2508" y="78"/>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5754"/>
    </p:cViewPr>
  </p:sorterViewPr>
  <p:notesViewPr>
    <p:cSldViewPr>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8/20/2021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dirty="0"/>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8/20/2021</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dirty="0"/>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50953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10</a:t>
            </a:fld>
            <a:endParaRPr lang="en-US" dirty="0"/>
          </a:p>
        </p:txBody>
      </p:sp>
    </p:spTree>
    <p:extLst>
      <p:ext uri="{BB962C8B-B14F-4D97-AF65-F5344CB8AC3E}">
        <p14:creationId xmlns:p14="http://schemas.microsoft.com/office/powerpoint/2010/main" val="1235561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11</a:t>
            </a:fld>
            <a:endParaRPr lang="en-US" dirty="0"/>
          </a:p>
        </p:txBody>
      </p:sp>
    </p:spTree>
    <p:extLst>
      <p:ext uri="{BB962C8B-B14F-4D97-AF65-F5344CB8AC3E}">
        <p14:creationId xmlns:p14="http://schemas.microsoft.com/office/powerpoint/2010/main" val="4202020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12</a:t>
            </a:fld>
            <a:endParaRPr lang="en-US" dirty="0"/>
          </a:p>
        </p:txBody>
      </p:sp>
    </p:spTree>
    <p:extLst>
      <p:ext uri="{BB962C8B-B14F-4D97-AF65-F5344CB8AC3E}">
        <p14:creationId xmlns:p14="http://schemas.microsoft.com/office/powerpoint/2010/main" val="2168389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13</a:t>
            </a:fld>
            <a:endParaRPr lang="en-US" dirty="0"/>
          </a:p>
        </p:txBody>
      </p:sp>
    </p:spTree>
    <p:extLst>
      <p:ext uri="{BB962C8B-B14F-4D97-AF65-F5344CB8AC3E}">
        <p14:creationId xmlns:p14="http://schemas.microsoft.com/office/powerpoint/2010/main" val="26095566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0FD86-9BCF-4886-A05C-E17597BA8168}" type="slidenum">
              <a:rPr lang="en-US" smtClean="0"/>
              <a:t>14</a:t>
            </a:fld>
            <a:endParaRPr lang="en-US" dirty="0"/>
          </a:p>
        </p:txBody>
      </p:sp>
    </p:spTree>
    <p:extLst>
      <p:ext uri="{BB962C8B-B14F-4D97-AF65-F5344CB8AC3E}">
        <p14:creationId xmlns:p14="http://schemas.microsoft.com/office/powerpoint/2010/main" val="3213198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0FD86-9BCF-4886-A05C-E17597BA8168}" type="slidenum">
              <a:rPr lang="en-US" smtClean="0"/>
              <a:t>15</a:t>
            </a:fld>
            <a:endParaRPr lang="en-US" dirty="0"/>
          </a:p>
        </p:txBody>
      </p:sp>
    </p:spTree>
    <p:extLst>
      <p:ext uri="{BB962C8B-B14F-4D97-AF65-F5344CB8AC3E}">
        <p14:creationId xmlns:p14="http://schemas.microsoft.com/office/powerpoint/2010/main" val="516759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16</a:t>
            </a:fld>
            <a:endParaRPr lang="en-US" dirty="0"/>
          </a:p>
        </p:txBody>
      </p:sp>
    </p:spTree>
    <p:extLst>
      <p:ext uri="{BB962C8B-B14F-4D97-AF65-F5344CB8AC3E}">
        <p14:creationId xmlns:p14="http://schemas.microsoft.com/office/powerpoint/2010/main" val="1845865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17</a:t>
            </a:fld>
            <a:endParaRPr lang="en-US" dirty="0"/>
          </a:p>
        </p:txBody>
      </p:sp>
    </p:spTree>
    <p:extLst>
      <p:ext uri="{BB962C8B-B14F-4D97-AF65-F5344CB8AC3E}">
        <p14:creationId xmlns:p14="http://schemas.microsoft.com/office/powerpoint/2010/main" val="1651790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0FD86-9BCF-4886-A05C-E17597BA8168}" type="slidenum">
              <a:rPr lang="en-US" smtClean="0"/>
              <a:t>18</a:t>
            </a:fld>
            <a:endParaRPr lang="en-US" dirty="0"/>
          </a:p>
        </p:txBody>
      </p:sp>
    </p:spTree>
    <p:extLst>
      <p:ext uri="{BB962C8B-B14F-4D97-AF65-F5344CB8AC3E}">
        <p14:creationId xmlns:p14="http://schemas.microsoft.com/office/powerpoint/2010/main" val="20314645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19</a:t>
            </a:fld>
            <a:endParaRPr lang="en-US" dirty="0"/>
          </a:p>
        </p:txBody>
      </p:sp>
    </p:spTree>
    <p:extLst>
      <p:ext uri="{BB962C8B-B14F-4D97-AF65-F5344CB8AC3E}">
        <p14:creationId xmlns:p14="http://schemas.microsoft.com/office/powerpoint/2010/main" val="2411493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598339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20</a:t>
            </a:fld>
            <a:endParaRPr lang="en-US" dirty="0"/>
          </a:p>
        </p:txBody>
      </p:sp>
    </p:spTree>
    <p:extLst>
      <p:ext uri="{BB962C8B-B14F-4D97-AF65-F5344CB8AC3E}">
        <p14:creationId xmlns:p14="http://schemas.microsoft.com/office/powerpoint/2010/main" val="2721690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21</a:t>
            </a:fld>
            <a:endParaRPr lang="en-US" dirty="0"/>
          </a:p>
        </p:txBody>
      </p:sp>
    </p:spTree>
    <p:extLst>
      <p:ext uri="{BB962C8B-B14F-4D97-AF65-F5344CB8AC3E}">
        <p14:creationId xmlns:p14="http://schemas.microsoft.com/office/powerpoint/2010/main" val="4174853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22</a:t>
            </a:fld>
            <a:endParaRPr lang="en-US" dirty="0"/>
          </a:p>
        </p:txBody>
      </p:sp>
    </p:spTree>
    <p:extLst>
      <p:ext uri="{BB962C8B-B14F-4D97-AF65-F5344CB8AC3E}">
        <p14:creationId xmlns:p14="http://schemas.microsoft.com/office/powerpoint/2010/main" val="620368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4238816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4</a:t>
            </a:fld>
            <a:endParaRPr lang="en-US" dirty="0"/>
          </a:p>
        </p:txBody>
      </p:sp>
    </p:spTree>
    <p:extLst>
      <p:ext uri="{BB962C8B-B14F-4D97-AF65-F5344CB8AC3E}">
        <p14:creationId xmlns:p14="http://schemas.microsoft.com/office/powerpoint/2010/main" val="273971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5</a:t>
            </a:fld>
            <a:endParaRPr lang="en-US" dirty="0"/>
          </a:p>
        </p:txBody>
      </p:sp>
    </p:spTree>
    <p:extLst>
      <p:ext uri="{BB962C8B-B14F-4D97-AF65-F5344CB8AC3E}">
        <p14:creationId xmlns:p14="http://schemas.microsoft.com/office/powerpoint/2010/main" val="393357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40FD86-9BCF-4886-A05C-E17597BA8168}" type="slidenum">
              <a:rPr lang="en-US" smtClean="0"/>
              <a:t>6</a:t>
            </a:fld>
            <a:endParaRPr lang="en-US" dirty="0"/>
          </a:p>
        </p:txBody>
      </p:sp>
    </p:spTree>
    <p:extLst>
      <p:ext uri="{BB962C8B-B14F-4D97-AF65-F5344CB8AC3E}">
        <p14:creationId xmlns:p14="http://schemas.microsoft.com/office/powerpoint/2010/main" val="145220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9E60D7-945C-49CE-9EBB-ADF54EDBE182}" type="slidenum">
              <a:rPr lang="en-US" smtClean="0"/>
              <a:t>7</a:t>
            </a:fld>
            <a:endParaRPr lang="en-US" dirty="0"/>
          </a:p>
        </p:txBody>
      </p:sp>
    </p:spTree>
    <p:extLst>
      <p:ext uri="{BB962C8B-B14F-4D97-AF65-F5344CB8AC3E}">
        <p14:creationId xmlns:p14="http://schemas.microsoft.com/office/powerpoint/2010/main" val="410441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0FD86-9BCF-4886-A05C-E17597BA8168}" type="slidenum">
              <a:rPr lang="en-US" smtClean="0"/>
              <a:t>8</a:t>
            </a:fld>
            <a:endParaRPr lang="en-US" dirty="0"/>
          </a:p>
        </p:txBody>
      </p:sp>
    </p:spTree>
    <p:extLst>
      <p:ext uri="{BB962C8B-B14F-4D97-AF65-F5344CB8AC3E}">
        <p14:creationId xmlns:p14="http://schemas.microsoft.com/office/powerpoint/2010/main" val="3794453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0FD86-9BCF-4886-A05C-E17597BA8168}" type="slidenum">
              <a:rPr lang="en-US" smtClean="0"/>
              <a:t>9</a:t>
            </a:fld>
            <a:endParaRPr lang="en-US" dirty="0"/>
          </a:p>
        </p:txBody>
      </p:sp>
    </p:spTree>
    <p:extLst>
      <p:ext uri="{BB962C8B-B14F-4D97-AF65-F5344CB8AC3E}">
        <p14:creationId xmlns:p14="http://schemas.microsoft.com/office/powerpoint/2010/main" val="391768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AF61AB-B0DD-4F9C-9F8E-E57A609D99F7}" type="slidenum">
              <a:rPr lang="en-US" smtClean="0"/>
              <a:t>‹#›</a:t>
            </a:fld>
            <a:endParaRPr lang="en-US" dirty="0"/>
          </a:p>
        </p:txBody>
      </p:sp>
      <p:sp>
        <p:nvSpPr>
          <p:cNvPr id="6" name="Rectangle 5"/>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AF61AB-B0DD-4F9C-9F8E-E57A609D99F7}" type="slidenum">
              <a:rPr lang="en-US" smtClean="0"/>
              <a:t>‹#›</a:t>
            </a:fld>
            <a:endParaRPr lang="en-US" dirty="0"/>
          </a:p>
        </p:txBody>
      </p:sp>
      <p:sp>
        <p:nvSpPr>
          <p:cNvPr id="8" name="Rectangle 7"/>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0C793-B1E6-4C0B-9295-A2C7CD38A822}" type="slidenum">
              <a:rPr lang="en-US" smtClean="0"/>
              <a:t>‹#›</a:t>
            </a:fld>
            <a:endParaRPr lang="en-US" dirty="0"/>
          </a:p>
        </p:txBody>
      </p:sp>
    </p:spTree>
    <p:extLst>
      <p:ext uri="{BB962C8B-B14F-4D97-AF65-F5344CB8AC3E}">
        <p14:creationId xmlns:p14="http://schemas.microsoft.com/office/powerpoint/2010/main" val="12685415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104063" y="7129462"/>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dirty="0"/>
          </a:p>
        </p:txBody>
      </p:sp>
      <p:pic>
        <p:nvPicPr>
          <p:cNvPr id="8" name="Picture 7" descr="ILRU logo - ilru red block letters with blue &quot;eyebrow&quot; over it"/>
          <p:cNvPicPr>
            <a:picLocks noChangeAspect="1"/>
          </p:cNvPicPr>
          <p:nvPr userDrawn="1"/>
        </p:nvPicPr>
        <p:blipFill>
          <a:blip r:embed="rId7"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Lst>
  <p:hf hdr="0" ftr="0" dt="0"/>
  <p:txStyles>
    <p:titleStyle>
      <a:lvl1pPr algn="l" defTabSz="914400" rtl="0" eaLnBrk="1" latinLnBrk="0" hangingPunct="1">
        <a:lnSpc>
          <a:spcPct val="90000"/>
        </a:lnSpc>
        <a:spcBef>
          <a:spcPct val="0"/>
        </a:spcBef>
        <a:buNone/>
        <a:defRPr sz="2800" b="1" kern="1200">
          <a:solidFill>
            <a:srgbClr val="333399"/>
          </a:solidFill>
          <a:latin typeface="Arial Rounded MT Bold" panose="020B060402020202020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kathy.cooper@silck.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thtmc.az1.qualtrics.com/jfe/form/SV_dnCMy7cSSt94IFo"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solidFill>
                  <a:schemeClr val="bg2"/>
                </a:solidFill>
              </a:rPr>
              <a:t>&gt;&gt;Slide</a:t>
            </a:r>
            <a:r>
              <a:rPr lang="en-US" sz="800" baseline="0" dirty="0">
                <a:solidFill>
                  <a:schemeClr val="bg2"/>
                </a:solidFill>
              </a:rPr>
              <a:t> 1</a:t>
            </a:r>
            <a:endParaRPr lang="en-US" sz="800" dirty="0">
              <a:solidFill>
                <a:schemeClr val="bg2"/>
              </a:solidFill>
            </a:endParaRPr>
          </a:p>
        </p:txBody>
      </p:sp>
      <p:sp>
        <p:nvSpPr>
          <p:cNvPr id="4" name="Content Placeholder 3"/>
          <p:cNvSpPr>
            <a:spLocks noGrp="1"/>
          </p:cNvSpPr>
          <p:nvPr>
            <p:ph idx="1"/>
          </p:nvPr>
        </p:nvSpPr>
        <p:spPr>
          <a:xfrm>
            <a:off x="692150" y="633095"/>
            <a:ext cx="8756650" cy="6148705"/>
          </a:xfrm>
        </p:spPr>
        <p:txBody>
          <a:bodyPr/>
          <a:lstStyle/>
          <a:p>
            <a:pPr marL="0" indent="0" algn="ctr">
              <a:buNone/>
            </a:pPr>
            <a:endParaRPr lang="en-US" b="1" dirty="0">
              <a:solidFill>
                <a:srgbClr val="333399"/>
              </a:solidFill>
              <a:latin typeface="IL-Arial Rounded MT Bold"/>
            </a:endParaRPr>
          </a:p>
          <a:p>
            <a:pPr marL="0" indent="0" algn="ctr">
              <a:buNone/>
            </a:pPr>
            <a:r>
              <a:rPr lang="en-US" b="1" dirty="0">
                <a:solidFill>
                  <a:srgbClr val="333399"/>
                </a:solidFill>
                <a:latin typeface="IL-Arial Rounded MT Bold"/>
              </a:rPr>
              <a:t>National Association of Statewide Independent Living Councils (NASILC) </a:t>
            </a:r>
          </a:p>
          <a:p>
            <a:pPr marL="0" indent="0" algn="ctr">
              <a:buNone/>
            </a:pPr>
            <a:r>
              <a:rPr lang="en-US" b="1" dirty="0">
                <a:solidFill>
                  <a:srgbClr val="333399"/>
                </a:solidFill>
                <a:latin typeface="IL-Arial Rounded MT Bold"/>
              </a:rPr>
              <a:t>in collaboration with</a:t>
            </a:r>
          </a:p>
          <a:p>
            <a:pPr marL="0" indent="0" algn="ctr">
              <a:buNone/>
            </a:pPr>
            <a:r>
              <a:rPr lang="en-US" b="1" dirty="0">
                <a:solidFill>
                  <a:srgbClr val="333399"/>
                </a:solidFill>
                <a:latin typeface="IL-Arial Rounded MT Bold"/>
              </a:rPr>
              <a:t>the IL-NET National Training and Technical Assistance Center for Independent Living</a:t>
            </a:r>
            <a:endParaRPr lang="en-US" b="1" dirty="0">
              <a:solidFill>
                <a:srgbClr val="333399"/>
              </a:solidFill>
              <a:latin typeface="Arial Rounded MT Bold" panose="020B0604020202020204"/>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cstate="print">
            <a:extLst>
              <a:ext uri="{28A0092B-C50C-407E-A947-70E740481C1C}">
                <a14:useLocalDpi xmlns:a14="http://schemas.microsoft.com/office/drawing/2010/main" val="0"/>
              </a:ext>
            </a:extLst>
          </a:blip>
          <a:srcRect l="1" t="16746" r="-944" b="11313"/>
          <a:stretch/>
        </p:blipFill>
        <p:spPr bwMode="auto">
          <a:xfrm>
            <a:off x="2362200" y="3600890"/>
            <a:ext cx="5047779" cy="263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 T&amp;TA Center</a:t>
            </a:r>
            <a:endParaRPr lang="en-US" sz="900" dirty="0">
              <a:solidFill>
                <a:schemeClr val="tx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1</a:t>
            </a:fld>
            <a:endParaRPr lang="en-US" dirty="0"/>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804-7847-4A60-8871-72188460F690}"/>
              </a:ext>
            </a:extLst>
          </p:cNvPr>
          <p:cNvSpPr>
            <a:spLocks noGrp="1"/>
          </p:cNvSpPr>
          <p:nvPr>
            <p:ph type="title"/>
          </p:nvPr>
        </p:nvSpPr>
        <p:spPr/>
        <p:txBody>
          <a:bodyPr/>
          <a:lstStyle/>
          <a:p>
            <a:r>
              <a:rPr lang="en-US" sz="800" b="0" dirty="0">
                <a:solidFill>
                  <a:schemeClr val="bg1">
                    <a:lumMod val="85000"/>
                  </a:schemeClr>
                </a:solidFill>
              </a:rPr>
              <a:t>&gt;&gt;Slide 10</a:t>
            </a:r>
            <a:br>
              <a:rPr lang="en-US" sz="800" b="0" dirty="0">
                <a:solidFill>
                  <a:schemeClr val="bg1">
                    <a:lumMod val="85000"/>
                  </a:schemeClr>
                </a:solidFill>
              </a:rPr>
            </a:br>
            <a:r>
              <a:rPr lang="en-US" dirty="0">
                <a:latin typeface="Arial Rounded MT Bold"/>
              </a:rPr>
              <a:t>Audience Participation &amp; Questions</a:t>
            </a:r>
            <a:endParaRPr lang="en-US" dirty="0"/>
          </a:p>
        </p:txBody>
      </p:sp>
      <p:sp>
        <p:nvSpPr>
          <p:cNvPr id="3" name="Content Placeholder 2">
            <a:extLst>
              <a:ext uri="{FF2B5EF4-FFF2-40B4-BE49-F238E27FC236}">
                <a16:creationId xmlns:a16="http://schemas.microsoft.com/office/drawing/2014/main" id="{1A8CAE9E-7794-446F-895E-58806F4EBD79}"/>
              </a:ext>
            </a:extLst>
          </p:cNvPr>
          <p:cNvSpPr>
            <a:spLocks noGrp="1"/>
          </p:cNvSpPr>
          <p:nvPr>
            <p:ph idx="1"/>
          </p:nvPr>
        </p:nvSpPr>
        <p:spPr/>
        <p:txBody>
          <a:bodyPr vert="horz" lIns="91440" tIns="45720" rIns="91440" bIns="45720" rtlCol="0" anchor="t">
            <a:normAutofit/>
          </a:bodyPr>
          <a:lstStyle/>
          <a:p>
            <a:pPr marL="0" indent="0">
              <a:buNone/>
            </a:pPr>
            <a:r>
              <a:rPr lang="en-US" dirty="0">
                <a:cs typeface="Calibri"/>
              </a:rPr>
              <a:t>What does SILC Autonomy mean to you?</a:t>
            </a:r>
            <a:endParaRPr lang="en-US" dirty="0"/>
          </a:p>
        </p:txBody>
      </p:sp>
      <p:sp>
        <p:nvSpPr>
          <p:cNvPr id="4" name="Slide Number Placeholder 3">
            <a:extLst>
              <a:ext uri="{FF2B5EF4-FFF2-40B4-BE49-F238E27FC236}">
                <a16:creationId xmlns:a16="http://schemas.microsoft.com/office/drawing/2014/main" id="{34C61CEC-2C4A-479E-93F8-A9BF8A0D7CCC}"/>
              </a:ext>
            </a:extLst>
          </p:cNvPr>
          <p:cNvSpPr>
            <a:spLocks noGrp="1"/>
          </p:cNvSpPr>
          <p:nvPr>
            <p:ph type="sldNum" sz="quarter" idx="12"/>
          </p:nvPr>
        </p:nvSpPr>
        <p:spPr/>
        <p:txBody>
          <a:bodyPr/>
          <a:lstStyle/>
          <a:p>
            <a:fld id="{45AF61AB-B0DD-4F9C-9F8E-E57A609D99F7}" type="slidenum">
              <a:rPr lang="en-US" smtClean="0"/>
              <a:t>10</a:t>
            </a:fld>
            <a:endParaRPr lang="en-US" dirty="0"/>
          </a:p>
        </p:txBody>
      </p:sp>
    </p:spTree>
    <p:extLst>
      <p:ext uri="{BB962C8B-B14F-4D97-AF65-F5344CB8AC3E}">
        <p14:creationId xmlns:p14="http://schemas.microsoft.com/office/powerpoint/2010/main" val="643115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B5C66-2B0C-42E3-9A56-0F47979DB37A}"/>
              </a:ext>
            </a:extLst>
          </p:cNvPr>
          <p:cNvSpPr>
            <a:spLocks noGrp="1"/>
          </p:cNvSpPr>
          <p:nvPr>
            <p:ph type="title"/>
          </p:nvPr>
        </p:nvSpPr>
        <p:spPr/>
        <p:txBody>
          <a:bodyPr/>
          <a:lstStyle/>
          <a:p>
            <a:r>
              <a:rPr lang="en-US" sz="500" b="0" kern="1200" dirty="0">
                <a:solidFill>
                  <a:schemeClr val="bg1">
                    <a:lumMod val="85000"/>
                  </a:schemeClr>
                </a:solidFill>
                <a:effectLst/>
                <a:latin typeface="Arial Rounded MT Bold" panose="020B0604020202020204" charset="0"/>
                <a:ea typeface="+mj-ea"/>
                <a:cs typeface="+mj-cs"/>
              </a:rPr>
              <a:t>&gt;&gt;Slide 11</a:t>
            </a:r>
            <a:br>
              <a:rPr lang="en-US" sz="2800" b="0" kern="1200" dirty="0">
                <a:solidFill>
                  <a:srgbClr val="333399"/>
                </a:solidFill>
                <a:effectLst/>
                <a:latin typeface="Arial Rounded MT Bold" panose="020B0604020202020204" charset="0"/>
                <a:ea typeface="+mj-ea"/>
                <a:cs typeface="+mj-cs"/>
              </a:rPr>
            </a:br>
            <a:r>
              <a:rPr lang="en-US" dirty="0">
                <a:latin typeface="Arial Rounded MT Bold"/>
              </a:rPr>
              <a:t>Definition of Autonomy</a:t>
            </a:r>
            <a:endParaRPr lang="en-US" dirty="0"/>
          </a:p>
        </p:txBody>
      </p:sp>
      <p:sp>
        <p:nvSpPr>
          <p:cNvPr id="3" name="Content Placeholder 2">
            <a:extLst>
              <a:ext uri="{FF2B5EF4-FFF2-40B4-BE49-F238E27FC236}">
                <a16:creationId xmlns:a16="http://schemas.microsoft.com/office/drawing/2014/main" id="{8BEE186C-A81E-4559-B3A7-0062D6DC0E28}"/>
              </a:ext>
            </a:extLst>
          </p:cNvPr>
          <p:cNvSpPr>
            <a:spLocks noGrp="1"/>
          </p:cNvSpPr>
          <p:nvPr>
            <p:ph idx="1"/>
          </p:nvPr>
        </p:nvSpPr>
        <p:spPr/>
        <p:txBody>
          <a:bodyPr vert="horz" lIns="91440" tIns="45720" rIns="91440" bIns="45720" rtlCol="0" anchor="t">
            <a:normAutofit/>
          </a:bodyPr>
          <a:lstStyle/>
          <a:p>
            <a:r>
              <a:rPr lang="en-US" dirty="0">
                <a:cs typeface="Calibri"/>
              </a:rPr>
              <a:t>Merriam-Webster – The quality or state of being self-governing.</a:t>
            </a:r>
          </a:p>
          <a:p>
            <a:r>
              <a:rPr lang="en-US" dirty="0">
                <a:cs typeface="Calibri"/>
              </a:rPr>
              <a:t>Vocabulary.com – Political independence.</a:t>
            </a:r>
          </a:p>
          <a:p>
            <a:r>
              <a:rPr lang="en-US" dirty="0">
                <a:cs typeface="Calibri"/>
              </a:rPr>
              <a:t>David White/Study.com –   A term used to describe a person's or governments ability to make decisions, or speak and act on their own behalf, without interference from another party.</a:t>
            </a:r>
          </a:p>
        </p:txBody>
      </p:sp>
      <p:sp>
        <p:nvSpPr>
          <p:cNvPr id="4" name="Slide Number Placeholder 3">
            <a:extLst>
              <a:ext uri="{FF2B5EF4-FFF2-40B4-BE49-F238E27FC236}">
                <a16:creationId xmlns:a16="http://schemas.microsoft.com/office/drawing/2014/main" id="{0F1A3410-D909-48A3-8660-41B6C7F9F7B0}"/>
              </a:ext>
            </a:extLst>
          </p:cNvPr>
          <p:cNvSpPr>
            <a:spLocks noGrp="1"/>
          </p:cNvSpPr>
          <p:nvPr>
            <p:ph type="sldNum" sz="quarter" idx="12"/>
          </p:nvPr>
        </p:nvSpPr>
        <p:spPr/>
        <p:txBody>
          <a:bodyPr/>
          <a:lstStyle/>
          <a:p>
            <a:fld id="{45AF61AB-B0DD-4F9C-9F8E-E57A609D99F7}" type="slidenum">
              <a:rPr lang="en-US" smtClean="0"/>
              <a:t>11</a:t>
            </a:fld>
            <a:endParaRPr lang="en-US" dirty="0"/>
          </a:p>
        </p:txBody>
      </p:sp>
    </p:spTree>
    <p:extLst>
      <p:ext uri="{BB962C8B-B14F-4D97-AF65-F5344CB8AC3E}">
        <p14:creationId xmlns:p14="http://schemas.microsoft.com/office/powerpoint/2010/main" val="1735941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880" dirty="0">
                <a:solidFill>
                  <a:schemeClr val="bg1">
                    <a:lumMod val="95000"/>
                  </a:schemeClr>
                </a:solidFill>
                <a:ea typeface="Arial Unicode MS" panose="020B0604020202020204" pitchFamily="34" charset="-128"/>
                <a:cs typeface="Arial Unicode MS" panose="020B0604020202020204" pitchFamily="34" charset="-128"/>
              </a:rPr>
              <a:t>&gt;&gt;Slide 12</a:t>
            </a:r>
            <a:br>
              <a:rPr lang="en-US" sz="880" dirty="0">
                <a:solidFill>
                  <a:srgbClr val="0000FF"/>
                </a:solidFill>
                <a:ea typeface="Arial Unicode MS" panose="020B0604020202020204" pitchFamily="34" charset="-128"/>
                <a:cs typeface="Arial Unicode MS" panose="020B0604020202020204" pitchFamily="34" charset="-128"/>
              </a:rPr>
            </a:br>
            <a:r>
              <a:rPr lang="en-US" sz="3100" b="1" dirty="0"/>
              <a:t>What does SILC Independence &amp; Autonomy Look Like?</a:t>
            </a:r>
            <a:endParaRPr lang="en-US" sz="2400" b="0" dirty="0"/>
          </a:p>
        </p:txBody>
      </p:sp>
      <p:sp>
        <p:nvSpPr>
          <p:cNvPr id="3" name="Subtitle 2"/>
          <p:cNvSpPr>
            <a:spLocks noGrp="1"/>
          </p:cNvSpPr>
          <p:nvPr>
            <p:ph idx="1"/>
          </p:nvPr>
        </p:nvSpPr>
        <p:spPr>
          <a:xfrm>
            <a:off x="692150" y="1447800"/>
            <a:ext cx="9061450" cy="5237162"/>
          </a:xfrm>
        </p:spPr>
        <p:txBody>
          <a:bodyPr>
            <a:noAutofit/>
          </a:bodyPr>
          <a:lstStyle/>
          <a:p>
            <a:pPr marL="0" indent="0">
              <a:lnSpc>
                <a:spcPct val="100000"/>
              </a:lnSpc>
              <a:buNone/>
            </a:pPr>
            <a:r>
              <a:rPr lang="en-US" b="1" dirty="0"/>
              <a:t>Examples, Best Practices, Etc. </a:t>
            </a:r>
          </a:p>
          <a:p>
            <a:pPr>
              <a:lnSpc>
                <a:spcPct val="100000"/>
              </a:lnSpc>
            </a:pPr>
            <a:r>
              <a:rPr lang="en-US" dirty="0"/>
              <a:t>SILC has a direct line of communication with appointing authority and makes appointment recommendations directly to said appointing authority.</a:t>
            </a:r>
          </a:p>
          <a:p>
            <a:pPr lvl="1">
              <a:lnSpc>
                <a:spcPct val="100000"/>
              </a:lnSpc>
              <a:buFont typeface="Wingdings" panose="05000000000000000000" pitchFamily="2" charset="2"/>
              <a:buChar char="§"/>
            </a:pPr>
            <a:r>
              <a:rPr lang="en-US" dirty="0"/>
              <a:t>The SILC knows who best fits and meets the qualifications to serve on SILC.</a:t>
            </a:r>
          </a:p>
          <a:p>
            <a:pPr lvl="1">
              <a:lnSpc>
                <a:spcPct val="100000"/>
              </a:lnSpc>
              <a:buFont typeface="Wingdings" panose="05000000000000000000" pitchFamily="2" charset="2"/>
              <a:buChar char="§"/>
            </a:pPr>
            <a:r>
              <a:rPr lang="en-US" dirty="0"/>
              <a:t>Addressing inappropriate/challenging appointments from appointment authority.</a:t>
            </a:r>
          </a:p>
        </p:txBody>
      </p:sp>
      <p:sp>
        <p:nvSpPr>
          <p:cNvPr id="4" name="Slide Number Placeholder 3">
            <a:extLst>
              <a:ext uri="{FF2B5EF4-FFF2-40B4-BE49-F238E27FC236}">
                <a16:creationId xmlns:a16="http://schemas.microsoft.com/office/drawing/2014/main" id="{B62AFA79-0C6B-4FBC-9B59-E59089366D4B}"/>
              </a:ext>
            </a:extLst>
          </p:cNvPr>
          <p:cNvSpPr>
            <a:spLocks noGrp="1"/>
          </p:cNvSpPr>
          <p:nvPr>
            <p:ph type="sldNum" sz="quarter" idx="12"/>
          </p:nvPr>
        </p:nvSpPr>
        <p:spPr/>
        <p:txBody>
          <a:bodyPr/>
          <a:lstStyle/>
          <a:p>
            <a:fld id="{30D0C793-B1E6-4C0B-9295-A2C7CD38A822}" type="slidenum">
              <a:rPr lang="en-US" smtClean="0"/>
              <a:t>12</a:t>
            </a:fld>
            <a:endParaRPr lang="en-US" dirty="0"/>
          </a:p>
        </p:txBody>
      </p:sp>
    </p:spTree>
    <p:extLst>
      <p:ext uri="{BB962C8B-B14F-4D97-AF65-F5344CB8AC3E}">
        <p14:creationId xmlns:p14="http://schemas.microsoft.com/office/powerpoint/2010/main" val="377209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1AA2F-00C4-D347-9FA7-90F52AC67AF6}"/>
              </a:ext>
            </a:extLst>
          </p:cNvPr>
          <p:cNvSpPr>
            <a:spLocks noGrp="1"/>
          </p:cNvSpPr>
          <p:nvPr>
            <p:ph type="title"/>
          </p:nvPr>
        </p:nvSpPr>
        <p:spPr/>
        <p:txBody>
          <a:bodyPr>
            <a:normAutofit fontScale="90000"/>
          </a:bodyPr>
          <a:lstStyle/>
          <a:p>
            <a:r>
              <a:rPr lang="en-US" sz="800" b="0" dirty="0">
                <a:solidFill>
                  <a:schemeClr val="bg1">
                    <a:lumMod val="85000"/>
                  </a:schemeClr>
                </a:solidFill>
              </a:rPr>
              <a:t>&gt;&gt;Slide 13</a:t>
            </a:r>
            <a:br>
              <a:rPr lang="en-US" sz="800" b="0" dirty="0">
                <a:solidFill>
                  <a:schemeClr val="bg1">
                    <a:lumMod val="85000"/>
                  </a:schemeClr>
                </a:solidFill>
              </a:rPr>
            </a:br>
            <a:r>
              <a:rPr lang="en-US" sz="3100" dirty="0"/>
              <a:t>What does SILC Independence &amp; Autonomy Look Like? </a:t>
            </a:r>
            <a:r>
              <a:rPr lang="en-US" sz="3100" b="0" dirty="0"/>
              <a:t>cont’d.</a:t>
            </a:r>
            <a:r>
              <a:rPr lang="en-US" sz="3100" dirty="0"/>
              <a:t> </a:t>
            </a:r>
            <a:endParaRPr lang="en-US" dirty="0"/>
          </a:p>
        </p:txBody>
      </p:sp>
      <p:sp>
        <p:nvSpPr>
          <p:cNvPr id="3" name="Content Placeholder 2">
            <a:extLst>
              <a:ext uri="{FF2B5EF4-FFF2-40B4-BE49-F238E27FC236}">
                <a16:creationId xmlns:a16="http://schemas.microsoft.com/office/drawing/2014/main" id="{E9A7EB19-E2CE-BA45-ADAF-B3CF1D702371}"/>
              </a:ext>
            </a:extLst>
          </p:cNvPr>
          <p:cNvSpPr>
            <a:spLocks noGrp="1"/>
          </p:cNvSpPr>
          <p:nvPr>
            <p:ph idx="1"/>
          </p:nvPr>
        </p:nvSpPr>
        <p:spPr/>
        <p:txBody>
          <a:bodyPr>
            <a:normAutofit/>
          </a:bodyPr>
          <a:lstStyle/>
          <a:p>
            <a:pPr marL="0" indent="0">
              <a:buNone/>
            </a:pPr>
            <a:r>
              <a:rPr lang="en-US" b="1" dirty="0"/>
              <a:t>Examples, Best Practices, Etc.</a:t>
            </a:r>
          </a:p>
          <a:p>
            <a:r>
              <a:rPr lang="en-US" dirty="0"/>
              <a:t>SILC led/directed by a majority of people with disabilities </a:t>
            </a:r>
            <a:r>
              <a:rPr lang="en-US" b="1" dirty="0"/>
              <a:t>not</a:t>
            </a:r>
            <a:r>
              <a:rPr lang="en-US" dirty="0"/>
              <a:t> employed by a CIL or State Agency. </a:t>
            </a:r>
          </a:p>
          <a:p>
            <a:r>
              <a:rPr lang="en-US" dirty="0"/>
              <a:t>SILC controls/determines its own bylaws, policies, practices and determines its own path and direction. </a:t>
            </a:r>
          </a:p>
          <a:p>
            <a:r>
              <a:rPr lang="en-US" dirty="0"/>
              <a:t>SILC controls/manages/determines its own budget and expenditures.</a:t>
            </a:r>
          </a:p>
          <a:p>
            <a:pPr lvl="1">
              <a:buFont typeface="Wingdings" panose="05000000000000000000" pitchFamily="2" charset="2"/>
              <a:buChar char="§"/>
            </a:pPr>
            <a:r>
              <a:rPr lang="en-US" dirty="0"/>
              <a:t>SILC is then responsible for the appropriate 	spending and reporting of its funds.</a:t>
            </a:r>
          </a:p>
        </p:txBody>
      </p:sp>
      <p:sp>
        <p:nvSpPr>
          <p:cNvPr id="4" name="Slide Number Placeholder 3">
            <a:extLst>
              <a:ext uri="{FF2B5EF4-FFF2-40B4-BE49-F238E27FC236}">
                <a16:creationId xmlns:a16="http://schemas.microsoft.com/office/drawing/2014/main" id="{8B9B9A9A-BFE5-4500-9CC9-E851052912B3}"/>
              </a:ext>
            </a:extLst>
          </p:cNvPr>
          <p:cNvSpPr>
            <a:spLocks noGrp="1"/>
          </p:cNvSpPr>
          <p:nvPr>
            <p:ph type="sldNum" sz="quarter" idx="12"/>
          </p:nvPr>
        </p:nvSpPr>
        <p:spPr/>
        <p:txBody>
          <a:bodyPr/>
          <a:lstStyle/>
          <a:p>
            <a:fld id="{45AF61AB-B0DD-4F9C-9F8E-E57A609D99F7}" type="slidenum">
              <a:rPr lang="en-US" smtClean="0"/>
              <a:t>13</a:t>
            </a:fld>
            <a:endParaRPr lang="en-US" dirty="0"/>
          </a:p>
        </p:txBody>
      </p:sp>
    </p:spTree>
    <p:extLst>
      <p:ext uri="{BB962C8B-B14F-4D97-AF65-F5344CB8AC3E}">
        <p14:creationId xmlns:p14="http://schemas.microsoft.com/office/powerpoint/2010/main" val="2739752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1AA2F-00C4-D347-9FA7-90F52AC67AF6}"/>
              </a:ext>
            </a:extLst>
          </p:cNvPr>
          <p:cNvSpPr>
            <a:spLocks noGrp="1"/>
          </p:cNvSpPr>
          <p:nvPr>
            <p:ph type="title"/>
          </p:nvPr>
        </p:nvSpPr>
        <p:spPr/>
        <p:txBody>
          <a:bodyPr>
            <a:normAutofit fontScale="90000"/>
          </a:bodyPr>
          <a:lstStyle/>
          <a:p>
            <a:r>
              <a:rPr lang="en-US" sz="600" b="0" kern="1200" dirty="0">
                <a:solidFill>
                  <a:schemeClr val="bg1">
                    <a:lumMod val="85000"/>
                  </a:schemeClr>
                </a:solidFill>
                <a:effectLst/>
                <a:latin typeface="Arial Rounded MT Bold" panose="020B0604020202020204" charset="0"/>
                <a:ea typeface="+mj-ea"/>
                <a:cs typeface="+mj-cs"/>
              </a:rPr>
              <a:t>&gt;&gt;Slide 14</a:t>
            </a:r>
            <a:br>
              <a:rPr lang="en-US" sz="2800" b="0" kern="1200" dirty="0">
                <a:solidFill>
                  <a:srgbClr val="333399"/>
                </a:solidFill>
                <a:effectLst/>
                <a:latin typeface="Arial Rounded MT Bold" panose="020B0604020202020204" charset="0"/>
                <a:ea typeface="+mj-ea"/>
                <a:cs typeface="+mj-cs"/>
              </a:rPr>
            </a:br>
            <a:r>
              <a:rPr lang="en-US" sz="3100" dirty="0"/>
              <a:t>What does SILC Independence &amp; Autonomy Look Like? </a:t>
            </a:r>
            <a:r>
              <a:rPr lang="en-US" sz="3100" b="0" dirty="0"/>
              <a:t>cont’d. 2</a:t>
            </a:r>
            <a:endParaRPr lang="en-US" dirty="0"/>
          </a:p>
        </p:txBody>
      </p:sp>
      <p:sp>
        <p:nvSpPr>
          <p:cNvPr id="3" name="Content Placeholder 2">
            <a:extLst>
              <a:ext uri="{FF2B5EF4-FFF2-40B4-BE49-F238E27FC236}">
                <a16:creationId xmlns:a16="http://schemas.microsoft.com/office/drawing/2014/main" id="{E9A7EB19-E2CE-BA45-ADAF-B3CF1D702371}"/>
              </a:ext>
            </a:extLst>
          </p:cNvPr>
          <p:cNvSpPr>
            <a:spLocks noGrp="1"/>
          </p:cNvSpPr>
          <p:nvPr>
            <p:ph idx="1"/>
          </p:nvPr>
        </p:nvSpPr>
        <p:spPr/>
        <p:txBody>
          <a:bodyPr>
            <a:normAutofit lnSpcReduction="10000"/>
          </a:bodyPr>
          <a:lstStyle/>
          <a:p>
            <a:pPr marL="0" indent="0">
              <a:buNone/>
            </a:pPr>
            <a:r>
              <a:rPr lang="en-US" b="1" dirty="0"/>
              <a:t>Examples, Best Practices, Etc. </a:t>
            </a:r>
          </a:p>
          <a:p>
            <a:r>
              <a:rPr lang="en-US" dirty="0"/>
              <a:t>SILC receives timely payment of its funds</a:t>
            </a:r>
          </a:p>
          <a:p>
            <a:pPr lvl="1">
              <a:buFont typeface="Wingdings" panose="05000000000000000000" pitchFamily="2" charset="2"/>
              <a:buChar char="§"/>
            </a:pPr>
            <a:r>
              <a:rPr lang="en-US" dirty="0"/>
              <a:t>Funding advances </a:t>
            </a:r>
          </a:p>
          <a:p>
            <a:pPr lvl="1">
              <a:buFont typeface="Wingdings" panose="05000000000000000000" pitchFamily="2" charset="2"/>
              <a:buChar char="§"/>
            </a:pPr>
            <a:r>
              <a:rPr lang="en-US" dirty="0"/>
              <a:t>SILC Contract/Agreement clauses, deliverables, 	monthly reimbursements, etc. </a:t>
            </a:r>
          </a:p>
          <a:p>
            <a:r>
              <a:rPr lang="en-US" dirty="0"/>
              <a:t>SILC determines its own physical location and/or its office site.</a:t>
            </a:r>
          </a:p>
          <a:p>
            <a:r>
              <a:rPr lang="en-US" dirty="0"/>
              <a:t>Establishment of SILC and its structure</a:t>
            </a:r>
          </a:p>
          <a:p>
            <a:pPr lvl="1">
              <a:buFont typeface="Wingdings" panose="05000000000000000000" pitchFamily="2" charset="2"/>
              <a:buChar char="§"/>
            </a:pPr>
            <a:r>
              <a:rPr lang="en-US" dirty="0"/>
              <a:t>Give examples of what this could look like, for example a 501(c)3</a:t>
            </a:r>
          </a:p>
          <a:p>
            <a:pPr lvl="1">
              <a:buFont typeface="Wingdings" panose="05000000000000000000" pitchFamily="2" charset="2"/>
              <a:buChar char="§"/>
            </a:pPr>
            <a:r>
              <a:rPr lang="en-US" dirty="0"/>
              <a:t>Why a 501(c)3?</a:t>
            </a:r>
          </a:p>
          <a:p>
            <a:pPr lvl="1">
              <a:buFont typeface="Wingdings" panose="05000000000000000000" pitchFamily="2" charset="2"/>
              <a:buChar char="§"/>
            </a:pPr>
            <a:r>
              <a:rPr lang="en-US" dirty="0"/>
              <a:t>If not a 501(c)3, how can you still maintain autonomy? </a:t>
            </a:r>
          </a:p>
        </p:txBody>
      </p:sp>
      <p:sp>
        <p:nvSpPr>
          <p:cNvPr id="4" name="Slide Number Placeholder 3">
            <a:extLst>
              <a:ext uri="{FF2B5EF4-FFF2-40B4-BE49-F238E27FC236}">
                <a16:creationId xmlns:a16="http://schemas.microsoft.com/office/drawing/2014/main" id="{56B0AA87-1AB9-4744-993C-C403160E24E9}"/>
              </a:ext>
            </a:extLst>
          </p:cNvPr>
          <p:cNvSpPr>
            <a:spLocks noGrp="1"/>
          </p:cNvSpPr>
          <p:nvPr>
            <p:ph type="sldNum" sz="quarter" idx="12"/>
          </p:nvPr>
        </p:nvSpPr>
        <p:spPr/>
        <p:txBody>
          <a:bodyPr/>
          <a:lstStyle/>
          <a:p>
            <a:fld id="{45AF61AB-B0DD-4F9C-9F8E-E57A609D99F7}" type="slidenum">
              <a:rPr lang="en-US" smtClean="0"/>
              <a:t>14</a:t>
            </a:fld>
            <a:endParaRPr lang="en-US" dirty="0"/>
          </a:p>
        </p:txBody>
      </p:sp>
    </p:spTree>
    <p:extLst>
      <p:ext uri="{BB962C8B-B14F-4D97-AF65-F5344CB8AC3E}">
        <p14:creationId xmlns:p14="http://schemas.microsoft.com/office/powerpoint/2010/main" val="1681674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1AA2F-00C4-D347-9FA7-90F52AC67AF6}"/>
              </a:ext>
            </a:extLst>
          </p:cNvPr>
          <p:cNvSpPr>
            <a:spLocks noGrp="1"/>
          </p:cNvSpPr>
          <p:nvPr>
            <p:ph type="title"/>
          </p:nvPr>
        </p:nvSpPr>
        <p:spPr/>
        <p:txBody>
          <a:bodyPr/>
          <a:lstStyle/>
          <a:p>
            <a:r>
              <a:rPr lang="en-US" sz="500" b="0" kern="1200" dirty="0">
                <a:solidFill>
                  <a:schemeClr val="bg1">
                    <a:lumMod val="85000"/>
                  </a:schemeClr>
                </a:solidFill>
                <a:effectLst/>
                <a:latin typeface="Arial Rounded MT Bold" panose="020B0604020202020204" charset="0"/>
                <a:ea typeface="+mj-ea"/>
                <a:cs typeface="+mj-cs"/>
              </a:rPr>
              <a:t>&gt;&gt;Slide 15</a:t>
            </a:r>
            <a:br>
              <a:rPr lang="en-US" sz="2800" b="0" kern="1200" dirty="0">
                <a:solidFill>
                  <a:srgbClr val="333399"/>
                </a:solidFill>
                <a:effectLst/>
                <a:latin typeface="Arial Rounded MT Bold" panose="020B0604020202020204" charset="0"/>
                <a:ea typeface="+mj-ea"/>
                <a:cs typeface="+mj-cs"/>
              </a:rPr>
            </a:br>
            <a:r>
              <a:rPr lang="en-US" dirty="0"/>
              <a:t>Audience Participation &amp; Questions </a:t>
            </a:r>
          </a:p>
        </p:txBody>
      </p:sp>
      <p:sp>
        <p:nvSpPr>
          <p:cNvPr id="3" name="Content Placeholder 2">
            <a:extLst>
              <a:ext uri="{FF2B5EF4-FFF2-40B4-BE49-F238E27FC236}">
                <a16:creationId xmlns:a16="http://schemas.microsoft.com/office/drawing/2014/main" id="{E9A7EB19-E2CE-BA45-ADAF-B3CF1D702371}"/>
              </a:ext>
            </a:extLst>
          </p:cNvPr>
          <p:cNvSpPr>
            <a:spLocks noGrp="1"/>
          </p:cNvSpPr>
          <p:nvPr>
            <p:ph idx="1"/>
          </p:nvPr>
        </p:nvSpPr>
        <p:spPr>
          <a:xfrm>
            <a:off x="692150" y="1447800"/>
            <a:ext cx="8985250" cy="5237162"/>
          </a:xfrm>
        </p:spPr>
        <p:txBody>
          <a:bodyPr>
            <a:normAutofit/>
          </a:bodyPr>
          <a:lstStyle/>
          <a:p>
            <a:pPr marL="0" indent="0">
              <a:lnSpc>
                <a:spcPct val="100000"/>
              </a:lnSpc>
              <a:buNone/>
            </a:pPr>
            <a:r>
              <a:rPr lang="en-US" dirty="0"/>
              <a:t>If your SILC is not established as a 501(c)3, why not?</a:t>
            </a:r>
          </a:p>
          <a:p>
            <a:pPr marL="0" indent="0">
              <a:lnSpc>
                <a:spcPct val="100000"/>
              </a:lnSpc>
              <a:buNone/>
            </a:pPr>
            <a:endParaRPr lang="en-US" sz="1100" dirty="0"/>
          </a:p>
          <a:p>
            <a:pPr marL="0" indent="0">
              <a:lnSpc>
                <a:spcPct val="100000"/>
              </a:lnSpc>
              <a:buNone/>
            </a:pPr>
            <a:r>
              <a:rPr lang="en-US" dirty="0"/>
              <a:t>Is the way your SILC is currently established/structured sustain autonomy through different state administrations and leadership?</a:t>
            </a:r>
          </a:p>
        </p:txBody>
      </p:sp>
      <p:sp>
        <p:nvSpPr>
          <p:cNvPr id="4" name="Slide Number Placeholder 3">
            <a:extLst>
              <a:ext uri="{FF2B5EF4-FFF2-40B4-BE49-F238E27FC236}">
                <a16:creationId xmlns:a16="http://schemas.microsoft.com/office/drawing/2014/main" id="{496AC96A-BAB9-4E9A-954D-C846288845CD}"/>
              </a:ext>
            </a:extLst>
          </p:cNvPr>
          <p:cNvSpPr>
            <a:spLocks noGrp="1"/>
          </p:cNvSpPr>
          <p:nvPr>
            <p:ph type="sldNum" sz="quarter" idx="12"/>
          </p:nvPr>
        </p:nvSpPr>
        <p:spPr/>
        <p:txBody>
          <a:bodyPr/>
          <a:lstStyle/>
          <a:p>
            <a:fld id="{45AF61AB-B0DD-4F9C-9F8E-E57A609D99F7}" type="slidenum">
              <a:rPr lang="en-US" smtClean="0"/>
              <a:t>15</a:t>
            </a:fld>
            <a:endParaRPr lang="en-US" dirty="0"/>
          </a:p>
        </p:txBody>
      </p:sp>
    </p:spTree>
    <p:extLst>
      <p:ext uri="{BB962C8B-B14F-4D97-AF65-F5344CB8AC3E}">
        <p14:creationId xmlns:p14="http://schemas.microsoft.com/office/powerpoint/2010/main" val="3218248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533400"/>
            <a:ext cx="8985250" cy="1295400"/>
          </a:xfrm>
        </p:spPr>
        <p:txBody>
          <a:bodyPr>
            <a:normAutofit fontScale="90000"/>
          </a:bodyPr>
          <a:lstStyle/>
          <a:p>
            <a:r>
              <a:rPr lang="en-US" sz="880" dirty="0">
                <a:solidFill>
                  <a:schemeClr val="bg1">
                    <a:lumMod val="95000"/>
                  </a:schemeClr>
                </a:solidFill>
                <a:ea typeface="Arial Unicode MS" panose="020B0604020202020204" pitchFamily="34" charset="-128"/>
                <a:cs typeface="Arial Unicode MS" panose="020B0604020202020204" pitchFamily="34" charset="-128"/>
              </a:rPr>
              <a:t>&gt;&gt;Slide 16</a:t>
            </a:r>
            <a:br>
              <a:rPr lang="en-US" b="1" dirty="0">
                <a:solidFill>
                  <a:srgbClr val="0000FF"/>
                </a:solidFill>
              </a:rPr>
            </a:br>
            <a:r>
              <a:rPr lang="en-US" sz="3100" b="1" dirty="0"/>
              <a:t>How might a SILC maintain, ensure </a:t>
            </a:r>
            <a:r>
              <a:rPr lang="en-US" sz="3100" dirty="0"/>
              <a:t>or reinforce its Independence &amp; Autonomy (SILCs sharing examples)?</a:t>
            </a:r>
            <a:endParaRPr lang="en-US" dirty="0"/>
          </a:p>
        </p:txBody>
      </p:sp>
      <p:sp>
        <p:nvSpPr>
          <p:cNvPr id="3" name="Subtitle 2"/>
          <p:cNvSpPr>
            <a:spLocks noGrp="1"/>
          </p:cNvSpPr>
          <p:nvPr>
            <p:ph idx="1"/>
          </p:nvPr>
        </p:nvSpPr>
        <p:spPr>
          <a:xfrm>
            <a:off x="806450" y="2078038"/>
            <a:ext cx="8756650" cy="5237162"/>
          </a:xfrm>
        </p:spPr>
        <p:txBody>
          <a:bodyPr>
            <a:normAutofit/>
          </a:bodyPr>
          <a:lstStyle/>
          <a:p>
            <a:r>
              <a:rPr lang="en-US" dirty="0"/>
              <a:t>Educating &amp; training SILC members</a:t>
            </a:r>
          </a:p>
          <a:p>
            <a:r>
              <a:rPr lang="en-US" dirty="0"/>
              <a:t>Provide regular, transparent financial reports to the full council at regular council meetings</a:t>
            </a:r>
          </a:p>
          <a:p>
            <a:r>
              <a:rPr lang="en-US" dirty="0"/>
              <a:t>Establishing necessary internal financial controls </a:t>
            </a:r>
          </a:p>
          <a:p>
            <a:r>
              <a:rPr lang="en-US" dirty="0"/>
              <a:t>Set its own meeting schedule and meeting location</a:t>
            </a:r>
          </a:p>
        </p:txBody>
      </p:sp>
      <p:sp>
        <p:nvSpPr>
          <p:cNvPr id="4" name="Slide Number Placeholder 3">
            <a:extLst>
              <a:ext uri="{FF2B5EF4-FFF2-40B4-BE49-F238E27FC236}">
                <a16:creationId xmlns:a16="http://schemas.microsoft.com/office/drawing/2014/main" id="{EB0F4362-349B-4106-ADD1-F8E06F9C532B}"/>
              </a:ext>
            </a:extLst>
          </p:cNvPr>
          <p:cNvSpPr>
            <a:spLocks noGrp="1"/>
          </p:cNvSpPr>
          <p:nvPr>
            <p:ph type="sldNum" sz="quarter" idx="12"/>
          </p:nvPr>
        </p:nvSpPr>
        <p:spPr/>
        <p:txBody>
          <a:bodyPr/>
          <a:lstStyle/>
          <a:p>
            <a:fld id="{30D0C793-B1E6-4C0B-9295-A2C7CD38A822}" type="slidenum">
              <a:rPr lang="en-US" smtClean="0"/>
              <a:t>16</a:t>
            </a:fld>
            <a:endParaRPr lang="en-US" dirty="0"/>
          </a:p>
        </p:txBody>
      </p:sp>
    </p:spTree>
    <p:extLst>
      <p:ext uri="{BB962C8B-B14F-4D97-AF65-F5344CB8AC3E}">
        <p14:creationId xmlns:p14="http://schemas.microsoft.com/office/powerpoint/2010/main" val="3823673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609599"/>
            <a:ext cx="8985250" cy="914401"/>
          </a:xfrm>
        </p:spPr>
        <p:txBody>
          <a:bodyPr>
            <a:normAutofit fontScale="90000"/>
          </a:bodyPr>
          <a:lstStyle/>
          <a:p>
            <a:r>
              <a:rPr lang="en-US" sz="880" dirty="0">
                <a:solidFill>
                  <a:schemeClr val="bg1">
                    <a:lumMod val="95000"/>
                  </a:schemeClr>
                </a:solidFill>
                <a:ea typeface="Arial Unicode MS" panose="020B0604020202020204" pitchFamily="34" charset="-128"/>
                <a:cs typeface="Arial Unicode MS" panose="020B0604020202020204" pitchFamily="34" charset="-128"/>
              </a:rPr>
              <a:t>&gt;&gt;Slide 17</a:t>
            </a:r>
            <a:br>
              <a:rPr lang="en-US" b="1" dirty="0">
                <a:solidFill>
                  <a:srgbClr val="0000FF"/>
                </a:solidFill>
              </a:rPr>
            </a:br>
            <a:r>
              <a:rPr lang="en-US" sz="3100" b="1" dirty="0"/>
              <a:t>How might a SILC maintain, ensure </a:t>
            </a:r>
            <a:r>
              <a:rPr lang="en-US" sz="3100" dirty="0"/>
              <a:t>or reinforce its Independence &amp; Autonomy (SILCs sharing examples) </a:t>
            </a:r>
            <a:r>
              <a:rPr lang="en-US" sz="3100" b="0" dirty="0"/>
              <a:t>cont’d.</a:t>
            </a:r>
            <a:endParaRPr lang="en-US" dirty="0"/>
          </a:p>
        </p:txBody>
      </p:sp>
      <p:sp>
        <p:nvSpPr>
          <p:cNvPr id="3" name="Subtitle 2"/>
          <p:cNvSpPr>
            <a:spLocks noGrp="1"/>
          </p:cNvSpPr>
          <p:nvPr>
            <p:ph idx="1"/>
          </p:nvPr>
        </p:nvSpPr>
        <p:spPr>
          <a:xfrm>
            <a:off x="692150" y="1925638"/>
            <a:ext cx="9137650" cy="5237162"/>
          </a:xfrm>
        </p:spPr>
        <p:txBody>
          <a:bodyPr>
            <a:normAutofit/>
          </a:bodyPr>
          <a:lstStyle/>
          <a:p>
            <a:r>
              <a:rPr lang="en-US" dirty="0"/>
              <a:t>Hiring a SILC Executive Director and/or SILC staff to manage SILC day-to-day operations</a:t>
            </a:r>
          </a:p>
          <a:p>
            <a:r>
              <a:rPr lang="en-US" dirty="0"/>
              <a:t>Build SILC authorities/activities into the SPIL that reinforce SILC independence/autonomy</a:t>
            </a:r>
          </a:p>
          <a:p>
            <a:r>
              <a:rPr lang="en-US" dirty="0"/>
              <a:t>SILC established within state code and/or incorporated as a 501(c)3 as an independent/autonomous entity</a:t>
            </a:r>
          </a:p>
        </p:txBody>
      </p:sp>
      <p:sp>
        <p:nvSpPr>
          <p:cNvPr id="4" name="Slide Number Placeholder 3">
            <a:extLst>
              <a:ext uri="{FF2B5EF4-FFF2-40B4-BE49-F238E27FC236}">
                <a16:creationId xmlns:a16="http://schemas.microsoft.com/office/drawing/2014/main" id="{EB0F4362-349B-4106-ADD1-F8E06F9C532B}"/>
              </a:ext>
            </a:extLst>
          </p:cNvPr>
          <p:cNvSpPr>
            <a:spLocks noGrp="1"/>
          </p:cNvSpPr>
          <p:nvPr>
            <p:ph type="sldNum" sz="quarter" idx="12"/>
          </p:nvPr>
        </p:nvSpPr>
        <p:spPr/>
        <p:txBody>
          <a:bodyPr/>
          <a:lstStyle/>
          <a:p>
            <a:fld id="{30D0C793-B1E6-4C0B-9295-A2C7CD38A822}" type="slidenum">
              <a:rPr lang="en-US" smtClean="0"/>
              <a:t>17</a:t>
            </a:fld>
            <a:endParaRPr lang="en-US" dirty="0"/>
          </a:p>
        </p:txBody>
      </p:sp>
    </p:spTree>
    <p:extLst>
      <p:ext uri="{BB962C8B-B14F-4D97-AF65-F5344CB8AC3E}">
        <p14:creationId xmlns:p14="http://schemas.microsoft.com/office/powerpoint/2010/main" val="1639570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A541-CEC5-4AC7-B22C-397CBDE81901}"/>
              </a:ext>
            </a:extLst>
          </p:cNvPr>
          <p:cNvSpPr>
            <a:spLocks noGrp="1"/>
          </p:cNvSpPr>
          <p:nvPr>
            <p:ph type="title"/>
          </p:nvPr>
        </p:nvSpPr>
        <p:spPr>
          <a:xfrm>
            <a:off x="692150" y="436562"/>
            <a:ext cx="8985250" cy="1316038"/>
          </a:xfrm>
        </p:spPr>
        <p:txBody>
          <a:bodyPr>
            <a:normAutofit fontScale="90000"/>
          </a:bodyPr>
          <a:lstStyle/>
          <a:p>
            <a:r>
              <a:rPr lang="en-US" sz="600" b="0" kern="1200" dirty="0">
                <a:solidFill>
                  <a:schemeClr val="bg1">
                    <a:lumMod val="85000"/>
                  </a:schemeClr>
                </a:solidFill>
                <a:effectLst/>
                <a:latin typeface="Arial Rounded MT Bold" panose="020B0604020202020204" charset="0"/>
                <a:ea typeface="+mj-ea"/>
                <a:cs typeface="+mj-cs"/>
              </a:rPr>
              <a:t>&gt;&gt;Slide 18</a:t>
            </a:r>
            <a:br>
              <a:rPr lang="en-US" sz="2800" b="0" kern="1200" dirty="0">
                <a:solidFill>
                  <a:srgbClr val="333399"/>
                </a:solidFill>
                <a:effectLst/>
                <a:latin typeface="Arial Rounded MT Bold" panose="020B0604020202020204" charset="0"/>
                <a:ea typeface="+mj-ea"/>
                <a:cs typeface="+mj-cs"/>
              </a:rPr>
            </a:br>
            <a:r>
              <a:rPr lang="en-US" sz="3100" dirty="0">
                <a:latin typeface="Arial Rounded MT Bold"/>
              </a:rPr>
              <a:t>How might a SILC maintain, ensure or reinforce its Independence &amp; Autonomy (SILCs sharing examples)?</a:t>
            </a:r>
            <a:r>
              <a:rPr lang="en-US" sz="3100" b="0" dirty="0">
                <a:latin typeface="Arial Rounded MT Bold"/>
              </a:rPr>
              <a:t> cont’d. 2</a:t>
            </a:r>
            <a:endParaRPr lang="en-US" dirty="0">
              <a:latin typeface="Arial Rounded MT Bold"/>
            </a:endParaRPr>
          </a:p>
        </p:txBody>
      </p:sp>
      <p:sp>
        <p:nvSpPr>
          <p:cNvPr id="3" name="Content Placeholder 2">
            <a:extLst>
              <a:ext uri="{FF2B5EF4-FFF2-40B4-BE49-F238E27FC236}">
                <a16:creationId xmlns:a16="http://schemas.microsoft.com/office/drawing/2014/main" id="{7530A9CE-874E-4AD2-954A-AD99F185E466}"/>
              </a:ext>
            </a:extLst>
          </p:cNvPr>
          <p:cNvSpPr>
            <a:spLocks noGrp="1"/>
          </p:cNvSpPr>
          <p:nvPr>
            <p:ph idx="1"/>
          </p:nvPr>
        </p:nvSpPr>
        <p:spPr>
          <a:xfrm>
            <a:off x="692150" y="1889747"/>
            <a:ext cx="8985250" cy="5237162"/>
          </a:xfrm>
        </p:spPr>
        <p:txBody>
          <a:bodyPr vert="horz" lIns="91440" tIns="45720" rIns="91440" bIns="45720" rtlCol="0" anchor="t">
            <a:normAutofit lnSpcReduction="10000"/>
          </a:bodyPr>
          <a:lstStyle/>
          <a:p>
            <a:pPr>
              <a:lnSpc>
                <a:spcPct val="100000"/>
              </a:lnSpc>
            </a:pPr>
            <a:r>
              <a:rPr lang="en-US" dirty="0">
                <a:cs typeface="Calibri"/>
              </a:rPr>
              <a:t>Meetings with the Network of CILs to discuss statewide issues.</a:t>
            </a:r>
          </a:p>
          <a:p>
            <a:pPr lvl="1">
              <a:lnSpc>
                <a:spcPct val="100000"/>
              </a:lnSpc>
              <a:buFont typeface="Wingdings" panose="05000000000000000000" pitchFamily="2" charset="2"/>
              <a:buChar char="§"/>
            </a:pPr>
            <a:r>
              <a:rPr lang="en-US" dirty="0"/>
              <a:t>SILC may meet on a regular basis with DSE. </a:t>
            </a:r>
          </a:p>
          <a:p>
            <a:pPr>
              <a:lnSpc>
                <a:spcPct val="100000"/>
              </a:lnSpc>
            </a:pPr>
            <a:r>
              <a:rPr lang="en-US" dirty="0">
                <a:cs typeface="Calibri"/>
              </a:rPr>
              <a:t>It is imperative SILCs know the law and the regulations; they need to be able to cite them when issues happen.</a:t>
            </a:r>
          </a:p>
          <a:p>
            <a:pPr lvl="1">
              <a:lnSpc>
                <a:spcPct val="100000"/>
              </a:lnSpc>
              <a:buFont typeface="Wingdings" panose="05000000000000000000" pitchFamily="2" charset="2"/>
              <a:buChar char="§"/>
            </a:pPr>
            <a:r>
              <a:rPr lang="en-US" dirty="0">
                <a:cs typeface="Calibri"/>
              </a:rPr>
              <a:t>CILs required to supply annual PPR report/data to SILC (per section 725 (c)(12) of the Rehab Act).</a:t>
            </a:r>
          </a:p>
          <a:p>
            <a:pPr lvl="1">
              <a:lnSpc>
                <a:spcPct val="100000"/>
              </a:lnSpc>
              <a:buFont typeface="Wingdings" panose="05000000000000000000" pitchFamily="2" charset="2"/>
              <a:buChar char="§"/>
            </a:pPr>
            <a:r>
              <a:rPr lang="en-US" dirty="0">
                <a:cs typeface="Calibri"/>
              </a:rPr>
              <a:t>The State Plan shall provide assurances that the DSE, any other agency, office or entity of the state will not interfere with the operations of the SILC, except as provided by law and regulation (per SILC Assurance - Number 7). </a:t>
            </a:r>
          </a:p>
        </p:txBody>
      </p:sp>
      <p:sp>
        <p:nvSpPr>
          <p:cNvPr id="4" name="Slide Number Placeholder 3">
            <a:extLst>
              <a:ext uri="{FF2B5EF4-FFF2-40B4-BE49-F238E27FC236}">
                <a16:creationId xmlns:a16="http://schemas.microsoft.com/office/drawing/2014/main" id="{0F70B0A0-8253-484F-829D-3B2D538D1C1C}"/>
              </a:ext>
            </a:extLst>
          </p:cNvPr>
          <p:cNvSpPr>
            <a:spLocks noGrp="1"/>
          </p:cNvSpPr>
          <p:nvPr>
            <p:ph type="sldNum" sz="quarter" idx="12"/>
          </p:nvPr>
        </p:nvSpPr>
        <p:spPr/>
        <p:txBody>
          <a:bodyPr/>
          <a:lstStyle/>
          <a:p>
            <a:fld id="{45AF61AB-B0DD-4F9C-9F8E-E57A609D99F7}" type="slidenum">
              <a:rPr lang="en-US" smtClean="0"/>
              <a:t>18</a:t>
            </a:fld>
            <a:endParaRPr lang="en-US" dirty="0"/>
          </a:p>
        </p:txBody>
      </p:sp>
    </p:spTree>
    <p:extLst>
      <p:ext uri="{BB962C8B-B14F-4D97-AF65-F5344CB8AC3E}">
        <p14:creationId xmlns:p14="http://schemas.microsoft.com/office/powerpoint/2010/main" val="1533751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52600"/>
            <a:ext cx="8674100" cy="914401"/>
          </a:xfrm>
        </p:spPr>
        <p:txBody>
          <a:bodyPr>
            <a:normAutofit/>
          </a:bodyPr>
          <a:lstStyle/>
          <a:p>
            <a:pPr algn="ctr"/>
            <a:r>
              <a:rPr lang="en-US" sz="800" dirty="0">
                <a:solidFill>
                  <a:schemeClr val="bg1">
                    <a:lumMod val="95000"/>
                  </a:schemeClr>
                </a:solidFill>
                <a:latin typeface="+mj-lt"/>
              </a:rPr>
              <a:t>&gt;&gt;Slide 19</a:t>
            </a:r>
            <a:br>
              <a:rPr lang="en-US" sz="5400" dirty="0">
                <a:solidFill>
                  <a:schemeClr val="tx1"/>
                </a:solidFill>
                <a:latin typeface="+mj-lt"/>
              </a:rPr>
            </a:br>
            <a:r>
              <a:rPr lang="en-US" sz="3200" b="1" dirty="0"/>
              <a:t>Questions &amp; Discussion</a:t>
            </a:r>
          </a:p>
        </p:txBody>
      </p:sp>
      <p:sp>
        <p:nvSpPr>
          <p:cNvPr id="3" name="Slide Number Placeholder 2">
            <a:extLst>
              <a:ext uri="{FF2B5EF4-FFF2-40B4-BE49-F238E27FC236}">
                <a16:creationId xmlns:a16="http://schemas.microsoft.com/office/drawing/2014/main" id="{B9A20986-AAB5-46DA-A361-3B9EF09D02C0}"/>
              </a:ext>
            </a:extLst>
          </p:cNvPr>
          <p:cNvSpPr>
            <a:spLocks noGrp="1"/>
          </p:cNvSpPr>
          <p:nvPr>
            <p:ph type="sldNum" sz="quarter" idx="12"/>
          </p:nvPr>
        </p:nvSpPr>
        <p:spPr/>
        <p:txBody>
          <a:bodyPr/>
          <a:lstStyle/>
          <a:p>
            <a:fld id="{30D0C793-B1E6-4C0B-9295-A2C7CD38A822}" type="slidenum">
              <a:rPr lang="en-US" smtClean="0"/>
              <a:t>19</a:t>
            </a:fld>
            <a:endParaRPr lang="en-US" dirty="0"/>
          </a:p>
        </p:txBody>
      </p:sp>
    </p:spTree>
    <p:extLst>
      <p:ext uri="{BB962C8B-B14F-4D97-AF65-F5344CB8AC3E}">
        <p14:creationId xmlns:p14="http://schemas.microsoft.com/office/powerpoint/2010/main" val="208106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038600"/>
            <a:ext cx="9144000" cy="1524000"/>
          </a:xfrm>
        </p:spPr>
        <p:txBody>
          <a:bodyPr>
            <a:noAutofit/>
          </a:bodyPr>
          <a:lstStyle/>
          <a:p>
            <a:r>
              <a:rPr lang="en-US" sz="500" b="0" dirty="0">
                <a:solidFill>
                  <a:schemeClr val="bg1">
                    <a:lumMod val="85000"/>
                  </a:schemeClr>
                </a:solidFill>
              </a:rPr>
              <a:t>&gt;&gt;Slide 2</a:t>
            </a:r>
            <a:br>
              <a:rPr lang="en-US" sz="500" b="0" dirty="0">
                <a:solidFill>
                  <a:schemeClr val="bg1">
                    <a:lumMod val="85000"/>
                  </a:schemeClr>
                </a:solidFill>
              </a:rPr>
            </a:br>
            <a:r>
              <a:rPr lang="en-US" sz="3200" dirty="0"/>
              <a:t>SILCs and the Importance of Autonomy: Power Struggles and Relationships with the DSE and the IL Network</a:t>
            </a:r>
            <a:r>
              <a:rPr lang="en-US" sz="3200" dirty="0">
                <a:effectLst/>
                <a:latin typeface="Arial Rounded MT Bold" panose="020F0704030504030204" pitchFamily="34" charset="0"/>
                <a:ea typeface="Arial" panose="020B0604020202020204" pitchFamily="34" charset="0"/>
              </a:rPr>
              <a:t> </a:t>
            </a:r>
            <a:br>
              <a:rPr lang="en-US" sz="3200" dirty="0"/>
            </a:br>
            <a:br>
              <a:rPr lang="en-US" sz="3200" dirty="0">
                <a:latin typeface="Arial Rounded MT Bold" panose="020B0604020202020204" charset="0"/>
              </a:rPr>
            </a:br>
            <a:r>
              <a:rPr lang="en-US" altLang="en-US" sz="2400" i="1" dirty="0">
                <a:latin typeface="Arial Rounded MT Bold" panose="020F0704030504030204" pitchFamily="34" charset="0"/>
                <a:ea typeface="ＭＳ Ｐゴシック" pitchFamily="34" charset="-128"/>
                <a:cs typeface="Arial" charset="0"/>
              </a:rPr>
              <a:t>Presenter:</a:t>
            </a:r>
            <a:br>
              <a:rPr lang="en-US" altLang="en-US" sz="2400" i="1" dirty="0">
                <a:latin typeface="Arial Rounded MT Bold" panose="020F0704030504030204" pitchFamily="34" charset="0"/>
                <a:ea typeface="ＭＳ Ｐゴシック" pitchFamily="34" charset="-128"/>
                <a:cs typeface="Arial" charset="0"/>
              </a:rPr>
            </a:br>
            <a:br>
              <a:rPr lang="en-US" altLang="en-US" sz="2400" i="1" dirty="0">
                <a:latin typeface="Arial Rounded MT Bold" panose="020F0704030504030204" pitchFamily="34" charset="0"/>
                <a:ea typeface="ＭＳ Ｐゴシック" pitchFamily="34" charset="-128"/>
                <a:cs typeface="Arial" charset="0"/>
              </a:rPr>
            </a:br>
            <a:r>
              <a:rPr lang="en-US" altLang="en-US" sz="2400" dirty="0" err="1">
                <a:ea typeface="ＭＳ Ｐゴシック" pitchFamily="34" charset="-128"/>
                <a:cs typeface="Arial" charset="0"/>
              </a:rPr>
              <a:t>FranSha</a:t>
            </a:r>
            <a:r>
              <a:rPr lang="en-US" altLang="en-US" sz="2400" dirty="0">
                <a:ea typeface="ＭＳ Ｐゴシック" pitchFamily="34" charset="-128"/>
                <a:cs typeface="Arial" charset="0"/>
              </a:rPr>
              <a:t>’ Anderson </a:t>
            </a:r>
            <a:br>
              <a:rPr lang="en-US" altLang="en-US" sz="2400" dirty="0">
                <a:ea typeface="ＭＳ Ｐゴシック" pitchFamily="34" charset="-128"/>
                <a:cs typeface="Arial" charset="0"/>
              </a:rPr>
            </a:br>
            <a:r>
              <a:rPr lang="en-US" altLang="en-US" sz="2400" dirty="0">
                <a:latin typeface="Arial Rounded MT Bold" panose="020F0704030504030204" pitchFamily="34" charset="0"/>
                <a:ea typeface="ＭＳ Ｐゴシック" pitchFamily="34" charset="-128"/>
                <a:cs typeface="Arial" charset="0"/>
              </a:rPr>
              <a:t>Kathy Cooper</a:t>
            </a:r>
            <a:br>
              <a:rPr lang="en-US" altLang="en-US" sz="2400" i="1" dirty="0">
                <a:latin typeface="Arial Rounded MT Bold" panose="020F0704030504030204" pitchFamily="34" charset="0"/>
                <a:ea typeface="ＭＳ Ｐゴシック" pitchFamily="34" charset="-128"/>
                <a:cs typeface="Arial" charset="0"/>
              </a:rPr>
            </a:br>
            <a:r>
              <a:rPr lang="en-US" altLang="en-US" sz="2400" dirty="0">
                <a:ea typeface="ＭＳ Ｐゴシック" pitchFamily="34" charset="-128"/>
                <a:cs typeface="Arial" charset="0"/>
              </a:rPr>
              <a:t>Amber </a:t>
            </a:r>
            <a:r>
              <a:rPr lang="en-US" altLang="en-US" sz="2400" dirty="0" err="1">
                <a:ea typeface="ＭＳ Ｐゴシック" pitchFamily="34" charset="-128"/>
                <a:cs typeface="Arial" charset="0"/>
              </a:rPr>
              <a:t>O’Haver</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Dora Easterling</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Shelly Simmons</a:t>
            </a:r>
            <a:br>
              <a:rPr lang="en-US" altLang="en-US" sz="2400" dirty="0">
                <a:ea typeface="ＭＳ Ｐゴシック" pitchFamily="34" charset="-128"/>
                <a:cs typeface="Arial" charset="0"/>
              </a:rPr>
            </a:br>
            <a:br>
              <a:rPr lang="en-US" altLang="en-US" sz="2400" b="1" dirty="0">
                <a:latin typeface="Arial Rounded MT Bold" panose="020F0704030504030204" pitchFamily="34" charset="0"/>
                <a:ea typeface="ＭＳ Ｐゴシック" pitchFamily="34" charset="-128"/>
                <a:cs typeface="Arial" charset="0"/>
              </a:rPr>
            </a:br>
            <a:r>
              <a:rPr lang="en-US" altLang="en-US" sz="2400" b="1" dirty="0">
                <a:latin typeface="Arial Rounded MT Bold" panose="020F0704030504030204" pitchFamily="34" charset="0"/>
                <a:ea typeface="ＭＳ Ｐゴシック" pitchFamily="34" charset="-128"/>
                <a:cs typeface="Arial" charset="0"/>
              </a:rPr>
              <a:t>September 1</a:t>
            </a:r>
            <a:r>
              <a:rPr lang="en-US" altLang="en-US" sz="2400" dirty="0">
                <a:latin typeface="Arial Rounded MT Bold" panose="020F0704030504030204" pitchFamily="34" charset="0"/>
                <a:ea typeface="ＭＳ Ｐゴシック" pitchFamily="34" charset="-128"/>
                <a:cs typeface="Arial" charset="0"/>
              </a:rPr>
              <a:t>, 2021</a:t>
            </a:r>
            <a:endParaRPr lang="en-US" sz="3200" b="1" dirty="0">
              <a:latin typeface="Arial Rounded MT Bold" panose="020F070403050403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2</a:t>
            </a:fld>
            <a:endParaRPr lang="en-US" dirty="0"/>
          </a:p>
        </p:txBody>
      </p:sp>
    </p:spTree>
    <p:extLst>
      <p:ext uri="{BB962C8B-B14F-4D97-AF65-F5344CB8AC3E}">
        <p14:creationId xmlns:p14="http://schemas.microsoft.com/office/powerpoint/2010/main" val="453831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r>
              <a:rPr lang="en-US" sz="600" dirty="0">
                <a:solidFill>
                  <a:schemeClr val="bg1">
                    <a:lumMod val="85000"/>
                  </a:schemeClr>
                </a:solidFill>
                <a:latin typeface="Arial Rounded MT Bold" panose="020F0704030504030204" pitchFamily="34" charset="0"/>
              </a:rPr>
              <a:t>20</a:t>
            </a:r>
            <a:br>
              <a:rPr lang="en-US" sz="2800" b="1" dirty="0">
                <a:solidFill>
                  <a:srgbClr val="333399"/>
                </a:solidFill>
                <a:latin typeface="Arial Rounded MT Bold" panose="020F0704030504030204" pitchFamily="34" charset="0"/>
              </a:rPr>
            </a:br>
            <a:r>
              <a:rPr lang="en-US" sz="2800" b="1" dirty="0">
                <a:solidFill>
                  <a:srgbClr val="333399"/>
                </a:solidFill>
                <a:latin typeface="Arial Rounded MT Bold" panose="020F0704030504030204" pitchFamily="34" charset="0"/>
              </a:rPr>
              <a:t>Additional Questions or Concerns for NASILC…</a:t>
            </a:r>
          </a:p>
        </p:txBody>
      </p:sp>
      <p:sp>
        <p:nvSpPr>
          <p:cNvPr id="3" name="Subtitle 2"/>
          <p:cNvSpPr>
            <a:spLocks noGrp="1"/>
          </p:cNvSpPr>
          <p:nvPr>
            <p:ph idx="1"/>
          </p:nvPr>
        </p:nvSpPr>
        <p:spPr>
          <a:xfrm>
            <a:off x="692150" y="1295401"/>
            <a:ext cx="8147050" cy="5562599"/>
          </a:xfrm>
        </p:spPr>
        <p:txBody>
          <a:bodyPr>
            <a:normAutofit/>
          </a:bodyPr>
          <a:lstStyle/>
          <a:p>
            <a:pPr algn="ctr">
              <a:buNone/>
            </a:pPr>
            <a:endParaRPr lang="en-US" dirty="0"/>
          </a:p>
          <a:p>
            <a:pPr algn="ctr">
              <a:buNone/>
            </a:pPr>
            <a:r>
              <a:rPr lang="en-US" dirty="0"/>
              <a:t>Please feel free to reach out to NASILC at any time with questions, issues and/or concerns you have regarding your SILC. </a:t>
            </a:r>
          </a:p>
          <a:p>
            <a:pPr>
              <a:buNone/>
            </a:pPr>
            <a:endParaRPr lang="en-US" dirty="0"/>
          </a:p>
          <a:p>
            <a:pPr algn="ctr">
              <a:buNone/>
            </a:pPr>
            <a:r>
              <a:rPr lang="en-US" dirty="0"/>
              <a:t>Contact the NASILC Chair, Kathy Cooper, at:</a:t>
            </a:r>
          </a:p>
          <a:p>
            <a:pPr algn="ctr">
              <a:buNone/>
            </a:pPr>
            <a:r>
              <a:rPr lang="en-US" dirty="0">
                <a:hlinkClick r:id="rId3"/>
              </a:rPr>
              <a:t>kathy.cooper@silck.org</a:t>
            </a:r>
            <a:endParaRPr lang="en-US" dirty="0"/>
          </a:p>
          <a:p>
            <a:pPr>
              <a:buNone/>
            </a:pP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20</a:t>
            </a:fld>
            <a:endParaRPr lang="en-US" dirty="0"/>
          </a:p>
        </p:txBody>
      </p:sp>
    </p:spTree>
    <p:extLst>
      <p:ext uri="{BB962C8B-B14F-4D97-AF65-F5344CB8AC3E}">
        <p14:creationId xmlns:p14="http://schemas.microsoft.com/office/powerpoint/2010/main" val="3993627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r>
              <a:rPr lang="en-US" sz="600" dirty="0">
                <a:solidFill>
                  <a:schemeClr val="bg1">
                    <a:lumMod val="85000"/>
                  </a:schemeClr>
                </a:solidFill>
                <a:latin typeface="Arial Rounded MT Bold" panose="020F0704030504030204" pitchFamily="34" charset="0"/>
              </a:rPr>
              <a:t>20</a:t>
            </a:r>
            <a:br>
              <a:rPr lang="en-US" sz="2800" b="1" dirty="0">
                <a:solidFill>
                  <a:srgbClr val="333399"/>
                </a:solidFill>
                <a:latin typeface="Arial Rounded MT Bold" panose="020F0704030504030204" pitchFamily="34" charset="0"/>
              </a:rPr>
            </a:br>
            <a:r>
              <a:rPr lang="en-US" dirty="0"/>
              <a:t>Final Questions and Evaluation Survey</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147050" cy="5562599"/>
          </a:xfrm>
        </p:spPr>
        <p:txBody>
          <a:bodyPr>
            <a:normAutofit/>
          </a:bodyPr>
          <a:lstStyle/>
          <a:p>
            <a:pPr>
              <a:buNone/>
            </a:pPr>
            <a:r>
              <a:rPr lang="en-US" dirty="0"/>
              <a:t>Any final questions?</a:t>
            </a:r>
          </a:p>
          <a:p>
            <a:pPr>
              <a:buNone/>
            </a:pPr>
            <a:endParaRPr lang="en-US" sz="2000" dirty="0"/>
          </a:p>
          <a:p>
            <a:pPr>
              <a:buNone/>
            </a:pPr>
            <a:r>
              <a:rPr lang="en-US" dirty="0"/>
              <a:t>	Directly following </a:t>
            </a:r>
            <a:r>
              <a:rPr lang="en-US" dirty="0">
                <a:solidFill>
                  <a:schemeClr val="dk1"/>
                </a:solidFill>
                <a:ea typeface="Tahoma"/>
                <a:cs typeface="Tahoma"/>
                <a:sym typeface="Tahoma"/>
              </a:rPr>
              <a:t>the webinar, you will see a short evaluation survey to complete on your screen. We appreciate your feedback!</a:t>
            </a:r>
          </a:p>
          <a:p>
            <a:pPr>
              <a:buNone/>
            </a:pPr>
            <a:r>
              <a:rPr lang="en-US" dirty="0">
                <a:solidFill>
                  <a:schemeClr val="dk1"/>
                </a:solidFill>
                <a:ea typeface="Tahoma"/>
                <a:cs typeface="Tahoma"/>
                <a:sym typeface="Tahoma"/>
                <a:hlinkClick r:id="rId3"/>
              </a:rPr>
              <a:t>https</a:t>
            </a:r>
            <a:r>
              <a:rPr lang="en-US">
                <a:solidFill>
                  <a:schemeClr val="dk1"/>
                </a:solidFill>
                <a:ea typeface="Tahoma"/>
                <a:cs typeface="Tahoma"/>
                <a:sym typeface="Tahoma"/>
                <a:hlinkClick r:id="rId3"/>
              </a:rPr>
              <a:t>://uthtmc.az1.qualtrics.com/jfe/form/SV_dnCMy7cSSt94IFo</a:t>
            </a: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21</a:t>
            </a:fld>
            <a:endParaRPr lang="en-US" dirty="0"/>
          </a:p>
        </p:txBody>
      </p:sp>
    </p:spTree>
    <p:extLst>
      <p:ext uri="{BB962C8B-B14F-4D97-AF65-F5344CB8AC3E}">
        <p14:creationId xmlns:p14="http://schemas.microsoft.com/office/powerpoint/2010/main" val="1476420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2"/>
                </a:solidFill>
                <a:latin typeface="Arial Rounded MT Bold" panose="020F0704030504030204" pitchFamily="34" charset="0"/>
              </a:rPr>
              <a:t>&gt;&gt; Slide 21</a:t>
            </a:r>
            <a:br>
              <a:rPr lang="en-US" dirty="0">
                <a:latin typeface="Arial Rounded MT Bold" panose="020F0704030504030204" pitchFamily="34" charset="0"/>
              </a:rPr>
            </a:br>
            <a:r>
              <a:rPr lang="en-US" dirty="0">
                <a:ea typeface="Arial"/>
                <a:cs typeface="Arial"/>
                <a:sym typeface="Arial"/>
              </a:rPr>
              <a:t>IL-NET Attribution</a:t>
            </a:r>
            <a:endParaRPr lang="en-US" sz="2800" b="1" dirty="0">
              <a:latin typeface="Arial Rounded MT Bold" panose="020F0704030504030204" pitchFamily="34" charset="0"/>
            </a:endParaRPr>
          </a:p>
        </p:txBody>
      </p:sp>
      <p:sp>
        <p:nvSpPr>
          <p:cNvPr id="3" name="Subtitle 2"/>
          <p:cNvSpPr>
            <a:spLocks noGrp="1"/>
          </p:cNvSpPr>
          <p:nvPr>
            <p:ph idx="1"/>
          </p:nvPr>
        </p:nvSpPr>
        <p:spPr>
          <a:xfrm>
            <a:off x="609600" y="1295400"/>
            <a:ext cx="9144000" cy="5486399"/>
          </a:xfrm>
        </p:spPr>
        <p:txBody>
          <a:bodyPr>
            <a:noAutofit/>
          </a:bodyPr>
          <a:lstStyle/>
          <a:p>
            <a:pPr marL="0" indent="0" fontAlgn="base">
              <a:lnSpc>
                <a:spcPct val="100000"/>
              </a:lnSpc>
              <a:buNone/>
            </a:pPr>
            <a:r>
              <a:rPr lang="en-US"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12"/>
          </p:nvPr>
        </p:nvSpPr>
        <p:spPr/>
        <p:txBody>
          <a:bodyPr/>
          <a:lstStyle/>
          <a:p>
            <a:fld id="{6153527D-BED1-478D-AC23-D9BDE0E418EC}" type="slidenum">
              <a:rPr lang="en-US" smtClean="0"/>
              <a:t>22</a:t>
            </a:fld>
            <a:endParaRPr lang="en-US" dirty="0"/>
          </a:p>
        </p:txBody>
      </p:sp>
    </p:spTree>
    <p:extLst>
      <p:ext uri="{BB962C8B-B14F-4D97-AF65-F5344CB8AC3E}">
        <p14:creationId xmlns:p14="http://schemas.microsoft.com/office/powerpoint/2010/main" val="904287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A32F-4425-4AE3-8633-41BDD77A7C6D}"/>
              </a:ext>
            </a:extLst>
          </p:cNvPr>
          <p:cNvSpPr>
            <a:spLocks noGrp="1"/>
          </p:cNvSpPr>
          <p:nvPr>
            <p:ph type="title"/>
          </p:nvPr>
        </p:nvSpPr>
        <p:spPr/>
        <p:txBody>
          <a:bodyPr/>
          <a:lstStyle/>
          <a:p>
            <a:r>
              <a:rPr lang="en-US" sz="500" dirty="0">
                <a:solidFill>
                  <a:schemeClr val="bg1">
                    <a:lumMod val="85000"/>
                  </a:schemeClr>
                </a:solidFill>
              </a:rPr>
              <a:t>&gt;&gt;Slide 3</a:t>
            </a:r>
            <a:br>
              <a:rPr lang="en-US" dirty="0"/>
            </a:br>
            <a:r>
              <a:rPr lang="en-US" dirty="0"/>
              <a:t>What you will Learn</a:t>
            </a:r>
          </a:p>
        </p:txBody>
      </p:sp>
      <p:sp>
        <p:nvSpPr>
          <p:cNvPr id="3" name="Content Placeholder 2">
            <a:extLst>
              <a:ext uri="{FF2B5EF4-FFF2-40B4-BE49-F238E27FC236}">
                <a16:creationId xmlns:a16="http://schemas.microsoft.com/office/drawing/2014/main" id="{E607F1D6-883D-40FE-B3E2-D40D09F1DDA7}"/>
              </a:ext>
            </a:extLst>
          </p:cNvPr>
          <p:cNvSpPr>
            <a:spLocks noGrp="1"/>
          </p:cNvSpPr>
          <p:nvPr>
            <p:ph idx="1"/>
          </p:nvPr>
        </p:nvSpPr>
        <p:spPr>
          <a:xfrm>
            <a:off x="692150" y="1447800"/>
            <a:ext cx="8985250" cy="5237162"/>
          </a:xfrm>
        </p:spPr>
        <p:txBody>
          <a:bodyPr>
            <a:normAutofit/>
          </a:bodyPr>
          <a:lstStyle/>
          <a:p>
            <a:pPr marL="342900" marR="0" lvl="0" indent="-342900">
              <a:lnSpc>
                <a:spcPct val="107000"/>
              </a:lnSpc>
              <a:spcBef>
                <a:spcPts val="0"/>
              </a:spcBef>
              <a:spcAft>
                <a:spcPts val="0"/>
              </a:spcAft>
              <a:buFont typeface="Times New Roman" panose="02020603050405020304" pitchFamily="18" charset="0"/>
              <a:buChar char="•"/>
              <a:tabLst>
                <a:tab pos="457200" algn="l"/>
              </a:tabLst>
            </a:pPr>
            <a:r>
              <a:rPr lang="en-US" dirty="0">
                <a:solidFill>
                  <a:srgbClr val="000000"/>
                </a:solidFill>
                <a:effectLst/>
                <a:ea typeface="Times New Roman" panose="02020603050405020304" pitchFamily="18" charset="0"/>
                <a:cs typeface="Times New Roman" panose="02020603050405020304" pitchFamily="18" charset="0"/>
              </a:rPr>
              <a:t>Statutory requirements relating to SILC independence and autonomy, SILC standards and assurances, and DSE assurances.</a:t>
            </a:r>
            <a:endParaRPr lang="en-US"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Times New Roman" panose="02020603050405020304" pitchFamily="18" charset="0"/>
              <a:buChar char="•"/>
              <a:tabLst>
                <a:tab pos="457200" algn="l"/>
              </a:tabLst>
            </a:pPr>
            <a:r>
              <a:rPr lang="en-US" dirty="0">
                <a:solidFill>
                  <a:srgbClr val="000000"/>
                </a:solidFill>
                <a:effectLst/>
                <a:ea typeface="Times New Roman" panose="02020603050405020304" pitchFamily="18" charset="0"/>
                <a:cs typeface="Times New Roman" panose="02020603050405020304" pitchFamily="18" charset="0"/>
              </a:rPr>
              <a:t>What is meant by “autonomy” and what that looks like for SILCs.</a:t>
            </a:r>
            <a:endParaRPr lang="en-US"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Times New Roman" panose="02020603050405020304" pitchFamily="18" charset="0"/>
              <a:buChar char="•"/>
              <a:tabLst>
                <a:tab pos="457200" algn="l"/>
              </a:tabLst>
            </a:pPr>
            <a:r>
              <a:rPr lang="en-US" dirty="0">
                <a:solidFill>
                  <a:srgbClr val="000000"/>
                </a:solidFill>
                <a:effectLst/>
                <a:ea typeface="Times New Roman" panose="02020603050405020304" pitchFamily="18" charset="0"/>
                <a:cs typeface="Times New Roman" panose="02020603050405020304" pitchFamily="18" charset="0"/>
              </a:rPr>
              <a:t>Examples of how SILCs maintain, ensure, or reinforce its independence and autonomy with the DSE and the IL network.</a:t>
            </a:r>
            <a:endParaRPr lang="en-US"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D85871A-B8B2-42BE-8F87-A51AA19A6A7D}"/>
              </a:ext>
            </a:extLst>
          </p:cNvPr>
          <p:cNvSpPr>
            <a:spLocks noGrp="1"/>
          </p:cNvSpPr>
          <p:nvPr>
            <p:ph type="sldNum" sz="quarter" idx="12"/>
          </p:nvPr>
        </p:nvSpPr>
        <p:spPr/>
        <p:txBody>
          <a:bodyPr/>
          <a:lstStyle/>
          <a:p>
            <a:fld id="{45AF61AB-B0DD-4F9C-9F8E-E57A609D99F7}" type="slidenum">
              <a:rPr lang="en-US" smtClean="0"/>
              <a:t>3</a:t>
            </a:fld>
            <a:endParaRPr lang="en-US" dirty="0"/>
          </a:p>
        </p:txBody>
      </p:sp>
    </p:spTree>
    <p:extLst>
      <p:ext uri="{BB962C8B-B14F-4D97-AF65-F5344CB8AC3E}">
        <p14:creationId xmlns:p14="http://schemas.microsoft.com/office/powerpoint/2010/main" val="1959310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b="0" dirty="0">
                <a:solidFill>
                  <a:schemeClr val="bg1">
                    <a:lumMod val="85000"/>
                  </a:schemeClr>
                </a:solidFill>
              </a:rPr>
              <a:t>&gt;&gt;Slide 4</a:t>
            </a:r>
            <a:br>
              <a:rPr lang="en-US" dirty="0"/>
            </a:br>
            <a:r>
              <a:rPr lang="en-US" dirty="0"/>
              <a:t>Why SILCs?*</a:t>
            </a:r>
          </a:p>
        </p:txBody>
      </p:sp>
      <p:sp>
        <p:nvSpPr>
          <p:cNvPr id="3" name="Content Placeholder 2"/>
          <p:cNvSpPr>
            <a:spLocks noGrp="1"/>
          </p:cNvSpPr>
          <p:nvPr>
            <p:ph idx="1"/>
          </p:nvPr>
        </p:nvSpPr>
        <p:spPr>
          <a:xfrm>
            <a:off x="609600" y="1295400"/>
            <a:ext cx="9144000" cy="6324600"/>
          </a:xfrm>
        </p:spPr>
        <p:txBody>
          <a:bodyPr>
            <a:noAutofit/>
          </a:bodyPr>
          <a:lstStyle/>
          <a:p>
            <a:pPr>
              <a:lnSpc>
                <a:spcPct val="100000"/>
              </a:lnSpc>
            </a:pPr>
            <a:r>
              <a:rPr lang="en-US" dirty="0"/>
              <a:t>SILCs were created in the 1992 amendments to the Rehabilitation Act to ensure that Part B funds were consumer controlled and that the uses were detailed in the State Plan for Independent Living (SPIL).</a:t>
            </a:r>
          </a:p>
          <a:p>
            <a:pPr>
              <a:lnSpc>
                <a:spcPct val="100000"/>
              </a:lnSpc>
            </a:pPr>
            <a:r>
              <a:rPr lang="en-US" dirty="0"/>
              <a:t>Statewide influencer and promoter of IL.</a:t>
            </a:r>
          </a:p>
          <a:p>
            <a:pPr>
              <a:lnSpc>
                <a:spcPct val="100000"/>
              </a:lnSpc>
            </a:pPr>
            <a:r>
              <a:rPr lang="en-US" dirty="0"/>
              <a:t>The make-up of the SILC is critical, so consumer control is required – and the majority being people with disabilities who did not work for a CIL or state agency is to ensure there is not undue influence and that consumer control is clear.</a:t>
            </a:r>
          </a:p>
          <a:p>
            <a:pPr>
              <a:lnSpc>
                <a:spcPct val="100000"/>
              </a:lnSpc>
            </a:pPr>
            <a:r>
              <a:rPr lang="en-US" dirty="0"/>
              <a:t>Serve as a </a:t>
            </a:r>
            <a:r>
              <a:rPr lang="en-US" b="1" dirty="0"/>
              <a:t>direct</a:t>
            </a:r>
            <a:r>
              <a:rPr lang="en-US" dirty="0"/>
              <a:t> resource to the Governor and Other State Leadership regarding people with disabilities.</a:t>
            </a:r>
          </a:p>
          <a:p>
            <a:pPr marL="0" indent="0">
              <a:lnSpc>
                <a:spcPct val="100000"/>
              </a:lnSpc>
              <a:buNone/>
            </a:pPr>
            <a:endParaRPr lang="en-US" sz="1200" dirty="0"/>
          </a:p>
          <a:p>
            <a:pPr marL="0" indent="0">
              <a:lnSpc>
                <a:spcPct val="100000"/>
              </a:lnSpc>
              <a:buNone/>
            </a:pPr>
            <a:r>
              <a:rPr lang="en-US" sz="1600" dirty="0"/>
              <a:t>*SILC Connection Newsletter (Email from March 19, 2020) – Author Ann McDaniel</a:t>
            </a:r>
          </a:p>
        </p:txBody>
      </p:sp>
      <p:sp>
        <p:nvSpPr>
          <p:cNvPr id="4" name="Slide Number Placeholder 3">
            <a:extLst>
              <a:ext uri="{FF2B5EF4-FFF2-40B4-BE49-F238E27FC236}">
                <a16:creationId xmlns:a16="http://schemas.microsoft.com/office/drawing/2014/main" id="{26561477-4FB0-48A3-881C-CFAEE46E7535}"/>
              </a:ext>
            </a:extLst>
          </p:cNvPr>
          <p:cNvSpPr>
            <a:spLocks noGrp="1"/>
          </p:cNvSpPr>
          <p:nvPr>
            <p:ph type="sldNum" sz="quarter" idx="12"/>
          </p:nvPr>
        </p:nvSpPr>
        <p:spPr/>
        <p:txBody>
          <a:bodyPr/>
          <a:lstStyle/>
          <a:p>
            <a:fld id="{45AF61AB-B0DD-4F9C-9F8E-E57A609D99F7}" type="slidenum">
              <a:rPr lang="en-US" smtClean="0"/>
              <a:t>4</a:t>
            </a:fld>
            <a:endParaRPr lang="en-US" dirty="0"/>
          </a:p>
        </p:txBody>
      </p:sp>
    </p:spTree>
    <p:extLst>
      <p:ext uri="{BB962C8B-B14F-4D97-AF65-F5344CB8AC3E}">
        <p14:creationId xmlns:p14="http://schemas.microsoft.com/office/powerpoint/2010/main" val="3539517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199"/>
            <a:ext cx="8985250" cy="914401"/>
          </a:xfrm>
        </p:spPr>
        <p:txBody>
          <a:bodyPr>
            <a:normAutofit fontScale="90000"/>
          </a:bodyPr>
          <a:lstStyle/>
          <a:p>
            <a:r>
              <a:rPr lang="en-US" sz="660" dirty="0">
                <a:solidFill>
                  <a:schemeClr val="bg1">
                    <a:lumMod val="95000"/>
                  </a:schemeClr>
                </a:solidFill>
              </a:rPr>
              <a:t>&gt;&gt;Slide 5 </a:t>
            </a:r>
            <a:r>
              <a:rPr lang="en-US" sz="660" dirty="0">
                <a:solidFill>
                  <a:srgbClr val="0000FF"/>
                </a:solidFill>
              </a:rPr>
              <a:t>  </a:t>
            </a:r>
            <a:br>
              <a:rPr lang="en-US" sz="660" dirty="0">
                <a:solidFill>
                  <a:srgbClr val="0000FF"/>
                </a:solidFill>
              </a:rPr>
            </a:br>
            <a:r>
              <a:rPr lang="en-US" sz="3100" dirty="0"/>
              <a:t>Rehab Act – Reflection of SILC Independence &amp; Autonomy </a:t>
            </a:r>
            <a:r>
              <a:rPr lang="en-US" sz="3100" b="1" dirty="0"/>
              <a:t>   </a:t>
            </a:r>
            <a:endParaRPr lang="en-US" dirty="0"/>
          </a:p>
        </p:txBody>
      </p:sp>
      <p:sp>
        <p:nvSpPr>
          <p:cNvPr id="3" name="Content Placeholder 2"/>
          <p:cNvSpPr>
            <a:spLocks noGrp="1"/>
          </p:cNvSpPr>
          <p:nvPr>
            <p:ph idx="1"/>
          </p:nvPr>
        </p:nvSpPr>
        <p:spPr>
          <a:xfrm>
            <a:off x="609600" y="1447799"/>
            <a:ext cx="9061450" cy="5867401"/>
          </a:xfrm>
        </p:spPr>
        <p:txBody>
          <a:bodyPr>
            <a:normAutofit/>
          </a:bodyPr>
          <a:lstStyle/>
          <a:p>
            <a:pPr>
              <a:lnSpc>
                <a:spcPct val="110000"/>
              </a:lnSpc>
            </a:pPr>
            <a:r>
              <a:rPr lang="en-US" dirty="0"/>
              <a:t>Establishment of SILC – Consumer Controlled/Directed</a:t>
            </a:r>
          </a:p>
          <a:p>
            <a:pPr lvl="1">
              <a:lnSpc>
                <a:spcPct val="110000"/>
              </a:lnSpc>
              <a:buFont typeface="Wingdings" panose="05000000000000000000" pitchFamily="2" charset="2"/>
              <a:buChar char="§"/>
            </a:pPr>
            <a:r>
              <a:rPr lang="en-US" dirty="0"/>
              <a:t>SILC Composition</a:t>
            </a:r>
          </a:p>
          <a:p>
            <a:pPr lvl="2">
              <a:lnSpc>
                <a:spcPct val="110000"/>
              </a:lnSpc>
              <a:buFont typeface="Wingdings" panose="05000000000000000000" pitchFamily="2" charset="2"/>
              <a:buChar char="§"/>
            </a:pPr>
            <a:r>
              <a:rPr lang="en-US" dirty="0"/>
              <a:t>Majority of ALL Members</a:t>
            </a:r>
          </a:p>
          <a:p>
            <a:pPr lvl="2">
              <a:lnSpc>
                <a:spcPct val="110000"/>
              </a:lnSpc>
              <a:buFont typeface="Wingdings" panose="05000000000000000000" pitchFamily="2" charset="2"/>
              <a:buChar char="§"/>
            </a:pPr>
            <a:r>
              <a:rPr lang="en-US" dirty="0"/>
              <a:t>Majority of Voting Members</a:t>
            </a:r>
          </a:p>
          <a:p>
            <a:pPr lvl="1">
              <a:lnSpc>
                <a:spcPct val="110000"/>
              </a:lnSpc>
              <a:buFont typeface="Wingdings" panose="05000000000000000000" pitchFamily="2" charset="2"/>
              <a:buChar char="§"/>
            </a:pPr>
            <a:r>
              <a:rPr lang="en-US" dirty="0"/>
              <a:t>SILC Shall NOT be established within a state agency</a:t>
            </a:r>
            <a:endParaRPr lang="en-US" sz="900" dirty="0"/>
          </a:p>
          <a:p>
            <a:pPr>
              <a:lnSpc>
                <a:spcPct val="110000"/>
              </a:lnSpc>
            </a:pPr>
            <a:r>
              <a:rPr lang="en-US" dirty="0"/>
              <a:t>Supervision/Evaluation of SILC staff and hiring/Selection of SILC Executive Director</a:t>
            </a:r>
            <a:endParaRPr lang="en-US" sz="900" dirty="0"/>
          </a:p>
          <a:p>
            <a:pPr>
              <a:lnSpc>
                <a:spcPct val="110000"/>
              </a:lnSpc>
            </a:pPr>
            <a:r>
              <a:rPr lang="en-US" dirty="0"/>
              <a:t>ONLY one CIL Director Representative on SILC to represent the centers</a:t>
            </a:r>
          </a:p>
        </p:txBody>
      </p:sp>
      <p:sp>
        <p:nvSpPr>
          <p:cNvPr id="4" name="Slide Number Placeholder 3">
            <a:extLst>
              <a:ext uri="{FF2B5EF4-FFF2-40B4-BE49-F238E27FC236}">
                <a16:creationId xmlns:a16="http://schemas.microsoft.com/office/drawing/2014/main" id="{F5872EE4-7C8B-41D0-BCD2-A87607A8A1AD}"/>
              </a:ext>
            </a:extLst>
          </p:cNvPr>
          <p:cNvSpPr>
            <a:spLocks noGrp="1"/>
          </p:cNvSpPr>
          <p:nvPr>
            <p:ph type="sldNum" sz="quarter" idx="12"/>
          </p:nvPr>
        </p:nvSpPr>
        <p:spPr/>
        <p:txBody>
          <a:bodyPr/>
          <a:lstStyle/>
          <a:p>
            <a:fld id="{30D0C793-B1E6-4C0B-9295-A2C7CD38A822}" type="slidenum">
              <a:rPr lang="en-US" smtClean="0"/>
              <a:t>5</a:t>
            </a:fld>
            <a:endParaRPr lang="en-US" dirty="0"/>
          </a:p>
        </p:txBody>
      </p:sp>
    </p:spTree>
    <p:extLst>
      <p:ext uri="{BB962C8B-B14F-4D97-AF65-F5344CB8AC3E}">
        <p14:creationId xmlns:p14="http://schemas.microsoft.com/office/powerpoint/2010/main" val="3000939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328449"/>
            <a:ext cx="8985250" cy="914401"/>
          </a:xfrm>
        </p:spPr>
        <p:txBody>
          <a:bodyPr>
            <a:normAutofit fontScale="90000"/>
          </a:bodyPr>
          <a:lstStyle/>
          <a:p>
            <a:r>
              <a:rPr lang="en-US" sz="900" b="0" dirty="0">
                <a:solidFill>
                  <a:schemeClr val="bg1">
                    <a:lumMod val="85000"/>
                  </a:schemeClr>
                </a:solidFill>
              </a:rPr>
              <a:t>&gt;&gt;Slide 6 </a:t>
            </a:r>
            <a:br>
              <a:rPr lang="en-US" b="0" dirty="0">
                <a:solidFill>
                  <a:schemeClr val="bg1">
                    <a:lumMod val="85000"/>
                  </a:schemeClr>
                </a:solidFill>
              </a:rPr>
            </a:br>
            <a:r>
              <a:rPr lang="en-US" dirty="0"/>
              <a:t>Rehab Act – Reflection of SILC Independence &amp; Autonomy, cont’d.</a:t>
            </a:r>
          </a:p>
        </p:txBody>
      </p:sp>
      <p:sp>
        <p:nvSpPr>
          <p:cNvPr id="3" name="Content Placeholder 2"/>
          <p:cNvSpPr>
            <a:spLocks noGrp="1"/>
          </p:cNvSpPr>
          <p:nvPr>
            <p:ph idx="1"/>
          </p:nvPr>
        </p:nvSpPr>
        <p:spPr/>
        <p:txBody>
          <a:bodyPr/>
          <a:lstStyle/>
          <a:p>
            <a:pPr marL="0" indent="0">
              <a:buNone/>
            </a:pPr>
            <a:r>
              <a:rPr lang="en-US" b="1" dirty="0"/>
              <a:t>Example </a:t>
            </a:r>
          </a:p>
          <a:p>
            <a:r>
              <a:rPr lang="en-US" dirty="0"/>
              <a:t>Conflict of Interest?</a:t>
            </a:r>
          </a:p>
          <a:p>
            <a:pPr lvl="1">
              <a:buFont typeface="Wingdings" panose="05000000000000000000" pitchFamily="2" charset="2"/>
              <a:buChar char="§"/>
            </a:pPr>
            <a:r>
              <a:rPr lang="en-US" dirty="0"/>
              <a:t>CIL staff or board members serving as SILC officers </a:t>
            </a:r>
          </a:p>
          <a:p>
            <a:pPr lvl="2"/>
            <a:r>
              <a:rPr lang="en-US" dirty="0"/>
              <a:t>While the SILC can define conflict of interest further, it is not automatically a conflict for the CIL rep to serve as an officer or speak to funding (if their center doesn’t benefit more than another).</a:t>
            </a:r>
          </a:p>
          <a:p>
            <a:pPr lvl="2"/>
            <a:r>
              <a:rPr lang="en-US" dirty="0"/>
              <a:t>While there can only be one CIL Director Rep on the SILC, other CIL staff, board or consumers may serve as long as the SILC is consumer controlled.</a:t>
            </a:r>
          </a:p>
          <a:p>
            <a:pPr lvl="1">
              <a:buFont typeface="Wingdings" panose="05000000000000000000" pitchFamily="2" charset="2"/>
              <a:buChar char="§"/>
            </a:pPr>
            <a:r>
              <a:rPr lang="en-US" dirty="0"/>
              <a:t>CIL funding allocation &amp; Part B distribution conflicts</a:t>
            </a:r>
          </a:p>
          <a:p>
            <a:pPr lvl="1"/>
            <a:endParaRPr lang="en-US" dirty="0"/>
          </a:p>
        </p:txBody>
      </p:sp>
      <p:sp>
        <p:nvSpPr>
          <p:cNvPr id="4" name="Slide Number Placeholder 3"/>
          <p:cNvSpPr>
            <a:spLocks noGrp="1"/>
          </p:cNvSpPr>
          <p:nvPr>
            <p:ph type="sldNum" sz="quarter" idx="12"/>
          </p:nvPr>
        </p:nvSpPr>
        <p:spPr/>
        <p:txBody>
          <a:bodyPr/>
          <a:lstStyle/>
          <a:p>
            <a:fld id="{45AF61AB-B0DD-4F9C-9F8E-E57A609D99F7}" type="slidenum">
              <a:rPr lang="en-US" smtClean="0"/>
              <a:t>6</a:t>
            </a:fld>
            <a:endParaRPr lang="en-US" dirty="0"/>
          </a:p>
        </p:txBody>
      </p:sp>
    </p:spTree>
    <p:extLst>
      <p:ext uri="{BB962C8B-B14F-4D97-AF65-F5344CB8AC3E}">
        <p14:creationId xmlns:p14="http://schemas.microsoft.com/office/powerpoint/2010/main" val="1203772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199"/>
            <a:ext cx="8985250" cy="914401"/>
          </a:xfrm>
        </p:spPr>
        <p:txBody>
          <a:bodyPr>
            <a:noAutofit/>
          </a:bodyPr>
          <a:lstStyle/>
          <a:p>
            <a:r>
              <a:rPr lang="en-US" sz="800" b="0" dirty="0">
                <a:solidFill>
                  <a:schemeClr val="bg1">
                    <a:lumMod val="85000"/>
                  </a:schemeClr>
                </a:solidFill>
              </a:rPr>
              <a:t>&gt;&gt;Slide 7</a:t>
            </a:r>
            <a:br>
              <a:rPr lang="en-US" sz="800" b="0" dirty="0">
                <a:solidFill>
                  <a:schemeClr val="bg1">
                    <a:lumMod val="85000"/>
                  </a:schemeClr>
                </a:solidFill>
              </a:rPr>
            </a:br>
            <a:r>
              <a:rPr lang="en-US" dirty="0">
                <a:latin typeface="Arial Rounded MT Bold" panose="020F0704030504030204" pitchFamily="34" charset="77"/>
              </a:rPr>
              <a:t>IL Regulations – Reflection of SILC Independence &amp; Autonomy </a:t>
            </a:r>
            <a:r>
              <a:rPr lang="en-US" sz="2500" dirty="0">
                <a:solidFill>
                  <a:schemeClr val="bg1">
                    <a:lumMod val="95000"/>
                  </a:schemeClr>
                </a:solidFill>
                <a:latin typeface="+mj-lt"/>
              </a:rPr>
              <a:t>4</a:t>
            </a:r>
            <a:endParaRPr lang="en-US" sz="3200" b="0" dirty="0"/>
          </a:p>
        </p:txBody>
      </p:sp>
      <p:sp>
        <p:nvSpPr>
          <p:cNvPr id="3" name="Subtitle 2"/>
          <p:cNvSpPr>
            <a:spLocks noGrp="1"/>
          </p:cNvSpPr>
          <p:nvPr>
            <p:ph idx="1"/>
          </p:nvPr>
        </p:nvSpPr>
        <p:spPr/>
        <p:txBody>
          <a:bodyPr vert="horz" lIns="91440" tIns="45720" rIns="91440" bIns="45720" rtlCol="0" anchor="t">
            <a:normAutofit/>
          </a:bodyPr>
          <a:lstStyle/>
          <a:p>
            <a:pPr marL="0" indent="0">
              <a:lnSpc>
                <a:spcPct val="100000"/>
              </a:lnSpc>
              <a:buNone/>
            </a:pPr>
            <a:r>
              <a:rPr lang="en-US" sz="2600" b="1" dirty="0">
                <a:ea typeface="+mn-lt"/>
                <a:cs typeface="+mn-lt"/>
              </a:rPr>
              <a:t>1329 Subpart B</a:t>
            </a:r>
          </a:p>
          <a:p>
            <a:pPr>
              <a:lnSpc>
                <a:spcPct val="100000"/>
              </a:lnSpc>
            </a:pPr>
            <a:r>
              <a:rPr lang="en-US" dirty="0">
                <a:ea typeface="+mn-lt"/>
                <a:cs typeface="+mn-lt"/>
              </a:rPr>
              <a:t>The SILC shall not be established as an entity within a State agency, including the DSE. The SILC shall be independent of and autonomous from the DSE and all other State agencies.</a:t>
            </a:r>
            <a:endParaRPr lang="en-US" dirty="0"/>
          </a:p>
          <a:p>
            <a:pPr>
              <a:lnSpc>
                <a:spcPct val="100000"/>
              </a:lnSpc>
            </a:pPr>
            <a:r>
              <a:rPr lang="en-US" dirty="0">
                <a:ea typeface="+mn-lt"/>
                <a:cs typeface="+mn-lt"/>
              </a:rPr>
              <a:t>No conditions or requirements may be included in the SILC's resource plan that may compromise the independence of the SILC.</a:t>
            </a:r>
            <a:endParaRPr lang="en-US" dirty="0">
              <a:cs typeface="Calibri"/>
            </a:endParaRPr>
          </a:p>
          <a:p>
            <a:pPr>
              <a:lnSpc>
                <a:spcPct val="100000"/>
              </a:lnSpc>
            </a:pPr>
            <a:r>
              <a:rPr lang="en-US" dirty="0"/>
              <a:t>The SILC is responsible for the proper expenditure of funds and use of resources that it receives under the resource plan.</a:t>
            </a:r>
          </a:p>
        </p:txBody>
      </p:sp>
      <p:sp>
        <p:nvSpPr>
          <p:cNvPr id="4" name="Slide Number Placeholder 3">
            <a:extLst>
              <a:ext uri="{FF2B5EF4-FFF2-40B4-BE49-F238E27FC236}">
                <a16:creationId xmlns:a16="http://schemas.microsoft.com/office/drawing/2014/main" id="{A931A13C-2DEB-40F6-84B3-47E8E831C198}"/>
              </a:ext>
            </a:extLst>
          </p:cNvPr>
          <p:cNvSpPr>
            <a:spLocks noGrp="1"/>
          </p:cNvSpPr>
          <p:nvPr>
            <p:ph type="sldNum" sz="quarter" idx="12"/>
          </p:nvPr>
        </p:nvSpPr>
        <p:spPr/>
        <p:txBody>
          <a:bodyPr/>
          <a:lstStyle/>
          <a:p>
            <a:fld id="{30D0C793-B1E6-4C0B-9295-A2C7CD38A822}" type="slidenum">
              <a:rPr lang="en-US" smtClean="0"/>
              <a:t>7</a:t>
            </a:fld>
            <a:endParaRPr lang="en-US" dirty="0"/>
          </a:p>
        </p:txBody>
      </p:sp>
    </p:spTree>
    <p:extLst>
      <p:ext uri="{BB962C8B-B14F-4D97-AF65-F5344CB8AC3E}">
        <p14:creationId xmlns:p14="http://schemas.microsoft.com/office/powerpoint/2010/main" val="331886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3030-B317-A74F-952A-64EE890E1B71}"/>
              </a:ext>
            </a:extLst>
          </p:cNvPr>
          <p:cNvSpPr>
            <a:spLocks noGrp="1"/>
          </p:cNvSpPr>
          <p:nvPr>
            <p:ph type="title"/>
          </p:nvPr>
        </p:nvSpPr>
        <p:spPr>
          <a:xfrm>
            <a:off x="692150" y="457199"/>
            <a:ext cx="8985250" cy="914401"/>
          </a:xfrm>
        </p:spPr>
        <p:txBody>
          <a:bodyPr>
            <a:normAutofit fontScale="90000"/>
          </a:bodyPr>
          <a:lstStyle/>
          <a:p>
            <a:r>
              <a:rPr lang="en-US" sz="800" b="0" dirty="0">
                <a:solidFill>
                  <a:schemeClr val="bg1">
                    <a:lumMod val="85000"/>
                  </a:schemeClr>
                </a:solidFill>
              </a:rPr>
              <a:t>&gt;&gt;Slide 8</a:t>
            </a:r>
            <a:br>
              <a:rPr lang="en-US" sz="800" b="0" dirty="0">
                <a:solidFill>
                  <a:schemeClr val="bg1">
                    <a:lumMod val="85000"/>
                  </a:schemeClr>
                </a:solidFill>
              </a:rPr>
            </a:br>
            <a:r>
              <a:rPr lang="en-US" sz="3100" dirty="0"/>
              <a:t>SILC/DSE Indicators &amp; Assurances – Reflection of SILC Independence &amp; Autonomy</a:t>
            </a:r>
            <a:endParaRPr lang="en-US" dirty="0"/>
          </a:p>
        </p:txBody>
      </p:sp>
      <p:sp>
        <p:nvSpPr>
          <p:cNvPr id="3" name="Content Placeholder 2">
            <a:extLst>
              <a:ext uri="{FF2B5EF4-FFF2-40B4-BE49-F238E27FC236}">
                <a16:creationId xmlns:a16="http://schemas.microsoft.com/office/drawing/2014/main" id="{08AD8A3B-9DA0-9348-8509-CA9DAFFC8391}"/>
              </a:ext>
            </a:extLst>
          </p:cNvPr>
          <p:cNvSpPr>
            <a:spLocks noGrp="1"/>
          </p:cNvSpPr>
          <p:nvPr>
            <p:ph idx="1"/>
          </p:nvPr>
        </p:nvSpPr>
        <p:spPr>
          <a:xfrm>
            <a:off x="692150" y="1447800"/>
            <a:ext cx="8985250" cy="5237162"/>
          </a:xfrm>
        </p:spPr>
        <p:txBody>
          <a:bodyPr>
            <a:normAutofit fontScale="92500" lnSpcReduction="20000"/>
          </a:bodyPr>
          <a:lstStyle/>
          <a:p>
            <a:pPr marL="0" indent="0">
              <a:lnSpc>
                <a:spcPct val="100000"/>
              </a:lnSpc>
              <a:buNone/>
            </a:pPr>
            <a:r>
              <a:rPr lang="en-US" b="1" dirty="0"/>
              <a:t>SILC Indicators</a:t>
            </a:r>
          </a:p>
          <a:p>
            <a:pPr>
              <a:lnSpc>
                <a:spcPct val="100000"/>
              </a:lnSpc>
            </a:pPr>
            <a:r>
              <a:rPr lang="en-US" dirty="0"/>
              <a:t>SILC maintains regular communication with the appointing authority to ensure efficiency and timeliness of the appointment process.</a:t>
            </a:r>
          </a:p>
          <a:p>
            <a:pPr marL="0" indent="0">
              <a:lnSpc>
                <a:spcPct val="100000"/>
              </a:lnSpc>
              <a:buNone/>
            </a:pPr>
            <a:endParaRPr lang="en-US" b="1" dirty="0"/>
          </a:p>
          <a:p>
            <a:pPr marL="0" indent="0">
              <a:lnSpc>
                <a:spcPct val="100000"/>
              </a:lnSpc>
              <a:buNone/>
            </a:pPr>
            <a:r>
              <a:rPr lang="en-US" b="1" dirty="0"/>
              <a:t>SILC Assurances</a:t>
            </a:r>
          </a:p>
          <a:p>
            <a:pPr>
              <a:lnSpc>
                <a:spcPct val="100000"/>
              </a:lnSpc>
            </a:pPr>
            <a:r>
              <a:rPr lang="en-US" dirty="0"/>
              <a:t>SILC is </a:t>
            </a:r>
            <a:r>
              <a:rPr lang="en-US" b="1" dirty="0"/>
              <a:t>not</a:t>
            </a:r>
            <a:r>
              <a:rPr lang="en-US" dirty="0"/>
              <a:t> established as an entity within a state agency.</a:t>
            </a:r>
          </a:p>
          <a:p>
            <a:pPr>
              <a:lnSpc>
                <a:spcPct val="100000"/>
              </a:lnSpc>
            </a:pPr>
            <a:r>
              <a:rPr lang="en-US" dirty="0"/>
              <a:t>If the SILC utilizes DSE staff, the SILC maintains management and responsibility of said staff in regard to SILC functions including the responsibility to chose or refuse staff and to evaluate their performance related to the SILC.</a:t>
            </a:r>
          </a:p>
          <a:p>
            <a:pPr>
              <a:lnSpc>
                <a:spcPct val="100000"/>
              </a:lnSpc>
            </a:pPr>
            <a:r>
              <a:rPr lang="en-US" dirty="0"/>
              <a:t>SPIL assures the state will </a:t>
            </a:r>
            <a:r>
              <a:rPr lang="en-US" b="1" dirty="0"/>
              <a:t>not</a:t>
            </a:r>
            <a:r>
              <a:rPr lang="en-US" dirty="0"/>
              <a:t> interfere with the operations of the SILC except as provided by the law.</a:t>
            </a:r>
          </a:p>
        </p:txBody>
      </p:sp>
      <p:sp>
        <p:nvSpPr>
          <p:cNvPr id="4" name="Slide Number Placeholder 3">
            <a:extLst>
              <a:ext uri="{FF2B5EF4-FFF2-40B4-BE49-F238E27FC236}">
                <a16:creationId xmlns:a16="http://schemas.microsoft.com/office/drawing/2014/main" id="{108E6740-6750-4234-A3B3-4836E7C980E5}"/>
              </a:ext>
            </a:extLst>
          </p:cNvPr>
          <p:cNvSpPr>
            <a:spLocks noGrp="1"/>
          </p:cNvSpPr>
          <p:nvPr>
            <p:ph type="sldNum" sz="quarter" idx="12"/>
          </p:nvPr>
        </p:nvSpPr>
        <p:spPr/>
        <p:txBody>
          <a:bodyPr/>
          <a:lstStyle/>
          <a:p>
            <a:fld id="{45AF61AB-B0DD-4F9C-9F8E-E57A609D99F7}" type="slidenum">
              <a:rPr lang="en-US" smtClean="0"/>
              <a:t>8</a:t>
            </a:fld>
            <a:endParaRPr lang="en-US" dirty="0"/>
          </a:p>
        </p:txBody>
      </p:sp>
    </p:spTree>
    <p:extLst>
      <p:ext uri="{BB962C8B-B14F-4D97-AF65-F5344CB8AC3E}">
        <p14:creationId xmlns:p14="http://schemas.microsoft.com/office/powerpoint/2010/main" val="866025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3030-B317-A74F-952A-64EE890E1B71}"/>
              </a:ext>
            </a:extLst>
          </p:cNvPr>
          <p:cNvSpPr>
            <a:spLocks noGrp="1"/>
          </p:cNvSpPr>
          <p:nvPr>
            <p:ph type="title"/>
          </p:nvPr>
        </p:nvSpPr>
        <p:spPr/>
        <p:txBody>
          <a:bodyPr>
            <a:normAutofit fontScale="90000"/>
          </a:bodyPr>
          <a:lstStyle/>
          <a:p>
            <a:r>
              <a:rPr lang="en-US" sz="600" b="0" dirty="0">
                <a:solidFill>
                  <a:schemeClr val="bg1">
                    <a:lumMod val="85000"/>
                  </a:schemeClr>
                </a:solidFill>
              </a:rPr>
              <a:t>&gt;&gt;Slide 9</a:t>
            </a:r>
            <a:br>
              <a:rPr lang="en-US" sz="600" b="0" dirty="0">
                <a:solidFill>
                  <a:schemeClr val="bg1">
                    <a:lumMod val="85000"/>
                  </a:schemeClr>
                </a:solidFill>
              </a:rPr>
            </a:br>
            <a:r>
              <a:rPr lang="en-US" sz="3100" dirty="0"/>
              <a:t>SILC/DSE Indicators &amp; Assurances – Reflection of SILC Independence &amp; Autonomy</a:t>
            </a:r>
            <a:r>
              <a:rPr lang="en-US" sz="3100" b="0" dirty="0"/>
              <a:t>, cont’d.</a:t>
            </a:r>
            <a:endParaRPr lang="en-US" sz="2400" dirty="0"/>
          </a:p>
        </p:txBody>
      </p:sp>
      <p:sp>
        <p:nvSpPr>
          <p:cNvPr id="3" name="Content Placeholder 2">
            <a:extLst>
              <a:ext uri="{FF2B5EF4-FFF2-40B4-BE49-F238E27FC236}">
                <a16:creationId xmlns:a16="http://schemas.microsoft.com/office/drawing/2014/main" id="{08AD8A3B-9DA0-9348-8509-CA9DAFFC8391}"/>
              </a:ext>
            </a:extLst>
          </p:cNvPr>
          <p:cNvSpPr>
            <a:spLocks noGrp="1"/>
          </p:cNvSpPr>
          <p:nvPr>
            <p:ph idx="1"/>
          </p:nvPr>
        </p:nvSpPr>
        <p:spPr>
          <a:xfrm>
            <a:off x="692150" y="1447800"/>
            <a:ext cx="9061450" cy="5943600"/>
          </a:xfrm>
        </p:spPr>
        <p:txBody>
          <a:bodyPr>
            <a:normAutofit fontScale="85000" lnSpcReduction="20000"/>
          </a:bodyPr>
          <a:lstStyle/>
          <a:p>
            <a:pPr marL="0" indent="0">
              <a:lnSpc>
                <a:spcPct val="120000"/>
              </a:lnSpc>
              <a:buNone/>
            </a:pPr>
            <a:r>
              <a:rPr lang="en-US" b="1" dirty="0"/>
              <a:t>DSE Assurances</a:t>
            </a:r>
          </a:p>
          <a:p>
            <a:pPr>
              <a:lnSpc>
                <a:spcPct val="120000"/>
              </a:lnSpc>
            </a:pPr>
            <a:r>
              <a:rPr lang="en-US" dirty="0"/>
              <a:t>DSE will abide by SILC determination to utilize DSE staff.</a:t>
            </a:r>
          </a:p>
          <a:p>
            <a:pPr lvl="1">
              <a:lnSpc>
                <a:spcPct val="120000"/>
              </a:lnSpc>
              <a:buFont typeface="Wingdings" panose="05000000000000000000" pitchFamily="2" charset="2"/>
              <a:buChar char="§"/>
            </a:pPr>
            <a:r>
              <a:rPr lang="en-US" dirty="0"/>
              <a:t>DSE assures management of such staff with regard to SILC activities and functions is the sole responsibility of the SILC. </a:t>
            </a:r>
          </a:p>
          <a:p>
            <a:pPr>
              <a:lnSpc>
                <a:spcPct val="120000"/>
              </a:lnSpc>
            </a:pPr>
            <a:r>
              <a:rPr lang="en-US" dirty="0"/>
              <a:t>DSE assures that the SILC is established as an autonomous entity. </a:t>
            </a:r>
          </a:p>
          <a:p>
            <a:pPr>
              <a:lnSpc>
                <a:spcPct val="120000"/>
              </a:lnSpc>
            </a:pPr>
            <a:r>
              <a:rPr lang="en-US" dirty="0"/>
              <a:t>DSE will </a:t>
            </a:r>
            <a:r>
              <a:rPr lang="en-US" b="1" dirty="0"/>
              <a:t>not</a:t>
            </a:r>
            <a:r>
              <a:rPr lang="en-US" dirty="0"/>
              <a:t> interfere with the operations of the SILC:</a:t>
            </a:r>
          </a:p>
          <a:p>
            <a:pPr lvl="1">
              <a:lnSpc>
                <a:spcPct val="120000"/>
              </a:lnSpc>
              <a:buFont typeface="Wingdings" panose="05000000000000000000" pitchFamily="2" charset="2"/>
              <a:buChar char="§"/>
            </a:pPr>
            <a:r>
              <a:rPr lang="en-US" dirty="0"/>
              <a:t>Expenditure of federal funds</a:t>
            </a:r>
          </a:p>
          <a:p>
            <a:pPr lvl="1">
              <a:lnSpc>
                <a:spcPct val="120000"/>
              </a:lnSpc>
              <a:buFont typeface="Wingdings" panose="05000000000000000000" pitchFamily="2" charset="2"/>
              <a:buChar char="§"/>
            </a:pPr>
            <a:r>
              <a:rPr lang="en-US" dirty="0"/>
              <a:t>Meeting schedules and agendas</a:t>
            </a:r>
          </a:p>
          <a:p>
            <a:pPr lvl="1">
              <a:lnSpc>
                <a:spcPct val="120000"/>
              </a:lnSpc>
              <a:buFont typeface="Wingdings" panose="05000000000000000000" pitchFamily="2" charset="2"/>
              <a:buChar char="§"/>
            </a:pPr>
            <a:r>
              <a:rPr lang="en-US" dirty="0"/>
              <a:t>SILC Board business</a:t>
            </a:r>
          </a:p>
          <a:p>
            <a:pPr lvl="1">
              <a:lnSpc>
                <a:spcPct val="120000"/>
              </a:lnSpc>
              <a:buFont typeface="Wingdings" panose="05000000000000000000" pitchFamily="2" charset="2"/>
              <a:buChar char="§"/>
            </a:pPr>
            <a:r>
              <a:rPr lang="en-US" dirty="0"/>
              <a:t>Voting actions of the SILC Board</a:t>
            </a:r>
          </a:p>
          <a:p>
            <a:pPr lvl="1">
              <a:lnSpc>
                <a:spcPct val="120000"/>
              </a:lnSpc>
              <a:buFont typeface="Wingdings" panose="05000000000000000000" pitchFamily="2" charset="2"/>
              <a:buChar char="§"/>
            </a:pPr>
            <a:r>
              <a:rPr lang="en-US" dirty="0"/>
              <a:t>Personnel Actions</a:t>
            </a:r>
          </a:p>
          <a:p>
            <a:pPr lvl="1">
              <a:lnSpc>
                <a:spcPct val="120000"/>
              </a:lnSpc>
              <a:buFont typeface="Wingdings" panose="05000000000000000000" pitchFamily="2" charset="2"/>
              <a:buChar char="§"/>
            </a:pPr>
            <a:r>
              <a:rPr lang="en-US" dirty="0"/>
              <a:t>Allowable Travel</a:t>
            </a:r>
          </a:p>
          <a:p>
            <a:pPr lvl="1">
              <a:lnSpc>
                <a:spcPct val="120000"/>
              </a:lnSpc>
              <a:buFont typeface="Wingdings" panose="05000000000000000000" pitchFamily="2" charset="2"/>
              <a:buChar char="§"/>
            </a:pPr>
            <a:r>
              <a:rPr lang="en-US" dirty="0"/>
              <a:t>Trainings</a:t>
            </a:r>
          </a:p>
        </p:txBody>
      </p:sp>
      <p:sp>
        <p:nvSpPr>
          <p:cNvPr id="4" name="Slide Number Placeholder 3">
            <a:extLst>
              <a:ext uri="{FF2B5EF4-FFF2-40B4-BE49-F238E27FC236}">
                <a16:creationId xmlns:a16="http://schemas.microsoft.com/office/drawing/2014/main" id="{D2489E48-5775-4EE1-95E4-DEE37BB5DC2A}"/>
              </a:ext>
            </a:extLst>
          </p:cNvPr>
          <p:cNvSpPr>
            <a:spLocks noGrp="1"/>
          </p:cNvSpPr>
          <p:nvPr>
            <p:ph type="sldNum" sz="quarter" idx="12"/>
          </p:nvPr>
        </p:nvSpPr>
        <p:spPr/>
        <p:txBody>
          <a:bodyPr/>
          <a:lstStyle/>
          <a:p>
            <a:fld id="{45AF61AB-B0DD-4F9C-9F8E-E57A609D99F7}" type="slidenum">
              <a:rPr lang="en-US" smtClean="0"/>
              <a:t>9</a:t>
            </a:fld>
            <a:endParaRPr lang="en-US" dirty="0"/>
          </a:p>
        </p:txBody>
      </p:sp>
    </p:spTree>
    <p:extLst>
      <p:ext uri="{BB962C8B-B14F-4D97-AF65-F5344CB8AC3E}">
        <p14:creationId xmlns:p14="http://schemas.microsoft.com/office/powerpoint/2010/main" val="149655489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7443</TotalTime>
  <Words>1631</Words>
  <Application>Microsoft Office PowerPoint</Application>
  <PresentationFormat>Custom</PresentationFormat>
  <Paragraphs>163</Paragraphs>
  <Slides>22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Rounded MT Bold</vt:lpstr>
      <vt:lpstr>Calibri</vt:lpstr>
      <vt:lpstr>Calibri Light</vt:lpstr>
      <vt:lpstr>IL-Arial Rounded MT Bold</vt:lpstr>
      <vt:lpstr>Times New Roman</vt:lpstr>
      <vt:lpstr>Wingdings</vt:lpstr>
      <vt:lpstr>Custom Design</vt:lpstr>
      <vt:lpstr>&gt;&gt;Slide 1</vt:lpstr>
      <vt:lpstr>&gt;&gt;Slide 2 SILCs and the Importance of Autonomy: Power Struggles and Relationships with the DSE and the IL Network   Presenter:  FranSha’ Anderson  Kathy Cooper Amber O’Haver Dora Easterling Shelly Simmons  September 1, 2021</vt:lpstr>
      <vt:lpstr>&gt;&gt;Slide 3 What you will Learn</vt:lpstr>
      <vt:lpstr>&gt;&gt;Slide 4 Why SILCs?*</vt:lpstr>
      <vt:lpstr>&gt;&gt;Slide 5    Rehab Act – Reflection of SILC Independence &amp; Autonomy    </vt:lpstr>
      <vt:lpstr>&gt;&gt;Slide 6  Rehab Act – Reflection of SILC Independence &amp; Autonomy, cont’d.</vt:lpstr>
      <vt:lpstr>&gt;&gt;Slide 7 IL Regulations – Reflection of SILC Independence &amp; Autonomy 4</vt:lpstr>
      <vt:lpstr>&gt;&gt;Slide 8 SILC/DSE Indicators &amp; Assurances – Reflection of SILC Independence &amp; Autonomy</vt:lpstr>
      <vt:lpstr>&gt;&gt;Slide 9 SILC/DSE Indicators &amp; Assurances – Reflection of SILC Independence &amp; Autonomy, cont’d.</vt:lpstr>
      <vt:lpstr>&gt;&gt;Slide 10 Audience Participation &amp; Questions</vt:lpstr>
      <vt:lpstr>&gt;&gt;Slide 11 Definition of Autonomy</vt:lpstr>
      <vt:lpstr>&gt;&gt;Slide 12 What does SILC Independence &amp; Autonomy Look Like?</vt:lpstr>
      <vt:lpstr>&gt;&gt;Slide 13 What does SILC Independence &amp; Autonomy Look Like? cont’d. </vt:lpstr>
      <vt:lpstr>&gt;&gt;Slide 14 What does SILC Independence &amp; Autonomy Look Like? cont’d. 2</vt:lpstr>
      <vt:lpstr>&gt;&gt;Slide 15 Audience Participation &amp; Questions </vt:lpstr>
      <vt:lpstr>&gt;&gt;Slide 16 How might a SILC maintain, ensure or reinforce its Independence &amp; Autonomy (SILCs sharing examples)?</vt:lpstr>
      <vt:lpstr>&gt;&gt;Slide 17 How might a SILC maintain, ensure or reinforce its Independence &amp; Autonomy (SILCs sharing examples) cont’d.</vt:lpstr>
      <vt:lpstr>&gt;&gt;Slide 18 How might a SILC maintain, ensure or reinforce its Independence &amp; Autonomy (SILCs sharing examples)? cont’d. 2</vt:lpstr>
      <vt:lpstr>&gt;&gt;Slide 19 Questions &amp; Discussion</vt:lpstr>
      <vt:lpstr>&gt;&gt; Slide 20 Additional Questions or Concerns for NASILC…</vt:lpstr>
      <vt:lpstr>&gt;&gt; Slide 20 Final Questions and Evaluation Survey</vt:lpstr>
      <vt:lpstr>&gt;&gt; Slide 21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dc:creator>
  <cp:lastModifiedBy>Carol Eubanks</cp:lastModifiedBy>
  <cp:revision>265</cp:revision>
  <cp:lastPrinted>2019-11-15T16:17:43Z</cp:lastPrinted>
  <dcterms:created xsi:type="dcterms:W3CDTF">2019-06-30T15:12:08Z</dcterms:created>
  <dcterms:modified xsi:type="dcterms:W3CDTF">2021-08-20T17:03:18Z</dcterms:modified>
</cp:coreProperties>
</file>