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636" r:id="rId2"/>
    <p:sldId id="758" r:id="rId3"/>
    <p:sldId id="759" r:id="rId4"/>
    <p:sldId id="760" r:id="rId5"/>
    <p:sldId id="761" r:id="rId6"/>
    <p:sldId id="742" r:id="rId7"/>
    <p:sldId id="736" r:id="rId8"/>
    <p:sldId id="737" r:id="rId9"/>
    <p:sldId id="757" r:id="rId10"/>
    <p:sldId id="765" r:id="rId11"/>
    <p:sldId id="766" r:id="rId12"/>
    <p:sldId id="751" r:id="rId13"/>
    <p:sldId id="764"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Jerri Davison" initials="JD" lastIdx="6" clrIdx="1">
    <p:extLst>
      <p:ext uri="{19B8F6BF-5375-455C-9EA6-DF929625EA0E}">
        <p15:presenceInfo xmlns:p15="http://schemas.microsoft.com/office/powerpoint/2012/main" userId="S-1-5-21-1436191093-2433587255-765818421-11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05" autoAdjust="0"/>
    <p:restoredTop sz="96357" autoAdjust="0"/>
  </p:normalViewPr>
  <p:slideViewPr>
    <p:cSldViewPr>
      <p:cViewPr varScale="1">
        <p:scale>
          <a:sx n="110" d="100"/>
          <a:sy n="110" d="100"/>
        </p:scale>
        <p:origin x="24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p:scale>
          <a:sx n="100" d="100"/>
          <a:sy n="100" d="100"/>
        </p:scale>
        <p:origin x="2352"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9/14/2021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0770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40FD86-9BCF-4886-A05C-E17597BA8168}" type="slidenum">
              <a:rPr lang="en-US" smtClean="0"/>
              <a:t>13</a:t>
            </a:fld>
            <a:endParaRPr lang="en-US"/>
          </a:p>
        </p:txBody>
      </p:sp>
    </p:spTree>
    <p:extLst>
      <p:ext uri="{BB962C8B-B14F-4D97-AF65-F5344CB8AC3E}">
        <p14:creationId xmlns:p14="http://schemas.microsoft.com/office/powerpoint/2010/main" val="218883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a:p>
        </p:txBody>
      </p:sp>
      <p:sp>
        <p:nvSpPr>
          <p:cNvPr id="2" name="Title 1"/>
          <p:cNvSpPr>
            <a:spLocks noGrp="1"/>
          </p:cNvSpPr>
          <p:nvPr>
            <p:ph type="title"/>
          </p:nvPr>
        </p:nvSpPr>
        <p:spPr>
          <a:xfrm>
            <a:off x="228600" y="274638"/>
            <a:ext cx="7696200" cy="792162"/>
          </a:xfrm>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9788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a:p>
        </p:txBody>
      </p:sp>
      <p:pic>
        <p:nvPicPr>
          <p:cNvPr id="7" name="Picture 6" descr="ILRU logo - ilru red block letters with blue &quot;eyebrow&quot; over it"/>
          <p:cNvPicPr>
            <a:picLocks noChangeAspect="1"/>
          </p:cNvPicPr>
          <p:nvPr userDrawn="1"/>
        </p:nvPicPr>
        <p:blipFill>
          <a:blip r:embed="rId7"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urldefense.proofpoint.com/v2/url?u=https-3A__uthtmc.az1.qualtrics.com_jfe_form_SV-5F2crb9rz43nNVIGi&amp;d=DwMGaQ&amp;c=ZQs-KZ8oxEw0p81sqgiaRA&amp;r=uGn_Vkl_JR-YWpk6ktqEcA&amp;m=xfzhFq-bty8YspkI6XNCm3zhrqaKRlBSBQz96mEaIiQ&amp;s=OQUbq9KwFG8qR2KJpjKsF6Cpn6yveVV3S0TMEiPrxXw&amp;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mailto:tim@ncil.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0"/>
            <a:ext cx="8855064" cy="859730"/>
          </a:xfrm>
        </p:spPr>
        <p:txBody>
          <a:bodyPr>
            <a:noAutofit/>
          </a:bodyPr>
          <a:lstStyle/>
          <a:p>
            <a:pPr algn="ctr"/>
            <a:r>
              <a:rPr lang="en-US" sz="600" dirty="0">
                <a:solidFill>
                  <a:schemeClr val="bg1">
                    <a:lumMod val="95000"/>
                  </a:schemeClr>
                </a:solidFill>
              </a:rPr>
              <a:t>&gt;&gt;Slide 1 </a:t>
            </a:r>
            <a:br>
              <a:rPr lang="en-US" sz="600" dirty="0">
                <a:solidFill>
                  <a:schemeClr val="bg1">
                    <a:lumMod val="95000"/>
                  </a:schemeClr>
                </a:solidFill>
              </a:rPr>
            </a:br>
            <a:r>
              <a:rPr lang="en-US" sz="1600" dirty="0"/>
              <a:t>Independent Living Research Utilization</a:t>
            </a: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859730"/>
            <a:ext cx="7352413" cy="5312470"/>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63933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14600"/>
            <a:ext cx="8458200" cy="792162"/>
          </a:xfrm>
        </p:spPr>
        <p:txBody>
          <a:bodyPr/>
          <a:lstStyle/>
          <a:p>
            <a:pPr lvl="3" algn="ctr"/>
            <a:r>
              <a:rPr lang="en-US" sz="800" dirty="0">
                <a:solidFill>
                  <a:schemeClr val="bg1">
                    <a:lumMod val="95000"/>
                  </a:schemeClr>
                </a:solidFill>
              </a:rPr>
              <a:t>&gt;&gt;Slide 10 </a:t>
            </a:r>
            <a:br>
              <a:rPr lang="en-US" sz="800" dirty="0">
                <a:solidFill>
                  <a:schemeClr val="bg1">
                    <a:lumMod val="95000"/>
                  </a:schemeClr>
                </a:solidFill>
              </a:rPr>
            </a:br>
            <a:r>
              <a:rPr lang="en-US" dirty="0">
                <a:effectLst/>
                <a:latin typeface="+mj-lt"/>
                <a:ea typeface="Calibri" panose="020F0502020204030204" pitchFamily="34" charset="0"/>
                <a:cs typeface="Times New Roman" panose="02020603050405020304" pitchFamily="18" charset="0"/>
              </a:rPr>
              <a:t>How do implicit bias and racism impact this work and how have you worked through that?</a:t>
            </a:r>
            <a:endParaRPr lang="en-US" dirty="0">
              <a:effectLst/>
              <a:latin typeface="+mj-l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10</a:t>
            </a:fld>
            <a:endParaRPr lang="en-US"/>
          </a:p>
        </p:txBody>
      </p:sp>
    </p:spTree>
    <p:extLst>
      <p:ext uri="{BB962C8B-B14F-4D97-AF65-F5344CB8AC3E}">
        <p14:creationId xmlns:p14="http://schemas.microsoft.com/office/powerpoint/2010/main" val="391793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458200" cy="792162"/>
          </a:xfrm>
        </p:spPr>
        <p:txBody>
          <a:bodyPr/>
          <a:lstStyle/>
          <a:p>
            <a:pPr lvl="3" algn="ctr"/>
            <a:r>
              <a:rPr lang="en-US" sz="800" dirty="0">
                <a:solidFill>
                  <a:schemeClr val="bg1">
                    <a:lumMod val="95000"/>
                  </a:schemeClr>
                </a:solidFill>
              </a:rPr>
              <a:t>&gt;&gt;Slide 11 </a:t>
            </a:r>
            <a:br>
              <a:rPr lang="en-US" sz="800" dirty="0">
                <a:solidFill>
                  <a:schemeClr val="bg1">
                    <a:lumMod val="95000"/>
                  </a:schemeClr>
                </a:solidFill>
              </a:rPr>
            </a:br>
            <a:r>
              <a:rPr lang="en-US" dirty="0">
                <a:effectLst/>
              </a:rPr>
              <a:t>What needs to happen to advance this work?  Who might we be missing and how can we expand this work to be more effective?</a:t>
            </a:r>
            <a:endParaRPr lang="en-US" sz="2400" dirty="0">
              <a:effectLs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11</a:t>
            </a:fld>
            <a:endParaRPr lang="en-US"/>
          </a:p>
        </p:txBody>
      </p:sp>
    </p:spTree>
    <p:extLst>
      <p:ext uri="{BB962C8B-B14F-4D97-AF65-F5344CB8AC3E}">
        <p14:creationId xmlns:p14="http://schemas.microsoft.com/office/powerpoint/2010/main" val="1802672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382000" cy="5029200"/>
          </a:xfrm>
        </p:spPr>
        <p:txBody>
          <a:bodyPr/>
          <a:lstStyle/>
          <a:p>
            <a:r>
              <a:rPr lang="en-US" dirty="0"/>
              <a:t>Any final questions?</a:t>
            </a:r>
          </a:p>
          <a:p>
            <a:r>
              <a:rPr lang="en-US" dirty="0"/>
              <a:t>Directly following the webinar, you will see a short evaluation survey to complete on your screen. We appreciate your feedback!</a:t>
            </a:r>
          </a:p>
          <a:p>
            <a:pPr marL="0" indent="0">
              <a:buNone/>
            </a:pPr>
            <a:endParaRPr lang="en-US" dirty="0"/>
          </a:p>
          <a:p>
            <a:pPr marL="0" indent="0">
              <a:buNone/>
            </a:pPr>
            <a:r>
              <a:rPr lang="en-US" b="0" i="0" u="sng" dirty="0">
                <a:solidFill>
                  <a:srgbClr val="0000FF"/>
                </a:solidFill>
                <a:effectLst/>
                <a:latin typeface="Calibri" panose="020F0502020204030204" pitchFamily="34" charset="0"/>
                <a:hlinkClick r:id="rId2"/>
              </a:rPr>
              <a:t>https://uthtmc.az1.qualtrics.com/jfe/form/SV_2crb9rz43nNVIGi</a:t>
            </a:r>
            <a:endParaRPr lang="en-US" dirty="0">
              <a:solidFill>
                <a:srgbClr val="FF0000"/>
              </a:solidFill>
            </a:endParaRPr>
          </a:p>
        </p:txBody>
      </p:sp>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12</a:t>
            </a:r>
            <a:br>
              <a:rPr lang="en-US" sz="800" dirty="0">
                <a:solidFill>
                  <a:schemeClr val="bg1">
                    <a:lumMod val="95000"/>
                  </a:schemeClr>
                </a:solidFill>
              </a:rPr>
            </a:br>
            <a:r>
              <a:rPr lang="en-US" dirty="0"/>
              <a:t>Final Questions and Evaluation Survey</a:t>
            </a:r>
            <a:endParaRPr lang="en-US" sz="2400" b="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12</a:t>
            </a:fld>
            <a:endParaRPr lang="en-US"/>
          </a:p>
        </p:txBody>
      </p:sp>
    </p:spTree>
    <p:extLst>
      <p:ext uri="{BB962C8B-B14F-4D97-AF65-F5344CB8AC3E}">
        <p14:creationId xmlns:p14="http://schemas.microsoft.com/office/powerpoint/2010/main" val="3274869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a:solidFill>
                  <a:schemeClr val="accent3">
                    <a:lumMod val="95000"/>
                  </a:schemeClr>
                </a:solidFill>
                <a:latin typeface="Arial Rounded MT Bold" panose="020F0704030504030204" pitchFamily="34" charset="0"/>
              </a:rPr>
              <a:t>&gt;&gt; Slide </a:t>
            </a:r>
            <a:fld id="{8A444053-2964-4726-8391-23A946A74AF7}" type="slidenum">
              <a:rPr lang="en-US" sz="800">
                <a:solidFill>
                  <a:schemeClr val="accent3">
                    <a:lumMod val="95000"/>
                  </a:schemeClr>
                </a:solidFill>
                <a:latin typeface="Arial Rounded MT Bold" panose="020F0704030504030204" pitchFamily="34" charset="0"/>
              </a:rPr>
              <a:pPr/>
              <a:t>13</a:t>
            </a:fld>
            <a:br>
              <a:rPr lang="en-US" dirty="0">
                <a:latin typeface="Arial Rounded MT Bold" panose="020F0704030504030204" pitchFamily="34" charset="0"/>
              </a:rPr>
            </a:br>
            <a:r>
              <a:rPr lang="en-US" dirty="0">
                <a:ea typeface="Arial"/>
                <a:cs typeface="Arial"/>
                <a:sym typeface="Arial"/>
              </a:rPr>
              <a:t>IL-NET Attribution</a:t>
            </a:r>
            <a:endParaRPr lang="en-US" sz="2471" dirty="0">
              <a:latin typeface="Arial Rounded MT Bold" panose="020F0704030504030204" pitchFamily="34" charset="0"/>
            </a:endParaRPr>
          </a:p>
        </p:txBody>
      </p:sp>
      <p:sp>
        <p:nvSpPr>
          <p:cNvPr id="3" name="Subtitle 2"/>
          <p:cNvSpPr>
            <a:spLocks noGrp="1"/>
          </p:cNvSpPr>
          <p:nvPr>
            <p:ph idx="1"/>
          </p:nvPr>
        </p:nvSpPr>
        <p:spPr>
          <a:xfrm>
            <a:off x="672353" y="1143001"/>
            <a:ext cx="8068235" cy="4840940"/>
          </a:xfrm>
        </p:spPr>
        <p:txBody>
          <a:bodyPr>
            <a:noAutofit/>
          </a:bodyPr>
          <a:lstStyle/>
          <a:p>
            <a:pPr marL="0" indent="0">
              <a:buNone/>
            </a:pPr>
            <a:r>
              <a:rPr lang="en-US" sz="2400"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4294967295"/>
          </p:nvPr>
        </p:nvSpPr>
        <p:spPr>
          <a:xfrm>
            <a:off x="6402762" y="6290702"/>
            <a:ext cx="1996047" cy="365592"/>
          </a:xfrm>
          <a:prstGeom prst="rect">
            <a:avLst/>
          </a:prstGeom>
        </p:spPr>
        <p:txBody>
          <a:bodyPr/>
          <a:lstStyle/>
          <a:p>
            <a:fld id="{6153527D-BED1-478D-AC23-D9BDE0E418EC}" type="slidenum">
              <a:rPr lang="en-US" smtClean="0"/>
              <a:t>13</a:t>
            </a:fld>
            <a:endParaRPr lang="en-US"/>
          </a:p>
        </p:txBody>
      </p:sp>
    </p:spTree>
    <p:extLst>
      <p:ext uri="{BB962C8B-B14F-4D97-AF65-F5344CB8AC3E}">
        <p14:creationId xmlns:p14="http://schemas.microsoft.com/office/powerpoint/2010/main" val="5597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lstStyle/>
          <a:p>
            <a:pPr algn="ctr"/>
            <a:r>
              <a:rPr lang="en-US" sz="600" b="1" dirty="0">
                <a:solidFill>
                  <a:schemeClr val="bg1">
                    <a:lumMod val="95000"/>
                  </a:schemeClr>
                </a:solidFill>
                <a:effectLst/>
                <a:latin typeface="+mj-lt"/>
                <a:ea typeface="+mj-ea"/>
                <a:cs typeface="+mj-cs"/>
              </a:rPr>
              <a:t>&gt;&gt;Slide 2</a:t>
            </a:r>
            <a:br>
              <a:rPr lang="en-US" sz="2800" b="1" dirty="0">
                <a:solidFill>
                  <a:schemeClr val="accent2"/>
                </a:solidFill>
                <a:effectLst/>
                <a:latin typeface="+mj-lt"/>
                <a:ea typeface="+mj-ea"/>
                <a:cs typeface="+mj-cs"/>
              </a:rPr>
            </a:br>
            <a:r>
              <a:rPr lang="en-US" dirty="0"/>
              <a:t>How CILs Can (and Should!) Support Consumers in the Criminal Legal System  </a:t>
            </a:r>
            <a:br>
              <a:rPr lang="en-US" dirty="0"/>
            </a:br>
            <a:br>
              <a:rPr lang="en-US" dirty="0"/>
            </a:br>
            <a:r>
              <a:rPr lang="en-US" sz="2400" i="1" dirty="0"/>
              <a:t>Presenters:</a:t>
            </a:r>
            <a:br>
              <a:rPr lang="en-US" sz="2400" b="0" i="1" dirty="0"/>
            </a:br>
            <a:r>
              <a:rPr lang="en-US" sz="2400" b="0" dirty="0"/>
              <a:t>Sharif Brown</a:t>
            </a:r>
            <a:br>
              <a:rPr lang="en-US" sz="2400" b="0" dirty="0"/>
            </a:br>
            <a:r>
              <a:rPr lang="en-US" sz="2400" b="0" dirty="0"/>
              <a:t>Scott Burlingame</a:t>
            </a:r>
            <a:br>
              <a:rPr lang="en-US" sz="2400" b="0" dirty="0"/>
            </a:br>
            <a:br>
              <a:rPr lang="en-US" sz="2400" dirty="0"/>
            </a:br>
            <a:r>
              <a:rPr lang="en-US" sz="2400" dirty="0"/>
              <a:t>September 28, 2021</a:t>
            </a:r>
            <a:endParaRPr lang="en-US" dirty="0"/>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2</a:t>
            </a:fld>
            <a:endParaRPr lang="en-US"/>
          </a:p>
        </p:txBody>
      </p:sp>
    </p:spTree>
    <p:extLst>
      <p:ext uri="{BB962C8B-B14F-4D97-AF65-F5344CB8AC3E}">
        <p14:creationId xmlns:p14="http://schemas.microsoft.com/office/powerpoint/2010/main" val="72765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CART Captioning &amp; ASL Interpreters are available.</a:t>
            </a:r>
          </a:p>
          <a:p>
            <a:r>
              <a:rPr lang="en-US" dirty="0"/>
              <a:t>We are screen sharing, so please ensure you are in side-by-side mode.</a:t>
            </a:r>
          </a:p>
          <a:p>
            <a:r>
              <a:rPr lang="en-US" dirty="0"/>
              <a:t>We will have audience Q&amp;A today.  You may submit a question through: </a:t>
            </a:r>
          </a:p>
          <a:p>
            <a:pPr lvl="1"/>
            <a:r>
              <a:rPr lang="en-US" dirty="0"/>
              <a:t>Zoom Q&amp;A Tab</a:t>
            </a:r>
          </a:p>
          <a:p>
            <a:pPr lvl="1"/>
            <a:r>
              <a:rPr lang="en-US" dirty="0"/>
              <a:t>Email </a:t>
            </a:r>
            <a:r>
              <a:rPr lang="en-US" dirty="0">
                <a:hlinkClick r:id="rId2"/>
              </a:rPr>
              <a:t>tim@ncil.org</a:t>
            </a:r>
            <a:endParaRPr lang="en-US" dirty="0"/>
          </a:p>
          <a:p>
            <a:pPr lvl="1"/>
            <a:r>
              <a:rPr lang="en-US" dirty="0"/>
              <a:t>Phone callers only may press *9 on their keypad</a:t>
            </a:r>
          </a:p>
          <a:p>
            <a:r>
              <a:rPr lang="en-US" dirty="0"/>
              <a:t>Submit questions anytime, but we will wait for our Q&amp;A break to address them.</a:t>
            </a:r>
          </a:p>
          <a:p>
            <a:r>
              <a:rPr lang="en-US" dirty="0"/>
              <a:t>Please fill out the evaluation after today’s event.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a:t>
            </a:fld>
            <a:endParaRPr lang="en-US"/>
          </a:p>
        </p:txBody>
      </p:sp>
      <p:sp>
        <p:nvSpPr>
          <p:cNvPr id="4" name="Title 3"/>
          <p:cNvSpPr>
            <a:spLocks noGrp="1"/>
          </p:cNvSpPr>
          <p:nvPr>
            <p:ph type="title"/>
          </p:nvPr>
        </p:nvSpPr>
        <p:spPr/>
        <p:txBody>
          <a:bodyPr/>
          <a:lstStyle/>
          <a:p>
            <a:r>
              <a:rPr lang="en-US" sz="800" dirty="0">
                <a:solidFill>
                  <a:schemeClr val="bg1">
                    <a:lumMod val="95000"/>
                  </a:schemeClr>
                </a:solidFill>
              </a:rPr>
              <a:t>&gt;&gt;Slide 3 </a:t>
            </a:r>
            <a:br>
              <a:rPr lang="en-US" sz="800" dirty="0">
                <a:solidFill>
                  <a:schemeClr val="bg1">
                    <a:lumMod val="95000"/>
                  </a:schemeClr>
                </a:solidFill>
              </a:rPr>
            </a:br>
            <a:r>
              <a:rPr lang="en-US" dirty="0"/>
              <a:t>Welcome and Housekeeping</a:t>
            </a:r>
          </a:p>
        </p:txBody>
      </p:sp>
    </p:spTree>
    <p:extLst>
      <p:ext uri="{BB962C8B-B14F-4D97-AF65-F5344CB8AC3E}">
        <p14:creationId xmlns:p14="http://schemas.microsoft.com/office/powerpoint/2010/main" val="87539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Sharif Brown – sharif@adanc.org</a:t>
            </a:r>
          </a:p>
          <a:p>
            <a:r>
              <a:rPr lang="en-US" dirty="0"/>
              <a:t>Scott Burlingame – scottb@independencecil.org</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a:p>
        </p:txBody>
      </p:sp>
      <p:sp>
        <p:nvSpPr>
          <p:cNvPr id="4" name="Title 3"/>
          <p:cNvSpPr>
            <a:spLocks noGrp="1"/>
          </p:cNvSpPr>
          <p:nvPr>
            <p:ph type="title"/>
          </p:nvPr>
        </p:nvSpPr>
        <p:spPr/>
        <p:txBody>
          <a:bodyPr/>
          <a:lstStyle/>
          <a:p>
            <a:r>
              <a:rPr lang="en-US" sz="800" dirty="0">
                <a:solidFill>
                  <a:schemeClr val="bg1">
                    <a:lumMod val="95000"/>
                  </a:schemeClr>
                </a:solidFill>
              </a:rPr>
              <a:t>&gt;&gt;Slide 4 </a:t>
            </a:r>
            <a:br>
              <a:rPr lang="en-US" sz="800" dirty="0">
                <a:solidFill>
                  <a:schemeClr val="bg1">
                    <a:lumMod val="95000"/>
                  </a:schemeClr>
                </a:solidFill>
              </a:rPr>
            </a:br>
            <a:r>
              <a:rPr lang="en-US" dirty="0"/>
              <a:t>Meet the Presenters</a:t>
            </a:r>
          </a:p>
        </p:txBody>
      </p:sp>
    </p:spTree>
    <p:extLst>
      <p:ext uri="{BB962C8B-B14F-4D97-AF65-F5344CB8AC3E}">
        <p14:creationId xmlns:p14="http://schemas.microsoft.com/office/powerpoint/2010/main" val="135575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a:r>
              <a:rPr lang="en-US" b="0" i="0" dirty="0">
                <a:solidFill>
                  <a:srgbClr val="000000"/>
                </a:solidFill>
                <a:effectLst/>
              </a:rPr>
              <a:t>Examples of programs, community partnerships, and funding sources that support consumers who are in the criminal legal system or transitioning home from the prison system.</a:t>
            </a:r>
          </a:p>
          <a:p>
            <a:pPr algn="l"/>
            <a:r>
              <a:rPr lang="en-US" b="0" i="0" dirty="0">
                <a:solidFill>
                  <a:srgbClr val="000000"/>
                </a:solidFill>
                <a:effectLst/>
              </a:rPr>
              <a:t>Creative approaches that educate and support consumers in the criminal legal system to successfully transition back into the community.</a:t>
            </a:r>
          </a:p>
          <a:p>
            <a:pPr algn="l"/>
            <a:r>
              <a:rPr lang="en-US" b="0" i="0" dirty="0">
                <a:solidFill>
                  <a:srgbClr val="000000"/>
                </a:solidFill>
                <a:effectLst/>
              </a:rPr>
              <a:t>Proven strategies to build a program that is consumer-controlled and best supports people with their own goals and challenges.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a:t>
            </a:fld>
            <a:endParaRPr lang="en-US"/>
          </a:p>
        </p:txBody>
      </p:sp>
      <p:sp>
        <p:nvSpPr>
          <p:cNvPr id="4" name="Title 3"/>
          <p:cNvSpPr>
            <a:spLocks noGrp="1"/>
          </p:cNvSpPr>
          <p:nvPr>
            <p:ph type="title"/>
          </p:nvPr>
        </p:nvSpPr>
        <p:spPr>
          <a:xfrm>
            <a:off x="228600" y="152400"/>
            <a:ext cx="7696200" cy="1066800"/>
          </a:xfrm>
        </p:spPr>
        <p:txBody>
          <a:bodyPr/>
          <a:lstStyle/>
          <a:p>
            <a:r>
              <a:rPr lang="en-US" sz="800" dirty="0">
                <a:solidFill>
                  <a:schemeClr val="bg1">
                    <a:lumMod val="95000"/>
                  </a:schemeClr>
                </a:solidFill>
              </a:rPr>
              <a:t>&gt;&gt;Slide 5 </a:t>
            </a:r>
            <a:br>
              <a:rPr lang="en-US" sz="800" dirty="0">
                <a:solidFill>
                  <a:schemeClr val="bg1">
                    <a:lumMod val="95000"/>
                  </a:schemeClr>
                </a:solidFill>
              </a:rPr>
            </a:br>
            <a:r>
              <a:rPr lang="en-US" dirty="0"/>
              <a:t>What You Will Learn</a:t>
            </a:r>
          </a:p>
        </p:txBody>
      </p:sp>
    </p:spTree>
    <p:extLst>
      <p:ext uri="{BB962C8B-B14F-4D97-AF65-F5344CB8AC3E}">
        <p14:creationId xmlns:p14="http://schemas.microsoft.com/office/powerpoint/2010/main" val="279899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F42DF3E2-0175-464B-95E4-5D6CFE698002}" type="slidenum">
              <a:rPr lang="en-US" smtClean="0"/>
              <a:pPr>
                <a:defRPr/>
              </a:pPr>
              <a:t>6</a:t>
            </a:fld>
            <a:endParaRPr lang="en-US"/>
          </a:p>
        </p:txBody>
      </p:sp>
      <p:sp>
        <p:nvSpPr>
          <p:cNvPr id="3" name="Title 2"/>
          <p:cNvSpPr>
            <a:spLocks noGrp="1"/>
          </p:cNvSpPr>
          <p:nvPr>
            <p:ph type="title"/>
          </p:nvPr>
        </p:nvSpPr>
        <p:spPr>
          <a:xfrm>
            <a:off x="381000" y="2438400"/>
            <a:ext cx="8458200" cy="990600"/>
          </a:xfrm>
        </p:spPr>
        <p:txBody>
          <a:bodyPr/>
          <a:lstStyle/>
          <a:p>
            <a:pPr lvl="3" algn="ctr"/>
            <a:r>
              <a:rPr lang="en-US" sz="800" dirty="0">
                <a:solidFill>
                  <a:schemeClr val="bg1">
                    <a:lumMod val="95000"/>
                  </a:schemeClr>
                </a:solidFill>
              </a:rPr>
              <a:t>&gt;&gt;Slide 6 </a:t>
            </a:r>
            <a:br>
              <a:rPr lang="en-US" sz="800" dirty="0">
                <a:solidFill>
                  <a:schemeClr val="bg1">
                    <a:lumMod val="95000"/>
                  </a:schemeClr>
                </a:solidFill>
              </a:rPr>
            </a:br>
            <a:r>
              <a:rPr lang="en-US" dirty="0">
                <a:effectLst/>
                <a:latin typeface="+mj-lt"/>
                <a:ea typeface="Calibri" panose="020F0502020204030204" pitchFamily="34" charset="0"/>
              </a:rPr>
              <a:t>Tell us about your program, what it’s called, and how you got started in this work.</a:t>
            </a:r>
            <a:endParaRPr lang="en-US" sz="2400" dirty="0">
              <a:effectLst/>
              <a:latin typeface="+mj-lt"/>
            </a:endParaRPr>
          </a:p>
        </p:txBody>
      </p:sp>
    </p:spTree>
    <p:extLst>
      <p:ext uri="{BB962C8B-B14F-4D97-AF65-F5344CB8AC3E}">
        <p14:creationId xmlns:p14="http://schemas.microsoft.com/office/powerpoint/2010/main" val="2208213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fld id="{F2DF5F09-D78D-44DB-A338-E90D23C46220}" type="slidenum">
              <a:rPr lang="en-US" smtClean="0"/>
              <a:pPr>
                <a:defRPr/>
              </a:pPr>
              <a:t>7</a:t>
            </a:fld>
            <a:endParaRPr lang="en-US"/>
          </a:p>
        </p:txBody>
      </p:sp>
      <p:sp>
        <p:nvSpPr>
          <p:cNvPr id="8" name="Title 3"/>
          <p:cNvSpPr>
            <a:spLocks noGrp="1"/>
          </p:cNvSpPr>
          <p:nvPr>
            <p:ph type="title"/>
          </p:nvPr>
        </p:nvSpPr>
        <p:spPr>
          <a:xfrm>
            <a:off x="762000" y="2514600"/>
            <a:ext cx="7696200" cy="1143000"/>
          </a:xfrm>
        </p:spPr>
        <p:txBody>
          <a:bodyPr/>
          <a:lstStyle/>
          <a:p>
            <a:pPr lvl="3" algn="ctr"/>
            <a:r>
              <a:rPr lang="en-US" sz="800" dirty="0">
                <a:solidFill>
                  <a:schemeClr val="bg1">
                    <a:lumMod val="95000"/>
                  </a:schemeClr>
                </a:solidFill>
              </a:rPr>
              <a:t>&gt;&gt;Slide 7</a:t>
            </a:r>
            <a:br>
              <a:rPr lang="en-US" sz="800" dirty="0">
                <a:solidFill>
                  <a:schemeClr val="bg1">
                    <a:lumMod val="95000"/>
                  </a:schemeClr>
                </a:solidFill>
              </a:rPr>
            </a:br>
            <a:r>
              <a:rPr lang="en-US" dirty="0">
                <a:effectLst/>
                <a:latin typeface="+mj-lt"/>
                <a:ea typeface="Calibri" panose="020F0502020204030204" pitchFamily="34" charset="0"/>
                <a:cs typeface="Times New Roman" panose="02020603050405020304" pitchFamily="18" charset="0"/>
              </a:rPr>
              <a:t>Would you share why you began doing this work and why this is something not just that CILs can do, but really should be doing?</a:t>
            </a:r>
            <a:endParaRPr lang="en-US" sz="6000" b="0" dirty="0">
              <a:latin typeface="+mj-lt"/>
            </a:endParaRPr>
          </a:p>
        </p:txBody>
      </p:sp>
    </p:spTree>
    <p:extLst>
      <p:ext uri="{BB962C8B-B14F-4D97-AF65-F5344CB8AC3E}">
        <p14:creationId xmlns:p14="http://schemas.microsoft.com/office/powerpoint/2010/main" val="1941088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8</a:t>
            </a:fld>
            <a:endParaRPr lang="en-US"/>
          </a:p>
        </p:txBody>
      </p:sp>
      <p:sp>
        <p:nvSpPr>
          <p:cNvPr id="7" name="Title 3"/>
          <p:cNvSpPr>
            <a:spLocks noGrp="1"/>
          </p:cNvSpPr>
          <p:nvPr>
            <p:ph type="title"/>
          </p:nvPr>
        </p:nvSpPr>
        <p:spPr>
          <a:xfrm>
            <a:off x="762000" y="2438400"/>
            <a:ext cx="7620000" cy="1143000"/>
          </a:xfrm>
        </p:spPr>
        <p:txBody>
          <a:bodyPr/>
          <a:lstStyle/>
          <a:p>
            <a:pPr lvl="3" algn="ctr"/>
            <a:r>
              <a:rPr lang="en-US" sz="800" dirty="0">
                <a:solidFill>
                  <a:schemeClr val="bg1">
                    <a:lumMod val="95000"/>
                  </a:schemeClr>
                </a:solidFill>
              </a:rPr>
              <a:t>&gt;&gt;Slide 8</a:t>
            </a:r>
            <a:br>
              <a:rPr lang="en-US" dirty="0">
                <a:effectLst/>
              </a:rPr>
            </a:br>
            <a:r>
              <a:rPr lang="en-US" dirty="0">
                <a:effectLst/>
                <a:latin typeface="+mj-lt"/>
                <a:ea typeface="Calibri" panose="020F0502020204030204" pitchFamily="34" charset="0"/>
                <a:cs typeface="Times New Roman" panose="02020603050405020304" pitchFamily="18" charset="0"/>
              </a:rPr>
              <a:t>How do you pay for this work?</a:t>
            </a:r>
            <a:endParaRPr lang="en-US" sz="2400" dirty="0">
              <a:effectLst/>
              <a:latin typeface="+mj-lt"/>
            </a:endParaRPr>
          </a:p>
        </p:txBody>
      </p:sp>
    </p:spTree>
    <p:extLst>
      <p:ext uri="{BB962C8B-B14F-4D97-AF65-F5344CB8AC3E}">
        <p14:creationId xmlns:p14="http://schemas.microsoft.com/office/powerpoint/2010/main" val="1418484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14600"/>
            <a:ext cx="8458200" cy="792162"/>
          </a:xfrm>
        </p:spPr>
        <p:txBody>
          <a:bodyPr/>
          <a:lstStyle/>
          <a:p>
            <a:pPr lvl="3" algn="ctr"/>
            <a:r>
              <a:rPr lang="en-US" sz="800" dirty="0">
                <a:solidFill>
                  <a:schemeClr val="bg1">
                    <a:lumMod val="95000"/>
                  </a:schemeClr>
                </a:solidFill>
              </a:rPr>
              <a:t>&gt;&gt;Slide 9 </a:t>
            </a:r>
            <a:br>
              <a:rPr lang="en-US" sz="800" dirty="0">
                <a:solidFill>
                  <a:schemeClr val="bg1">
                    <a:lumMod val="95000"/>
                  </a:schemeClr>
                </a:solidFill>
              </a:rPr>
            </a:br>
            <a:r>
              <a:rPr lang="en-US" dirty="0">
                <a:effectLst/>
              </a:rPr>
              <a:t>How important is </a:t>
            </a:r>
            <a:r>
              <a:rPr lang="en-US" dirty="0">
                <a:effectLst/>
                <a:latin typeface="+mj-lt"/>
                <a:cs typeface="Times New Roman" panose="02020603050405020304" pitchFamily="18" charset="0"/>
              </a:rPr>
              <a:t>l</a:t>
            </a:r>
            <a:r>
              <a:rPr lang="en-US" dirty="0">
                <a:effectLst/>
                <a:latin typeface="+mj-lt"/>
                <a:ea typeface="Calibri" panose="020F0502020204030204" pitchFamily="34" charset="0"/>
                <a:cs typeface="Times New Roman" panose="02020603050405020304" pitchFamily="18" charset="0"/>
              </a:rPr>
              <a:t>ived experience and peer support in your work?</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effectLs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9</a:t>
            </a:fld>
            <a:endParaRPr lang="en-US"/>
          </a:p>
        </p:txBody>
      </p:sp>
    </p:spTree>
    <p:extLst>
      <p:ext uri="{BB962C8B-B14F-4D97-AF65-F5344CB8AC3E}">
        <p14:creationId xmlns:p14="http://schemas.microsoft.com/office/powerpoint/2010/main" val="36847478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19812</TotalTime>
  <Words>512</Words>
  <Application>Microsoft Office PowerPoint</Application>
  <PresentationFormat>On-screen Show (4:3)</PresentationFormat>
  <Paragraphs>45</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Rounded MT Bold</vt:lpstr>
      <vt:lpstr>Calibri</vt:lpstr>
      <vt:lpstr>Tahoma</vt:lpstr>
      <vt:lpstr>Default Design</vt:lpstr>
      <vt:lpstr>&gt;&gt;Slide 1  Independent Living Research Utilization</vt:lpstr>
      <vt:lpstr>&gt;&gt;Slide 2 How CILs Can (and Should!) Support Consumers in the Criminal Legal System    Presenters: Sharif Brown Scott Burlingame  September 28, 2021</vt:lpstr>
      <vt:lpstr>&gt;&gt;Slide 3  Welcome and Housekeeping</vt:lpstr>
      <vt:lpstr>&gt;&gt;Slide 4  Meet the Presenters</vt:lpstr>
      <vt:lpstr>&gt;&gt;Slide 5  What You Will Learn</vt:lpstr>
      <vt:lpstr>&gt;&gt;Slide 6  Tell us about your program, what it’s called, and how you got started in this work.</vt:lpstr>
      <vt:lpstr>&gt;&gt;Slide 7 Would you share why you began doing this work and why this is something not just that CILs can do, but really should be doing?</vt:lpstr>
      <vt:lpstr>&gt;&gt;Slide 8 How do you pay for this work?</vt:lpstr>
      <vt:lpstr>&gt;&gt;Slide 9  How important is lived experience and peer support in your work? </vt:lpstr>
      <vt:lpstr>&gt;&gt;Slide 10  How do implicit bias and racism impact this work and how have you worked through that?</vt:lpstr>
      <vt:lpstr>&gt;&gt;Slide 11  What needs to happen to advance this work?  Who might we be missing and how can we expand this work to be more effective?</vt:lpstr>
      <vt:lpstr>&gt;&gt;Slide 12 Final Questions and Evaluation Survey</vt:lpstr>
      <vt:lpstr>&gt;&gt; Slide 13 IL-NET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NCL Workshop 2019 Fueling Business Acumen</dc:title>
  <dc:creator>eubanks</dc:creator>
  <cp:lastModifiedBy>Carol Eubanks</cp:lastModifiedBy>
  <cp:revision>585</cp:revision>
  <cp:lastPrinted>2018-09-12T11:52:12Z</cp:lastPrinted>
  <dcterms:created xsi:type="dcterms:W3CDTF">2011-01-05T14:17:40Z</dcterms:created>
  <dcterms:modified xsi:type="dcterms:W3CDTF">2021-09-14T18:53:43Z</dcterms:modified>
</cp:coreProperties>
</file>