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636" r:id="rId2"/>
    <p:sldId id="758" r:id="rId3"/>
    <p:sldId id="759" r:id="rId4"/>
    <p:sldId id="760" r:id="rId5"/>
    <p:sldId id="761" r:id="rId6"/>
    <p:sldId id="742" r:id="rId7"/>
    <p:sldId id="736" r:id="rId8"/>
    <p:sldId id="737" r:id="rId9"/>
    <p:sldId id="757" r:id="rId10"/>
    <p:sldId id="765" r:id="rId11"/>
    <p:sldId id="766" r:id="rId12"/>
    <p:sldId id="751" r:id="rId13"/>
    <p:sldId id="764" r:id="rId14"/>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Nancy Smith" initials="LS" lastIdx="1" clrIdx="0"/>
  <p:cmAuthor id="1" name="Jerri Davison" initials="JD" lastIdx="6" clrIdx="1">
    <p:extLst>
      <p:ext uri="{19B8F6BF-5375-455C-9EA6-DF929625EA0E}">
        <p15:presenceInfo xmlns:p15="http://schemas.microsoft.com/office/powerpoint/2012/main" userId="S-1-5-21-1436191093-2433587255-765818421-111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0021"/>
    <a:srgbClr val="CC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605" autoAdjust="0"/>
    <p:restoredTop sz="96357" autoAdjust="0"/>
  </p:normalViewPr>
  <p:slideViewPr>
    <p:cSldViewPr>
      <p:cViewPr varScale="1">
        <p:scale>
          <a:sx n="107" d="100"/>
          <a:sy n="107" d="100"/>
        </p:scale>
        <p:origin x="2424"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4896"/>
    </p:cViewPr>
  </p:sorterViewPr>
  <p:notesViewPr>
    <p:cSldViewPr>
      <p:cViewPr>
        <p:scale>
          <a:sx n="100" d="100"/>
          <a:sy n="100" d="100"/>
        </p:scale>
        <p:origin x="2352" y="5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a:defRPr sz="1200">
                <a:latin typeface="Arial" charset="0"/>
                <a:cs typeface="+mn-cs"/>
              </a:defRPr>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3177" tIns="46589" rIns="93177" bIns="46589" rtlCol="0"/>
          <a:lstStyle>
            <a:lvl1pPr algn="r">
              <a:defRPr sz="1200">
                <a:latin typeface="Arial" charset="0"/>
                <a:cs typeface="+mn-cs"/>
              </a:defRPr>
            </a:lvl1pPr>
          </a:lstStyle>
          <a:p>
            <a:pPr>
              <a:defRPr/>
            </a:pPr>
            <a:fld id="{865A7DD1-600C-42FF-9D9D-BFB743C0A4FC}" type="datetimeFigureOut">
              <a:rPr lang="en-US"/>
              <a:pPr>
                <a:defRPr/>
              </a:pPr>
              <a:t>11/18/2021</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3177" tIns="46589" rIns="93177" bIns="46589" rtlCol="0" anchor="b"/>
          <a:lstStyle>
            <a:lvl1pPr algn="l">
              <a:defRPr sz="1200">
                <a:latin typeface="Arial" charset="0"/>
                <a:cs typeface="+mn-cs"/>
              </a:defRPr>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3177" tIns="46589" rIns="93177" bIns="46589" rtlCol="0" anchor="b"/>
          <a:lstStyle>
            <a:lvl1pPr algn="r">
              <a:defRPr sz="1200">
                <a:latin typeface="Arial" charset="0"/>
                <a:cs typeface="+mn-cs"/>
              </a:defRPr>
            </a:lvl1pPr>
          </a:lstStyle>
          <a:p>
            <a:pPr>
              <a:defRPr/>
            </a:pPr>
            <a:fld id="{8358C2DD-14E5-490D-A181-3A78FEFD9465}" type="slidenum">
              <a:rPr lang="en-US"/>
              <a:pPr>
                <a:defRPr/>
              </a:pPr>
              <a:t>‹#›</a:t>
            </a:fld>
            <a:endParaRPr lang="en-US"/>
          </a:p>
        </p:txBody>
      </p:sp>
    </p:spTree>
    <p:extLst>
      <p:ext uri="{BB962C8B-B14F-4D97-AF65-F5344CB8AC3E}">
        <p14:creationId xmlns:p14="http://schemas.microsoft.com/office/powerpoint/2010/main" val="13886209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cs typeface="+mn-cs"/>
              </a:defRPr>
            </a:lvl1pPr>
          </a:lstStyle>
          <a:p>
            <a:pPr>
              <a:defRPr/>
            </a:pPr>
            <a:endParaRPr lang="en-US"/>
          </a:p>
        </p:txBody>
      </p:sp>
      <p:sp>
        <p:nvSpPr>
          <p:cNvPr id="26627"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cs typeface="+mn-cs"/>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26629"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6630"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cs typeface="+mn-cs"/>
              </a:defRPr>
            </a:lvl1pPr>
          </a:lstStyle>
          <a:p>
            <a:pPr>
              <a:defRPr/>
            </a:pPr>
            <a:endParaRPr lang="en-US"/>
          </a:p>
        </p:txBody>
      </p:sp>
      <p:sp>
        <p:nvSpPr>
          <p:cNvPr id="26631"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cs typeface="+mn-cs"/>
              </a:defRPr>
            </a:lvl1pPr>
          </a:lstStyle>
          <a:p>
            <a:pPr>
              <a:defRPr/>
            </a:pPr>
            <a:fld id="{446037A2-A146-4AFA-A36B-418E91F740ED}" type="slidenum">
              <a:rPr lang="en-US"/>
              <a:pPr>
                <a:defRPr/>
              </a:pPr>
              <a:t>‹#›</a:t>
            </a:fld>
            <a:endParaRPr lang="en-US"/>
          </a:p>
        </p:txBody>
      </p:sp>
    </p:spTree>
    <p:extLst>
      <p:ext uri="{BB962C8B-B14F-4D97-AF65-F5344CB8AC3E}">
        <p14:creationId xmlns:p14="http://schemas.microsoft.com/office/powerpoint/2010/main" val="3693883569"/>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9907700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F40FD86-9BCF-4886-A05C-E17597BA8168}" type="slidenum">
              <a:rPr lang="en-US" smtClean="0"/>
              <a:t>13</a:t>
            </a:fld>
            <a:endParaRPr lang="en-US"/>
          </a:p>
        </p:txBody>
      </p:sp>
    </p:spTree>
    <p:extLst>
      <p:ext uri="{BB962C8B-B14F-4D97-AF65-F5344CB8AC3E}">
        <p14:creationId xmlns:p14="http://schemas.microsoft.com/office/powerpoint/2010/main" val="2188839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p>
        </p:txBody>
      </p:sp>
      <p:sp>
        <p:nvSpPr>
          <p:cNvPr id="4" name="Rectangle 6"/>
          <p:cNvSpPr>
            <a:spLocks noGrp="1" noChangeArrowheads="1"/>
          </p:cNvSpPr>
          <p:nvPr>
            <p:ph type="sldNum" sz="quarter" idx="10"/>
          </p:nvPr>
        </p:nvSpPr>
        <p:spPr>
          <a:ln/>
        </p:spPr>
        <p:txBody>
          <a:bodyPr/>
          <a:lstStyle>
            <a:lvl1pPr>
              <a:defRPr/>
            </a:lvl1pPr>
          </a:lstStyle>
          <a:p>
            <a:pPr>
              <a:defRPr/>
            </a:pPr>
            <a:fld id="{C7C8ACA3-9F92-4AD5-9E39-716CB6917A7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sz="2600"/>
            </a:lvl1pPr>
            <a:lvl2pPr>
              <a:defRPr sz="2600"/>
            </a:lvl2pPr>
            <a:lvl3pPr>
              <a:defRPr sz="2600"/>
            </a:lvl3pPr>
            <a:lvl4pPr>
              <a:defRPr sz="2600"/>
            </a:lvl4pPr>
            <a:lvl5pPr>
              <a:defRPr sz="2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6"/>
          <p:cNvSpPr>
            <a:spLocks noGrp="1" noChangeArrowheads="1"/>
          </p:cNvSpPr>
          <p:nvPr>
            <p:ph type="sldNum" sz="quarter" idx="10"/>
          </p:nvPr>
        </p:nvSpPr>
        <p:spPr>
          <a:ln/>
        </p:spPr>
        <p:txBody>
          <a:bodyPr/>
          <a:lstStyle>
            <a:lvl1pPr>
              <a:defRPr sz="1200"/>
            </a:lvl1pPr>
          </a:lstStyle>
          <a:p>
            <a:pPr>
              <a:defRPr/>
            </a:pPr>
            <a:fld id="{F2DF5F09-D78D-44DB-A338-E90D23C46220}" type="slidenum">
              <a:rPr lang="en-US" smtClean="0"/>
              <a:pPr>
                <a:defRPr/>
              </a:pPr>
              <a:t>‹#›</a:t>
            </a:fld>
            <a:endParaRPr lang="en-US"/>
          </a:p>
        </p:txBody>
      </p:sp>
      <p:sp>
        <p:nvSpPr>
          <p:cNvPr id="2" name="Title 1"/>
          <p:cNvSpPr>
            <a:spLocks noGrp="1"/>
          </p:cNvSpPr>
          <p:nvPr>
            <p:ph type="title"/>
          </p:nvPr>
        </p:nvSpPr>
        <p:spPr>
          <a:xfrm>
            <a:off x="228600" y="274638"/>
            <a:ext cx="7696200" cy="792162"/>
          </a:xfrm>
        </p:spPr>
        <p:txBody>
          <a:bodyPr/>
          <a:lstStyle/>
          <a:p>
            <a:r>
              <a:rPr lang="en-US" dirty="0"/>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304800" y="1219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1219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0"/>
          </p:nvPr>
        </p:nvSpPr>
        <p:spPr>
          <a:ln/>
        </p:spPr>
        <p:txBody>
          <a:bodyPr/>
          <a:lstStyle>
            <a:lvl1pPr>
              <a:defRPr/>
            </a:lvl1pPr>
          </a:lstStyle>
          <a:p>
            <a:pPr>
              <a:defRPr/>
            </a:pPr>
            <a:fld id="{4CF5312C-8747-4F3B-BF17-2BCC2CA352B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Rectangle 6"/>
          <p:cNvSpPr>
            <a:spLocks noGrp="1" noChangeArrowheads="1"/>
          </p:cNvSpPr>
          <p:nvPr>
            <p:ph type="sldNum" sz="quarter" idx="10"/>
          </p:nvPr>
        </p:nvSpPr>
        <p:spPr>
          <a:ln/>
        </p:spPr>
        <p:txBody>
          <a:bodyPr/>
          <a:lstStyle>
            <a:lvl1pPr>
              <a:defRPr/>
            </a:lvl1pPr>
          </a:lstStyle>
          <a:p>
            <a:pPr>
              <a:defRPr/>
            </a:pPr>
            <a:fld id="{F42DF3E2-0175-464B-95E4-5D6CFE698002}"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4197880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274638"/>
            <a:ext cx="8458200" cy="7921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304800" y="1219200"/>
            <a:ext cx="8610600" cy="502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0" name="Rectangle 6"/>
          <p:cNvSpPr>
            <a:spLocks noGrp="1" noChangeArrowheads="1"/>
          </p:cNvSpPr>
          <p:nvPr>
            <p:ph type="sldNum" sz="quarter" idx="4"/>
          </p:nvPr>
        </p:nvSpPr>
        <p:spPr bwMode="auto">
          <a:xfrm>
            <a:off x="6553200" y="6384925"/>
            <a:ext cx="23622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latin typeface="Arial" charset="0"/>
                <a:cs typeface="+mn-cs"/>
              </a:defRPr>
            </a:lvl1pPr>
          </a:lstStyle>
          <a:p>
            <a:pPr>
              <a:defRPr/>
            </a:pPr>
            <a:fld id="{124CDB12-2334-4149-9ED6-145DE69D84D2}" type="slidenum">
              <a:rPr lang="en-US" smtClean="0"/>
              <a:pPr>
                <a:defRPr/>
              </a:pPr>
              <a:t>‹#›</a:t>
            </a:fld>
            <a:endParaRPr lang="en-US"/>
          </a:p>
        </p:txBody>
      </p:sp>
      <p:pic>
        <p:nvPicPr>
          <p:cNvPr id="7" name="Picture 6" descr="ILRU logo - ilru red block letters with blue &quot;eyebrow&quot; over it"/>
          <p:cNvPicPr>
            <a:picLocks noChangeAspect="1"/>
          </p:cNvPicPr>
          <p:nvPr userDrawn="1"/>
        </p:nvPicPr>
        <p:blipFill>
          <a:blip r:embed="rId7" cstate="print"/>
          <a:stretch>
            <a:fillRect/>
          </a:stretch>
        </p:blipFill>
        <p:spPr>
          <a:xfrm>
            <a:off x="8229600" y="76200"/>
            <a:ext cx="838200" cy="401320"/>
          </a:xfrm>
          <a:prstGeom prst="rect">
            <a:avLst/>
          </a:prstGeom>
        </p:spPr>
      </p:pic>
    </p:spTree>
  </p:cSld>
  <p:clrMap bg1="lt1" tx1="dk1" bg2="lt2" tx2="dk2" accent1="accent1" accent2="accent2" accent3="accent3" accent4="accent4" accent5="accent5" accent6="accent6" hlink="hlink" folHlink="folHlink"/>
  <p:sldLayoutIdLst>
    <p:sldLayoutId id="2147483659" r:id="rId1"/>
    <p:sldLayoutId id="2147483658" r:id="rId2"/>
    <p:sldLayoutId id="2147483656" r:id="rId3"/>
    <p:sldLayoutId id="2147483654" r:id="rId4"/>
    <p:sldLayoutId id="2147483660" r:id="rId5"/>
  </p:sldLayoutIdLst>
  <p:hf hdr="0" ftr="0" dt="0"/>
  <p:txStyles>
    <p:titleStyle>
      <a:lvl1pPr algn="l" rtl="0" eaLnBrk="0" fontAlgn="base" hangingPunct="0">
        <a:spcBef>
          <a:spcPct val="0"/>
        </a:spcBef>
        <a:spcAft>
          <a:spcPct val="0"/>
        </a:spcAft>
        <a:defRPr sz="2800" b="1">
          <a:solidFill>
            <a:schemeClr val="accent2"/>
          </a:solidFill>
          <a:latin typeface="+mj-lt"/>
          <a:ea typeface="+mj-ea"/>
          <a:cs typeface="+mj-cs"/>
        </a:defRPr>
      </a:lvl1pPr>
      <a:lvl2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2pPr>
      <a:lvl3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3pPr>
      <a:lvl4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4pPr>
      <a:lvl5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eaLnBrk="0" fontAlgn="base" hangingPunct="0">
        <a:spcBef>
          <a:spcPct val="20000"/>
        </a:spcBef>
        <a:spcAft>
          <a:spcPct val="0"/>
        </a:spcAft>
        <a:buClr>
          <a:schemeClr val="tx1"/>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Char char="–"/>
        <a:defRPr sz="2000">
          <a:solidFill>
            <a:schemeClr val="tx1"/>
          </a:solidFill>
          <a:latin typeface="+mn-lt"/>
        </a:defRPr>
      </a:lvl2pPr>
      <a:lvl3pPr marL="1143000" indent="-228600" algn="l" rtl="0" eaLnBrk="0" fontAlgn="base" hangingPunct="0">
        <a:spcBef>
          <a:spcPct val="20000"/>
        </a:spcBef>
        <a:spcAft>
          <a:spcPct val="0"/>
        </a:spcAft>
        <a:buClr>
          <a:schemeClr val="tx1"/>
        </a:buClr>
        <a:buChar char="•"/>
        <a:defRPr sz="2000">
          <a:solidFill>
            <a:schemeClr val="tx1"/>
          </a:solidFill>
          <a:latin typeface="+mn-lt"/>
        </a:defRPr>
      </a:lvl3pPr>
      <a:lvl4pPr marL="1600200" indent="-228600" algn="l" rtl="0" eaLnBrk="0" fontAlgn="base" hangingPunct="0">
        <a:spcBef>
          <a:spcPct val="20000"/>
        </a:spcBef>
        <a:spcAft>
          <a:spcPct val="0"/>
        </a:spcAft>
        <a:buClr>
          <a:schemeClr val="tx1"/>
        </a:buClr>
        <a:buChar char="–"/>
        <a:defRPr>
          <a:solidFill>
            <a:schemeClr val="tx1"/>
          </a:solidFill>
          <a:latin typeface="+mn-lt"/>
        </a:defRPr>
      </a:lvl4pPr>
      <a:lvl5pPr marL="2057400" indent="-228600" algn="l" rtl="0" eaLnBrk="0" fontAlgn="base" hangingPunct="0">
        <a:spcBef>
          <a:spcPct val="20000"/>
        </a:spcBef>
        <a:spcAft>
          <a:spcPct val="0"/>
        </a:spcAft>
        <a:buClr>
          <a:schemeClr val="tx1"/>
        </a:buClr>
        <a:buChar char="»"/>
        <a:defRPr>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hyperlink" Target="https://www.ilru.org/assistive-technology-resources-for-cils-and-silcs" TargetMode="External"/><Relationship Id="rId2" Type="http://schemas.openxmlformats.org/officeDocument/2006/relationships/hyperlink" Target="https://www.ilru.org/technology-tips-how-select-technology-meets-your-needs" TargetMode="External"/><Relationship Id="rId1" Type="http://schemas.openxmlformats.org/officeDocument/2006/relationships/slideLayout" Target="../slideLayouts/slideLayout4.xml"/><Relationship Id="rId5" Type="http://schemas.openxmlformats.org/officeDocument/2006/relationships/hyperlink" Target="mailto:ilru@ilru.org" TargetMode="External"/><Relationship Id="rId4" Type="http://schemas.openxmlformats.org/officeDocument/2006/relationships/hyperlink" Target="https://www.ilru.org/training/technology-options-during-covid-19-pandemic-qa-session-for-cils-and-silcs"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uthtmc.az1.qualtrics.com/jfe/form/SV_7NEwTjj262wb9RQ"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mailto:tim@ncil.or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43793" y="0"/>
            <a:ext cx="8855064" cy="859730"/>
          </a:xfrm>
        </p:spPr>
        <p:txBody>
          <a:bodyPr>
            <a:noAutofit/>
          </a:bodyPr>
          <a:lstStyle/>
          <a:p>
            <a:pPr algn="ctr"/>
            <a:r>
              <a:rPr lang="en-US" sz="600" dirty="0">
                <a:solidFill>
                  <a:schemeClr val="bg1">
                    <a:lumMod val="95000"/>
                  </a:schemeClr>
                </a:solidFill>
              </a:rPr>
              <a:t>&gt;&gt;Slide 1 </a:t>
            </a:r>
            <a:br>
              <a:rPr lang="en-US" sz="600" dirty="0">
                <a:solidFill>
                  <a:schemeClr val="bg1">
                    <a:lumMod val="95000"/>
                  </a:schemeClr>
                </a:solidFill>
              </a:rPr>
            </a:br>
            <a:r>
              <a:rPr lang="en-US" sz="1600" dirty="0"/>
              <a:t>Independent Living Research Utilization</a:t>
            </a:r>
          </a:p>
        </p:txBody>
      </p:sp>
      <p:pic>
        <p:nvPicPr>
          <p:cNvPr id="6" name="Picture 5" descr="We create opportunities for independence for people with disabilities through research, education, and consultation.  ilru logo in block red letters with blue eyebrow swoosh above and below Independent Living Research utilization. www.ilru.org. "/>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5793" y="859730"/>
            <a:ext cx="7352413" cy="5312470"/>
          </a:xfrm>
          <a:prstGeom prst="rect">
            <a:avLst/>
          </a:prstGeom>
        </p:spPr>
      </p:pic>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1</a:t>
            </a:fld>
            <a:endParaRPr lang="en-US" dirty="0"/>
          </a:p>
        </p:txBody>
      </p:sp>
    </p:spTree>
    <p:extLst>
      <p:ext uri="{BB962C8B-B14F-4D97-AF65-F5344CB8AC3E}">
        <p14:creationId xmlns:p14="http://schemas.microsoft.com/office/powerpoint/2010/main" val="6393369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514600"/>
            <a:ext cx="8458200" cy="792162"/>
          </a:xfrm>
        </p:spPr>
        <p:txBody>
          <a:bodyPr/>
          <a:lstStyle/>
          <a:p>
            <a:pPr marL="1143000" lvl="2" indent="-228600" algn="ctr">
              <a:spcBef>
                <a:spcPts val="0"/>
              </a:spcBef>
              <a:spcAft>
                <a:spcPts val="0"/>
              </a:spcAft>
              <a:buFont typeface="Wingdings" panose="05000000000000000000" pitchFamily="2" charset="2"/>
              <a:buChar char=""/>
            </a:pPr>
            <a:r>
              <a:rPr lang="en-US" sz="800" dirty="0">
                <a:solidFill>
                  <a:schemeClr val="bg1">
                    <a:lumMod val="95000"/>
                  </a:schemeClr>
                </a:solidFill>
              </a:rPr>
              <a:t>&gt;&gt;Slide 10 </a:t>
            </a:r>
            <a:br>
              <a:rPr lang="en-US" sz="800" dirty="0">
                <a:solidFill>
                  <a:schemeClr val="bg1">
                    <a:lumMod val="95000"/>
                  </a:schemeClr>
                </a:solidFill>
              </a:rPr>
            </a:br>
            <a:r>
              <a:rPr lang="en-US" dirty="0">
                <a:effectLst/>
              </a:rPr>
              <a:t>What can we do about virtual burnout and what methods can you use to make virtual events fun and engaging?</a:t>
            </a:r>
            <a:endParaRPr lang="en-US" dirty="0">
              <a:latin typeface="+mj-lt"/>
            </a:endParaRPr>
          </a:p>
        </p:txBody>
      </p:sp>
      <p:sp>
        <p:nvSpPr>
          <p:cNvPr id="3" name="Slide Number Placeholder 2"/>
          <p:cNvSpPr>
            <a:spLocks noGrp="1"/>
          </p:cNvSpPr>
          <p:nvPr>
            <p:ph type="sldNum" sz="quarter" idx="10"/>
          </p:nvPr>
        </p:nvSpPr>
        <p:spPr/>
        <p:txBody>
          <a:bodyPr/>
          <a:lstStyle/>
          <a:p>
            <a:pPr>
              <a:defRPr/>
            </a:pPr>
            <a:fld id="{F42DF3E2-0175-464B-95E4-5D6CFE698002}" type="slidenum">
              <a:rPr lang="en-US" smtClean="0"/>
              <a:pPr>
                <a:defRPr/>
              </a:pPr>
              <a:t>10</a:t>
            </a:fld>
            <a:endParaRPr lang="en-US"/>
          </a:p>
        </p:txBody>
      </p:sp>
    </p:spTree>
    <p:extLst>
      <p:ext uri="{BB962C8B-B14F-4D97-AF65-F5344CB8AC3E}">
        <p14:creationId xmlns:p14="http://schemas.microsoft.com/office/powerpoint/2010/main" val="19216396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800" dirty="0">
                <a:solidFill>
                  <a:schemeClr val="bg1">
                    <a:lumMod val="95000"/>
                  </a:schemeClr>
                </a:solidFill>
                <a:latin typeface="Arial Rounded MT Bold" panose="020F0704030504030204" pitchFamily="34" charset="0"/>
              </a:rPr>
              <a:t>&gt;&gt; Slide 11 </a:t>
            </a:r>
            <a:br>
              <a:rPr lang="en-US" sz="800" dirty="0">
                <a:solidFill>
                  <a:schemeClr val="bg1">
                    <a:lumMod val="85000"/>
                  </a:schemeClr>
                </a:solidFill>
                <a:latin typeface="Arial Rounded MT Bold" panose="020F0704030504030204" pitchFamily="34" charset="0"/>
              </a:rPr>
            </a:br>
            <a:r>
              <a:rPr lang="en-US" dirty="0"/>
              <a:t>Additional Resources</a:t>
            </a:r>
          </a:p>
        </p:txBody>
      </p:sp>
      <p:sp>
        <p:nvSpPr>
          <p:cNvPr id="4" name="Content Placeholder 1"/>
          <p:cNvSpPr txBox="1">
            <a:spLocks/>
          </p:cNvSpPr>
          <p:nvPr/>
        </p:nvSpPr>
        <p:spPr>
          <a:xfrm>
            <a:off x="304800" y="1219200"/>
            <a:ext cx="8610600" cy="5029200"/>
          </a:xfrm>
          <a:prstGeom prst="rect">
            <a:avLst/>
          </a:prstGeom>
        </p:spPr>
        <p:txBody>
          <a:bodyPr/>
          <a:lstStyle>
            <a:lvl1pPr marL="342900" indent="-342900" algn="l" rtl="0" eaLnBrk="0" fontAlgn="base" hangingPunct="0">
              <a:spcBef>
                <a:spcPct val="20000"/>
              </a:spcBef>
              <a:spcAft>
                <a:spcPct val="0"/>
              </a:spcAft>
              <a:buClr>
                <a:schemeClr val="tx1"/>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Char char="–"/>
              <a:defRPr sz="2000">
                <a:solidFill>
                  <a:schemeClr val="tx1"/>
                </a:solidFill>
                <a:latin typeface="+mn-lt"/>
              </a:defRPr>
            </a:lvl2pPr>
            <a:lvl3pPr marL="1143000" indent="-228600" algn="l" rtl="0" eaLnBrk="0" fontAlgn="base" hangingPunct="0">
              <a:spcBef>
                <a:spcPct val="20000"/>
              </a:spcBef>
              <a:spcAft>
                <a:spcPct val="0"/>
              </a:spcAft>
              <a:buClr>
                <a:schemeClr val="tx1"/>
              </a:buClr>
              <a:buChar char="•"/>
              <a:defRPr sz="2000">
                <a:solidFill>
                  <a:schemeClr val="tx1"/>
                </a:solidFill>
                <a:latin typeface="+mn-lt"/>
              </a:defRPr>
            </a:lvl3pPr>
            <a:lvl4pPr marL="1600200" indent="-228600" algn="l" rtl="0" eaLnBrk="0" fontAlgn="base" hangingPunct="0">
              <a:spcBef>
                <a:spcPct val="20000"/>
              </a:spcBef>
              <a:spcAft>
                <a:spcPct val="0"/>
              </a:spcAft>
              <a:buClr>
                <a:schemeClr val="tx1"/>
              </a:buClr>
              <a:buChar char="–"/>
              <a:defRPr>
                <a:solidFill>
                  <a:schemeClr val="tx1"/>
                </a:solidFill>
                <a:latin typeface="+mn-lt"/>
              </a:defRPr>
            </a:lvl4pPr>
            <a:lvl5pPr marL="2057400" indent="-228600" algn="l" rtl="0" eaLnBrk="0" fontAlgn="base" hangingPunct="0">
              <a:spcBef>
                <a:spcPct val="20000"/>
              </a:spcBef>
              <a:spcAft>
                <a:spcPct val="0"/>
              </a:spcAft>
              <a:buClr>
                <a:schemeClr val="tx1"/>
              </a:buClr>
              <a:buChar char="»"/>
              <a:defRPr>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r>
              <a:rPr lang="en-US" kern="0" dirty="0"/>
              <a:t>Technology Tips: How to Select the Technology that Meets your Needs (</a:t>
            </a:r>
            <a:r>
              <a:rPr lang="en-US" kern="0" dirty="0">
                <a:hlinkClick r:id="rId2"/>
              </a:rPr>
              <a:t>https://www.ilru.org/technology-tips-how-select-technology-meets-your-needs</a:t>
            </a:r>
            <a:r>
              <a:rPr lang="en-US" kern="0" dirty="0"/>
              <a:t>)</a:t>
            </a:r>
          </a:p>
          <a:p>
            <a:r>
              <a:rPr lang="en-US" kern="0" dirty="0"/>
              <a:t>Assistive Technology Resources for CILs and SILCs (</a:t>
            </a:r>
            <a:r>
              <a:rPr lang="en-US" kern="0" dirty="0">
                <a:hlinkClick r:id="rId3"/>
              </a:rPr>
              <a:t>https://www.ilru.org/assistive-technology-resources-for-cils-and-silcs</a:t>
            </a:r>
            <a:r>
              <a:rPr lang="en-US" kern="0" dirty="0"/>
              <a:t>)  </a:t>
            </a:r>
          </a:p>
          <a:p>
            <a:r>
              <a:rPr lang="en-US" kern="0" dirty="0"/>
              <a:t>Technology Options During the COVID-19 Pandemic: A Q&amp;A Session for CILs and SILCs – On-Demand Training (</a:t>
            </a:r>
            <a:r>
              <a:rPr lang="en-US" kern="0" dirty="0">
                <a:hlinkClick r:id="rId4"/>
              </a:rPr>
              <a:t>https://www.ilru.org/training/technology-options-during-covid-19-pandemic-qa-session-for-cils-and-silcs</a:t>
            </a:r>
            <a:r>
              <a:rPr lang="en-US" kern="0" dirty="0"/>
              <a:t>) </a:t>
            </a:r>
          </a:p>
          <a:p>
            <a:r>
              <a:rPr lang="en-US" kern="0" dirty="0"/>
              <a:t>For further assistance, please contact the IL-NET </a:t>
            </a:r>
            <a:r>
              <a:rPr lang="en-US" kern="0"/>
              <a:t>at </a:t>
            </a:r>
            <a:r>
              <a:rPr lang="en-US" kern="0">
                <a:hlinkClick r:id="rId5"/>
              </a:rPr>
              <a:t>ilru@ilru.org</a:t>
            </a:r>
            <a:r>
              <a:rPr lang="en-US" kern="0"/>
              <a:t> </a:t>
            </a:r>
            <a:endParaRPr lang="en-US" kern="0" dirty="0"/>
          </a:p>
        </p:txBody>
      </p:sp>
      <p:sp>
        <p:nvSpPr>
          <p:cNvPr id="3" name="Slide Number Placeholder 2"/>
          <p:cNvSpPr>
            <a:spLocks noGrp="1"/>
          </p:cNvSpPr>
          <p:nvPr>
            <p:ph type="sldNum" sz="quarter" idx="10"/>
          </p:nvPr>
        </p:nvSpPr>
        <p:spPr/>
        <p:txBody>
          <a:bodyPr/>
          <a:lstStyle/>
          <a:p>
            <a:pPr>
              <a:defRPr/>
            </a:pPr>
            <a:fld id="{F42DF3E2-0175-464B-95E4-5D6CFE698002}" type="slidenum">
              <a:rPr lang="en-US" smtClean="0"/>
              <a:pPr>
                <a:defRPr/>
              </a:pPr>
              <a:t>11</a:t>
            </a:fld>
            <a:endParaRPr lang="en-US"/>
          </a:p>
        </p:txBody>
      </p:sp>
    </p:spTree>
    <p:extLst>
      <p:ext uri="{BB962C8B-B14F-4D97-AF65-F5344CB8AC3E}">
        <p14:creationId xmlns:p14="http://schemas.microsoft.com/office/powerpoint/2010/main" val="16810458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274638"/>
            <a:ext cx="8382000" cy="792162"/>
          </a:xfrm>
        </p:spPr>
        <p:txBody>
          <a:bodyPr/>
          <a:lstStyle/>
          <a:p>
            <a:r>
              <a:rPr lang="en-US" sz="800" dirty="0">
                <a:solidFill>
                  <a:schemeClr val="bg1">
                    <a:lumMod val="95000"/>
                  </a:schemeClr>
                </a:solidFill>
              </a:rPr>
              <a:t>&gt;&gt;Slide 12 </a:t>
            </a:r>
            <a:br>
              <a:rPr lang="en-US" sz="800" dirty="0">
                <a:solidFill>
                  <a:schemeClr val="bg1">
                    <a:lumMod val="95000"/>
                  </a:schemeClr>
                </a:solidFill>
              </a:rPr>
            </a:br>
            <a:r>
              <a:rPr lang="en-US" dirty="0"/>
              <a:t>Final Questions and Evaluation Survey</a:t>
            </a:r>
            <a:endParaRPr lang="en-US" sz="2400" b="0" dirty="0"/>
          </a:p>
        </p:txBody>
      </p:sp>
      <p:sp>
        <p:nvSpPr>
          <p:cNvPr id="2" name="Content Placeholder 1"/>
          <p:cNvSpPr>
            <a:spLocks noGrp="1"/>
          </p:cNvSpPr>
          <p:nvPr>
            <p:ph idx="1"/>
          </p:nvPr>
        </p:nvSpPr>
        <p:spPr/>
        <p:txBody>
          <a:bodyPr/>
          <a:lstStyle/>
          <a:p>
            <a:r>
              <a:rPr lang="en-US" dirty="0"/>
              <a:t>Any final questions?</a:t>
            </a:r>
          </a:p>
          <a:p>
            <a:r>
              <a:rPr lang="en-US" dirty="0"/>
              <a:t>Directly following the webinar, you will see a short evaluation survey to complete on your screen. We appreciate your feedback!</a:t>
            </a:r>
          </a:p>
          <a:p>
            <a:pPr marL="0" indent="0">
              <a:buNone/>
            </a:pPr>
            <a:endParaRPr lang="en-US" dirty="0"/>
          </a:p>
          <a:p>
            <a:pPr marL="0" indent="0">
              <a:buNone/>
            </a:pPr>
            <a:r>
              <a:rPr lang="en-US" b="0" i="0" u="sng" dirty="0">
                <a:solidFill>
                  <a:srgbClr val="0000FF"/>
                </a:solidFill>
                <a:effectLst/>
                <a:latin typeface="Calibri" panose="020F0502020204030204" pitchFamily="34" charset="0"/>
                <a:hlinkClick r:id="rId2"/>
              </a:rPr>
              <a:t>https://uthtmc.az1.qualtrics.com/jfe/form/SV_7NEwTjj262wb9RQ</a:t>
            </a:r>
            <a:endParaRPr lang="en-US" dirty="0"/>
          </a:p>
        </p:txBody>
      </p:sp>
      <p:sp>
        <p:nvSpPr>
          <p:cNvPr id="5" name="Slide Number Placeholder 4"/>
          <p:cNvSpPr>
            <a:spLocks noGrp="1"/>
          </p:cNvSpPr>
          <p:nvPr>
            <p:ph type="sldNum" sz="quarter" idx="10"/>
          </p:nvPr>
        </p:nvSpPr>
        <p:spPr/>
        <p:txBody>
          <a:bodyPr/>
          <a:lstStyle/>
          <a:p>
            <a:pPr>
              <a:defRPr/>
            </a:pPr>
            <a:fld id="{F2DF5F09-D78D-44DB-A338-E90D23C46220}" type="slidenum">
              <a:rPr lang="en-US" smtClean="0"/>
              <a:pPr>
                <a:defRPr/>
              </a:pPr>
              <a:t>12</a:t>
            </a:fld>
            <a:endParaRPr lang="en-US"/>
          </a:p>
        </p:txBody>
      </p:sp>
    </p:spTree>
    <p:extLst>
      <p:ext uri="{BB962C8B-B14F-4D97-AF65-F5344CB8AC3E}">
        <p14:creationId xmlns:p14="http://schemas.microsoft.com/office/powerpoint/2010/main" val="32748695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29" dirty="0">
                <a:solidFill>
                  <a:schemeClr val="bg1">
                    <a:lumMod val="85000"/>
                  </a:schemeClr>
                </a:solidFill>
                <a:latin typeface="Arial Rounded MT Bold" panose="020F0704030504030204" pitchFamily="34" charset="0"/>
              </a:rPr>
              <a:t>&gt;&gt; Slide 13</a:t>
            </a:r>
            <a:br>
              <a:rPr lang="en-US" dirty="0">
                <a:latin typeface="Arial Rounded MT Bold" panose="020F0704030504030204" pitchFamily="34" charset="0"/>
              </a:rPr>
            </a:br>
            <a:r>
              <a:rPr lang="en-US" dirty="0">
                <a:ea typeface="Arial"/>
                <a:cs typeface="Arial"/>
                <a:sym typeface="Arial"/>
              </a:rPr>
              <a:t>IL-NET Attribution</a:t>
            </a:r>
            <a:endParaRPr lang="en-US" sz="2471" dirty="0">
              <a:latin typeface="Arial Rounded MT Bold" panose="020F0704030504030204" pitchFamily="34" charset="0"/>
            </a:endParaRPr>
          </a:p>
        </p:txBody>
      </p:sp>
      <p:sp>
        <p:nvSpPr>
          <p:cNvPr id="3" name="Subtitle 2"/>
          <p:cNvSpPr>
            <a:spLocks noGrp="1"/>
          </p:cNvSpPr>
          <p:nvPr>
            <p:ph idx="1"/>
          </p:nvPr>
        </p:nvSpPr>
        <p:spPr>
          <a:xfrm>
            <a:off x="672353" y="1143001"/>
            <a:ext cx="8068235" cy="4840940"/>
          </a:xfrm>
        </p:spPr>
        <p:txBody>
          <a:bodyPr>
            <a:noAutofit/>
          </a:bodyPr>
          <a:lstStyle/>
          <a:p>
            <a:pPr marL="0" indent="0">
              <a:buNone/>
            </a:pPr>
            <a:r>
              <a:rPr lang="en-US" sz="2030" dirty="0"/>
              <a:t>The IL-NET is supported by grant numbers 90ILTA0002 and 90ISTA0002 from the U.S. Administration for Community Living, Department of Health and Human Services, Washington, D.C. 20201. Grantees undertaking projects under government sponsorship are encouraged to express freely their findings and conclusions. Points of view or opinions do not, therefore, necessarily represent official Administration for Community Living policy.</a:t>
            </a:r>
          </a:p>
        </p:txBody>
      </p:sp>
      <p:sp>
        <p:nvSpPr>
          <p:cNvPr id="4" name="Slide Number Placeholder 3"/>
          <p:cNvSpPr>
            <a:spLocks noGrp="1"/>
          </p:cNvSpPr>
          <p:nvPr>
            <p:ph type="sldNum" sz="quarter" idx="4294967295"/>
          </p:nvPr>
        </p:nvSpPr>
        <p:spPr>
          <a:xfrm>
            <a:off x="6402762" y="6290702"/>
            <a:ext cx="1996047" cy="365592"/>
          </a:xfrm>
          <a:prstGeom prst="rect">
            <a:avLst/>
          </a:prstGeom>
        </p:spPr>
        <p:txBody>
          <a:bodyPr/>
          <a:lstStyle/>
          <a:p>
            <a:fld id="{6153527D-BED1-478D-AC23-D9BDE0E418EC}" type="slidenum">
              <a:rPr lang="en-US" smtClean="0"/>
              <a:t>13</a:t>
            </a:fld>
            <a:endParaRPr lang="en-US"/>
          </a:p>
        </p:txBody>
      </p:sp>
    </p:spTree>
    <p:extLst>
      <p:ext uri="{BB962C8B-B14F-4D97-AF65-F5344CB8AC3E}">
        <p14:creationId xmlns:p14="http://schemas.microsoft.com/office/powerpoint/2010/main" val="559708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66800"/>
            <a:ext cx="7772400" cy="5029199"/>
          </a:xfrm>
        </p:spPr>
        <p:txBody>
          <a:bodyPr/>
          <a:lstStyle/>
          <a:p>
            <a:pPr marL="0" marR="0" algn="ctr">
              <a:spcBef>
                <a:spcPts val="0"/>
              </a:spcBef>
              <a:spcAft>
                <a:spcPts val="0"/>
              </a:spcAft>
            </a:pPr>
            <a:r>
              <a:rPr lang="en-US" sz="600" b="1" dirty="0">
                <a:solidFill>
                  <a:schemeClr val="bg1">
                    <a:lumMod val="95000"/>
                  </a:schemeClr>
                </a:solidFill>
                <a:effectLst/>
                <a:latin typeface="+mj-lt"/>
                <a:ea typeface="+mj-ea"/>
                <a:cs typeface="+mj-cs"/>
              </a:rPr>
              <a:t>&gt;&gt;Slide 2</a:t>
            </a:r>
            <a:br>
              <a:rPr lang="en-US" sz="2800" b="1" dirty="0">
                <a:solidFill>
                  <a:schemeClr val="accent2"/>
                </a:solidFill>
                <a:effectLst/>
                <a:latin typeface="+mj-lt"/>
                <a:ea typeface="+mj-ea"/>
                <a:cs typeface="+mj-cs"/>
              </a:rPr>
            </a:br>
            <a:r>
              <a:rPr lang="en-US" b="1" dirty="0">
                <a:effectLst/>
                <a:ea typeface="Times New Roman" panose="02020603050405020304" pitchFamily="18" charset="0"/>
              </a:rPr>
              <a:t>Coordinating Accessible &amp; Engaging </a:t>
            </a:r>
            <a:br>
              <a:rPr lang="en-US" b="1" dirty="0">
                <a:effectLst/>
                <a:ea typeface="Times New Roman" panose="02020603050405020304" pitchFamily="18" charset="0"/>
              </a:rPr>
            </a:br>
            <a:r>
              <a:rPr lang="en-US" b="1" dirty="0">
                <a:effectLst/>
                <a:ea typeface="Times New Roman" panose="02020603050405020304" pitchFamily="18" charset="0"/>
              </a:rPr>
              <a:t>Virtual Events for CILs and SILCs: </a:t>
            </a:r>
            <a:br>
              <a:rPr lang="en-US" dirty="0">
                <a:effectLst/>
                <a:ea typeface="Times New Roman" panose="02020603050405020304" pitchFamily="18" charset="0"/>
              </a:rPr>
            </a:br>
            <a:r>
              <a:rPr lang="en-US" b="1" dirty="0">
                <a:effectLst/>
                <a:ea typeface="Times New Roman" panose="02020603050405020304" pitchFamily="18" charset="0"/>
              </a:rPr>
              <a:t>A Panel Discussion of Promising Practices </a:t>
            </a:r>
            <a:br>
              <a:rPr lang="en-US" dirty="0">
                <a:effectLst/>
                <a:ea typeface="Times New Roman" panose="02020603050405020304" pitchFamily="18" charset="0"/>
              </a:rPr>
            </a:br>
            <a:br>
              <a:rPr lang="en-US" i="1" dirty="0"/>
            </a:br>
            <a:r>
              <a:rPr lang="en-US" sz="2400" i="1" dirty="0"/>
              <a:t>Presenters:</a:t>
            </a:r>
            <a:br>
              <a:rPr lang="en-US" sz="2400" b="0" i="1" dirty="0"/>
            </a:br>
            <a:r>
              <a:rPr lang="en-US" sz="2400" b="0" dirty="0"/>
              <a:t>Brooke Curtis</a:t>
            </a:r>
            <a:br>
              <a:rPr lang="en-US" sz="2400" b="0" dirty="0"/>
            </a:br>
            <a:r>
              <a:rPr lang="en-US" sz="2400" b="0" dirty="0"/>
              <a:t>Tim Fuchs</a:t>
            </a:r>
            <a:br>
              <a:rPr lang="en-US" sz="2400" b="0" dirty="0"/>
            </a:br>
            <a:r>
              <a:rPr lang="en-US" sz="2400" b="0" dirty="0"/>
              <a:t>Sierra Royster</a:t>
            </a:r>
            <a:br>
              <a:rPr lang="en-US" sz="2400" b="0" dirty="0"/>
            </a:br>
            <a:r>
              <a:rPr lang="en-US" sz="2400" b="0" dirty="0"/>
              <a:t>Mary Willard</a:t>
            </a:r>
            <a:br>
              <a:rPr lang="en-US" sz="2400" b="0" dirty="0"/>
            </a:br>
            <a:br>
              <a:rPr lang="en-US" sz="2400" dirty="0"/>
            </a:br>
            <a:r>
              <a:rPr lang="en-US" sz="2400" dirty="0"/>
              <a:t>December 8, 2021</a:t>
            </a:r>
            <a:endParaRPr lang="en-US" dirty="0"/>
          </a:p>
        </p:txBody>
      </p:sp>
      <p:sp>
        <p:nvSpPr>
          <p:cNvPr id="4" name="Slide Number Placeholder 3"/>
          <p:cNvSpPr>
            <a:spLocks noGrp="1"/>
          </p:cNvSpPr>
          <p:nvPr>
            <p:ph type="sldNum" sz="quarter" idx="10"/>
          </p:nvPr>
        </p:nvSpPr>
        <p:spPr/>
        <p:txBody>
          <a:bodyPr/>
          <a:lstStyle/>
          <a:p>
            <a:pPr>
              <a:defRPr/>
            </a:pPr>
            <a:fld id="{C7C8ACA3-9F92-4AD5-9E39-716CB6917A7B}" type="slidenum">
              <a:rPr lang="en-US" smtClean="0"/>
              <a:pPr>
                <a:defRPr/>
              </a:pPr>
              <a:t>2</a:t>
            </a:fld>
            <a:endParaRPr lang="en-US"/>
          </a:p>
        </p:txBody>
      </p:sp>
    </p:spTree>
    <p:extLst>
      <p:ext uri="{BB962C8B-B14F-4D97-AF65-F5344CB8AC3E}">
        <p14:creationId xmlns:p14="http://schemas.microsoft.com/office/powerpoint/2010/main" val="7276549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800" dirty="0">
                <a:solidFill>
                  <a:schemeClr val="bg1">
                    <a:lumMod val="95000"/>
                  </a:schemeClr>
                </a:solidFill>
              </a:rPr>
              <a:t>&gt;&gt;Slide 3 </a:t>
            </a:r>
            <a:br>
              <a:rPr lang="en-US" sz="800" dirty="0">
                <a:solidFill>
                  <a:schemeClr val="bg1">
                    <a:lumMod val="95000"/>
                  </a:schemeClr>
                </a:solidFill>
              </a:rPr>
            </a:br>
            <a:r>
              <a:rPr lang="en-US" dirty="0"/>
              <a:t>Welcome and Housekeeping</a:t>
            </a:r>
          </a:p>
        </p:txBody>
      </p:sp>
      <p:sp>
        <p:nvSpPr>
          <p:cNvPr id="2" name="Content Placeholder 1"/>
          <p:cNvSpPr>
            <a:spLocks noGrp="1"/>
          </p:cNvSpPr>
          <p:nvPr>
            <p:ph idx="1"/>
          </p:nvPr>
        </p:nvSpPr>
        <p:spPr/>
        <p:txBody>
          <a:bodyPr/>
          <a:lstStyle/>
          <a:p>
            <a:r>
              <a:rPr lang="en-US" dirty="0"/>
              <a:t>CART Captioning &amp; ASL Interpreters are available.</a:t>
            </a:r>
          </a:p>
          <a:p>
            <a:r>
              <a:rPr lang="en-US" dirty="0"/>
              <a:t>We are screen sharing, so please ensure you are in side-by-side mode.</a:t>
            </a:r>
          </a:p>
          <a:p>
            <a:r>
              <a:rPr lang="en-US" dirty="0"/>
              <a:t>We will have audience Q&amp;A today.  You may submit a question through: </a:t>
            </a:r>
          </a:p>
          <a:p>
            <a:pPr lvl="1"/>
            <a:r>
              <a:rPr lang="en-US" dirty="0"/>
              <a:t>Zoom Q&amp;A Tab</a:t>
            </a:r>
          </a:p>
          <a:p>
            <a:pPr lvl="1"/>
            <a:r>
              <a:rPr lang="en-US" dirty="0"/>
              <a:t>Email </a:t>
            </a:r>
            <a:r>
              <a:rPr lang="en-US" dirty="0">
                <a:hlinkClick r:id="rId2"/>
              </a:rPr>
              <a:t>tim@ncil.org</a:t>
            </a:r>
            <a:endParaRPr lang="en-US" dirty="0"/>
          </a:p>
          <a:p>
            <a:pPr lvl="1"/>
            <a:r>
              <a:rPr lang="en-US" dirty="0"/>
              <a:t>Phone callers only may press *9 on their keypad</a:t>
            </a:r>
          </a:p>
          <a:p>
            <a:r>
              <a:rPr lang="en-US" dirty="0"/>
              <a:t>Submit questions anytime, but we will wait for our Q&amp;A break to address them.</a:t>
            </a:r>
          </a:p>
          <a:p>
            <a:r>
              <a:rPr lang="en-US" dirty="0"/>
              <a:t>Please fill out the evaluation after today’s event.</a:t>
            </a:r>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3</a:t>
            </a:fld>
            <a:endParaRPr lang="en-US"/>
          </a:p>
        </p:txBody>
      </p:sp>
    </p:spTree>
    <p:extLst>
      <p:ext uri="{BB962C8B-B14F-4D97-AF65-F5344CB8AC3E}">
        <p14:creationId xmlns:p14="http://schemas.microsoft.com/office/powerpoint/2010/main" val="8753945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800" dirty="0">
                <a:solidFill>
                  <a:schemeClr val="bg1">
                    <a:lumMod val="95000"/>
                  </a:schemeClr>
                </a:solidFill>
              </a:rPr>
              <a:t>&gt;&gt;Slide 4 </a:t>
            </a:r>
            <a:br>
              <a:rPr lang="en-US" sz="800" dirty="0">
                <a:solidFill>
                  <a:schemeClr val="bg1">
                    <a:lumMod val="95000"/>
                  </a:schemeClr>
                </a:solidFill>
              </a:rPr>
            </a:br>
            <a:r>
              <a:rPr lang="en-US" dirty="0"/>
              <a:t>Meet the Presenters</a:t>
            </a:r>
          </a:p>
        </p:txBody>
      </p:sp>
      <p:sp>
        <p:nvSpPr>
          <p:cNvPr id="2" name="Content Placeholder 1"/>
          <p:cNvSpPr>
            <a:spLocks noGrp="1"/>
          </p:cNvSpPr>
          <p:nvPr>
            <p:ph idx="1"/>
          </p:nvPr>
        </p:nvSpPr>
        <p:spPr/>
        <p:txBody>
          <a:bodyPr/>
          <a:lstStyle/>
          <a:p>
            <a:r>
              <a:rPr lang="en-US" dirty="0"/>
              <a:t>Brooke Curtis, Moderator</a:t>
            </a:r>
          </a:p>
          <a:p>
            <a:r>
              <a:rPr lang="en-US" dirty="0"/>
              <a:t>Tim Fuchs</a:t>
            </a:r>
          </a:p>
          <a:p>
            <a:r>
              <a:rPr lang="en-US" dirty="0"/>
              <a:t>Mary Willard</a:t>
            </a:r>
          </a:p>
          <a:p>
            <a:r>
              <a:rPr lang="en-US" dirty="0"/>
              <a:t>Sierra Royster</a:t>
            </a:r>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4</a:t>
            </a:fld>
            <a:endParaRPr lang="en-US"/>
          </a:p>
        </p:txBody>
      </p:sp>
    </p:spTree>
    <p:extLst>
      <p:ext uri="{BB962C8B-B14F-4D97-AF65-F5344CB8AC3E}">
        <p14:creationId xmlns:p14="http://schemas.microsoft.com/office/powerpoint/2010/main" val="13557505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152400"/>
            <a:ext cx="7696200" cy="1066800"/>
          </a:xfrm>
        </p:spPr>
        <p:txBody>
          <a:bodyPr/>
          <a:lstStyle/>
          <a:p>
            <a:r>
              <a:rPr lang="en-US" sz="800" dirty="0">
                <a:solidFill>
                  <a:schemeClr val="bg1">
                    <a:lumMod val="95000"/>
                  </a:schemeClr>
                </a:solidFill>
              </a:rPr>
              <a:t>&gt;&gt;Slide 5 </a:t>
            </a:r>
            <a:br>
              <a:rPr lang="en-US" sz="800" dirty="0">
                <a:solidFill>
                  <a:schemeClr val="bg1">
                    <a:lumMod val="95000"/>
                  </a:schemeClr>
                </a:solidFill>
              </a:rPr>
            </a:br>
            <a:r>
              <a:rPr lang="en-US" dirty="0"/>
              <a:t>What You Will Learn</a:t>
            </a:r>
          </a:p>
        </p:txBody>
      </p:sp>
      <p:sp>
        <p:nvSpPr>
          <p:cNvPr id="2" name="Content Placeholder 1"/>
          <p:cNvSpPr>
            <a:spLocks noGrp="1"/>
          </p:cNvSpPr>
          <p:nvPr>
            <p:ph idx="1"/>
          </p:nvPr>
        </p:nvSpPr>
        <p:spPr/>
        <p:txBody>
          <a:bodyPr/>
          <a:lstStyle/>
          <a:p>
            <a:pPr>
              <a:spcBef>
                <a:spcPts val="0"/>
              </a:spcBef>
              <a:spcAft>
                <a:spcPts val="0"/>
              </a:spcAft>
            </a:pPr>
            <a:r>
              <a:rPr lang="en-US" sz="2400" dirty="0">
                <a:solidFill>
                  <a:srgbClr val="000000"/>
                </a:solidFill>
                <a:ea typeface="Times New Roman" panose="02020603050405020304" pitchFamily="18" charset="0"/>
              </a:rPr>
              <a:t>E</a:t>
            </a:r>
            <a:r>
              <a:rPr lang="en-US" sz="2400" dirty="0">
                <a:solidFill>
                  <a:srgbClr val="000000"/>
                </a:solidFill>
                <a:effectLst/>
                <a:ea typeface="Times New Roman" panose="02020603050405020304" pitchFamily="18" charset="0"/>
              </a:rPr>
              <a:t>ffective strategies for ensuring </a:t>
            </a:r>
            <a:r>
              <a:rPr lang="en-US" sz="2400" dirty="0">
                <a:effectLst/>
                <a:ea typeface="Times New Roman" panose="02020603050405020304" pitchFamily="18" charset="0"/>
              </a:rPr>
              <a:t>all aspects of virtual events are fully accessible including registration, paywall, and event communications</a:t>
            </a:r>
            <a:endParaRPr lang="en-US" sz="2400" dirty="0">
              <a:solidFill>
                <a:srgbClr val="000000"/>
              </a:solidFill>
              <a:effectLst/>
              <a:ea typeface="Times New Roman" panose="02020603050405020304" pitchFamily="18" charset="0"/>
            </a:endParaRPr>
          </a:p>
          <a:p>
            <a:pPr lvl="0">
              <a:spcBef>
                <a:spcPts val="0"/>
              </a:spcBef>
              <a:spcAft>
                <a:spcPts val="0"/>
              </a:spcAft>
              <a:buFont typeface="Symbol" panose="05050102010706020507" pitchFamily="18" charset="2"/>
              <a:buChar char=""/>
            </a:pPr>
            <a:r>
              <a:rPr lang="en-US" sz="2400" dirty="0">
                <a:ea typeface="Times New Roman" panose="02020603050405020304" pitchFamily="18" charset="0"/>
              </a:rPr>
              <a:t>Accessibility features offered by the Zoom platform</a:t>
            </a:r>
            <a:endParaRPr lang="en-US" sz="2400" dirty="0">
              <a:effectLst/>
              <a:ea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2400" dirty="0">
                <a:effectLst/>
                <a:ea typeface="Times New Roman" panose="02020603050405020304" pitchFamily="18" charset="0"/>
              </a:rPr>
              <a:t>Ways to improve virtual engagement and combat virtual burnout</a:t>
            </a:r>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5</a:t>
            </a:fld>
            <a:endParaRPr lang="en-US"/>
          </a:p>
        </p:txBody>
      </p:sp>
    </p:spTree>
    <p:extLst>
      <p:ext uri="{BB962C8B-B14F-4D97-AF65-F5344CB8AC3E}">
        <p14:creationId xmlns:p14="http://schemas.microsoft.com/office/powerpoint/2010/main" val="27989958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2514600"/>
            <a:ext cx="8458200" cy="990600"/>
          </a:xfrm>
        </p:spPr>
        <p:txBody>
          <a:bodyPr/>
          <a:lstStyle/>
          <a:p>
            <a:pPr algn="ctr"/>
            <a:r>
              <a:rPr lang="en-US" sz="500" dirty="0">
                <a:solidFill>
                  <a:schemeClr val="bg1">
                    <a:lumMod val="95000"/>
                  </a:schemeClr>
                </a:solidFill>
              </a:rPr>
              <a:t>&gt;&gt;Slide 6 </a:t>
            </a:r>
            <a:br>
              <a:rPr lang="en-US" dirty="0">
                <a:solidFill>
                  <a:schemeClr val="bg1">
                    <a:lumMod val="95000"/>
                  </a:schemeClr>
                </a:solidFill>
              </a:rPr>
            </a:br>
            <a:r>
              <a:rPr lang="en-US" dirty="0">
                <a:effectLst/>
                <a:ea typeface="Calibri" panose="020F0502020204030204" pitchFamily="34" charset="0"/>
                <a:cs typeface="Times New Roman" panose="02020603050405020304" pitchFamily="18" charset="0"/>
              </a:rPr>
              <a:t>What platforms do you use for webinars and virtual events and why</a:t>
            </a:r>
            <a:r>
              <a:rPr lang="en-US" dirty="0">
                <a:effectLst/>
                <a:latin typeface="Arial" panose="020B0604020202020204" pitchFamily="34" charset="0"/>
                <a:ea typeface="Calibri" panose="020F0502020204030204" pitchFamily="34" charset="0"/>
                <a:cs typeface="Times New Roman" panose="02020603050405020304" pitchFamily="18" charset="0"/>
              </a:rPr>
              <a:t>?</a:t>
            </a:r>
            <a:r>
              <a:rPr lang="en-US" dirty="0"/>
              <a:t>  </a:t>
            </a:r>
          </a:p>
        </p:txBody>
      </p:sp>
      <p:sp>
        <p:nvSpPr>
          <p:cNvPr id="2" name="Slide Number Placeholder 1"/>
          <p:cNvSpPr>
            <a:spLocks noGrp="1"/>
          </p:cNvSpPr>
          <p:nvPr>
            <p:ph type="sldNum" sz="quarter" idx="10"/>
          </p:nvPr>
        </p:nvSpPr>
        <p:spPr/>
        <p:txBody>
          <a:bodyPr/>
          <a:lstStyle/>
          <a:p>
            <a:pPr>
              <a:defRPr/>
            </a:pPr>
            <a:fld id="{F42DF3E2-0175-464B-95E4-5D6CFE698002}" type="slidenum">
              <a:rPr lang="en-US" smtClean="0"/>
              <a:pPr>
                <a:defRPr/>
              </a:pPr>
              <a:t>6</a:t>
            </a:fld>
            <a:endParaRPr lang="en-US"/>
          </a:p>
        </p:txBody>
      </p:sp>
    </p:spTree>
    <p:extLst>
      <p:ext uri="{BB962C8B-B14F-4D97-AF65-F5344CB8AC3E}">
        <p14:creationId xmlns:p14="http://schemas.microsoft.com/office/powerpoint/2010/main" val="22082133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3"/>
          <p:cNvSpPr>
            <a:spLocks noGrp="1"/>
          </p:cNvSpPr>
          <p:nvPr>
            <p:ph type="title"/>
          </p:nvPr>
        </p:nvSpPr>
        <p:spPr>
          <a:xfrm>
            <a:off x="762000" y="2209800"/>
            <a:ext cx="7620000" cy="1143000"/>
          </a:xfrm>
        </p:spPr>
        <p:txBody>
          <a:bodyPr/>
          <a:lstStyle/>
          <a:p>
            <a:pPr algn="ctr"/>
            <a:r>
              <a:rPr lang="en-US" sz="800" dirty="0">
                <a:solidFill>
                  <a:schemeClr val="bg1">
                    <a:lumMod val="95000"/>
                  </a:schemeClr>
                </a:solidFill>
              </a:rPr>
              <a:t>&gt;&gt;Slide 7 </a:t>
            </a:r>
            <a:br>
              <a:rPr lang="en-US" sz="800" dirty="0">
                <a:solidFill>
                  <a:schemeClr val="bg1">
                    <a:lumMod val="95000"/>
                  </a:schemeClr>
                </a:solidFill>
              </a:rPr>
            </a:br>
            <a:r>
              <a:rPr lang="en-US" dirty="0">
                <a:effectLst/>
                <a:ea typeface="Calibri" panose="020F0502020204030204" pitchFamily="34" charset="0"/>
              </a:rPr>
              <a:t>What are things you do before your events to plan for full access?</a:t>
            </a:r>
            <a:endParaRPr lang="en-US" sz="3000" dirty="0"/>
          </a:p>
        </p:txBody>
      </p:sp>
      <p:sp>
        <p:nvSpPr>
          <p:cNvPr id="6" name="Slide Number Placeholder 5"/>
          <p:cNvSpPr>
            <a:spLocks noGrp="1"/>
          </p:cNvSpPr>
          <p:nvPr>
            <p:ph type="sldNum" sz="quarter" idx="10"/>
          </p:nvPr>
        </p:nvSpPr>
        <p:spPr/>
        <p:txBody>
          <a:bodyPr/>
          <a:lstStyle/>
          <a:p>
            <a:pPr>
              <a:defRPr/>
            </a:pPr>
            <a:fld id="{F2DF5F09-D78D-44DB-A338-E90D23C46220}" type="slidenum">
              <a:rPr lang="en-US" smtClean="0"/>
              <a:pPr>
                <a:defRPr/>
              </a:pPr>
              <a:t>7</a:t>
            </a:fld>
            <a:endParaRPr lang="en-US"/>
          </a:p>
        </p:txBody>
      </p:sp>
    </p:spTree>
    <p:extLst>
      <p:ext uri="{BB962C8B-B14F-4D97-AF65-F5344CB8AC3E}">
        <p14:creationId xmlns:p14="http://schemas.microsoft.com/office/powerpoint/2010/main" val="19410880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3"/>
          <p:cNvSpPr>
            <a:spLocks noGrp="1"/>
          </p:cNvSpPr>
          <p:nvPr>
            <p:ph type="title"/>
          </p:nvPr>
        </p:nvSpPr>
        <p:spPr>
          <a:xfrm>
            <a:off x="762000" y="2209800"/>
            <a:ext cx="7620000" cy="1143000"/>
          </a:xfrm>
        </p:spPr>
        <p:txBody>
          <a:bodyPr/>
          <a:lstStyle/>
          <a:p>
            <a:pPr algn="ctr"/>
            <a:r>
              <a:rPr lang="en-US" sz="800" dirty="0">
                <a:solidFill>
                  <a:schemeClr val="bg1">
                    <a:lumMod val="95000"/>
                  </a:schemeClr>
                </a:solidFill>
              </a:rPr>
              <a:t>&gt;&gt;Slide 8 </a:t>
            </a:r>
            <a:br>
              <a:rPr lang="en-US" sz="800" dirty="0">
                <a:solidFill>
                  <a:schemeClr val="bg1">
                    <a:lumMod val="95000"/>
                  </a:schemeClr>
                </a:solidFill>
              </a:rPr>
            </a:br>
            <a:r>
              <a:rPr lang="en-US" dirty="0">
                <a:effectLst/>
                <a:ea typeface="Calibri" panose="020F0502020204030204" pitchFamily="34" charset="0"/>
                <a:cs typeface="Times New Roman" panose="02020603050405020304" pitchFamily="18" charset="0"/>
              </a:rPr>
              <a:t>How do you make sure that your speakers and presenters follow your accessibility guidelines and that the event is accessible to them, too?</a:t>
            </a:r>
            <a:endParaRPr lang="en-US" sz="3000" dirty="0"/>
          </a:p>
        </p:txBody>
      </p:sp>
      <p:sp>
        <p:nvSpPr>
          <p:cNvPr id="2" name="Slide Number Placeholder 1"/>
          <p:cNvSpPr>
            <a:spLocks noGrp="1"/>
          </p:cNvSpPr>
          <p:nvPr>
            <p:ph type="sldNum" sz="quarter" idx="10"/>
          </p:nvPr>
        </p:nvSpPr>
        <p:spPr/>
        <p:txBody>
          <a:bodyPr/>
          <a:lstStyle/>
          <a:p>
            <a:pPr>
              <a:defRPr/>
            </a:pPr>
            <a:fld id="{F2DF5F09-D78D-44DB-A338-E90D23C46220}" type="slidenum">
              <a:rPr lang="en-US" smtClean="0"/>
              <a:pPr>
                <a:defRPr/>
              </a:pPr>
              <a:t>8</a:t>
            </a:fld>
            <a:endParaRPr lang="en-US"/>
          </a:p>
        </p:txBody>
      </p:sp>
    </p:spTree>
    <p:extLst>
      <p:ext uri="{BB962C8B-B14F-4D97-AF65-F5344CB8AC3E}">
        <p14:creationId xmlns:p14="http://schemas.microsoft.com/office/powerpoint/2010/main" val="14184842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84438"/>
            <a:ext cx="7848600" cy="792162"/>
          </a:xfrm>
        </p:spPr>
        <p:txBody>
          <a:bodyPr/>
          <a:lstStyle/>
          <a:p>
            <a:pPr marL="1143000" marR="0" lvl="2" indent="-228600" algn="ctr">
              <a:spcBef>
                <a:spcPts val="0"/>
              </a:spcBef>
              <a:spcAft>
                <a:spcPts val="0"/>
              </a:spcAft>
              <a:buFont typeface="Wingdings" panose="05000000000000000000" pitchFamily="2" charset="2"/>
              <a:buChar char=""/>
            </a:pPr>
            <a:r>
              <a:rPr lang="en-US" sz="800" dirty="0">
                <a:solidFill>
                  <a:schemeClr val="bg1">
                    <a:lumMod val="95000"/>
                  </a:schemeClr>
                </a:solidFill>
              </a:rPr>
              <a:t>&gt;&gt;Slide 9 </a:t>
            </a:r>
            <a:br>
              <a:rPr lang="en-US" sz="800" dirty="0">
                <a:solidFill>
                  <a:schemeClr val="bg1">
                    <a:lumMod val="95000"/>
                  </a:schemeClr>
                </a:solidFill>
              </a:rPr>
            </a:br>
            <a:r>
              <a:rPr lang="en-US" dirty="0">
                <a:effectLst/>
                <a:latin typeface="+mj-lt"/>
                <a:ea typeface="Calibri" panose="020F0502020204030204" pitchFamily="34" charset="0"/>
                <a:cs typeface="Times New Roman" panose="02020603050405020304" pitchFamily="18" charset="0"/>
              </a:rPr>
              <a:t>What do you do during the live event to make it accessible?</a:t>
            </a:r>
            <a:br>
              <a:rPr lang="en-US" dirty="0">
                <a:effectLst/>
                <a:latin typeface="+mj-lt"/>
                <a:ea typeface="Calibri" panose="020F0502020204030204" pitchFamily="34" charset="0"/>
                <a:cs typeface="Times New Roman" panose="02020603050405020304" pitchFamily="18" charset="0"/>
              </a:rPr>
            </a:br>
            <a:br>
              <a:rPr lang="en-US" dirty="0">
                <a:effectLst/>
                <a:latin typeface="+mj-lt"/>
                <a:ea typeface="Calibri" panose="020F0502020204030204" pitchFamily="34" charset="0"/>
                <a:cs typeface="Times New Roman" panose="02020603050405020304" pitchFamily="18" charset="0"/>
              </a:rPr>
            </a:br>
            <a:r>
              <a:rPr lang="en-US" dirty="0">
                <a:effectLst/>
                <a:latin typeface="+mj-lt"/>
                <a:ea typeface="Calibri" panose="020F0502020204030204" pitchFamily="34" charset="0"/>
              </a:rPr>
              <a:t>What are some of the key lessons learned from running accessible virtual events?</a:t>
            </a:r>
            <a:endParaRPr lang="en-US" dirty="0">
              <a:latin typeface="+mj-lt"/>
            </a:endParaRPr>
          </a:p>
        </p:txBody>
      </p:sp>
      <p:sp>
        <p:nvSpPr>
          <p:cNvPr id="3" name="Slide Number Placeholder 2"/>
          <p:cNvSpPr>
            <a:spLocks noGrp="1"/>
          </p:cNvSpPr>
          <p:nvPr>
            <p:ph type="sldNum" sz="quarter" idx="10"/>
          </p:nvPr>
        </p:nvSpPr>
        <p:spPr/>
        <p:txBody>
          <a:bodyPr/>
          <a:lstStyle/>
          <a:p>
            <a:pPr>
              <a:defRPr/>
            </a:pPr>
            <a:fld id="{F42DF3E2-0175-464B-95E4-5D6CFE698002}" type="slidenum">
              <a:rPr lang="en-US" smtClean="0"/>
              <a:pPr>
                <a:defRPr/>
              </a:pPr>
              <a:t>9</a:t>
            </a:fld>
            <a:endParaRPr lang="en-US"/>
          </a:p>
        </p:txBody>
      </p:sp>
    </p:spTree>
    <p:extLst>
      <p:ext uri="{BB962C8B-B14F-4D97-AF65-F5344CB8AC3E}">
        <p14:creationId xmlns:p14="http://schemas.microsoft.com/office/powerpoint/2010/main" val="368474787"/>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19786</TotalTime>
  <Words>566</Words>
  <Application>Microsoft Office PowerPoint</Application>
  <PresentationFormat>On-screen Show (4:3)</PresentationFormat>
  <Paragraphs>51</Paragraphs>
  <Slides>13</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Arial Rounded MT Bold</vt:lpstr>
      <vt:lpstr>Calibri</vt:lpstr>
      <vt:lpstr>Symbol</vt:lpstr>
      <vt:lpstr>Tahoma</vt:lpstr>
      <vt:lpstr>Wingdings</vt:lpstr>
      <vt:lpstr>Default Design</vt:lpstr>
      <vt:lpstr>&gt;&gt;Slide 1  Independent Living Research Utilization</vt:lpstr>
      <vt:lpstr>&gt;&gt;Slide 2 Coordinating Accessible &amp; Engaging  Virtual Events for CILs and SILCs:  A Panel Discussion of Promising Practices   Presenters: Brooke Curtis Tim Fuchs Sierra Royster Mary Willard  December 8, 2021</vt:lpstr>
      <vt:lpstr>&gt;&gt;Slide 3  Welcome and Housekeeping</vt:lpstr>
      <vt:lpstr>&gt;&gt;Slide 4  Meet the Presenters</vt:lpstr>
      <vt:lpstr>&gt;&gt;Slide 5  What You Will Learn</vt:lpstr>
      <vt:lpstr>&gt;&gt;Slide 6  What platforms do you use for webinars and virtual events and why?  </vt:lpstr>
      <vt:lpstr>&gt;&gt;Slide 7  What are things you do before your events to plan for full access?</vt:lpstr>
      <vt:lpstr>&gt;&gt;Slide 8  How do you make sure that your speakers and presenters follow your accessibility guidelines and that the event is accessible to them, too?</vt:lpstr>
      <vt:lpstr>&gt;&gt;Slide 9  What do you do during the live event to make it accessible?  What are some of the key lessons learned from running accessible virtual events?</vt:lpstr>
      <vt:lpstr>&gt;&gt;Slide 10  What can we do about virtual burnout and what methods can you use to make virtual events fun and engaging?</vt:lpstr>
      <vt:lpstr>&gt;&gt; Slide 11  Additional Resources</vt:lpstr>
      <vt:lpstr>&gt;&gt;Slide 12  Final Questions and Evaluation Survey</vt:lpstr>
      <vt:lpstr>&gt;&gt; Slide 13 IL-NET Attribution</vt:lpstr>
    </vt:vector>
  </TitlesOfParts>
  <Company>Tirr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NCL Workshop 2019 Fueling Business Acumen</dc:title>
  <dc:creator>eubanks</dc:creator>
  <cp:lastModifiedBy>Carol Eubanks</cp:lastModifiedBy>
  <cp:revision>587</cp:revision>
  <cp:lastPrinted>2018-09-12T11:52:12Z</cp:lastPrinted>
  <dcterms:created xsi:type="dcterms:W3CDTF">2011-01-05T14:17:40Z</dcterms:created>
  <dcterms:modified xsi:type="dcterms:W3CDTF">2021-11-18T13:32:54Z</dcterms:modified>
</cp:coreProperties>
</file>