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636" r:id="rId2"/>
    <p:sldId id="758" r:id="rId3"/>
    <p:sldId id="759" r:id="rId4"/>
    <p:sldId id="760" r:id="rId5"/>
    <p:sldId id="761" r:id="rId6"/>
    <p:sldId id="767" r:id="rId7"/>
    <p:sldId id="768" r:id="rId8"/>
    <p:sldId id="742" r:id="rId9"/>
    <p:sldId id="736" r:id="rId10"/>
    <p:sldId id="737" r:id="rId11"/>
    <p:sldId id="766" r:id="rId12"/>
    <p:sldId id="765" r:id="rId13"/>
    <p:sldId id="770" r:id="rId14"/>
    <p:sldId id="757" r:id="rId15"/>
    <p:sldId id="769" r:id="rId16"/>
    <p:sldId id="751" r:id="rId17"/>
    <p:sldId id="764"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 id="1" name="Jerri Davison" initials="JD" lastIdx="6" clrIdx="1">
    <p:extLst>
      <p:ext uri="{19B8F6BF-5375-455C-9EA6-DF929625EA0E}">
        <p15:presenceInfo xmlns:p15="http://schemas.microsoft.com/office/powerpoint/2012/main" userId="S-1-5-21-1436191093-2433587255-765818421-11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05" autoAdjust="0"/>
    <p:restoredTop sz="96552" autoAdjust="0"/>
  </p:normalViewPr>
  <p:slideViewPr>
    <p:cSldViewPr>
      <p:cViewPr varScale="1">
        <p:scale>
          <a:sx n="78" d="100"/>
          <a:sy n="78" d="100"/>
        </p:scale>
        <p:origin x="21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p:cViewPr>
        <p:scale>
          <a:sx n="100" d="100"/>
          <a:sy n="100" d="100"/>
        </p:scale>
        <p:origin x="2352" y="5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8/24/2022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90770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40FD86-9BCF-4886-A05C-E17597BA8168}" type="slidenum">
              <a:rPr lang="en-US" smtClean="0"/>
              <a:t>17</a:t>
            </a:fld>
            <a:endParaRPr lang="en-US"/>
          </a:p>
        </p:txBody>
      </p:sp>
    </p:spTree>
    <p:extLst>
      <p:ext uri="{BB962C8B-B14F-4D97-AF65-F5344CB8AC3E}">
        <p14:creationId xmlns:p14="http://schemas.microsoft.com/office/powerpoint/2010/main" val="218883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600"/>
            </a:lvl2pPr>
            <a:lvl3pPr>
              <a:defRPr sz="2600"/>
            </a:lvl3pPr>
            <a:lvl4pPr>
              <a:defRPr sz="2600"/>
            </a:lvl4pPr>
            <a:lvl5pPr>
              <a:defRPr sz="2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a:p>
        </p:txBody>
      </p:sp>
      <p:sp>
        <p:nvSpPr>
          <p:cNvPr id="2" name="Title 1"/>
          <p:cNvSpPr>
            <a:spLocks noGrp="1"/>
          </p:cNvSpPr>
          <p:nvPr>
            <p:ph type="title"/>
          </p:nvPr>
        </p:nvSpPr>
        <p:spPr>
          <a:xfrm>
            <a:off x="228600" y="274638"/>
            <a:ext cx="7696200" cy="792162"/>
          </a:xfrm>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19788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a:p>
        </p:txBody>
      </p:sp>
      <p:pic>
        <p:nvPicPr>
          <p:cNvPr id="7" name="Picture 6" descr="ILRU logo - ilru red block letters with blue &quot;eyebrow&quot; over it"/>
          <p:cNvPicPr>
            <a:picLocks noChangeAspect="1"/>
          </p:cNvPicPr>
          <p:nvPr userDrawn="1"/>
        </p:nvPicPr>
        <p:blipFill>
          <a:blip r:embed="rId7" cstate="print"/>
          <a:stretch>
            <a:fillRect/>
          </a:stretch>
        </p:blipFill>
        <p:spPr>
          <a:xfrm>
            <a:off x="8229600" y="76200"/>
            <a:ext cx="838200" cy="401320"/>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0" r:id="rId5"/>
  </p:sldLayoutIdLst>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0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mailto:jenny@ncil.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Kleistk@cilww.com" TargetMode="External"/><Relationship Id="rId2" Type="http://schemas.openxmlformats.org/officeDocument/2006/relationships/hyperlink" Target="mailto:ajohnson@nwvcil.org" TargetMode="External"/><Relationship Id="rId1" Type="http://schemas.openxmlformats.org/officeDocument/2006/relationships/slideLayout" Target="../slideLayouts/slideLayout2.xml"/><Relationship Id="rId4" Type="http://schemas.openxmlformats.org/officeDocument/2006/relationships/hyperlink" Target="mailto:paulamcelwee.ilru@gmai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0"/>
            <a:ext cx="8855064" cy="859730"/>
          </a:xfrm>
        </p:spPr>
        <p:txBody>
          <a:bodyPr>
            <a:noAutofit/>
          </a:bodyPr>
          <a:lstStyle/>
          <a:p>
            <a:pPr algn="ctr"/>
            <a:r>
              <a:rPr lang="en-US" sz="600" dirty="0">
                <a:solidFill>
                  <a:schemeClr val="bg1">
                    <a:lumMod val="95000"/>
                  </a:schemeClr>
                </a:solidFill>
              </a:rPr>
              <a:t>&gt;&gt;Slide 1 </a:t>
            </a:r>
            <a:br>
              <a:rPr lang="en-US" sz="600" dirty="0">
                <a:solidFill>
                  <a:schemeClr val="bg1">
                    <a:lumMod val="95000"/>
                  </a:schemeClr>
                </a:solidFill>
              </a:rPr>
            </a:br>
            <a:r>
              <a:rPr lang="en-US" sz="1600" dirty="0"/>
              <a:t>Independent Living Research Utilization</a:t>
            </a:r>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93" y="859730"/>
            <a:ext cx="7352413" cy="5312470"/>
          </a:xfrm>
          <a:prstGeom prst="rect">
            <a:avLst/>
          </a:prstGeom>
        </p:spPr>
      </p:pic>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639336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a:spLocks noGrp="1"/>
          </p:cNvSpPr>
          <p:nvPr>
            <p:ph type="title"/>
          </p:nvPr>
        </p:nvSpPr>
        <p:spPr>
          <a:xfrm>
            <a:off x="762000" y="2438400"/>
            <a:ext cx="7620000" cy="1143000"/>
          </a:xfrm>
        </p:spPr>
        <p:txBody>
          <a:bodyPr/>
          <a:lstStyle/>
          <a:p>
            <a:pPr lvl="3" algn="ctr"/>
            <a:r>
              <a:rPr lang="en-US" sz="800" dirty="0">
                <a:solidFill>
                  <a:schemeClr val="bg1">
                    <a:lumMod val="95000"/>
                  </a:schemeClr>
                </a:solidFill>
              </a:rPr>
              <a:t>&gt;&gt;Slide 10</a:t>
            </a:r>
            <a:br>
              <a:rPr lang="en-US" dirty="0">
                <a:effectLst/>
              </a:rPr>
            </a:br>
            <a:r>
              <a:rPr lang="en-US" dirty="0">
                <a:effectLst/>
                <a:latin typeface="+mj-lt"/>
                <a:ea typeface="Calibri" panose="020F0502020204030204" pitchFamily="34" charset="0"/>
              </a:rPr>
              <a:t>How does the process help with the board planning process?</a:t>
            </a:r>
            <a:endParaRPr lang="en-US" sz="2400" dirty="0">
              <a:effectLst/>
              <a:latin typeface="+mj-lt"/>
            </a:endParaRPr>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10</a:t>
            </a:fld>
            <a:endParaRPr lang="en-US"/>
          </a:p>
        </p:txBody>
      </p:sp>
    </p:spTree>
    <p:extLst>
      <p:ext uri="{BB962C8B-B14F-4D97-AF65-F5344CB8AC3E}">
        <p14:creationId xmlns:p14="http://schemas.microsoft.com/office/powerpoint/2010/main" val="1418484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458200" cy="792162"/>
          </a:xfrm>
        </p:spPr>
        <p:txBody>
          <a:bodyPr/>
          <a:lstStyle/>
          <a:p>
            <a:pPr lvl="3" algn="ctr"/>
            <a:r>
              <a:rPr lang="en-US" sz="800" dirty="0">
                <a:solidFill>
                  <a:schemeClr val="bg1">
                    <a:lumMod val="95000"/>
                  </a:schemeClr>
                </a:solidFill>
              </a:rPr>
              <a:t>&gt;&gt;Slide 11 </a:t>
            </a:r>
            <a:br>
              <a:rPr lang="en-US" sz="800" dirty="0">
                <a:solidFill>
                  <a:schemeClr val="bg1">
                    <a:lumMod val="95000"/>
                  </a:schemeClr>
                </a:solidFill>
              </a:rPr>
            </a:br>
            <a:r>
              <a:rPr lang="en-US" dirty="0">
                <a:effectLst/>
                <a:latin typeface="+mj-lt"/>
                <a:ea typeface="Calibri" panose="020F0502020204030204" pitchFamily="34" charset="0"/>
              </a:rPr>
              <a:t>Do you find that your review process becomes a place for staff to vet personal gripes? How do you handle those?</a:t>
            </a:r>
            <a:endParaRPr lang="en-US" sz="2400" dirty="0">
              <a:effectLst/>
            </a:endParaRPr>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11</a:t>
            </a:fld>
            <a:endParaRPr lang="en-US"/>
          </a:p>
        </p:txBody>
      </p:sp>
    </p:spTree>
    <p:extLst>
      <p:ext uri="{BB962C8B-B14F-4D97-AF65-F5344CB8AC3E}">
        <p14:creationId xmlns:p14="http://schemas.microsoft.com/office/powerpoint/2010/main" val="1802672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14600"/>
            <a:ext cx="8458200" cy="792162"/>
          </a:xfrm>
        </p:spPr>
        <p:txBody>
          <a:bodyPr/>
          <a:lstStyle/>
          <a:p>
            <a:pPr lvl="3" algn="ctr"/>
            <a:r>
              <a:rPr lang="en-US" sz="800" dirty="0">
                <a:solidFill>
                  <a:schemeClr val="bg1">
                    <a:lumMod val="95000"/>
                  </a:schemeClr>
                </a:solidFill>
              </a:rPr>
              <a:t>&gt;&gt;Slide 12 </a:t>
            </a:r>
            <a:br>
              <a:rPr lang="en-US" sz="800" dirty="0">
                <a:solidFill>
                  <a:schemeClr val="bg1">
                    <a:lumMod val="95000"/>
                  </a:schemeClr>
                </a:solidFill>
              </a:rPr>
            </a:br>
            <a:r>
              <a:rPr lang="en-US" dirty="0">
                <a:effectLst/>
                <a:latin typeface="+mj-lt"/>
                <a:ea typeface="Calibri" panose="020F0502020204030204" pitchFamily="34" charset="0"/>
              </a:rPr>
              <a:t>Wisconsin uses a peer review process. How do you accept and use peer feedback?</a:t>
            </a:r>
            <a:endParaRPr lang="en-US" dirty="0">
              <a:effectLst/>
              <a:latin typeface="+mj-lt"/>
            </a:endParaRPr>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12</a:t>
            </a:fld>
            <a:endParaRPr lang="en-US"/>
          </a:p>
        </p:txBody>
      </p:sp>
    </p:spTree>
    <p:extLst>
      <p:ext uri="{BB962C8B-B14F-4D97-AF65-F5344CB8AC3E}">
        <p14:creationId xmlns:p14="http://schemas.microsoft.com/office/powerpoint/2010/main" val="3917931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382000" cy="792162"/>
          </a:xfrm>
        </p:spPr>
        <p:txBody>
          <a:bodyPr/>
          <a:lstStyle/>
          <a:p>
            <a:r>
              <a:rPr lang="en-US" sz="800" dirty="0">
                <a:solidFill>
                  <a:schemeClr val="bg1">
                    <a:lumMod val="95000"/>
                  </a:schemeClr>
                </a:solidFill>
              </a:rPr>
              <a:t>&gt;&gt;Slide 13</a:t>
            </a:r>
            <a:br>
              <a:rPr lang="en-US" sz="800" dirty="0">
                <a:solidFill>
                  <a:schemeClr val="bg1">
                    <a:lumMod val="95000"/>
                  </a:schemeClr>
                </a:solidFill>
              </a:rPr>
            </a:br>
            <a:r>
              <a:rPr lang="en-US" dirty="0"/>
              <a:t>Evaluation Survey</a:t>
            </a:r>
            <a:endParaRPr lang="en-US" sz="2400" b="0" dirty="0"/>
          </a:p>
        </p:txBody>
      </p:sp>
      <p:sp>
        <p:nvSpPr>
          <p:cNvPr id="2" name="Content Placeholder 1"/>
          <p:cNvSpPr>
            <a:spLocks noGrp="1"/>
          </p:cNvSpPr>
          <p:nvPr>
            <p:ph idx="1"/>
          </p:nvPr>
        </p:nvSpPr>
        <p:spPr>
          <a:xfrm>
            <a:off x="304800" y="1219200"/>
            <a:ext cx="8382000" cy="5029200"/>
          </a:xfrm>
        </p:spPr>
        <p:txBody>
          <a:bodyPr/>
          <a:lstStyle/>
          <a:p>
            <a:pPr marL="0" indent="0">
              <a:buNone/>
            </a:pPr>
            <a:r>
              <a:rPr lang="en-US" dirty="0"/>
              <a:t>We appreciate your feedback! Look for the link in the Chat for your convenience as we approach the end of the webinar. </a:t>
            </a:r>
          </a:p>
          <a:p>
            <a:pPr marL="0" indent="0">
              <a:buNone/>
            </a:pPr>
            <a:r>
              <a:rPr lang="en-US" b="0" i="0" u="sng" dirty="0">
                <a:solidFill>
                  <a:srgbClr val="0563C1"/>
                </a:solidFill>
                <a:effectLst/>
                <a:latin typeface="Helvetica" panose="020B0604020202020204" pitchFamily="34" charset="0"/>
              </a:rPr>
              <a:t>https://uthtmc.az1.qualtrics.com/jfe/form/SV_cYlXScZVsRaI8su</a:t>
            </a:r>
            <a:endParaRPr lang="en-US" dirty="0">
              <a:solidFill>
                <a:srgbClr val="FF0000"/>
              </a:solidFill>
            </a:endParaRPr>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13</a:t>
            </a:fld>
            <a:endParaRPr lang="en-US"/>
          </a:p>
        </p:txBody>
      </p:sp>
    </p:spTree>
    <p:extLst>
      <p:ext uri="{BB962C8B-B14F-4D97-AF65-F5344CB8AC3E}">
        <p14:creationId xmlns:p14="http://schemas.microsoft.com/office/powerpoint/2010/main" val="2912521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14600"/>
            <a:ext cx="8458200" cy="792162"/>
          </a:xfrm>
        </p:spPr>
        <p:txBody>
          <a:bodyPr/>
          <a:lstStyle/>
          <a:p>
            <a:pPr lvl="3" algn="ctr"/>
            <a:r>
              <a:rPr lang="en-US" sz="800" dirty="0">
                <a:solidFill>
                  <a:schemeClr val="bg1">
                    <a:lumMod val="95000"/>
                  </a:schemeClr>
                </a:solidFill>
              </a:rPr>
              <a:t>&gt;&gt;Slide 14 </a:t>
            </a:r>
            <a:br>
              <a:rPr lang="en-US" sz="800" dirty="0">
                <a:solidFill>
                  <a:schemeClr val="bg1">
                    <a:lumMod val="95000"/>
                  </a:schemeClr>
                </a:solidFill>
              </a:rPr>
            </a:br>
            <a:r>
              <a:rPr lang="en-US" dirty="0">
                <a:effectLst/>
                <a:latin typeface="+mj-lt"/>
                <a:ea typeface="Calibri" panose="020F0502020204030204" pitchFamily="34" charset="0"/>
              </a:rPr>
              <a:t>The COMP review developed by the feds addresses core services. What about other programs you provide that are driven by IL Philosophy but are not core? </a:t>
            </a:r>
            <a:endParaRPr lang="en-US" sz="2400" dirty="0">
              <a:effectLst/>
            </a:endParaRPr>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14</a:t>
            </a:fld>
            <a:endParaRPr lang="en-US"/>
          </a:p>
        </p:txBody>
      </p:sp>
    </p:spTree>
    <p:extLst>
      <p:ext uri="{BB962C8B-B14F-4D97-AF65-F5344CB8AC3E}">
        <p14:creationId xmlns:p14="http://schemas.microsoft.com/office/powerpoint/2010/main" val="368474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14600"/>
            <a:ext cx="8458200" cy="792162"/>
          </a:xfrm>
        </p:spPr>
        <p:txBody>
          <a:bodyPr/>
          <a:lstStyle/>
          <a:p>
            <a:pPr lvl="3" algn="ctr"/>
            <a:r>
              <a:rPr lang="en-US" sz="800" dirty="0">
                <a:solidFill>
                  <a:schemeClr val="bg1">
                    <a:lumMod val="95000"/>
                  </a:schemeClr>
                </a:solidFill>
              </a:rPr>
              <a:t>&gt;&gt;Slide 15 </a:t>
            </a:r>
            <a:br>
              <a:rPr lang="en-US" sz="800" dirty="0">
                <a:solidFill>
                  <a:schemeClr val="bg1">
                    <a:lumMod val="95000"/>
                  </a:schemeClr>
                </a:solidFill>
              </a:rPr>
            </a:br>
            <a:r>
              <a:rPr lang="en-US" dirty="0">
                <a:effectLst/>
                <a:latin typeface="+mj-lt"/>
                <a:ea typeface="Calibri" panose="020F0502020204030204" pitchFamily="34" charset="0"/>
              </a:rPr>
              <a:t>Questions? Last thoughts from presenters?</a:t>
            </a:r>
            <a:endParaRPr lang="en-US" dirty="0">
              <a:effectLst/>
              <a:latin typeface="+mj-lt"/>
            </a:endParaRPr>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15</a:t>
            </a:fld>
            <a:endParaRPr lang="en-US"/>
          </a:p>
        </p:txBody>
      </p:sp>
    </p:spTree>
    <p:extLst>
      <p:ext uri="{BB962C8B-B14F-4D97-AF65-F5344CB8AC3E}">
        <p14:creationId xmlns:p14="http://schemas.microsoft.com/office/powerpoint/2010/main" val="3345588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382000" cy="792162"/>
          </a:xfrm>
        </p:spPr>
        <p:txBody>
          <a:bodyPr/>
          <a:lstStyle/>
          <a:p>
            <a:r>
              <a:rPr lang="en-US" sz="800" dirty="0">
                <a:solidFill>
                  <a:schemeClr val="bg1">
                    <a:lumMod val="95000"/>
                  </a:schemeClr>
                </a:solidFill>
              </a:rPr>
              <a:t>&gt;&gt;Slide 16</a:t>
            </a:r>
            <a:br>
              <a:rPr lang="en-US" sz="800" dirty="0">
                <a:solidFill>
                  <a:schemeClr val="bg1">
                    <a:lumMod val="95000"/>
                  </a:schemeClr>
                </a:solidFill>
              </a:rPr>
            </a:br>
            <a:r>
              <a:rPr lang="en-US" dirty="0"/>
              <a:t>Final Questions and Evaluation Survey</a:t>
            </a:r>
            <a:endParaRPr lang="en-US" sz="2400" b="0" dirty="0"/>
          </a:p>
        </p:txBody>
      </p:sp>
      <p:sp>
        <p:nvSpPr>
          <p:cNvPr id="2" name="Content Placeholder 1"/>
          <p:cNvSpPr>
            <a:spLocks noGrp="1"/>
          </p:cNvSpPr>
          <p:nvPr>
            <p:ph idx="1"/>
          </p:nvPr>
        </p:nvSpPr>
        <p:spPr>
          <a:xfrm>
            <a:off x="304800" y="1219200"/>
            <a:ext cx="8382000" cy="5029200"/>
          </a:xfrm>
        </p:spPr>
        <p:txBody>
          <a:bodyPr/>
          <a:lstStyle/>
          <a:p>
            <a:r>
              <a:rPr lang="en-US" dirty="0"/>
              <a:t>Any final questions?</a:t>
            </a:r>
          </a:p>
          <a:p>
            <a:r>
              <a:rPr lang="en-US" dirty="0"/>
              <a:t>Directly following the webinar, you will see a short evaluation survey to complete on your screen. We appreciate your feedback!</a:t>
            </a:r>
          </a:p>
          <a:p>
            <a:pPr marL="0" indent="0">
              <a:buNone/>
            </a:pPr>
            <a:br>
              <a:rPr lang="en-US" dirty="0"/>
            </a:br>
            <a:r>
              <a:rPr lang="en-US" b="0" i="0" u="sng" dirty="0">
                <a:solidFill>
                  <a:srgbClr val="0563C1"/>
                </a:solidFill>
                <a:effectLst/>
                <a:latin typeface="Helvetica" panose="020B0604020202020204" pitchFamily="34" charset="0"/>
              </a:rPr>
              <a:t>https://uthtmc.az1.qualtrics.com/jfe/form/SV_cYlXScZVsRaI8su</a:t>
            </a:r>
            <a:endParaRPr lang="en-US" dirty="0">
              <a:solidFill>
                <a:srgbClr val="FF0000"/>
              </a:solidFill>
            </a:endParaRPr>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16</a:t>
            </a:fld>
            <a:endParaRPr lang="en-US"/>
          </a:p>
        </p:txBody>
      </p:sp>
    </p:spTree>
    <p:extLst>
      <p:ext uri="{BB962C8B-B14F-4D97-AF65-F5344CB8AC3E}">
        <p14:creationId xmlns:p14="http://schemas.microsoft.com/office/powerpoint/2010/main" val="3274869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 dirty="0">
                <a:solidFill>
                  <a:schemeClr val="accent3">
                    <a:lumMod val="95000"/>
                  </a:schemeClr>
                </a:solidFill>
                <a:latin typeface="Arial Rounded MT Bold" panose="020F0704030504030204" pitchFamily="34" charset="0"/>
              </a:rPr>
              <a:t>&gt;&gt; Slide </a:t>
            </a:r>
            <a:fld id="{8A444053-2964-4726-8391-23A946A74AF7}" type="slidenum">
              <a:rPr lang="en-US" sz="800">
                <a:solidFill>
                  <a:schemeClr val="accent3">
                    <a:lumMod val="95000"/>
                  </a:schemeClr>
                </a:solidFill>
                <a:latin typeface="Arial Rounded MT Bold" panose="020F0704030504030204" pitchFamily="34" charset="0"/>
              </a:rPr>
              <a:pPr/>
              <a:t>17</a:t>
            </a:fld>
            <a:br>
              <a:rPr lang="en-US" dirty="0">
                <a:latin typeface="Arial Rounded MT Bold" panose="020F0704030504030204" pitchFamily="34" charset="0"/>
              </a:rPr>
            </a:br>
            <a:r>
              <a:rPr lang="en-US" dirty="0">
                <a:ea typeface="Arial"/>
                <a:cs typeface="Arial"/>
                <a:sym typeface="Arial"/>
              </a:rPr>
              <a:t>IL-NET Attribution</a:t>
            </a:r>
            <a:endParaRPr lang="en-US" sz="2471" dirty="0">
              <a:latin typeface="Arial Rounded MT Bold" panose="020F0704030504030204" pitchFamily="34" charset="0"/>
            </a:endParaRPr>
          </a:p>
        </p:txBody>
      </p:sp>
      <p:sp>
        <p:nvSpPr>
          <p:cNvPr id="3" name="Subtitle 2"/>
          <p:cNvSpPr>
            <a:spLocks noGrp="1"/>
          </p:cNvSpPr>
          <p:nvPr>
            <p:ph idx="1"/>
          </p:nvPr>
        </p:nvSpPr>
        <p:spPr>
          <a:xfrm>
            <a:off x="672353" y="1143001"/>
            <a:ext cx="8068235" cy="4840940"/>
          </a:xfrm>
        </p:spPr>
        <p:txBody>
          <a:bodyPr>
            <a:noAutofit/>
          </a:bodyPr>
          <a:lstStyle/>
          <a:p>
            <a:pPr marL="0" indent="0">
              <a:buNone/>
            </a:pPr>
            <a:r>
              <a:rPr lang="en-US" sz="2400" dirty="0"/>
              <a:t>The IL-NET is supported by grant numbers 90ILTA0002 and 90ISTA0002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p:txBody>
      </p:sp>
      <p:sp>
        <p:nvSpPr>
          <p:cNvPr id="4" name="Slide Number Placeholder 3"/>
          <p:cNvSpPr>
            <a:spLocks noGrp="1"/>
          </p:cNvSpPr>
          <p:nvPr>
            <p:ph type="sldNum" sz="quarter" idx="4294967295"/>
          </p:nvPr>
        </p:nvSpPr>
        <p:spPr>
          <a:xfrm>
            <a:off x="6402762" y="6290702"/>
            <a:ext cx="1996047" cy="365592"/>
          </a:xfrm>
          <a:prstGeom prst="rect">
            <a:avLst/>
          </a:prstGeom>
        </p:spPr>
        <p:txBody>
          <a:bodyPr/>
          <a:lstStyle/>
          <a:p>
            <a:fld id="{6153527D-BED1-478D-AC23-D9BDE0E418EC}" type="slidenum">
              <a:rPr lang="en-US" smtClean="0"/>
              <a:t>17</a:t>
            </a:fld>
            <a:endParaRPr lang="en-US"/>
          </a:p>
        </p:txBody>
      </p:sp>
    </p:spTree>
    <p:extLst>
      <p:ext uri="{BB962C8B-B14F-4D97-AF65-F5344CB8AC3E}">
        <p14:creationId xmlns:p14="http://schemas.microsoft.com/office/powerpoint/2010/main" val="55970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5029199"/>
          </a:xfrm>
        </p:spPr>
        <p:txBody>
          <a:bodyPr/>
          <a:lstStyle/>
          <a:p>
            <a:pPr algn="ctr"/>
            <a:r>
              <a:rPr lang="en-US" sz="600" b="1" dirty="0">
                <a:solidFill>
                  <a:schemeClr val="bg1"/>
                </a:solidFill>
                <a:effectLst/>
                <a:ea typeface="+mj-ea"/>
                <a:cs typeface="+mj-cs"/>
              </a:rPr>
              <a:t>&gt;&gt;Slide 2</a:t>
            </a:r>
            <a:br>
              <a:rPr lang="en-US" sz="2800" b="1" dirty="0">
                <a:solidFill>
                  <a:srgbClr val="3333CC"/>
                </a:solidFill>
                <a:effectLst/>
                <a:ea typeface="+mj-ea"/>
                <a:cs typeface="+mj-cs"/>
              </a:rPr>
            </a:br>
            <a:r>
              <a:rPr lang="en-US" b="0" i="0" dirty="0">
                <a:solidFill>
                  <a:srgbClr val="3333CC"/>
                </a:solidFill>
                <a:effectLst/>
              </a:rPr>
              <a:t>CIL’s Use of Self and Peer Monitoring as a Management Tool</a:t>
            </a:r>
            <a:r>
              <a:rPr lang="en-US" dirty="0">
                <a:solidFill>
                  <a:srgbClr val="3333CC"/>
                </a:solidFill>
              </a:rPr>
              <a:t>  </a:t>
            </a:r>
            <a:br>
              <a:rPr lang="en-US" dirty="0">
                <a:solidFill>
                  <a:srgbClr val="3333CC"/>
                </a:solidFill>
              </a:rPr>
            </a:br>
            <a:br>
              <a:rPr lang="en-US" dirty="0">
                <a:solidFill>
                  <a:srgbClr val="3333CC"/>
                </a:solidFill>
              </a:rPr>
            </a:br>
            <a:r>
              <a:rPr lang="en-US" sz="2400" i="1" dirty="0">
                <a:solidFill>
                  <a:srgbClr val="3333CC"/>
                </a:solidFill>
              </a:rPr>
              <a:t>Presenters:</a:t>
            </a:r>
            <a:br>
              <a:rPr lang="en-US" sz="2400" b="0" i="1" dirty="0">
                <a:solidFill>
                  <a:srgbClr val="3333CC"/>
                </a:solidFill>
              </a:rPr>
            </a:br>
            <a:r>
              <a:rPr lang="en-US" sz="2400" b="0" dirty="0">
                <a:solidFill>
                  <a:srgbClr val="3333CC"/>
                </a:solidFill>
              </a:rPr>
              <a:t>Annetta Johnson</a:t>
            </a:r>
            <a:br>
              <a:rPr lang="en-US" sz="2400" b="0" dirty="0">
                <a:solidFill>
                  <a:srgbClr val="3333CC"/>
                </a:solidFill>
              </a:rPr>
            </a:br>
            <a:r>
              <a:rPr lang="en-US" sz="2400" b="0" dirty="0">
                <a:solidFill>
                  <a:srgbClr val="3333CC"/>
                </a:solidFill>
              </a:rPr>
              <a:t>Kyle Kleist</a:t>
            </a:r>
            <a:br>
              <a:rPr lang="en-US" sz="2400" b="0" dirty="0">
                <a:solidFill>
                  <a:srgbClr val="3333CC"/>
                </a:solidFill>
              </a:rPr>
            </a:br>
            <a:r>
              <a:rPr lang="en-US" sz="2400" b="0" dirty="0">
                <a:solidFill>
                  <a:srgbClr val="3333CC"/>
                </a:solidFill>
              </a:rPr>
              <a:t>Paula McElwee</a:t>
            </a:r>
            <a:br>
              <a:rPr lang="en-US" sz="2400" b="0" dirty="0">
                <a:solidFill>
                  <a:srgbClr val="3333CC"/>
                </a:solidFill>
              </a:rPr>
            </a:br>
            <a:br>
              <a:rPr lang="en-US" sz="2400" dirty="0">
                <a:solidFill>
                  <a:srgbClr val="3333CC"/>
                </a:solidFill>
              </a:rPr>
            </a:br>
            <a:r>
              <a:rPr lang="en-US" sz="2400" dirty="0">
                <a:solidFill>
                  <a:srgbClr val="3333CC"/>
                </a:solidFill>
              </a:rPr>
              <a:t>August 23, 2022</a:t>
            </a:r>
            <a:endParaRPr lang="en-US" dirty="0">
              <a:solidFill>
                <a:srgbClr val="3333CC"/>
              </a:solidFill>
            </a:endParaRPr>
          </a:p>
        </p:txBody>
      </p:sp>
      <p:sp>
        <p:nvSpPr>
          <p:cNvPr id="4" name="Slide Number Placeholder 3"/>
          <p:cNvSpPr>
            <a:spLocks noGrp="1"/>
          </p:cNvSpPr>
          <p:nvPr>
            <p:ph type="sldNum" sz="quarter" idx="10"/>
          </p:nvPr>
        </p:nvSpPr>
        <p:spPr/>
        <p:txBody>
          <a:bodyPr/>
          <a:lstStyle/>
          <a:p>
            <a:pPr>
              <a:defRPr/>
            </a:pPr>
            <a:fld id="{C7C8ACA3-9F92-4AD5-9E39-716CB6917A7B}" type="slidenum">
              <a:rPr lang="en-US" smtClean="0"/>
              <a:pPr>
                <a:defRPr/>
              </a:pPr>
              <a:t>2</a:t>
            </a:fld>
            <a:endParaRPr lang="en-US"/>
          </a:p>
        </p:txBody>
      </p:sp>
    </p:spTree>
    <p:extLst>
      <p:ext uri="{BB962C8B-B14F-4D97-AF65-F5344CB8AC3E}">
        <p14:creationId xmlns:p14="http://schemas.microsoft.com/office/powerpoint/2010/main" val="72765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3 </a:t>
            </a:r>
            <a:br>
              <a:rPr lang="en-US" sz="800" dirty="0">
                <a:solidFill>
                  <a:schemeClr val="bg1">
                    <a:lumMod val="95000"/>
                  </a:schemeClr>
                </a:solidFill>
              </a:rPr>
            </a:br>
            <a:r>
              <a:rPr lang="en-US" dirty="0"/>
              <a:t>Welcome and Housekeeping</a:t>
            </a:r>
          </a:p>
        </p:txBody>
      </p:sp>
      <p:sp>
        <p:nvSpPr>
          <p:cNvPr id="2" name="Content Placeholder 1"/>
          <p:cNvSpPr>
            <a:spLocks noGrp="1"/>
          </p:cNvSpPr>
          <p:nvPr>
            <p:ph idx="1"/>
          </p:nvPr>
        </p:nvSpPr>
        <p:spPr/>
        <p:txBody>
          <a:bodyPr/>
          <a:lstStyle/>
          <a:p>
            <a:r>
              <a:rPr lang="en-US" dirty="0"/>
              <a:t>CART Captioning &amp; ASL Interpreters are available.</a:t>
            </a:r>
          </a:p>
          <a:p>
            <a:r>
              <a:rPr lang="en-US" dirty="0"/>
              <a:t>We are screen sharing, so please ensure you are in side-by-side mode.</a:t>
            </a:r>
          </a:p>
          <a:p>
            <a:r>
              <a:rPr lang="en-US" dirty="0"/>
              <a:t>We will have audience Q&amp;A today.  You may submit a question through: </a:t>
            </a:r>
          </a:p>
          <a:p>
            <a:pPr lvl="1"/>
            <a:r>
              <a:rPr lang="en-US" dirty="0"/>
              <a:t>Zoom Q&amp;A Tab</a:t>
            </a:r>
          </a:p>
          <a:p>
            <a:pPr lvl="1"/>
            <a:r>
              <a:rPr lang="en-US" dirty="0"/>
              <a:t>Email </a:t>
            </a:r>
            <a:r>
              <a:rPr lang="en-US" dirty="0">
                <a:hlinkClick r:id="rId2"/>
              </a:rPr>
              <a:t>jenny@ncil.org</a:t>
            </a:r>
            <a:endParaRPr lang="en-US" dirty="0"/>
          </a:p>
          <a:p>
            <a:pPr lvl="1"/>
            <a:r>
              <a:rPr lang="en-US" dirty="0"/>
              <a:t>Phone callers only may press *9 on their keypad</a:t>
            </a:r>
          </a:p>
          <a:p>
            <a:r>
              <a:rPr lang="en-US" dirty="0"/>
              <a:t>Submit questions anytime, but we will wait for our Q&amp;A break to address them.</a:t>
            </a:r>
          </a:p>
          <a:p>
            <a:r>
              <a:rPr lang="en-US" dirty="0"/>
              <a:t>Please fill out the evaluation after today’s event.</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a:t>
            </a:fld>
            <a:endParaRPr lang="en-US"/>
          </a:p>
        </p:txBody>
      </p:sp>
    </p:spTree>
    <p:extLst>
      <p:ext uri="{BB962C8B-B14F-4D97-AF65-F5344CB8AC3E}">
        <p14:creationId xmlns:p14="http://schemas.microsoft.com/office/powerpoint/2010/main" val="875394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4 </a:t>
            </a:r>
            <a:br>
              <a:rPr lang="en-US" sz="800" dirty="0">
                <a:solidFill>
                  <a:schemeClr val="bg1">
                    <a:lumMod val="95000"/>
                  </a:schemeClr>
                </a:solidFill>
              </a:rPr>
            </a:br>
            <a:r>
              <a:rPr lang="en-US" dirty="0"/>
              <a:t>Meet the Presenters</a:t>
            </a:r>
          </a:p>
        </p:txBody>
      </p:sp>
      <p:sp>
        <p:nvSpPr>
          <p:cNvPr id="2" name="Content Placeholder 1"/>
          <p:cNvSpPr>
            <a:spLocks noGrp="1"/>
          </p:cNvSpPr>
          <p:nvPr>
            <p:ph idx="1"/>
          </p:nvPr>
        </p:nvSpPr>
        <p:spPr/>
        <p:txBody>
          <a:bodyPr/>
          <a:lstStyle/>
          <a:p>
            <a:r>
              <a:rPr lang="en-US" dirty="0"/>
              <a:t>Annetta Johnson, Executive Director of the Northern West Virginia CIL. </a:t>
            </a:r>
            <a:r>
              <a:rPr lang="fi-FI" dirty="0">
                <a:hlinkClick r:id="rId2"/>
              </a:rPr>
              <a:t>ajohnson@nwvcil.org</a:t>
            </a:r>
            <a:r>
              <a:rPr lang="fi-FI" dirty="0"/>
              <a:t> </a:t>
            </a:r>
            <a:endParaRPr lang="en-US" dirty="0"/>
          </a:p>
          <a:p>
            <a:r>
              <a:rPr lang="en-US" dirty="0"/>
              <a:t>Kyle Kleist, Executive Director, CIL for Western Wisconsin, Inc. </a:t>
            </a:r>
            <a:r>
              <a:rPr lang="en-US" dirty="0">
                <a:hlinkClick r:id="rId3"/>
              </a:rPr>
              <a:t>Kleistk@cilww.com </a:t>
            </a:r>
            <a:endParaRPr lang="en-US" dirty="0"/>
          </a:p>
          <a:p>
            <a:r>
              <a:rPr lang="en-US" dirty="0"/>
              <a:t>Paula McElwee, Director of Technical Assistance, IL-NET Training and Technical Assistance Center for IL at ILRU. </a:t>
            </a:r>
            <a:r>
              <a:rPr lang="en-US" dirty="0">
                <a:hlinkClick r:id="rId4"/>
              </a:rPr>
              <a:t>paulamcelwee.ilru@gmail.com</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a:t>
            </a:fld>
            <a:endParaRPr lang="en-US"/>
          </a:p>
        </p:txBody>
      </p:sp>
    </p:spTree>
    <p:extLst>
      <p:ext uri="{BB962C8B-B14F-4D97-AF65-F5344CB8AC3E}">
        <p14:creationId xmlns:p14="http://schemas.microsoft.com/office/powerpoint/2010/main" val="1355750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52400"/>
            <a:ext cx="7696200" cy="1066800"/>
          </a:xfrm>
        </p:spPr>
        <p:txBody>
          <a:bodyPr/>
          <a:lstStyle/>
          <a:p>
            <a:r>
              <a:rPr lang="en-US" sz="800" dirty="0">
                <a:solidFill>
                  <a:schemeClr val="bg1">
                    <a:lumMod val="95000"/>
                  </a:schemeClr>
                </a:solidFill>
              </a:rPr>
              <a:t>&gt;&gt;Slide 5 </a:t>
            </a:r>
            <a:br>
              <a:rPr lang="en-US" sz="800" dirty="0">
                <a:solidFill>
                  <a:schemeClr val="bg1">
                    <a:lumMod val="95000"/>
                  </a:schemeClr>
                </a:solidFill>
              </a:rPr>
            </a:br>
            <a:r>
              <a:rPr lang="en-US" dirty="0"/>
              <a:t>What You Will Learn</a:t>
            </a:r>
          </a:p>
        </p:txBody>
      </p:sp>
      <p:sp>
        <p:nvSpPr>
          <p:cNvPr id="2" name="Content Placeholder 1"/>
          <p:cNvSpPr>
            <a:spLocks noGrp="1"/>
          </p:cNvSpPr>
          <p:nvPr>
            <p:ph idx="1"/>
          </p:nvPr>
        </p:nvSpPr>
        <p:spPr/>
        <p:txBody>
          <a:bodyPr/>
          <a:lstStyle/>
          <a:p>
            <a:pPr algn="l"/>
            <a:r>
              <a:rPr lang="en-US" dirty="0">
                <a:solidFill>
                  <a:srgbClr val="000000"/>
                </a:solidFill>
                <a:latin typeface="Tahoma" panose="020B0604030504040204" pitchFamily="34" charset="0"/>
                <a:ea typeface="Tahoma" panose="020B0604030504040204" pitchFamily="34" charset="0"/>
                <a:cs typeface="Tahoma" panose="020B0604030504040204" pitchFamily="34" charset="0"/>
              </a:rPr>
              <a:t>T</a:t>
            </a:r>
            <a:r>
              <a:rPr lang="en-US"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he importance of assessing CIL program performance and the connection to the independent living philosophy.</a:t>
            </a:r>
          </a:p>
          <a:p>
            <a:pPr algn="l"/>
            <a:r>
              <a:rPr lang="en-US" dirty="0">
                <a:solidFill>
                  <a:srgbClr val="000000"/>
                </a:solidFill>
                <a:latin typeface="Tahoma" panose="020B0604030504040204" pitchFamily="34" charset="0"/>
                <a:ea typeface="Tahoma" panose="020B0604030504040204" pitchFamily="34" charset="0"/>
                <a:cs typeface="Tahoma" panose="020B0604030504040204" pitchFamily="34" charset="0"/>
              </a:rPr>
              <a:t>How to a</a:t>
            </a:r>
            <a:r>
              <a:rPr lang="en-US"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ssess the CIL’s level of regulatory compliance and quality performance by using organizational self-assessment tools such as ACL’s Compliance &amp; Monitoring Protocol (COMP) Tool or a local- or state-developed tool like Wisconsin’s QUILS.</a:t>
            </a:r>
          </a:p>
          <a:p>
            <a:pPr algn="l"/>
            <a:r>
              <a:rPr lang="en-US" dirty="0">
                <a:solidFill>
                  <a:srgbClr val="000000"/>
                </a:solidFill>
                <a:latin typeface="Tahoma" panose="020B0604030504040204" pitchFamily="34" charset="0"/>
                <a:ea typeface="Tahoma" panose="020B0604030504040204" pitchFamily="34" charset="0"/>
                <a:cs typeface="Tahoma" panose="020B0604030504040204" pitchFamily="34" charset="0"/>
              </a:rPr>
              <a:t>How to u</a:t>
            </a:r>
            <a:r>
              <a:rPr lang="en-US"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tilize these tools now to improve your CIL’s program performance by using this information and applying it to your CIL.</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a:t>
            </a:fld>
            <a:endParaRPr lang="en-US"/>
          </a:p>
        </p:txBody>
      </p:sp>
    </p:spTree>
    <p:extLst>
      <p:ext uri="{BB962C8B-B14F-4D97-AF65-F5344CB8AC3E}">
        <p14:creationId xmlns:p14="http://schemas.microsoft.com/office/powerpoint/2010/main" val="2798995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3DB407-CADD-AADB-1399-3E334FEA1E58}"/>
              </a:ext>
            </a:extLst>
          </p:cNvPr>
          <p:cNvSpPr>
            <a:spLocks noGrp="1"/>
          </p:cNvSpPr>
          <p:nvPr>
            <p:ph type="title"/>
          </p:nvPr>
        </p:nvSpPr>
        <p:spPr/>
        <p:txBody>
          <a:bodyPr/>
          <a:lstStyle/>
          <a:p>
            <a:r>
              <a:rPr lang="en-US" sz="500" dirty="0">
                <a:solidFill>
                  <a:schemeClr val="bg1">
                    <a:lumMod val="85000"/>
                  </a:schemeClr>
                </a:solidFill>
              </a:rPr>
              <a:t>&gt;&gt;Slide 6</a:t>
            </a:r>
            <a:br>
              <a:rPr lang="en-US" dirty="0"/>
            </a:br>
            <a:r>
              <a:rPr lang="en-US" dirty="0"/>
              <a:t>A few thoughts about self-monitoring	</a:t>
            </a:r>
          </a:p>
        </p:txBody>
      </p:sp>
      <p:sp>
        <p:nvSpPr>
          <p:cNvPr id="2" name="Content Placeholder 1">
            <a:extLst>
              <a:ext uri="{FF2B5EF4-FFF2-40B4-BE49-F238E27FC236}">
                <a16:creationId xmlns:a16="http://schemas.microsoft.com/office/drawing/2014/main" id="{1816D1FB-B215-D79D-DAF7-4C01A3401986}"/>
              </a:ext>
            </a:extLst>
          </p:cNvPr>
          <p:cNvSpPr>
            <a:spLocks noGrp="1"/>
          </p:cNvSpPr>
          <p:nvPr>
            <p:ph idx="1"/>
          </p:nvPr>
        </p:nvSpPr>
        <p:spPr/>
        <p:txBody>
          <a:bodyPr/>
          <a:lstStyle/>
          <a:p>
            <a:r>
              <a:rPr lang="en-US" dirty="0"/>
              <a:t>Monitoring is not something new to us – most states monitor CILs receiving Part B or state money annually or bi-annually.</a:t>
            </a:r>
          </a:p>
          <a:p>
            <a:r>
              <a:rPr lang="en-US" dirty="0"/>
              <a:t>Federal monitoring is less frequent, but Part C centers know that it is possible any time.</a:t>
            </a:r>
          </a:p>
          <a:p>
            <a:r>
              <a:rPr lang="en-US" dirty="0"/>
              <a:t>So why would we want to add to our work by monitoring ourselves?</a:t>
            </a:r>
          </a:p>
          <a:p>
            <a:r>
              <a:rPr lang="en-US" dirty="0"/>
              <a:t>Is it really added work – or does it focus the work?</a:t>
            </a:r>
          </a:p>
        </p:txBody>
      </p:sp>
      <p:sp>
        <p:nvSpPr>
          <p:cNvPr id="3" name="Slide Number Placeholder 2">
            <a:extLst>
              <a:ext uri="{FF2B5EF4-FFF2-40B4-BE49-F238E27FC236}">
                <a16:creationId xmlns:a16="http://schemas.microsoft.com/office/drawing/2014/main" id="{7AFA4FAA-7B10-B107-B587-6B7A6F112D24}"/>
              </a:ext>
            </a:extLst>
          </p:cNvPr>
          <p:cNvSpPr>
            <a:spLocks noGrp="1"/>
          </p:cNvSpPr>
          <p:nvPr>
            <p:ph type="sldNum" sz="quarter" idx="10"/>
          </p:nvPr>
        </p:nvSpPr>
        <p:spPr/>
        <p:txBody>
          <a:bodyPr/>
          <a:lstStyle/>
          <a:p>
            <a:pPr>
              <a:defRPr/>
            </a:pPr>
            <a:fld id="{F2DF5F09-D78D-44DB-A338-E90D23C46220}" type="slidenum">
              <a:rPr lang="en-US" smtClean="0"/>
              <a:pPr>
                <a:defRPr/>
              </a:pPr>
              <a:t>6</a:t>
            </a:fld>
            <a:endParaRPr lang="en-US"/>
          </a:p>
        </p:txBody>
      </p:sp>
    </p:spTree>
    <p:extLst>
      <p:ext uri="{BB962C8B-B14F-4D97-AF65-F5344CB8AC3E}">
        <p14:creationId xmlns:p14="http://schemas.microsoft.com/office/powerpoint/2010/main" val="2698829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700A58-5373-D6AF-0F9F-EC1CE15BA427}"/>
              </a:ext>
            </a:extLst>
          </p:cNvPr>
          <p:cNvSpPr>
            <a:spLocks noGrp="1"/>
          </p:cNvSpPr>
          <p:nvPr>
            <p:ph type="title"/>
          </p:nvPr>
        </p:nvSpPr>
        <p:spPr/>
        <p:txBody>
          <a:bodyPr/>
          <a:lstStyle/>
          <a:p>
            <a:r>
              <a:rPr lang="en-US" sz="800" dirty="0">
                <a:solidFill>
                  <a:schemeClr val="bg1">
                    <a:lumMod val="95000"/>
                  </a:schemeClr>
                </a:solidFill>
              </a:rPr>
              <a:t>&gt;&gt;Slide 7 </a:t>
            </a:r>
            <a:br>
              <a:rPr lang="en-US" sz="800" dirty="0">
                <a:solidFill>
                  <a:schemeClr val="bg1">
                    <a:lumMod val="85000"/>
                  </a:schemeClr>
                </a:solidFill>
              </a:rPr>
            </a:br>
            <a:r>
              <a:rPr lang="en-US" dirty="0"/>
              <a:t>Centers are directed and controlled by…?</a:t>
            </a:r>
          </a:p>
        </p:txBody>
      </p:sp>
      <p:sp>
        <p:nvSpPr>
          <p:cNvPr id="2" name="Content Placeholder 1">
            <a:extLst>
              <a:ext uri="{FF2B5EF4-FFF2-40B4-BE49-F238E27FC236}">
                <a16:creationId xmlns:a16="http://schemas.microsoft.com/office/drawing/2014/main" id="{A3C3F672-1725-3662-DCCF-00B7B23D3034}"/>
              </a:ext>
            </a:extLst>
          </p:cNvPr>
          <p:cNvSpPr>
            <a:spLocks noGrp="1"/>
          </p:cNvSpPr>
          <p:nvPr>
            <p:ph idx="1"/>
          </p:nvPr>
        </p:nvSpPr>
        <p:spPr/>
        <p:txBody>
          <a:bodyPr/>
          <a:lstStyle/>
          <a:p>
            <a:r>
              <a:rPr lang="en-US" dirty="0"/>
              <a:t>Because we are consumer controlled we know the BEST way to apply regulations and policies for our community.</a:t>
            </a:r>
          </a:p>
          <a:p>
            <a:r>
              <a:rPr lang="en-US" dirty="0"/>
              <a:t>But…we do have to know what regulations and policies say.</a:t>
            </a:r>
          </a:p>
          <a:p>
            <a:r>
              <a:rPr lang="en-US" dirty="0"/>
              <a:t>We want to be proactive in understanding those regs because we want to present our consumer perspective about them to any reviewing.</a:t>
            </a:r>
          </a:p>
          <a:p>
            <a:r>
              <a:rPr lang="en-US" dirty="0"/>
              <a:t>We have to understand the regs to do that.</a:t>
            </a:r>
          </a:p>
          <a:p>
            <a:r>
              <a:rPr lang="en-US" dirty="0"/>
              <a:t>Review is an opportunity to learn how your center can perform better.</a:t>
            </a:r>
          </a:p>
        </p:txBody>
      </p:sp>
      <p:sp>
        <p:nvSpPr>
          <p:cNvPr id="3" name="Slide Number Placeholder 2">
            <a:extLst>
              <a:ext uri="{FF2B5EF4-FFF2-40B4-BE49-F238E27FC236}">
                <a16:creationId xmlns:a16="http://schemas.microsoft.com/office/drawing/2014/main" id="{01CC30B0-8F16-5930-5354-520F712EB462}"/>
              </a:ext>
            </a:extLst>
          </p:cNvPr>
          <p:cNvSpPr>
            <a:spLocks noGrp="1"/>
          </p:cNvSpPr>
          <p:nvPr>
            <p:ph type="sldNum" sz="quarter" idx="10"/>
          </p:nvPr>
        </p:nvSpPr>
        <p:spPr/>
        <p:txBody>
          <a:bodyPr/>
          <a:lstStyle/>
          <a:p>
            <a:pPr>
              <a:defRPr/>
            </a:pPr>
            <a:fld id="{F2DF5F09-D78D-44DB-A338-E90D23C46220}" type="slidenum">
              <a:rPr lang="en-US" smtClean="0"/>
              <a:pPr>
                <a:defRPr/>
              </a:pPr>
              <a:t>7</a:t>
            </a:fld>
            <a:endParaRPr lang="en-US"/>
          </a:p>
        </p:txBody>
      </p:sp>
    </p:spTree>
    <p:extLst>
      <p:ext uri="{BB962C8B-B14F-4D97-AF65-F5344CB8AC3E}">
        <p14:creationId xmlns:p14="http://schemas.microsoft.com/office/powerpoint/2010/main" val="3088378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438400"/>
            <a:ext cx="8458200" cy="990600"/>
          </a:xfrm>
        </p:spPr>
        <p:txBody>
          <a:bodyPr/>
          <a:lstStyle/>
          <a:p>
            <a:pPr lvl="3" algn="ctr"/>
            <a:r>
              <a:rPr lang="en-US" sz="800" dirty="0">
                <a:solidFill>
                  <a:schemeClr val="bg1">
                    <a:lumMod val="95000"/>
                  </a:schemeClr>
                </a:solidFill>
              </a:rPr>
              <a:t>&gt;&gt;Slide 8 </a:t>
            </a:r>
            <a:br>
              <a:rPr lang="en-US" sz="800" dirty="0">
                <a:solidFill>
                  <a:schemeClr val="bg1">
                    <a:lumMod val="95000"/>
                  </a:schemeClr>
                </a:solidFill>
              </a:rPr>
            </a:br>
            <a:r>
              <a:rPr lang="en-US" dirty="0">
                <a:effectLst/>
                <a:latin typeface="+mj-lt"/>
                <a:ea typeface="Calibri" panose="020F0502020204030204" pitchFamily="34" charset="0"/>
              </a:rPr>
              <a:t>Tell us how your center conducts reviews to assess your compliance to regulations.</a:t>
            </a:r>
            <a:endParaRPr lang="en-US" sz="2400" dirty="0">
              <a:effectLst/>
              <a:latin typeface="+mj-lt"/>
            </a:endParaRPr>
          </a:p>
        </p:txBody>
      </p:sp>
      <p:sp>
        <p:nvSpPr>
          <p:cNvPr id="2" name="Slide Number Placeholder 1"/>
          <p:cNvSpPr>
            <a:spLocks noGrp="1"/>
          </p:cNvSpPr>
          <p:nvPr>
            <p:ph type="sldNum" sz="quarter" idx="10"/>
          </p:nvPr>
        </p:nvSpPr>
        <p:spPr/>
        <p:txBody>
          <a:bodyPr/>
          <a:lstStyle/>
          <a:p>
            <a:pPr>
              <a:defRPr/>
            </a:pPr>
            <a:fld id="{F42DF3E2-0175-464B-95E4-5D6CFE698002}" type="slidenum">
              <a:rPr lang="en-US" smtClean="0"/>
              <a:pPr>
                <a:defRPr/>
              </a:pPr>
              <a:t>8</a:t>
            </a:fld>
            <a:endParaRPr lang="en-US"/>
          </a:p>
        </p:txBody>
      </p:sp>
    </p:spTree>
    <p:extLst>
      <p:ext uri="{BB962C8B-B14F-4D97-AF65-F5344CB8AC3E}">
        <p14:creationId xmlns:p14="http://schemas.microsoft.com/office/powerpoint/2010/main" val="2208213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a:spLocks noGrp="1"/>
          </p:cNvSpPr>
          <p:nvPr>
            <p:ph type="title"/>
          </p:nvPr>
        </p:nvSpPr>
        <p:spPr>
          <a:xfrm>
            <a:off x="762000" y="2514600"/>
            <a:ext cx="7696200" cy="1143000"/>
          </a:xfrm>
        </p:spPr>
        <p:txBody>
          <a:bodyPr/>
          <a:lstStyle/>
          <a:p>
            <a:pPr lvl="3" algn="ctr"/>
            <a:r>
              <a:rPr lang="en-US" sz="800" dirty="0">
                <a:solidFill>
                  <a:schemeClr val="bg1">
                    <a:lumMod val="95000"/>
                  </a:schemeClr>
                </a:solidFill>
              </a:rPr>
              <a:t>&gt;&gt;Slide 9</a:t>
            </a:r>
            <a:br>
              <a:rPr lang="en-US" sz="800" dirty="0">
                <a:solidFill>
                  <a:schemeClr val="bg1">
                    <a:lumMod val="95000"/>
                  </a:schemeClr>
                </a:solidFill>
              </a:rPr>
            </a:br>
            <a:r>
              <a:rPr lang="en-US" dirty="0">
                <a:effectLst/>
                <a:latin typeface="+mj-lt"/>
                <a:ea typeface="Calibri" panose="020F0502020204030204" pitchFamily="34" charset="0"/>
              </a:rPr>
              <a:t>How does this process help your center to perform better?</a:t>
            </a:r>
            <a:endParaRPr lang="en-US" sz="6000" b="0" dirty="0">
              <a:latin typeface="+mj-lt"/>
            </a:endParaRPr>
          </a:p>
        </p:txBody>
      </p:sp>
      <p:sp>
        <p:nvSpPr>
          <p:cNvPr id="6" name="Slide Number Placeholder 5"/>
          <p:cNvSpPr>
            <a:spLocks noGrp="1"/>
          </p:cNvSpPr>
          <p:nvPr>
            <p:ph type="sldNum" sz="quarter" idx="10"/>
          </p:nvPr>
        </p:nvSpPr>
        <p:spPr/>
        <p:txBody>
          <a:bodyPr/>
          <a:lstStyle/>
          <a:p>
            <a:pPr>
              <a:defRPr/>
            </a:pPr>
            <a:fld id="{F2DF5F09-D78D-44DB-A338-E90D23C46220}" type="slidenum">
              <a:rPr lang="en-US" smtClean="0"/>
              <a:pPr>
                <a:defRPr/>
              </a:pPr>
              <a:t>9</a:t>
            </a:fld>
            <a:endParaRPr lang="en-US"/>
          </a:p>
        </p:txBody>
      </p:sp>
    </p:spTree>
    <p:extLst>
      <p:ext uri="{BB962C8B-B14F-4D97-AF65-F5344CB8AC3E}">
        <p14:creationId xmlns:p14="http://schemas.microsoft.com/office/powerpoint/2010/main" val="194108800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20294</TotalTime>
  <Words>788</Words>
  <Application>Microsoft Office PowerPoint</Application>
  <PresentationFormat>On-screen Show (4:3)</PresentationFormat>
  <Paragraphs>64</Paragraphs>
  <Slides>17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Arial Rounded MT Bold</vt:lpstr>
      <vt:lpstr>Helvetica</vt:lpstr>
      <vt:lpstr>Tahoma</vt:lpstr>
      <vt:lpstr>Default Design</vt:lpstr>
      <vt:lpstr>&gt;&gt;Slide 1  Independent Living Research Utilization</vt:lpstr>
      <vt:lpstr>&gt;&gt;Slide 2 CIL’s Use of Self and Peer Monitoring as a Management Tool    Presenters: Annetta Johnson Kyle Kleist Paula McElwee  August 23, 2022</vt:lpstr>
      <vt:lpstr>&gt;&gt;Slide 3  Welcome and Housekeeping</vt:lpstr>
      <vt:lpstr>&gt;&gt;Slide 4  Meet the Presenters</vt:lpstr>
      <vt:lpstr>&gt;&gt;Slide 5  What You Will Learn</vt:lpstr>
      <vt:lpstr>&gt;&gt;Slide 6 A few thoughts about self-monitoring </vt:lpstr>
      <vt:lpstr>&gt;&gt;Slide 7  Centers are directed and controlled by…?</vt:lpstr>
      <vt:lpstr>&gt;&gt;Slide 8  Tell us how your center conducts reviews to assess your compliance to regulations.</vt:lpstr>
      <vt:lpstr>&gt;&gt;Slide 9 How does this process help your center to perform better?</vt:lpstr>
      <vt:lpstr>&gt;&gt;Slide 10 How does the process help with the board planning process?</vt:lpstr>
      <vt:lpstr>&gt;&gt;Slide 11  Do you find that your review process becomes a place for staff to vet personal gripes? How do you handle those?</vt:lpstr>
      <vt:lpstr>&gt;&gt;Slide 12  Wisconsin uses a peer review process. How do you accept and use peer feedback?</vt:lpstr>
      <vt:lpstr>&gt;&gt;Slide 13 Evaluation Survey</vt:lpstr>
      <vt:lpstr>&gt;&gt;Slide 14  The COMP review developed by the feds addresses core services. What about other programs you provide that are driven by IL Philosophy but are not core? </vt:lpstr>
      <vt:lpstr>&gt;&gt;Slide 15  Questions? Last thoughts from presenters?</vt:lpstr>
      <vt:lpstr>&gt;&gt;Slide 16 Final Questions and Evaluation Survey</vt:lpstr>
      <vt:lpstr>&gt;&gt; Slide 17 IL-NET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CILs Use of Self and Peer Monitoring</dc:title>
  <dc:creator>eubanks</dc:creator>
  <cp:lastModifiedBy>sharon finney</cp:lastModifiedBy>
  <cp:revision>591</cp:revision>
  <cp:lastPrinted>2018-09-12T11:52:12Z</cp:lastPrinted>
  <dcterms:created xsi:type="dcterms:W3CDTF">2011-01-05T14:17:40Z</dcterms:created>
  <dcterms:modified xsi:type="dcterms:W3CDTF">2022-08-24T14:09:15Z</dcterms:modified>
</cp:coreProperties>
</file>