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8"/>
  </p:notesMasterIdLst>
  <p:handoutMasterIdLst>
    <p:handoutMasterId r:id="rId39"/>
  </p:handoutMasterIdLst>
  <p:sldIdLst>
    <p:sldId id="262" r:id="rId2"/>
    <p:sldId id="263" r:id="rId3"/>
    <p:sldId id="357" r:id="rId4"/>
    <p:sldId id="920" r:id="rId5"/>
    <p:sldId id="268" r:id="rId6"/>
    <p:sldId id="359" r:id="rId7"/>
    <p:sldId id="361" r:id="rId8"/>
    <p:sldId id="360" r:id="rId9"/>
    <p:sldId id="904" r:id="rId10"/>
    <p:sldId id="905" r:id="rId11"/>
    <p:sldId id="362" r:id="rId12"/>
    <p:sldId id="270" r:id="rId13"/>
    <p:sldId id="269" r:id="rId14"/>
    <p:sldId id="919" r:id="rId15"/>
    <p:sldId id="906" r:id="rId16"/>
    <p:sldId id="272" r:id="rId17"/>
    <p:sldId id="352" r:id="rId18"/>
    <p:sldId id="927" r:id="rId19"/>
    <p:sldId id="353" r:id="rId20"/>
    <p:sldId id="914" r:id="rId21"/>
    <p:sldId id="926" r:id="rId22"/>
    <p:sldId id="910" r:id="rId23"/>
    <p:sldId id="911" r:id="rId24"/>
    <p:sldId id="915" r:id="rId25"/>
    <p:sldId id="907" r:id="rId26"/>
    <p:sldId id="929" r:id="rId27"/>
    <p:sldId id="916" r:id="rId28"/>
    <p:sldId id="912" r:id="rId29"/>
    <p:sldId id="917" r:id="rId30"/>
    <p:sldId id="913" r:id="rId31"/>
    <p:sldId id="822" r:id="rId32"/>
    <p:sldId id="924" r:id="rId33"/>
    <p:sldId id="928" r:id="rId34"/>
    <p:sldId id="351" r:id="rId35"/>
    <p:sldId id="319" r:id="rId36"/>
    <p:sldId id="281" r:id="rId37"/>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9" clrIdx="1">
    <p:extLst>
      <p:ext uri="{19B8F6BF-5375-455C-9EA6-DF929625EA0E}">
        <p15:presenceInfo xmlns:p15="http://schemas.microsoft.com/office/powerpoint/2012/main" userId="75585efcf1069a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608FB9-5F19-404E-9263-146B860B192A}" v="1" dt="2022-09-28T17:02:12.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87" autoAdjust="0"/>
    <p:restoredTop sz="86405" autoAdjust="0"/>
  </p:normalViewPr>
  <p:slideViewPr>
    <p:cSldViewPr>
      <p:cViewPr varScale="1">
        <p:scale>
          <a:sx n="63" d="100"/>
          <a:sy n="63" d="100"/>
        </p:scale>
        <p:origin x="974" y="58"/>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1" d="100"/>
          <a:sy n="61" d="100"/>
        </p:scale>
        <p:origin x="321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10/19/2022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10/19/2022</a:t>
            </a:fld>
            <a:endParaRPr lang="en-US"/>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JM</a:t>
            </a:r>
          </a:p>
        </p:txBody>
      </p:sp>
      <p:sp>
        <p:nvSpPr>
          <p:cNvPr id="4" name="Slide Number Placeholder 3"/>
          <p:cNvSpPr>
            <a:spLocks noGrp="1"/>
          </p:cNvSpPr>
          <p:nvPr>
            <p:ph type="sldNum" sz="quarter" idx="5"/>
          </p:nvPr>
        </p:nvSpPr>
        <p:spPr/>
        <p:txBody>
          <a:bodyPr/>
          <a:lstStyle/>
          <a:p>
            <a:fld id="{0F40FD86-9BCF-4886-A05C-E17597BA8168}" type="slidenum">
              <a:rPr lang="en-US" smtClean="0"/>
              <a:t>10</a:t>
            </a:fld>
            <a:endParaRPr lang="en-US"/>
          </a:p>
        </p:txBody>
      </p:sp>
    </p:spTree>
    <p:extLst>
      <p:ext uri="{BB962C8B-B14F-4D97-AF65-F5344CB8AC3E}">
        <p14:creationId xmlns:p14="http://schemas.microsoft.com/office/powerpoint/2010/main" val="1971018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11</a:t>
            </a:fld>
            <a:endParaRPr lang="en-US"/>
          </a:p>
        </p:txBody>
      </p:sp>
    </p:spTree>
    <p:extLst>
      <p:ext uri="{BB962C8B-B14F-4D97-AF65-F5344CB8AC3E}">
        <p14:creationId xmlns:p14="http://schemas.microsoft.com/office/powerpoint/2010/main" val="1195043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10"/>
          </p:nvPr>
        </p:nvSpPr>
        <p:spPr/>
        <p:txBody>
          <a:bodyPr/>
          <a:lstStyle/>
          <a:p>
            <a:fld id="{0F40FD86-9BCF-4886-A05C-E17597BA8168}" type="slidenum">
              <a:rPr lang="en-US" smtClean="0"/>
              <a:t>12</a:t>
            </a:fld>
            <a:endParaRPr lang="en-US"/>
          </a:p>
        </p:txBody>
      </p:sp>
    </p:spTree>
    <p:extLst>
      <p:ext uri="{BB962C8B-B14F-4D97-AF65-F5344CB8AC3E}">
        <p14:creationId xmlns:p14="http://schemas.microsoft.com/office/powerpoint/2010/main" val="1685640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a:p>
        </p:txBody>
      </p:sp>
    </p:spTree>
    <p:extLst>
      <p:ext uri="{BB962C8B-B14F-4D97-AF65-F5344CB8AC3E}">
        <p14:creationId xmlns:p14="http://schemas.microsoft.com/office/powerpoint/2010/main" val="3135555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14</a:t>
            </a:fld>
            <a:endParaRPr lang="en-US"/>
          </a:p>
        </p:txBody>
      </p:sp>
    </p:spTree>
    <p:extLst>
      <p:ext uri="{BB962C8B-B14F-4D97-AF65-F5344CB8AC3E}">
        <p14:creationId xmlns:p14="http://schemas.microsoft.com/office/powerpoint/2010/main" val="2098279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PN</a:t>
            </a:r>
          </a:p>
        </p:txBody>
      </p:sp>
      <p:sp>
        <p:nvSpPr>
          <p:cNvPr id="4" name="Slide Number Placeholder 3"/>
          <p:cNvSpPr>
            <a:spLocks noGrp="1"/>
          </p:cNvSpPr>
          <p:nvPr>
            <p:ph type="sldNum" sz="quarter" idx="5"/>
          </p:nvPr>
        </p:nvSpPr>
        <p:spPr/>
        <p:txBody>
          <a:bodyPr/>
          <a:lstStyle/>
          <a:p>
            <a:fld id="{0F40FD86-9BCF-4886-A05C-E17597BA8168}" type="slidenum">
              <a:rPr lang="en-US" smtClean="0"/>
              <a:t>15</a:t>
            </a:fld>
            <a:endParaRPr lang="en-US"/>
          </a:p>
        </p:txBody>
      </p:sp>
    </p:spTree>
    <p:extLst>
      <p:ext uri="{BB962C8B-B14F-4D97-AF65-F5344CB8AC3E}">
        <p14:creationId xmlns:p14="http://schemas.microsoft.com/office/powerpoint/2010/main" val="2192398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PN</a:t>
            </a:r>
          </a:p>
        </p:txBody>
      </p:sp>
      <p:sp>
        <p:nvSpPr>
          <p:cNvPr id="4" name="Slide Number Placeholder 3"/>
          <p:cNvSpPr>
            <a:spLocks noGrp="1"/>
          </p:cNvSpPr>
          <p:nvPr>
            <p:ph type="sldNum" sz="quarter" idx="10"/>
          </p:nvPr>
        </p:nvSpPr>
        <p:spPr/>
        <p:txBody>
          <a:bodyPr/>
          <a:lstStyle/>
          <a:p>
            <a:fld id="{0F40FD86-9BCF-4886-A05C-E17597BA8168}" type="slidenum">
              <a:rPr lang="en-US" smtClean="0"/>
              <a:t>16</a:t>
            </a:fld>
            <a:endParaRPr lang="en-US"/>
          </a:p>
        </p:txBody>
      </p:sp>
    </p:spTree>
    <p:extLst>
      <p:ext uri="{BB962C8B-B14F-4D97-AF65-F5344CB8AC3E}">
        <p14:creationId xmlns:p14="http://schemas.microsoft.com/office/powerpoint/2010/main" val="2361154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PN</a:t>
            </a:r>
          </a:p>
        </p:txBody>
      </p:sp>
      <p:sp>
        <p:nvSpPr>
          <p:cNvPr id="4" name="Slide Number Placeholder 3"/>
          <p:cNvSpPr>
            <a:spLocks noGrp="1"/>
          </p:cNvSpPr>
          <p:nvPr>
            <p:ph type="sldNum" sz="quarter" idx="10"/>
          </p:nvPr>
        </p:nvSpPr>
        <p:spPr/>
        <p:txBody>
          <a:bodyPr/>
          <a:lstStyle/>
          <a:p>
            <a:fld id="{0F40FD86-9BCF-4886-A05C-E17597BA8168}" type="slidenum">
              <a:rPr lang="en-US" smtClean="0"/>
              <a:t>17</a:t>
            </a:fld>
            <a:endParaRPr lang="en-US"/>
          </a:p>
        </p:txBody>
      </p:sp>
    </p:spTree>
    <p:extLst>
      <p:ext uri="{BB962C8B-B14F-4D97-AF65-F5344CB8AC3E}">
        <p14:creationId xmlns:p14="http://schemas.microsoft.com/office/powerpoint/2010/main" val="1582138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18</a:t>
            </a:fld>
            <a:endParaRPr lang="en-US"/>
          </a:p>
        </p:txBody>
      </p:sp>
    </p:spTree>
    <p:extLst>
      <p:ext uri="{BB962C8B-B14F-4D97-AF65-F5344CB8AC3E}">
        <p14:creationId xmlns:p14="http://schemas.microsoft.com/office/powerpoint/2010/main" val="4239028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a:t>
            </a:r>
          </a:p>
        </p:txBody>
      </p:sp>
      <p:sp>
        <p:nvSpPr>
          <p:cNvPr id="4" name="Slide Number Placeholder 3"/>
          <p:cNvSpPr>
            <a:spLocks noGrp="1"/>
          </p:cNvSpPr>
          <p:nvPr>
            <p:ph type="sldNum" sz="quarter" idx="10"/>
          </p:nvPr>
        </p:nvSpPr>
        <p:spPr/>
        <p:txBody>
          <a:bodyPr/>
          <a:lstStyle/>
          <a:p>
            <a:fld id="{0F40FD86-9BCF-4886-A05C-E17597BA8168}" type="slidenum">
              <a:rPr lang="en-US" smtClean="0"/>
              <a:t>19</a:t>
            </a:fld>
            <a:endParaRPr lang="en-US"/>
          </a:p>
        </p:txBody>
      </p:sp>
    </p:spTree>
    <p:extLst>
      <p:ext uri="{BB962C8B-B14F-4D97-AF65-F5344CB8AC3E}">
        <p14:creationId xmlns:p14="http://schemas.microsoft.com/office/powerpoint/2010/main" val="1760032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a:p>
        </p:txBody>
      </p:sp>
    </p:spTree>
    <p:extLst>
      <p:ext uri="{BB962C8B-B14F-4D97-AF65-F5344CB8AC3E}">
        <p14:creationId xmlns:p14="http://schemas.microsoft.com/office/powerpoint/2010/main" val="598339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20</a:t>
            </a:fld>
            <a:endParaRPr lang="en-US"/>
          </a:p>
        </p:txBody>
      </p:sp>
    </p:spTree>
    <p:extLst>
      <p:ext uri="{BB962C8B-B14F-4D97-AF65-F5344CB8AC3E}">
        <p14:creationId xmlns:p14="http://schemas.microsoft.com/office/powerpoint/2010/main" val="1768889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21</a:t>
            </a:fld>
            <a:endParaRPr lang="en-US"/>
          </a:p>
        </p:txBody>
      </p:sp>
    </p:spTree>
    <p:extLst>
      <p:ext uri="{BB962C8B-B14F-4D97-AF65-F5344CB8AC3E}">
        <p14:creationId xmlns:p14="http://schemas.microsoft.com/office/powerpoint/2010/main" val="404647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a:t>
            </a:r>
          </a:p>
        </p:txBody>
      </p:sp>
      <p:sp>
        <p:nvSpPr>
          <p:cNvPr id="4" name="Slide Number Placeholder 3"/>
          <p:cNvSpPr>
            <a:spLocks noGrp="1"/>
          </p:cNvSpPr>
          <p:nvPr>
            <p:ph type="sldNum" sz="quarter" idx="5"/>
          </p:nvPr>
        </p:nvSpPr>
        <p:spPr/>
        <p:txBody>
          <a:bodyPr/>
          <a:lstStyle/>
          <a:p>
            <a:fld id="{0F40FD86-9BCF-4886-A05C-E17597BA8168}" type="slidenum">
              <a:rPr lang="en-US" smtClean="0"/>
              <a:t>22</a:t>
            </a:fld>
            <a:endParaRPr lang="en-US"/>
          </a:p>
        </p:txBody>
      </p:sp>
    </p:spTree>
    <p:extLst>
      <p:ext uri="{BB962C8B-B14F-4D97-AF65-F5344CB8AC3E}">
        <p14:creationId xmlns:p14="http://schemas.microsoft.com/office/powerpoint/2010/main" val="27776436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a:t>
            </a:r>
          </a:p>
        </p:txBody>
      </p:sp>
      <p:sp>
        <p:nvSpPr>
          <p:cNvPr id="4" name="Slide Number Placeholder 3"/>
          <p:cNvSpPr>
            <a:spLocks noGrp="1"/>
          </p:cNvSpPr>
          <p:nvPr>
            <p:ph type="sldNum" sz="quarter" idx="5"/>
          </p:nvPr>
        </p:nvSpPr>
        <p:spPr/>
        <p:txBody>
          <a:bodyPr/>
          <a:lstStyle/>
          <a:p>
            <a:fld id="{0F40FD86-9BCF-4886-A05C-E17597BA8168}" type="slidenum">
              <a:rPr lang="en-US" smtClean="0"/>
              <a:t>23</a:t>
            </a:fld>
            <a:endParaRPr lang="en-US"/>
          </a:p>
        </p:txBody>
      </p:sp>
    </p:spTree>
    <p:extLst>
      <p:ext uri="{BB962C8B-B14F-4D97-AF65-F5344CB8AC3E}">
        <p14:creationId xmlns:p14="http://schemas.microsoft.com/office/powerpoint/2010/main" val="39985894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24</a:t>
            </a:fld>
            <a:endParaRPr lang="en-US"/>
          </a:p>
        </p:txBody>
      </p:sp>
    </p:spTree>
    <p:extLst>
      <p:ext uri="{BB962C8B-B14F-4D97-AF65-F5344CB8AC3E}">
        <p14:creationId xmlns:p14="http://schemas.microsoft.com/office/powerpoint/2010/main" val="1628190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25</a:t>
            </a:fld>
            <a:endParaRPr lang="en-US"/>
          </a:p>
        </p:txBody>
      </p:sp>
    </p:spTree>
    <p:extLst>
      <p:ext uri="{BB962C8B-B14F-4D97-AF65-F5344CB8AC3E}">
        <p14:creationId xmlns:p14="http://schemas.microsoft.com/office/powerpoint/2010/main" val="3861343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26</a:t>
            </a:fld>
            <a:endParaRPr lang="en-US"/>
          </a:p>
        </p:txBody>
      </p:sp>
    </p:spTree>
    <p:extLst>
      <p:ext uri="{BB962C8B-B14F-4D97-AF65-F5344CB8AC3E}">
        <p14:creationId xmlns:p14="http://schemas.microsoft.com/office/powerpoint/2010/main" val="2686063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27</a:t>
            </a:fld>
            <a:endParaRPr lang="en-US"/>
          </a:p>
        </p:txBody>
      </p:sp>
    </p:spTree>
    <p:extLst>
      <p:ext uri="{BB962C8B-B14F-4D97-AF65-F5344CB8AC3E}">
        <p14:creationId xmlns:p14="http://schemas.microsoft.com/office/powerpoint/2010/main" val="12919176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JM</a:t>
            </a:r>
          </a:p>
        </p:txBody>
      </p:sp>
      <p:sp>
        <p:nvSpPr>
          <p:cNvPr id="4" name="Slide Number Placeholder 3"/>
          <p:cNvSpPr>
            <a:spLocks noGrp="1"/>
          </p:cNvSpPr>
          <p:nvPr>
            <p:ph type="sldNum" sz="quarter" idx="5"/>
          </p:nvPr>
        </p:nvSpPr>
        <p:spPr/>
        <p:txBody>
          <a:bodyPr/>
          <a:lstStyle/>
          <a:p>
            <a:fld id="{0F40FD86-9BCF-4886-A05C-E17597BA8168}" type="slidenum">
              <a:rPr lang="en-US" smtClean="0"/>
              <a:t>28</a:t>
            </a:fld>
            <a:endParaRPr lang="en-US"/>
          </a:p>
        </p:txBody>
      </p:sp>
    </p:spTree>
    <p:extLst>
      <p:ext uri="{BB962C8B-B14F-4D97-AF65-F5344CB8AC3E}">
        <p14:creationId xmlns:p14="http://schemas.microsoft.com/office/powerpoint/2010/main" val="3464727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29</a:t>
            </a:fld>
            <a:endParaRPr lang="en-US"/>
          </a:p>
        </p:txBody>
      </p:sp>
    </p:spTree>
    <p:extLst>
      <p:ext uri="{BB962C8B-B14F-4D97-AF65-F5344CB8AC3E}">
        <p14:creationId xmlns:p14="http://schemas.microsoft.com/office/powerpoint/2010/main" val="85172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t>
            </a:r>
          </a:p>
        </p:txBody>
      </p:sp>
      <p:sp>
        <p:nvSpPr>
          <p:cNvPr id="4" name="Slide Number Placeholder 3"/>
          <p:cNvSpPr>
            <a:spLocks noGrp="1"/>
          </p:cNvSpPr>
          <p:nvPr>
            <p:ph type="sldNum" sz="quarter" idx="5"/>
          </p:nvPr>
        </p:nvSpPr>
        <p:spPr/>
        <p:txBody>
          <a:bodyPr/>
          <a:lstStyle/>
          <a:p>
            <a:fld id="{0F40FD86-9BCF-4886-A05C-E17597BA8168}" type="slidenum">
              <a:rPr lang="en-US" smtClean="0"/>
              <a:t>3</a:t>
            </a:fld>
            <a:endParaRPr lang="en-US"/>
          </a:p>
        </p:txBody>
      </p:sp>
    </p:spTree>
    <p:extLst>
      <p:ext uri="{BB962C8B-B14F-4D97-AF65-F5344CB8AC3E}">
        <p14:creationId xmlns:p14="http://schemas.microsoft.com/office/powerpoint/2010/main" val="3420760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PM</a:t>
            </a:r>
          </a:p>
        </p:txBody>
      </p:sp>
      <p:sp>
        <p:nvSpPr>
          <p:cNvPr id="4" name="Slide Number Placeholder 3"/>
          <p:cNvSpPr>
            <a:spLocks noGrp="1"/>
          </p:cNvSpPr>
          <p:nvPr>
            <p:ph type="sldNum" sz="quarter" idx="5"/>
          </p:nvPr>
        </p:nvSpPr>
        <p:spPr/>
        <p:txBody>
          <a:bodyPr/>
          <a:lstStyle/>
          <a:p>
            <a:fld id="{0F40FD86-9BCF-4886-A05C-E17597BA8168}" type="slidenum">
              <a:rPr lang="en-US" smtClean="0"/>
              <a:t>30</a:t>
            </a:fld>
            <a:endParaRPr lang="en-US"/>
          </a:p>
        </p:txBody>
      </p:sp>
    </p:spTree>
    <p:extLst>
      <p:ext uri="{BB962C8B-B14F-4D97-AF65-F5344CB8AC3E}">
        <p14:creationId xmlns:p14="http://schemas.microsoft.com/office/powerpoint/2010/main" val="28096553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t>
            </a:r>
          </a:p>
        </p:txBody>
      </p:sp>
      <p:sp>
        <p:nvSpPr>
          <p:cNvPr id="4" name="Slide Number Placeholder 3"/>
          <p:cNvSpPr>
            <a:spLocks noGrp="1"/>
          </p:cNvSpPr>
          <p:nvPr>
            <p:ph type="sldNum" sz="quarter" idx="5"/>
          </p:nvPr>
        </p:nvSpPr>
        <p:spPr/>
        <p:txBody>
          <a:bodyPr/>
          <a:lstStyle/>
          <a:p>
            <a:fld id="{0F40FD86-9BCF-4886-A05C-E17597BA8168}" type="slidenum">
              <a:rPr lang="en-US" smtClean="0"/>
              <a:t>32</a:t>
            </a:fld>
            <a:endParaRPr lang="en-US"/>
          </a:p>
        </p:txBody>
      </p:sp>
    </p:spTree>
    <p:extLst>
      <p:ext uri="{BB962C8B-B14F-4D97-AF65-F5344CB8AC3E}">
        <p14:creationId xmlns:p14="http://schemas.microsoft.com/office/powerpoint/2010/main" val="119816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34</a:t>
            </a:fld>
            <a:endParaRPr lang="en-US"/>
          </a:p>
        </p:txBody>
      </p:sp>
    </p:spTree>
    <p:extLst>
      <p:ext uri="{BB962C8B-B14F-4D97-AF65-F5344CB8AC3E}">
        <p14:creationId xmlns:p14="http://schemas.microsoft.com/office/powerpoint/2010/main" val="27190091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35</a:t>
            </a:fld>
            <a:endParaRPr lang="en-US" dirty="0"/>
          </a:p>
        </p:txBody>
      </p:sp>
    </p:spTree>
    <p:extLst>
      <p:ext uri="{BB962C8B-B14F-4D97-AF65-F5344CB8AC3E}">
        <p14:creationId xmlns:p14="http://schemas.microsoft.com/office/powerpoint/2010/main" val="27216903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36</a:t>
            </a:fld>
            <a:endParaRPr lang="en-US"/>
          </a:p>
        </p:txBody>
      </p:sp>
    </p:spTree>
    <p:extLst>
      <p:ext uri="{BB962C8B-B14F-4D97-AF65-F5344CB8AC3E}">
        <p14:creationId xmlns:p14="http://schemas.microsoft.com/office/powerpoint/2010/main" val="620368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t>
            </a:r>
          </a:p>
        </p:txBody>
      </p:sp>
      <p:sp>
        <p:nvSpPr>
          <p:cNvPr id="4" name="Slide Number Placeholder 3"/>
          <p:cNvSpPr>
            <a:spLocks noGrp="1"/>
          </p:cNvSpPr>
          <p:nvPr>
            <p:ph type="sldNum" sz="quarter" idx="5"/>
          </p:nvPr>
        </p:nvSpPr>
        <p:spPr/>
        <p:txBody>
          <a:bodyPr/>
          <a:lstStyle/>
          <a:p>
            <a:fld id="{0F40FD86-9BCF-4886-A05C-E17597BA8168}" type="slidenum">
              <a:rPr lang="en-US" smtClean="0"/>
              <a:t>4</a:t>
            </a:fld>
            <a:endParaRPr lang="en-US"/>
          </a:p>
        </p:txBody>
      </p:sp>
    </p:spTree>
    <p:extLst>
      <p:ext uri="{BB962C8B-B14F-4D97-AF65-F5344CB8AC3E}">
        <p14:creationId xmlns:p14="http://schemas.microsoft.com/office/powerpoint/2010/main" val="2750523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10"/>
          </p:nvPr>
        </p:nvSpPr>
        <p:spPr/>
        <p:txBody>
          <a:bodyPr/>
          <a:lstStyle/>
          <a:p>
            <a:fld id="{0F40FD86-9BCF-4886-A05C-E17597BA8168}" type="slidenum">
              <a:rPr lang="en-US" smtClean="0"/>
              <a:t>5</a:t>
            </a:fld>
            <a:endParaRPr lang="en-US"/>
          </a:p>
        </p:txBody>
      </p:sp>
    </p:spTree>
    <p:extLst>
      <p:ext uri="{BB962C8B-B14F-4D97-AF65-F5344CB8AC3E}">
        <p14:creationId xmlns:p14="http://schemas.microsoft.com/office/powerpoint/2010/main" val="3157685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6</a:t>
            </a:fld>
            <a:endParaRPr lang="en-US"/>
          </a:p>
        </p:txBody>
      </p:sp>
    </p:spTree>
    <p:extLst>
      <p:ext uri="{BB962C8B-B14F-4D97-AF65-F5344CB8AC3E}">
        <p14:creationId xmlns:p14="http://schemas.microsoft.com/office/powerpoint/2010/main" val="751103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7</a:t>
            </a:fld>
            <a:endParaRPr lang="en-US"/>
          </a:p>
        </p:txBody>
      </p:sp>
    </p:spTree>
    <p:extLst>
      <p:ext uri="{BB962C8B-B14F-4D97-AF65-F5344CB8AC3E}">
        <p14:creationId xmlns:p14="http://schemas.microsoft.com/office/powerpoint/2010/main" val="1909675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KG</a:t>
            </a:r>
          </a:p>
        </p:txBody>
      </p:sp>
      <p:sp>
        <p:nvSpPr>
          <p:cNvPr id="4" name="Slide Number Placeholder 3"/>
          <p:cNvSpPr>
            <a:spLocks noGrp="1"/>
          </p:cNvSpPr>
          <p:nvPr>
            <p:ph type="sldNum" sz="quarter" idx="5"/>
          </p:nvPr>
        </p:nvSpPr>
        <p:spPr/>
        <p:txBody>
          <a:bodyPr/>
          <a:lstStyle/>
          <a:p>
            <a:fld id="{0F40FD86-9BCF-4886-A05C-E17597BA8168}" type="slidenum">
              <a:rPr lang="en-US" smtClean="0"/>
              <a:t>8</a:t>
            </a:fld>
            <a:endParaRPr lang="en-US"/>
          </a:p>
        </p:txBody>
      </p:sp>
    </p:spTree>
    <p:extLst>
      <p:ext uri="{BB962C8B-B14F-4D97-AF65-F5344CB8AC3E}">
        <p14:creationId xmlns:p14="http://schemas.microsoft.com/office/powerpoint/2010/main" val="3474367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JM</a:t>
            </a:r>
          </a:p>
        </p:txBody>
      </p:sp>
      <p:sp>
        <p:nvSpPr>
          <p:cNvPr id="4" name="Slide Number Placeholder 3"/>
          <p:cNvSpPr>
            <a:spLocks noGrp="1"/>
          </p:cNvSpPr>
          <p:nvPr>
            <p:ph type="sldNum" sz="quarter" idx="5"/>
          </p:nvPr>
        </p:nvSpPr>
        <p:spPr/>
        <p:txBody>
          <a:bodyPr/>
          <a:lstStyle/>
          <a:p>
            <a:fld id="{0F40FD86-9BCF-4886-A05C-E17597BA8168}" type="slidenum">
              <a:rPr lang="en-US" smtClean="0"/>
              <a:t>9</a:t>
            </a:fld>
            <a:endParaRPr lang="en-US"/>
          </a:p>
        </p:txBody>
      </p:sp>
    </p:spTree>
    <p:extLst>
      <p:ext uri="{BB962C8B-B14F-4D97-AF65-F5344CB8AC3E}">
        <p14:creationId xmlns:p14="http://schemas.microsoft.com/office/powerpoint/2010/main" val="411252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a:p>
        </p:txBody>
      </p:sp>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AF61AB-B0DD-4F9C-9F8E-E57A609D99F7}" type="slidenum">
              <a:rPr lang="en-US" smtClean="0"/>
              <a:t>‹#›</a:t>
            </a:fld>
            <a:endParaRPr lang="en-US"/>
          </a:p>
        </p:txBody>
      </p:sp>
      <p:sp>
        <p:nvSpPr>
          <p:cNvPr id="6" name="Rectangle 5"/>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AF61AB-B0DD-4F9C-9F8E-E57A609D99F7}" type="slidenum">
              <a:rPr lang="en-US" smtClean="0"/>
              <a:t>‹#›</a:t>
            </a:fld>
            <a:endParaRPr lang="en-US"/>
          </a:p>
        </p:txBody>
      </p:sp>
      <p:sp>
        <p:nvSpPr>
          <p:cNvPr id="8" name="Rectangle 7"/>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104063" y="7129462"/>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a:p>
        </p:txBody>
      </p:sp>
      <p:pic>
        <p:nvPicPr>
          <p:cNvPr id="8" name="Picture 7" descr="ILRU logo - ilru red block letters with blue &quot;eyebrow&quot; over it"/>
          <p:cNvPicPr>
            <a:picLocks noChangeAspect="1"/>
          </p:cNvPicPr>
          <p:nvPr userDrawn="1"/>
        </p:nvPicPr>
        <p:blipFill>
          <a:blip r:embed="rId6"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Lst>
  <p:hf hdr="0" ftr="0" dt="0"/>
  <p:txStyles>
    <p:titleStyle>
      <a:lvl1pPr algn="l" defTabSz="914400" rtl="0" eaLnBrk="1" latinLnBrk="0" hangingPunct="1">
        <a:lnSpc>
          <a:spcPct val="90000"/>
        </a:lnSpc>
        <a:spcBef>
          <a:spcPct val="0"/>
        </a:spcBef>
        <a:buNone/>
        <a:defRPr sz="2800" b="1" kern="1200">
          <a:solidFill>
            <a:srgbClr val="333399"/>
          </a:solidFill>
          <a:latin typeface="Arial Rounded MT Bold" panose="020B060402020202020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inyurl.com/3sbbd2u7"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ilru.org/sites/default/files/publications/SILC%20Indicators%20and%20SILC%20and%20DSE%20Assurances%201.2018.pdf" TargetMode="External"/><Relationship Id="rId2" Type="http://schemas.openxmlformats.org/officeDocument/2006/relationships/hyperlink" Target="https://www2.ed.gov/policy/speced/leg/rehab/rehabilitation-act-of-1973-amended-by-wioa.pdf" TargetMode="External"/><Relationship Id="rId1" Type="http://schemas.openxmlformats.org/officeDocument/2006/relationships/slideLayout" Target="../slideLayouts/slideLayout2.xml"/><Relationship Id="rId4" Type="http://schemas.openxmlformats.org/officeDocument/2006/relationships/hyperlink" Target="https://www.ecfr.gov/current/title-45/subtitle-B/chapter-XIII/subchapter-C/part-1329"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paulamcelwee.ilru@gmail.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acl.gov/programs/aging-and-disability-networks/centers-independent-livin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proofpoint.com/v2/url?u=https-3A__uthtmc.az1.qualtrics.com_jfe_form_SV-5F5dq3UTRe2E2tKw6&amp;d=DwMGaQ&amp;c=ZQs-KZ8oxEw0p81sqgiaRA&amp;r=uGn_Vkl_JR-YWpk6ktqEcA&amp;m=LQLqBT85dChmS-9s_VpN7yd01MQWtUCGNUW8i8Hc9ID9JGCl05Zi2kAbxR7KUWfI&amp;s=rPh2mXXd7Y8WUMJCEnyLF6-ovxKLQjQLAqyQQnCyzD8&amp;e="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bg1"/>
                </a:solidFill>
              </a:rPr>
              <a:t>&gt;&gt;Slide</a:t>
            </a:r>
            <a:r>
              <a:rPr lang="en-US" sz="800" baseline="0" dirty="0">
                <a:solidFill>
                  <a:schemeClr val="bg1"/>
                </a:solidFill>
              </a:rPr>
              <a:t> 1</a:t>
            </a:r>
            <a:endParaRPr lang="en-US" sz="800" dirty="0">
              <a:solidFill>
                <a:schemeClr val="bg1"/>
              </a:solidFill>
            </a:endParaRPr>
          </a:p>
        </p:txBody>
      </p:sp>
      <p:sp>
        <p:nvSpPr>
          <p:cNvPr id="4" name="Content Placeholder 3"/>
          <p:cNvSpPr>
            <a:spLocks noGrp="1"/>
          </p:cNvSpPr>
          <p:nvPr>
            <p:ph idx="1"/>
          </p:nvPr>
        </p:nvSpPr>
        <p:spPr>
          <a:xfrm>
            <a:off x="650875" y="980065"/>
            <a:ext cx="8756650" cy="6148705"/>
          </a:xfrm>
        </p:spPr>
        <p:txBody>
          <a:bodyPr/>
          <a:lstStyle/>
          <a:p>
            <a:pPr marL="0" indent="0" algn="ctr">
              <a:buNone/>
            </a:pPr>
            <a:r>
              <a:rPr lang="en-US" b="1" dirty="0">
                <a:solidFill>
                  <a:srgbClr val="333399"/>
                </a:solidFill>
                <a:latin typeface="IL-Arial Rounded MT Bold"/>
              </a:rPr>
              <a:t>IL-NET National </a:t>
            </a:r>
          </a:p>
          <a:p>
            <a:pPr marL="0" indent="0" algn="ctr">
              <a:buNone/>
            </a:pPr>
            <a:r>
              <a:rPr lang="en-US" b="1" dirty="0">
                <a:solidFill>
                  <a:srgbClr val="333399"/>
                </a:solidFill>
                <a:latin typeface="IL-Arial Rounded MT Bold"/>
              </a:rPr>
              <a:t>Training and Technical Assistance Center for Independent Living</a:t>
            </a:r>
            <a:endParaRPr lang="en-US" dirty="0"/>
          </a:p>
        </p:txBody>
      </p:sp>
      <p:pic>
        <p:nvPicPr>
          <p:cNvPr id="8" name="Picture 5" descr="We create opportunities for independence for people with disabilities through research, education, and consultation. ILRU logo in block red letters with blue eyebrow swoosh above and below Independent Living Research utilization. www.ilru.org. " title="ILRU Logo"/>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954486" y="2438400"/>
            <a:ext cx="8149428" cy="4255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a:t>
            </a:r>
            <a:r>
              <a:rPr lang="en-US" sz="900" dirty="0">
                <a:latin typeface="Arial" panose="020B0604020202020204" pitchFamily="34" charset="0"/>
                <a:cs typeface="Arial" panose="020B0604020202020204" pitchFamily="34" charset="0"/>
              </a:rPr>
              <a:t>for </a:t>
            </a:r>
            <a:r>
              <a:rPr lang="en-US" sz="900" dirty="0">
                <a:solidFill>
                  <a:schemeClr val="tx1"/>
                </a:solidFill>
                <a:effectLst/>
                <a:latin typeface="Arial" panose="020B0604020202020204" pitchFamily="34" charset="0"/>
                <a:cs typeface="Arial" panose="020B0604020202020204" pitchFamily="34" charset="0"/>
              </a:rPr>
              <a:t>Independent Living </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1</a:t>
            </a:fld>
            <a:endParaRPr lang="en-US"/>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9661" y="444629"/>
            <a:ext cx="8633460" cy="871378"/>
          </a:xfrm>
        </p:spPr>
        <p:txBody>
          <a:bodyPr/>
          <a:lstStyle/>
          <a:p>
            <a:r>
              <a:rPr lang="en-US" sz="800" b="0" dirty="0">
                <a:solidFill>
                  <a:schemeClr val="bg1"/>
                </a:solidFill>
              </a:rPr>
              <a:t>&gt;&gt;Slide 10 </a:t>
            </a:r>
            <a:br>
              <a:rPr lang="en-US" sz="800" b="0" dirty="0">
                <a:solidFill>
                  <a:schemeClr val="bg1"/>
                </a:solidFill>
              </a:rPr>
            </a:br>
            <a:r>
              <a:rPr lang="en-US" dirty="0"/>
              <a:t>Designated State Entity Assurances, </a:t>
            </a:r>
            <a:r>
              <a:rPr lang="en-US" sz="2640" dirty="0"/>
              <a:t>cont’d. 2</a:t>
            </a:r>
          </a:p>
        </p:txBody>
      </p:sp>
      <p:sp>
        <p:nvSpPr>
          <p:cNvPr id="2" name="Content Placeholder 1"/>
          <p:cNvSpPr>
            <a:spLocks noGrp="1"/>
          </p:cNvSpPr>
          <p:nvPr>
            <p:ph idx="1"/>
          </p:nvPr>
        </p:nvSpPr>
        <p:spPr>
          <a:xfrm>
            <a:off x="692150" y="1447800"/>
            <a:ext cx="8756650" cy="4876800"/>
          </a:xfrm>
        </p:spPr>
        <p:txBody>
          <a:bodyPr/>
          <a:lstStyle/>
          <a:p>
            <a:pPr marL="0" indent="0">
              <a:buNone/>
            </a:pPr>
            <a:r>
              <a:rPr lang="en-US" dirty="0">
                <a:solidFill>
                  <a:schemeClr val="tx1">
                    <a:lumMod val="65000"/>
                    <a:lumOff val="35000"/>
                  </a:schemeClr>
                </a:solidFill>
              </a:rPr>
              <a:t>The DSE must make timely and prompt payments to SILCs and Part B funded CILs (cont.):</a:t>
            </a:r>
          </a:p>
          <a:p>
            <a:r>
              <a:rPr lang="en-US" dirty="0"/>
              <a:t>The payment plan should include advance payments to maintain cash flow.</a:t>
            </a:r>
          </a:p>
          <a:p>
            <a:r>
              <a:rPr lang="en-US" dirty="0"/>
              <a:t>The DSE will accept requests for advance payments and reimbursements at least monthly when electronic fund transfers are not used, and as often as necessary when electronic transfers are used, in accordance with the provisions of the Electronic Fund Transfer Act (15 U.S.C. 1693-1693r);</a:t>
            </a:r>
          </a:p>
        </p:txBody>
      </p:sp>
      <p:sp>
        <p:nvSpPr>
          <p:cNvPr id="3" name="Slide Number Placeholder 2"/>
          <p:cNvSpPr>
            <a:spLocks noGrp="1"/>
          </p:cNvSpPr>
          <p:nvPr>
            <p:ph type="sldNum" sz="quarter" idx="10"/>
          </p:nvPr>
        </p:nvSpPr>
        <p:spPr bwMode="auto">
          <a:xfrm>
            <a:off x="7086600" y="709323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F2DF5F09-D78D-44DB-A338-E90D23C46220}" type="slidenum">
              <a:rPr lang="en-US" smtClean="0"/>
              <a:pPr>
                <a:defRPr/>
              </a:pPr>
              <a:t>10</a:t>
            </a:fld>
            <a:endParaRPr lang="en-US" dirty="0"/>
          </a:p>
        </p:txBody>
      </p:sp>
    </p:spTree>
    <p:extLst>
      <p:ext uri="{BB962C8B-B14F-4D97-AF65-F5344CB8AC3E}">
        <p14:creationId xmlns:p14="http://schemas.microsoft.com/office/powerpoint/2010/main" val="1334391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712FB-FEEB-401E-6C61-127286457D2E}"/>
              </a:ext>
            </a:extLst>
          </p:cNvPr>
          <p:cNvSpPr>
            <a:spLocks noGrp="1"/>
          </p:cNvSpPr>
          <p:nvPr>
            <p:ph type="title"/>
          </p:nvPr>
        </p:nvSpPr>
        <p:spPr/>
        <p:txBody>
          <a:bodyPr/>
          <a:lstStyle/>
          <a:p>
            <a:r>
              <a:rPr lang="en-US" sz="800" b="0" dirty="0">
                <a:solidFill>
                  <a:schemeClr val="bg1"/>
                </a:solidFill>
              </a:rPr>
              <a:t>&gt;&gt;Slide 11</a:t>
            </a:r>
            <a:br>
              <a:rPr lang="en-US" sz="800" b="0" dirty="0">
                <a:solidFill>
                  <a:schemeClr val="bg1"/>
                </a:solidFill>
              </a:rPr>
            </a:br>
            <a:r>
              <a:rPr lang="en-US" dirty="0"/>
              <a:t>Barriers for prompt payment	</a:t>
            </a:r>
          </a:p>
        </p:txBody>
      </p:sp>
      <p:sp>
        <p:nvSpPr>
          <p:cNvPr id="3" name="Content Placeholder 2">
            <a:extLst>
              <a:ext uri="{FF2B5EF4-FFF2-40B4-BE49-F238E27FC236}">
                <a16:creationId xmlns:a16="http://schemas.microsoft.com/office/drawing/2014/main" id="{DC6F733F-6DCF-04D5-2808-C5CBB9AD5C7B}"/>
              </a:ext>
            </a:extLst>
          </p:cNvPr>
          <p:cNvSpPr>
            <a:spLocks noGrp="1"/>
          </p:cNvSpPr>
          <p:nvPr>
            <p:ph idx="1"/>
          </p:nvPr>
        </p:nvSpPr>
        <p:spPr>
          <a:xfrm>
            <a:off x="692150" y="1447800"/>
            <a:ext cx="8985250" cy="5237162"/>
          </a:xfrm>
        </p:spPr>
        <p:txBody>
          <a:bodyPr/>
          <a:lstStyle/>
          <a:p>
            <a:r>
              <a:rPr lang="en-US" dirty="0"/>
              <a:t>DSE determination that the expense is not included in the resource plan.</a:t>
            </a:r>
          </a:p>
          <a:p>
            <a:pPr marL="457200" lvl="1" indent="0">
              <a:buNone/>
            </a:pPr>
            <a:r>
              <a:rPr lang="en-US" dirty="0"/>
              <a:t>Notes: The SILC can adjust its budget as part of its regular operations. It is NOT the DSE’s responsibility to oversee the details of the budget.</a:t>
            </a:r>
          </a:p>
          <a:p>
            <a:pPr marL="0" lvl="1"/>
            <a:r>
              <a:rPr lang="en-US" dirty="0"/>
              <a:t>The DSE’s invoice and payment process is cumbersome.</a:t>
            </a:r>
          </a:p>
          <a:p>
            <a:pPr marL="228600" lvl="2" indent="0">
              <a:buNone/>
            </a:pPr>
            <a:r>
              <a:rPr lang="en-US" dirty="0"/>
              <a:t>Note: The SILC receives pass through funds which should not require such complicated processes.</a:t>
            </a:r>
          </a:p>
          <a:p>
            <a:pPr marL="228600" lvl="1"/>
            <a:r>
              <a:rPr lang="en-US" dirty="0"/>
              <a:t>DSE classification of the SILC. The SILC is a sub-recipient                            of federal funds, not contractor or subcontractor.</a:t>
            </a:r>
          </a:p>
          <a:p>
            <a:pPr marL="457200" lvl="1" indent="0">
              <a:buNone/>
            </a:pPr>
            <a:r>
              <a:rPr lang="en-US" dirty="0"/>
              <a:t>Note: This applies specifically to all funds included in the SILC Resource Plan.</a:t>
            </a:r>
          </a:p>
        </p:txBody>
      </p:sp>
      <p:sp>
        <p:nvSpPr>
          <p:cNvPr id="4" name="Slide Number Placeholder 2">
            <a:extLst>
              <a:ext uri="{FF2B5EF4-FFF2-40B4-BE49-F238E27FC236}">
                <a16:creationId xmlns:a16="http://schemas.microsoft.com/office/drawing/2014/main" id="{35B42973-3575-4B46-1E45-AFE85555A9DD}"/>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11</a:t>
            </a:fld>
            <a:endParaRPr lang="en-US" dirty="0"/>
          </a:p>
        </p:txBody>
      </p:sp>
    </p:spTree>
    <p:extLst>
      <p:ext uri="{BB962C8B-B14F-4D97-AF65-F5344CB8AC3E}">
        <p14:creationId xmlns:p14="http://schemas.microsoft.com/office/powerpoint/2010/main" val="3461745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solidFill>
                <a:latin typeface="Arial Rounded MT Bold" panose="020F0704030504030204" pitchFamily="34" charset="0"/>
              </a:rPr>
              <a:t>&gt;&gt; Slide </a:t>
            </a:r>
            <a:fld id="{8A444053-2964-4726-8391-23A946A74AF7}" type="slidenum">
              <a:rPr lang="en-US" sz="600" b="1">
                <a:solidFill>
                  <a:schemeClr val="bg1"/>
                </a:solidFill>
                <a:latin typeface="Arial Rounded MT Bold" panose="020F0704030504030204" pitchFamily="34" charset="0"/>
              </a:rPr>
              <a:pPr/>
              <a:t>12</a:t>
            </a:fld>
            <a:br>
              <a:rPr lang="en-US" sz="2800" b="1" dirty="0">
                <a:latin typeface="Arial Rounded MT Bold" panose="020F0704030504030204" pitchFamily="34" charset="0"/>
              </a:rPr>
            </a:br>
            <a:r>
              <a:rPr lang="en-US" dirty="0"/>
              <a:t>Disallowing SILC Expenses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524000"/>
            <a:ext cx="9137650" cy="5410200"/>
          </a:xfrm>
        </p:spPr>
        <p:txBody>
          <a:bodyPr>
            <a:noAutofit/>
          </a:bodyPr>
          <a:lstStyle/>
          <a:p>
            <a:pPr>
              <a:lnSpc>
                <a:spcPct val="100000"/>
              </a:lnSpc>
            </a:pPr>
            <a:r>
              <a:rPr lang="en-US" dirty="0"/>
              <a:t>Does DSE have authority to disallow SILC expenses?</a:t>
            </a:r>
          </a:p>
          <a:p>
            <a:pPr marL="0" indent="0">
              <a:lnSpc>
                <a:spcPct val="100000"/>
              </a:lnSpc>
              <a:buNone/>
            </a:pPr>
            <a:r>
              <a:rPr lang="en-US" dirty="0"/>
              <a:t>No!</a:t>
            </a:r>
          </a:p>
          <a:p>
            <a:pPr>
              <a:lnSpc>
                <a:spcPct val="100000"/>
              </a:lnSpc>
            </a:pPr>
            <a:r>
              <a:rPr lang="en-US" dirty="0"/>
              <a:t>Does the DSE “approve” the SILC budget? Expenses?</a:t>
            </a:r>
          </a:p>
          <a:p>
            <a:pPr marL="0" indent="0">
              <a:lnSpc>
                <a:spcPct val="100000"/>
              </a:lnSpc>
              <a:buNone/>
            </a:pPr>
            <a:r>
              <a:rPr lang="en-US" dirty="0"/>
              <a:t>No!</a:t>
            </a:r>
          </a:p>
          <a:p>
            <a:pPr>
              <a:lnSpc>
                <a:spcPct val="100000"/>
              </a:lnSpc>
            </a:pPr>
            <a:r>
              <a:rPr lang="en-US" dirty="0"/>
              <a:t>How does this affect SILC autonomy required by law?</a:t>
            </a:r>
          </a:p>
          <a:p>
            <a:pPr marL="0" indent="0">
              <a:lnSpc>
                <a:spcPct val="100000"/>
              </a:lnSpc>
              <a:buNone/>
            </a:pPr>
            <a:r>
              <a:rPr lang="en-US" dirty="0"/>
              <a:t>It is the SILC responsibility to know what costs are allowable and to oversee its operations.</a:t>
            </a:r>
          </a:p>
          <a:p>
            <a:pPr marL="0" indent="0">
              <a:lnSpc>
                <a:spcPct val="100000"/>
              </a:lnSpc>
              <a:buNone/>
            </a:pPr>
            <a:r>
              <a:rPr lang="en-US" b="1" dirty="0"/>
              <a:t>The DSE agrees to the SILC fiscal decisions in the SPIL, not after the fact.</a:t>
            </a:r>
          </a:p>
        </p:txBody>
      </p:sp>
      <p:sp>
        <p:nvSpPr>
          <p:cNvPr id="4" name="Slide Number Placeholder 3"/>
          <p:cNvSpPr>
            <a:spLocks noGrp="1"/>
          </p:cNvSpPr>
          <p:nvPr>
            <p:ph type="sldNum" sz="quarter" idx="12"/>
          </p:nvPr>
        </p:nvSpPr>
        <p:spPr/>
        <p:txBody>
          <a:bodyPr/>
          <a:lstStyle/>
          <a:p>
            <a:fld id="{6153527D-BED1-478D-AC23-D9BDE0E418EC}" type="slidenum">
              <a:rPr lang="en-US" smtClean="0"/>
              <a:t>12</a:t>
            </a:fld>
            <a:endParaRPr lang="en-US"/>
          </a:p>
        </p:txBody>
      </p:sp>
    </p:spTree>
    <p:extLst>
      <p:ext uri="{BB962C8B-B14F-4D97-AF65-F5344CB8AC3E}">
        <p14:creationId xmlns:p14="http://schemas.microsoft.com/office/powerpoint/2010/main" val="317430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dirty="0">
                <a:solidFill>
                  <a:schemeClr val="bg1"/>
                </a:solidFill>
                <a:latin typeface="Arial Rounded MT Bold" panose="020F0704030504030204" pitchFamily="34" charset="0"/>
              </a:rPr>
              <a:t>&gt;&gt; Slide </a:t>
            </a:r>
            <a:fld id="{8A444053-2964-4726-8391-23A946A74AF7}" type="slidenum">
              <a:rPr lang="en-US" sz="700">
                <a:solidFill>
                  <a:schemeClr val="bg1"/>
                </a:solidFill>
                <a:latin typeface="Arial Rounded MT Bold" panose="020F0704030504030204" pitchFamily="34" charset="0"/>
              </a:rPr>
              <a:pPr/>
              <a:t>13</a:t>
            </a:fld>
            <a:br>
              <a:rPr lang="en-US" dirty="0">
                <a:latin typeface="Arial Rounded MT Bold" panose="020F0704030504030204" pitchFamily="34" charset="0"/>
              </a:rPr>
            </a:br>
            <a:r>
              <a:rPr lang="en-US" dirty="0"/>
              <a:t>More from DSE Assurances</a:t>
            </a:r>
            <a:endParaRPr lang="en-US" sz="24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83046" y="1222872"/>
            <a:ext cx="8985250" cy="5635128"/>
          </a:xfrm>
        </p:spPr>
        <p:txBody>
          <a:bodyPr>
            <a:normAutofit lnSpcReduction="10000"/>
          </a:bodyPr>
          <a:lstStyle/>
          <a:p>
            <a:pPr>
              <a:lnSpc>
                <a:spcPct val="100000"/>
              </a:lnSpc>
            </a:pPr>
            <a:r>
              <a:rPr lang="en-US" sz="2600" dirty="0">
                <a:effectLst/>
              </a:rPr>
              <a:t>The DSE </a:t>
            </a:r>
            <a:r>
              <a:rPr lang="en-US" sz="2600" b="1" u="sng" dirty="0">
                <a:effectLst/>
              </a:rPr>
              <a:t>will not interfere </a:t>
            </a:r>
            <a:r>
              <a:rPr lang="en-US" sz="2600" dirty="0">
                <a:effectLst/>
              </a:rPr>
              <a:t>with the business or operations of the SILC that include but are not limited to:</a:t>
            </a:r>
          </a:p>
          <a:p>
            <a:pPr marL="0" indent="0">
              <a:lnSpc>
                <a:spcPct val="100000"/>
              </a:lnSpc>
              <a:buNone/>
            </a:pPr>
            <a:r>
              <a:rPr lang="en-US" sz="2600" dirty="0">
                <a:effectLst/>
              </a:rPr>
              <a:t>a. Expenditure of federal funds,</a:t>
            </a:r>
            <a:br>
              <a:rPr lang="en-US" sz="2600" dirty="0"/>
            </a:br>
            <a:r>
              <a:rPr lang="en-US" sz="2600" dirty="0">
                <a:effectLst/>
              </a:rPr>
              <a:t>b. Meeting schedules and agendas,</a:t>
            </a:r>
            <a:br>
              <a:rPr lang="en-US" sz="2600" dirty="0"/>
            </a:br>
            <a:r>
              <a:rPr lang="en-US" sz="2600" dirty="0">
                <a:effectLst/>
              </a:rPr>
              <a:t>c. SILC board business,</a:t>
            </a:r>
            <a:br>
              <a:rPr lang="en-US" sz="2600" dirty="0"/>
            </a:br>
            <a:r>
              <a:rPr lang="en-US" sz="2600" dirty="0">
                <a:effectLst/>
              </a:rPr>
              <a:t>d. Voting actions of the SILC Board,</a:t>
            </a:r>
            <a:br>
              <a:rPr lang="en-US" sz="2600" dirty="0"/>
            </a:br>
            <a:r>
              <a:rPr lang="en-US" sz="2600" dirty="0">
                <a:effectLst/>
              </a:rPr>
              <a:t>e. Personnel actions,</a:t>
            </a:r>
            <a:br>
              <a:rPr lang="en-US" sz="2600" dirty="0"/>
            </a:br>
            <a:r>
              <a:rPr lang="en-US" sz="2600" dirty="0">
                <a:effectLst/>
              </a:rPr>
              <a:t>f.  Allowable travel,</a:t>
            </a:r>
            <a:br>
              <a:rPr lang="en-US" sz="2600" dirty="0"/>
            </a:br>
            <a:r>
              <a:rPr lang="en-US" sz="2600" dirty="0">
                <a:effectLst/>
              </a:rPr>
              <a:t>g. Trainings</a:t>
            </a:r>
          </a:p>
          <a:p>
            <a:pPr marL="0" indent="0">
              <a:lnSpc>
                <a:spcPct val="100000"/>
              </a:lnSpc>
              <a:buNone/>
            </a:pPr>
            <a:endParaRPr lang="en-US" sz="2600" dirty="0"/>
          </a:p>
          <a:p>
            <a:pPr marL="0" indent="0">
              <a:lnSpc>
                <a:spcPct val="100000"/>
              </a:lnSpc>
              <a:buNone/>
            </a:pPr>
            <a:r>
              <a:rPr lang="en-US" sz="2600" dirty="0"/>
              <a:t>*Did you know the DSE Assurances are included on the NOA (Notice of Award) you receive for Part B money? They are also found here: </a:t>
            </a:r>
            <a:r>
              <a:rPr lang="en-US" u="sng" dirty="0">
                <a:solidFill>
                  <a:srgbClr val="000000"/>
                </a:solidFill>
                <a:effectLst/>
                <a:ea typeface="Times New Roman" panose="02020603050405020304" pitchFamily="18" charset="0"/>
                <a:hlinkClick r:id="rId3"/>
              </a:rPr>
              <a:t>https://tinyurl.com/3sbbd2u7</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13</a:t>
            </a:fld>
            <a:endParaRPr lang="en-US"/>
          </a:p>
        </p:txBody>
      </p:sp>
    </p:spTree>
    <p:extLst>
      <p:ext uri="{BB962C8B-B14F-4D97-AF65-F5344CB8AC3E}">
        <p14:creationId xmlns:p14="http://schemas.microsoft.com/office/powerpoint/2010/main" val="2156780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76F4-EB6C-2230-6C50-ACAD01305A44}"/>
              </a:ext>
            </a:extLst>
          </p:cNvPr>
          <p:cNvSpPr>
            <a:spLocks noGrp="1"/>
          </p:cNvSpPr>
          <p:nvPr>
            <p:ph type="title"/>
          </p:nvPr>
        </p:nvSpPr>
        <p:spPr/>
        <p:txBody>
          <a:bodyPr/>
          <a:lstStyle/>
          <a:p>
            <a:r>
              <a:rPr lang="en-US" sz="500" b="0" kern="1200" dirty="0">
                <a:solidFill>
                  <a:schemeClr val="bg1">
                    <a:lumMod val="95000"/>
                  </a:schemeClr>
                </a:solidFill>
                <a:effectLst/>
                <a:latin typeface="Arial Rounded MT Bold" panose="020B0604020202020204" charset="0"/>
                <a:ea typeface="+mj-ea"/>
                <a:cs typeface="+mj-cs"/>
              </a:rPr>
              <a:t>&gt;&gt;Slide 14</a:t>
            </a:r>
            <a:br>
              <a:rPr lang="en-US" sz="2800" b="0" kern="1200" dirty="0">
                <a:solidFill>
                  <a:srgbClr val="333399"/>
                </a:solidFill>
                <a:effectLst/>
                <a:latin typeface="Arial Rounded MT Bold" panose="020B0604020202020204" charset="0"/>
                <a:ea typeface="+mj-ea"/>
                <a:cs typeface="+mj-cs"/>
              </a:rPr>
            </a:br>
            <a:r>
              <a:rPr lang="en-US" dirty="0"/>
              <a:t>Questions and Answers</a:t>
            </a:r>
          </a:p>
        </p:txBody>
      </p:sp>
      <p:sp>
        <p:nvSpPr>
          <p:cNvPr id="3" name="Content Placeholder 2">
            <a:extLst>
              <a:ext uri="{FF2B5EF4-FFF2-40B4-BE49-F238E27FC236}">
                <a16:creationId xmlns:a16="http://schemas.microsoft.com/office/drawing/2014/main" id="{DA57849A-53D4-9810-EAF8-6B2C3AD900E4}"/>
              </a:ext>
            </a:extLst>
          </p:cNvPr>
          <p:cNvSpPr>
            <a:spLocks noGrp="1"/>
          </p:cNvSpPr>
          <p:nvPr>
            <p:ph idx="1"/>
          </p:nvPr>
        </p:nvSpPr>
        <p:spPr/>
        <p:txBody>
          <a:bodyPr/>
          <a:lstStyle/>
          <a:p>
            <a:r>
              <a:rPr lang="en-US"/>
              <a:t>Please type your questions in the Q &amp; A box. We will answer all the questions at the end of the presentation.</a:t>
            </a:r>
          </a:p>
          <a:p>
            <a:r>
              <a:rPr lang="en-US"/>
              <a:t>Please don’t use the chat for questions, but feel free to put any comments there for our later review.</a:t>
            </a:r>
            <a:endParaRPr lang="en-US" dirty="0"/>
          </a:p>
        </p:txBody>
      </p:sp>
      <p:sp>
        <p:nvSpPr>
          <p:cNvPr id="4" name="Slide Number Placeholder 3">
            <a:extLst>
              <a:ext uri="{FF2B5EF4-FFF2-40B4-BE49-F238E27FC236}">
                <a16:creationId xmlns:a16="http://schemas.microsoft.com/office/drawing/2014/main" id="{0AB2FA00-A185-6E8F-C491-9090C89EEE11}"/>
              </a:ext>
            </a:extLst>
          </p:cNvPr>
          <p:cNvSpPr>
            <a:spLocks noGrp="1"/>
          </p:cNvSpPr>
          <p:nvPr>
            <p:ph type="sldNum" sz="quarter" idx="12"/>
          </p:nvPr>
        </p:nvSpPr>
        <p:spPr/>
        <p:txBody>
          <a:bodyPr/>
          <a:lstStyle/>
          <a:p>
            <a:fld id="{45AF61AB-B0DD-4F9C-9F8E-E57A609D99F7}" type="slidenum">
              <a:rPr lang="en-US" smtClean="0"/>
              <a:t>14</a:t>
            </a:fld>
            <a:endParaRPr lang="en-US"/>
          </a:p>
        </p:txBody>
      </p:sp>
    </p:spTree>
    <p:extLst>
      <p:ext uri="{BB962C8B-B14F-4D97-AF65-F5344CB8AC3E}">
        <p14:creationId xmlns:p14="http://schemas.microsoft.com/office/powerpoint/2010/main" val="2181187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57DB-CEDC-AC31-0308-9C8BCB3796F1}"/>
              </a:ext>
            </a:extLst>
          </p:cNvPr>
          <p:cNvSpPr>
            <a:spLocks noGrp="1"/>
          </p:cNvSpPr>
          <p:nvPr>
            <p:ph type="title"/>
          </p:nvPr>
        </p:nvSpPr>
        <p:spPr/>
        <p:txBody>
          <a:bodyPr>
            <a:normAutofit/>
          </a:bodyPr>
          <a:lstStyle/>
          <a:p>
            <a:r>
              <a:rPr lang="en-US" sz="600" b="0" dirty="0">
                <a:solidFill>
                  <a:schemeClr val="bg1">
                    <a:lumMod val="95000"/>
                  </a:schemeClr>
                </a:solidFill>
              </a:rPr>
              <a:t>&gt;&gt;Slide 15</a:t>
            </a:r>
            <a:br>
              <a:rPr lang="en-US" b="0" dirty="0">
                <a:solidFill>
                  <a:schemeClr val="bg1"/>
                </a:solidFill>
              </a:rPr>
            </a:br>
            <a:r>
              <a:rPr lang="en-US" dirty="0"/>
              <a:t>When the SILC utilizes DSE staff	</a:t>
            </a:r>
          </a:p>
        </p:txBody>
      </p:sp>
      <p:sp>
        <p:nvSpPr>
          <p:cNvPr id="3" name="Content Placeholder 2">
            <a:extLst>
              <a:ext uri="{FF2B5EF4-FFF2-40B4-BE49-F238E27FC236}">
                <a16:creationId xmlns:a16="http://schemas.microsoft.com/office/drawing/2014/main" id="{BD874A7C-1A67-3968-95CF-18B3FE548FE3}"/>
              </a:ext>
            </a:extLst>
          </p:cNvPr>
          <p:cNvSpPr>
            <a:spLocks noGrp="1"/>
          </p:cNvSpPr>
          <p:nvPr>
            <p:ph idx="1"/>
          </p:nvPr>
        </p:nvSpPr>
        <p:spPr/>
        <p:txBody>
          <a:bodyPr/>
          <a:lstStyle/>
          <a:p>
            <a:r>
              <a:rPr lang="en-US" dirty="0"/>
              <a:t>The DSE and SILC need to agree on how the person is paid/how their time is tracked and the SILC billed for their time.</a:t>
            </a:r>
          </a:p>
          <a:p>
            <a:r>
              <a:rPr lang="en-US" b="1" dirty="0"/>
              <a:t>The SILC selects and supervises the staff person’s work for the SILC and evaluates their performance.</a:t>
            </a:r>
          </a:p>
          <a:p>
            <a:r>
              <a:rPr lang="en-US" b="1" dirty="0"/>
              <a:t>The SILC cannot be established as an entity within a state agency in accordance with 45 CFR 1329.14(b). </a:t>
            </a:r>
          </a:p>
          <a:p>
            <a:r>
              <a:rPr lang="en-US" dirty="0"/>
              <a:t>So if the SILC staff is employed by the DSE, there must be a separation of duties related to the SILC itself, and full autonomy on the part of the SILC to select and supervise those duties.</a:t>
            </a:r>
          </a:p>
        </p:txBody>
      </p:sp>
      <p:sp>
        <p:nvSpPr>
          <p:cNvPr id="4" name="Slide Number Placeholder 2">
            <a:extLst>
              <a:ext uri="{FF2B5EF4-FFF2-40B4-BE49-F238E27FC236}">
                <a16:creationId xmlns:a16="http://schemas.microsoft.com/office/drawing/2014/main" id="{9F0D7C74-9356-BB36-2D33-450CBE45E7E7}"/>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15</a:t>
            </a:fld>
            <a:endParaRPr lang="en-US" dirty="0"/>
          </a:p>
        </p:txBody>
      </p:sp>
    </p:spTree>
    <p:extLst>
      <p:ext uri="{BB962C8B-B14F-4D97-AF65-F5344CB8AC3E}">
        <p14:creationId xmlns:p14="http://schemas.microsoft.com/office/powerpoint/2010/main" val="1022851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b="0" dirty="0">
                <a:solidFill>
                  <a:schemeClr val="bg1"/>
                </a:solidFill>
                <a:latin typeface="Arial Rounded MT Bold" panose="020F0704030504030204" pitchFamily="34" charset="0"/>
              </a:rPr>
              <a:t>&gt;&gt; Slide </a:t>
            </a:r>
            <a:fld id="{8A444053-2964-4726-8391-23A946A74AF7}" type="slidenum">
              <a:rPr lang="en-US" sz="700" b="0">
                <a:solidFill>
                  <a:schemeClr val="bg1"/>
                </a:solidFill>
                <a:latin typeface="Arial Rounded MT Bold" panose="020F0704030504030204" pitchFamily="34" charset="0"/>
              </a:rPr>
              <a:pPr/>
              <a:t>16</a:t>
            </a:fld>
            <a:br>
              <a:rPr lang="en-US" b="1" dirty="0">
                <a:solidFill>
                  <a:srgbClr val="333399"/>
                </a:solidFill>
                <a:latin typeface="Arial Rounded MT Bold" panose="020F0704030504030204" pitchFamily="34" charset="0"/>
              </a:rPr>
            </a:br>
            <a:r>
              <a:rPr lang="en-US" dirty="0"/>
              <a:t>SILC Autonomy</a:t>
            </a:r>
            <a:endParaRPr lang="en-US" sz="36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712470" y="1295401"/>
            <a:ext cx="8674100" cy="5486399"/>
          </a:xfrm>
        </p:spPr>
        <p:txBody>
          <a:bodyPr>
            <a:normAutofit/>
          </a:bodyPr>
          <a:lstStyle/>
          <a:p>
            <a:pPr marL="0" indent="0">
              <a:lnSpc>
                <a:spcPct val="100000"/>
              </a:lnSpc>
              <a:buNone/>
            </a:pPr>
            <a:r>
              <a:rPr lang="en-US" dirty="0"/>
              <a:t>What are some of the ways that the SILC assures its Autonomy?</a:t>
            </a:r>
          </a:p>
          <a:p>
            <a:pPr>
              <a:lnSpc>
                <a:spcPct val="100000"/>
              </a:lnSpc>
            </a:pPr>
            <a:r>
              <a:rPr lang="en-US" dirty="0"/>
              <a:t>Selects and supervises own staff (even if assigned/paid by DSE)</a:t>
            </a:r>
          </a:p>
          <a:p>
            <a:pPr>
              <a:lnSpc>
                <a:spcPct val="100000"/>
              </a:lnSpc>
            </a:pPr>
            <a:r>
              <a:rPr lang="en-US" dirty="0"/>
              <a:t>Develops and manages own budget and expenses</a:t>
            </a:r>
          </a:p>
          <a:p>
            <a:pPr>
              <a:lnSpc>
                <a:spcPct val="100000"/>
              </a:lnSpc>
            </a:pPr>
            <a:r>
              <a:rPr lang="en-US" dirty="0"/>
              <a:t>SILC submits recommendations for appointment to Governor or appointing authority</a:t>
            </a:r>
          </a:p>
          <a:p>
            <a:pPr>
              <a:lnSpc>
                <a:spcPct val="100000"/>
              </a:lnSpc>
            </a:pPr>
            <a:r>
              <a:rPr lang="en-US" dirty="0"/>
              <a:t>Fulfills responsibilities in the Rehab Act</a:t>
            </a:r>
          </a:p>
          <a:p>
            <a:pPr>
              <a:lnSpc>
                <a:spcPct val="100000"/>
              </a:lnSpc>
            </a:pPr>
            <a:r>
              <a:rPr lang="en-US" dirty="0"/>
              <a:t>Complies with laws and regulations</a:t>
            </a:r>
          </a:p>
        </p:txBody>
      </p:sp>
      <p:sp>
        <p:nvSpPr>
          <p:cNvPr id="4" name="Slide Number Placeholder 3"/>
          <p:cNvSpPr>
            <a:spLocks noGrp="1"/>
          </p:cNvSpPr>
          <p:nvPr>
            <p:ph type="sldNum" sz="quarter" idx="12"/>
          </p:nvPr>
        </p:nvSpPr>
        <p:spPr/>
        <p:txBody>
          <a:bodyPr/>
          <a:lstStyle/>
          <a:p>
            <a:fld id="{6153527D-BED1-478D-AC23-D9BDE0E418EC}" type="slidenum">
              <a:rPr lang="en-US" smtClean="0"/>
              <a:t>16</a:t>
            </a:fld>
            <a:endParaRPr lang="en-US"/>
          </a:p>
        </p:txBody>
      </p:sp>
    </p:spTree>
    <p:extLst>
      <p:ext uri="{BB962C8B-B14F-4D97-AF65-F5344CB8AC3E}">
        <p14:creationId xmlns:p14="http://schemas.microsoft.com/office/powerpoint/2010/main" val="3873798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b="0" dirty="0">
                <a:solidFill>
                  <a:schemeClr val="bg1"/>
                </a:solidFill>
                <a:latin typeface="Arial Rounded MT Bold" panose="020F0704030504030204" pitchFamily="34" charset="0"/>
              </a:rPr>
              <a:t>&gt;&gt; Slide </a:t>
            </a:r>
            <a:fld id="{8A444053-2964-4726-8391-23A946A74AF7}" type="slidenum">
              <a:rPr lang="en-US" sz="700" b="0">
                <a:solidFill>
                  <a:schemeClr val="bg1"/>
                </a:solidFill>
                <a:latin typeface="Arial Rounded MT Bold" panose="020F0704030504030204" pitchFamily="34" charset="0"/>
              </a:rPr>
              <a:pPr/>
              <a:t>17</a:t>
            </a:fld>
            <a:br>
              <a:rPr lang="en-US" b="1" dirty="0">
                <a:solidFill>
                  <a:srgbClr val="333399"/>
                </a:solidFill>
                <a:latin typeface="Arial Rounded MT Bold" panose="020F0704030504030204" pitchFamily="34" charset="0"/>
              </a:rPr>
            </a:br>
            <a:r>
              <a:rPr lang="en-US" dirty="0"/>
              <a:t>Appointments to SILC</a:t>
            </a:r>
            <a:endParaRPr lang="en-US" sz="36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712470" y="1295401"/>
            <a:ext cx="8674100" cy="5714999"/>
          </a:xfrm>
        </p:spPr>
        <p:txBody>
          <a:bodyPr>
            <a:normAutofit fontScale="92500" lnSpcReduction="10000"/>
          </a:bodyPr>
          <a:lstStyle/>
          <a:p>
            <a:pPr>
              <a:lnSpc>
                <a:spcPct val="100000"/>
              </a:lnSpc>
            </a:pPr>
            <a:r>
              <a:rPr lang="en-US" dirty="0"/>
              <a:t>SILC Indicators of minimum compliance require SILC policies and procedures to include:</a:t>
            </a:r>
          </a:p>
          <a:p>
            <a:pPr lvl="1">
              <a:lnSpc>
                <a:spcPct val="100000"/>
              </a:lnSpc>
            </a:pPr>
            <a:r>
              <a:rPr lang="en-US" dirty="0"/>
              <a:t>Method for recruiting new members</a:t>
            </a:r>
          </a:p>
          <a:p>
            <a:pPr lvl="1">
              <a:lnSpc>
                <a:spcPct val="100000"/>
              </a:lnSpc>
            </a:pPr>
            <a:r>
              <a:rPr lang="en-US" dirty="0"/>
              <a:t>Method for reviewing applications</a:t>
            </a:r>
          </a:p>
          <a:p>
            <a:pPr lvl="1">
              <a:lnSpc>
                <a:spcPct val="100000"/>
              </a:lnSpc>
            </a:pPr>
            <a:r>
              <a:rPr lang="en-US" dirty="0"/>
              <a:t>Regularly providing recommendations for eligible appointments to the appointing authority</a:t>
            </a:r>
          </a:p>
          <a:p>
            <a:pPr marL="342900" lvl="1" indent="-342900">
              <a:lnSpc>
                <a:spcPct val="100000"/>
              </a:lnSpc>
              <a:spcBef>
                <a:spcPts val="1800"/>
              </a:spcBef>
              <a:buFontTx/>
              <a:buChar char="•"/>
            </a:pPr>
            <a:r>
              <a:rPr lang="en-US" dirty="0"/>
              <a:t>The DSE can assist the SILC in connecting with the governor’s office and support the SILC recommendations.</a:t>
            </a:r>
          </a:p>
          <a:p>
            <a:pPr marL="342900" lvl="1" indent="-342900">
              <a:lnSpc>
                <a:spcPct val="100000"/>
              </a:lnSpc>
              <a:spcBef>
                <a:spcPts val="1800"/>
              </a:spcBef>
              <a:buFontTx/>
              <a:buChar char="•"/>
            </a:pPr>
            <a:r>
              <a:rPr lang="en-US" dirty="0"/>
              <a:t>CIL Executive Directors select one of the EDs for nomination for appointment by the appointment authority.</a:t>
            </a:r>
          </a:p>
          <a:p>
            <a:pPr marL="342900" lvl="1" indent="-342900">
              <a:lnSpc>
                <a:spcPct val="100000"/>
              </a:lnSpc>
              <a:spcBef>
                <a:spcPts val="1800"/>
              </a:spcBef>
              <a:buFontTx/>
              <a:buChar char="•"/>
            </a:pPr>
            <a:r>
              <a:rPr lang="en-US" dirty="0"/>
              <a:t>CILs may suggest consumers or board members who do not work for the state or a CIL.</a:t>
            </a:r>
          </a:p>
        </p:txBody>
      </p:sp>
      <p:sp>
        <p:nvSpPr>
          <p:cNvPr id="4" name="Slide Number Placeholder 3"/>
          <p:cNvSpPr>
            <a:spLocks noGrp="1"/>
          </p:cNvSpPr>
          <p:nvPr>
            <p:ph type="sldNum" sz="quarter" idx="12"/>
          </p:nvPr>
        </p:nvSpPr>
        <p:spPr/>
        <p:txBody>
          <a:bodyPr/>
          <a:lstStyle/>
          <a:p>
            <a:fld id="{6153527D-BED1-478D-AC23-D9BDE0E418EC}" type="slidenum">
              <a:rPr lang="en-US" smtClean="0"/>
              <a:t>17</a:t>
            </a:fld>
            <a:endParaRPr lang="en-US"/>
          </a:p>
        </p:txBody>
      </p:sp>
    </p:spTree>
    <p:extLst>
      <p:ext uri="{BB962C8B-B14F-4D97-AF65-F5344CB8AC3E}">
        <p14:creationId xmlns:p14="http://schemas.microsoft.com/office/powerpoint/2010/main" val="133555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DD734-D7F0-CDDA-86FB-0C28C8825BE6}"/>
              </a:ext>
            </a:extLst>
          </p:cNvPr>
          <p:cNvSpPr>
            <a:spLocks noGrp="1"/>
          </p:cNvSpPr>
          <p:nvPr>
            <p:ph type="title"/>
          </p:nvPr>
        </p:nvSpPr>
        <p:spPr/>
        <p:txBody>
          <a:bodyPr/>
          <a:lstStyle/>
          <a:p>
            <a:r>
              <a:rPr lang="en-US" b="0" dirty="0">
                <a:solidFill>
                  <a:schemeClr val="bg1"/>
                </a:solidFill>
              </a:rPr>
              <a:t>&gt;&gt;Slide 18</a:t>
            </a:r>
            <a:br>
              <a:rPr lang="en-US" b="0" dirty="0">
                <a:solidFill>
                  <a:schemeClr val="bg1"/>
                </a:solidFill>
              </a:rPr>
            </a:br>
            <a:r>
              <a:rPr lang="en-US" dirty="0"/>
              <a:t>What about slow appointments</a:t>
            </a:r>
          </a:p>
        </p:txBody>
      </p:sp>
      <p:sp>
        <p:nvSpPr>
          <p:cNvPr id="3" name="Content Placeholder 2">
            <a:extLst>
              <a:ext uri="{FF2B5EF4-FFF2-40B4-BE49-F238E27FC236}">
                <a16:creationId xmlns:a16="http://schemas.microsoft.com/office/drawing/2014/main" id="{6189EFED-C6C0-6E43-F32E-DFB7735D776E}"/>
              </a:ext>
            </a:extLst>
          </p:cNvPr>
          <p:cNvSpPr>
            <a:spLocks noGrp="1"/>
          </p:cNvSpPr>
          <p:nvPr>
            <p:ph idx="1"/>
          </p:nvPr>
        </p:nvSpPr>
        <p:spPr/>
        <p:txBody>
          <a:bodyPr>
            <a:normAutofit/>
          </a:bodyPr>
          <a:lstStyle/>
          <a:p>
            <a:r>
              <a:rPr lang="en-US" dirty="0"/>
              <a:t>The Rehabilitation Act states in Section705.b.7:</a:t>
            </a:r>
            <a:br>
              <a:rPr lang="en-US" dirty="0"/>
            </a:br>
            <a:r>
              <a:rPr lang="en-US" dirty="0">
                <a:effectLst/>
              </a:rPr>
              <a:t>(B) any vacancy occurring in the membership of the Council shall be filled in the same manner as the original appointment. </a:t>
            </a:r>
            <a:r>
              <a:rPr lang="en-US" b="1" dirty="0">
                <a:effectLst/>
              </a:rPr>
              <a:t>The vacancy shall not affect the power of the remaining members to execute the duties of the Council.</a:t>
            </a:r>
            <a:endParaRPr lang="en-US" b="1" dirty="0"/>
          </a:p>
          <a:p>
            <a:r>
              <a:rPr lang="en-US" dirty="0"/>
              <a:t>Bylaws should not interfere with this – it is something you don’t have authority over. If your bylaws state a quorum, take that out!</a:t>
            </a:r>
          </a:p>
          <a:p>
            <a:r>
              <a:rPr lang="en-US" dirty="0"/>
              <a:t>You can meet the Rehabilitation Act requirements without meeting the quorum requirements.</a:t>
            </a:r>
          </a:p>
        </p:txBody>
      </p:sp>
      <p:sp>
        <p:nvSpPr>
          <p:cNvPr id="4" name="Slide Number Placeholder 3">
            <a:extLst>
              <a:ext uri="{FF2B5EF4-FFF2-40B4-BE49-F238E27FC236}">
                <a16:creationId xmlns:a16="http://schemas.microsoft.com/office/drawing/2014/main" id="{9AEE9BB2-6CB6-2129-4847-B191484C0BCF}"/>
              </a:ext>
            </a:extLst>
          </p:cNvPr>
          <p:cNvSpPr>
            <a:spLocks noGrp="1"/>
          </p:cNvSpPr>
          <p:nvPr>
            <p:ph type="sldNum" sz="quarter" idx="12"/>
          </p:nvPr>
        </p:nvSpPr>
        <p:spPr/>
        <p:txBody>
          <a:bodyPr/>
          <a:lstStyle/>
          <a:p>
            <a:fld id="{45AF61AB-B0DD-4F9C-9F8E-E57A609D99F7}" type="slidenum">
              <a:rPr lang="en-US" smtClean="0"/>
              <a:t>18</a:t>
            </a:fld>
            <a:endParaRPr lang="en-US"/>
          </a:p>
        </p:txBody>
      </p:sp>
    </p:spTree>
    <p:extLst>
      <p:ext uri="{BB962C8B-B14F-4D97-AF65-F5344CB8AC3E}">
        <p14:creationId xmlns:p14="http://schemas.microsoft.com/office/powerpoint/2010/main" val="1998741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00" b="1" dirty="0">
                <a:solidFill>
                  <a:schemeClr val="bg1"/>
                </a:solidFill>
                <a:latin typeface="Arial Rounded MT Bold" panose="020F0704030504030204" pitchFamily="34" charset="0"/>
              </a:rPr>
              <a:t>&gt;&gt; Slide </a:t>
            </a:r>
            <a:fld id="{8A444053-2964-4726-8391-23A946A74AF7}" type="slidenum">
              <a:rPr lang="en-US" sz="500" b="1">
                <a:solidFill>
                  <a:schemeClr val="bg1"/>
                </a:solidFill>
                <a:latin typeface="Arial Rounded MT Bold" panose="020F0704030504030204" pitchFamily="34" charset="0"/>
              </a:rPr>
              <a:pPr/>
              <a:t>19</a:t>
            </a:fld>
            <a:br>
              <a:rPr lang="en-US" sz="3200" b="1" dirty="0">
                <a:solidFill>
                  <a:srgbClr val="333399"/>
                </a:solidFill>
                <a:latin typeface="Arial Rounded MT Bold" panose="020F0704030504030204" pitchFamily="34" charset="0"/>
              </a:rPr>
            </a:br>
            <a:r>
              <a:rPr lang="en-US" b="1" dirty="0">
                <a:solidFill>
                  <a:srgbClr val="333399"/>
                </a:solidFill>
                <a:latin typeface="Arial Rounded MT Bold" panose="020F0704030504030204" pitchFamily="34" charset="0"/>
              </a:rPr>
              <a:t>How does the network collaborate on </a:t>
            </a:r>
            <a:r>
              <a:rPr lang="en-US" dirty="0"/>
              <a:t>SPIL Planning and Approval?</a:t>
            </a:r>
            <a:endParaRPr lang="en-US" sz="32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712470" y="1752600"/>
            <a:ext cx="8888730" cy="5029200"/>
          </a:xfrm>
        </p:spPr>
        <p:txBody>
          <a:bodyPr>
            <a:normAutofit/>
          </a:bodyPr>
          <a:lstStyle/>
          <a:p>
            <a:pPr>
              <a:lnSpc>
                <a:spcPct val="100000"/>
              </a:lnSpc>
            </a:pPr>
            <a:r>
              <a:rPr lang="en-US" dirty="0"/>
              <a:t>SILC is responsible to assure SPIL development</a:t>
            </a:r>
          </a:p>
          <a:p>
            <a:pPr>
              <a:lnSpc>
                <a:spcPct val="100000"/>
              </a:lnSpc>
            </a:pPr>
            <a:r>
              <a:rPr lang="en-US" dirty="0"/>
              <a:t>SPIL must be developed jointly by SILC (including the ex officio DSE member) and </a:t>
            </a:r>
            <a:r>
              <a:rPr lang="en-US" b="1" dirty="0"/>
              <a:t>all the CIL directors in the state</a:t>
            </a:r>
          </a:p>
          <a:p>
            <a:pPr>
              <a:lnSpc>
                <a:spcPct val="100000"/>
              </a:lnSpc>
            </a:pPr>
            <a:r>
              <a:rPr lang="en-US" dirty="0"/>
              <a:t>Participation by CILs is an allowable expense (travel and time) because it is one of their statutory responsibilities</a:t>
            </a:r>
          </a:p>
          <a:p>
            <a:pPr>
              <a:lnSpc>
                <a:spcPct val="100000"/>
              </a:lnSpc>
            </a:pPr>
            <a:r>
              <a:rPr lang="en-US" dirty="0"/>
              <a:t>SPIL must be approved by SILC and CILs and signed by SILC Chairperson and majority of CIL directors</a:t>
            </a:r>
          </a:p>
          <a:p>
            <a:pPr>
              <a:lnSpc>
                <a:spcPct val="100000"/>
              </a:lnSpc>
            </a:pPr>
            <a:r>
              <a:rPr lang="en-US" dirty="0"/>
              <a:t>The DSE can submit public comment into the process</a:t>
            </a:r>
          </a:p>
          <a:p>
            <a:pPr>
              <a:lnSpc>
                <a:spcPct val="100000"/>
              </a:lnSpc>
            </a:pPr>
            <a:r>
              <a:rPr lang="en-US" b="1" dirty="0"/>
              <a:t>DSE signs the SPIL agreeing to serve as DSE and fully understand and agree to their role.</a:t>
            </a:r>
          </a:p>
        </p:txBody>
      </p:sp>
      <p:sp>
        <p:nvSpPr>
          <p:cNvPr id="4" name="Slide Number Placeholder 3"/>
          <p:cNvSpPr>
            <a:spLocks noGrp="1"/>
          </p:cNvSpPr>
          <p:nvPr>
            <p:ph type="sldNum" sz="quarter" idx="12"/>
          </p:nvPr>
        </p:nvSpPr>
        <p:spPr/>
        <p:txBody>
          <a:bodyPr/>
          <a:lstStyle/>
          <a:p>
            <a:fld id="{6153527D-BED1-478D-AC23-D9BDE0E418EC}" type="slidenum">
              <a:rPr lang="en-US" smtClean="0"/>
              <a:t>19</a:t>
            </a:fld>
            <a:endParaRPr lang="en-US"/>
          </a:p>
        </p:txBody>
      </p:sp>
    </p:spTree>
    <p:extLst>
      <p:ext uri="{BB962C8B-B14F-4D97-AF65-F5344CB8AC3E}">
        <p14:creationId xmlns:p14="http://schemas.microsoft.com/office/powerpoint/2010/main" val="1933682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343400"/>
            <a:ext cx="9144000" cy="1524000"/>
          </a:xfrm>
        </p:spPr>
        <p:txBody>
          <a:bodyPr>
            <a:noAutofit/>
          </a:bodyPr>
          <a:lstStyle/>
          <a:p>
            <a:r>
              <a:rPr lang="en-US" sz="600" b="1" dirty="0">
                <a:solidFill>
                  <a:schemeClr val="bg1"/>
                </a:solidFill>
                <a:latin typeface="Arial Rounded MT Bold" panose="020F0704030504030204" pitchFamily="34" charset="0"/>
              </a:rPr>
              <a:t>&gt;&gt; Slide </a:t>
            </a:r>
            <a:fld id="{8A444053-2964-4726-8391-23A946A74AF7}" type="slidenum">
              <a:rPr lang="en-US" sz="600" b="1">
                <a:solidFill>
                  <a:schemeClr val="bg2"/>
                </a:solidFill>
                <a:latin typeface="Arial Rounded MT Bold" panose="020F0704030504030204" pitchFamily="34" charset="0"/>
              </a:rPr>
              <a:pPr/>
              <a:t>2</a:t>
            </a:fld>
            <a:br>
              <a:rPr lang="en-US" sz="3200" b="1" dirty="0">
                <a:solidFill>
                  <a:schemeClr val="bg1">
                    <a:lumMod val="75000"/>
                  </a:schemeClr>
                </a:solidFill>
                <a:latin typeface="Arial Rounded MT Bold" panose="020F0704030504030204" pitchFamily="34" charset="0"/>
              </a:rPr>
            </a:br>
            <a:r>
              <a:rPr lang="en-US" sz="3200" dirty="0"/>
              <a:t>Creating an Effective </a:t>
            </a:r>
            <a:br>
              <a:rPr lang="en-US" sz="3200" dirty="0"/>
            </a:br>
            <a:r>
              <a:rPr lang="en-US" sz="3200" dirty="0"/>
              <a:t>CIL, SILC &amp; DSE Relationship </a:t>
            </a:r>
            <a:br>
              <a:rPr lang="en-US" sz="3200" dirty="0"/>
            </a:br>
            <a:br>
              <a:rPr lang="en-US" sz="3200" dirty="0"/>
            </a:br>
            <a:r>
              <a:rPr lang="en-US" altLang="en-US" sz="2400" i="1" dirty="0">
                <a:solidFill>
                  <a:srgbClr val="333399"/>
                </a:solidFill>
                <a:latin typeface="Arial Rounded MT Bold" panose="020F0704030504030204" pitchFamily="34" charset="0"/>
                <a:ea typeface="ＭＳ Ｐゴシック" pitchFamily="34" charset="-128"/>
                <a:cs typeface="Arial" charset="0"/>
              </a:rPr>
              <a:t>Moderator: Paula McElwee</a:t>
            </a: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Panelists: Erica McFadden</a:t>
            </a: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Ed Ahern</a:t>
            </a: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Kimball Gray </a:t>
            </a: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Jennifer Martin</a:t>
            </a: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Peter Nye</a:t>
            </a:r>
            <a:br>
              <a:rPr lang="en-US" altLang="en-US" sz="2400" i="1" dirty="0">
                <a:solidFill>
                  <a:srgbClr val="333399"/>
                </a:solidFill>
                <a:latin typeface="Arial Rounded MT Bold" panose="020F0704030504030204" pitchFamily="34" charset="0"/>
                <a:ea typeface="ＭＳ Ｐゴシック" pitchFamily="34" charset="-128"/>
                <a:cs typeface="Arial" charset="0"/>
              </a:rPr>
            </a:br>
            <a:br>
              <a:rPr lang="en-US" altLang="en-US" sz="2400" dirty="0">
                <a:ea typeface="ＭＳ Ｐゴシック" pitchFamily="34" charset="-128"/>
                <a:cs typeface="Arial" charset="0"/>
              </a:rPr>
            </a:br>
            <a:br>
              <a:rPr lang="en-US" altLang="en-US" sz="2400" dirty="0">
                <a:ea typeface="ＭＳ Ｐゴシック" pitchFamily="34" charset="-128"/>
                <a:cs typeface="Arial" charset="0"/>
              </a:rPr>
            </a:br>
            <a:r>
              <a:rPr lang="en-US" altLang="en-US" sz="2400" dirty="0">
                <a:ea typeface="ＭＳ Ｐゴシック" pitchFamily="34" charset="-128"/>
                <a:cs typeface="Arial" charset="0"/>
              </a:rPr>
              <a:t>October 19, 2022</a:t>
            </a:r>
            <a:endParaRPr lang="en-US" sz="3200" b="1" dirty="0">
              <a:solidFill>
                <a:srgbClr val="333399"/>
              </a:solidFill>
              <a:latin typeface="Arial Rounded MT Bold" panose="020F070403050403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2</a:t>
            </a:fld>
            <a:endParaRPr lang="en-US" dirty="0"/>
          </a:p>
        </p:txBody>
      </p:sp>
    </p:spTree>
    <p:extLst>
      <p:ext uri="{BB962C8B-B14F-4D97-AF65-F5344CB8AC3E}">
        <p14:creationId xmlns:p14="http://schemas.microsoft.com/office/powerpoint/2010/main" val="453831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9B971-99FF-2228-10F1-200F98A63C05}"/>
              </a:ext>
            </a:extLst>
          </p:cNvPr>
          <p:cNvSpPr>
            <a:spLocks noGrp="1"/>
          </p:cNvSpPr>
          <p:nvPr>
            <p:ph type="title"/>
          </p:nvPr>
        </p:nvSpPr>
        <p:spPr/>
        <p:txBody>
          <a:bodyPr>
            <a:normAutofit fontScale="90000"/>
          </a:bodyPr>
          <a:lstStyle/>
          <a:p>
            <a:r>
              <a:rPr lang="en-US" sz="800" b="0" dirty="0">
                <a:solidFill>
                  <a:schemeClr val="bg1"/>
                </a:solidFill>
              </a:rPr>
              <a:t>&gt;&gt;Slide 20</a:t>
            </a:r>
            <a:br>
              <a:rPr lang="en-US" sz="800" b="0" dirty="0">
                <a:solidFill>
                  <a:schemeClr val="bg1"/>
                </a:solidFill>
              </a:rPr>
            </a:br>
            <a:r>
              <a:rPr lang="en-US" sz="2900" dirty="0"/>
              <a:t>What if the SILC doesn’t seem capable of developing and monitoring the SPIL?</a:t>
            </a:r>
          </a:p>
        </p:txBody>
      </p:sp>
      <p:sp>
        <p:nvSpPr>
          <p:cNvPr id="3" name="Content Placeholder 2">
            <a:extLst>
              <a:ext uri="{FF2B5EF4-FFF2-40B4-BE49-F238E27FC236}">
                <a16:creationId xmlns:a16="http://schemas.microsoft.com/office/drawing/2014/main" id="{6D099B49-4B70-4DA4-746E-28B27FE3A394}"/>
              </a:ext>
            </a:extLst>
          </p:cNvPr>
          <p:cNvSpPr>
            <a:spLocks noGrp="1"/>
          </p:cNvSpPr>
          <p:nvPr>
            <p:ph idx="1"/>
          </p:nvPr>
        </p:nvSpPr>
        <p:spPr>
          <a:xfrm>
            <a:off x="692150" y="1447800"/>
            <a:ext cx="8985250" cy="5486400"/>
          </a:xfrm>
        </p:spPr>
        <p:txBody>
          <a:bodyPr>
            <a:normAutofit fontScale="85000" lnSpcReduction="20000"/>
          </a:bodyPr>
          <a:lstStyle/>
          <a:p>
            <a:pPr>
              <a:lnSpc>
                <a:spcPct val="120000"/>
              </a:lnSpc>
            </a:pPr>
            <a:r>
              <a:rPr lang="en-US" dirty="0"/>
              <a:t>Why are they not capable? Do they not have sufficient resources to fulfil their duties? </a:t>
            </a:r>
          </a:p>
          <a:p>
            <a:pPr>
              <a:lnSpc>
                <a:spcPct val="120000"/>
              </a:lnSpc>
            </a:pPr>
            <a:r>
              <a:rPr lang="en-US" dirty="0"/>
              <a:t>Most SILCs are non-profits with staff who can support the SPIL. </a:t>
            </a:r>
          </a:p>
          <a:p>
            <a:pPr>
              <a:lnSpc>
                <a:spcPct val="120000"/>
              </a:lnSpc>
            </a:pPr>
            <a:r>
              <a:rPr lang="en-US" dirty="0"/>
              <a:t>Since the CILs are required to work with the SILC in development of the SPIL, they will need to step forward to assure the SPIL is developed. </a:t>
            </a:r>
          </a:p>
          <a:p>
            <a:pPr>
              <a:lnSpc>
                <a:spcPct val="120000"/>
              </a:lnSpc>
            </a:pPr>
            <a:r>
              <a:rPr lang="en-US" dirty="0"/>
              <a:t>The type of goal and the measurement of its completion is the responsibility of the SILC and CILs for the evaluation of the implementation of the plan.</a:t>
            </a:r>
          </a:p>
          <a:p>
            <a:pPr>
              <a:lnSpc>
                <a:spcPct val="120000"/>
              </a:lnSpc>
            </a:pPr>
            <a:r>
              <a:rPr lang="en-US" dirty="0"/>
              <a:t>If the more than half the CILs are not cooperative (don’t participate, don’t want to sign) the SPIL cannot be approved. This can cause IL funding (both Part B and Part C) to cease until there is an approved SPIL. </a:t>
            </a:r>
          </a:p>
        </p:txBody>
      </p:sp>
      <p:sp>
        <p:nvSpPr>
          <p:cNvPr id="4" name="Slide Number Placeholder 2">
            <a:extLst>
              <a:ext uri="{FF2B5EF4-FFF2-40B4-BE49-F238E27FC236}">
                <a16:creationId xmlns:a16="http://schemas.microsoft.com/office/drawing/2014/main" id="{ACAD63BF-E684-2FC1-CBA5-BBBE078AA55C}"/>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20</a:t>
            </a:fld>
            <a:endParaRPr lang="en-US" dirty="0"/>
          </a:p>
        </p:txBody>
      </p:sp>
    </p:spTree>
    <p:extLst>
      <p:ext uri="{BB962C8B-B14F-4D97-AF65-F5344CB8AC3E}">
        <p14:creationId xmlns:p14="http://schemas.microsoft.com/office/powerpoint/2010/main" val="1787874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6B24-C79F-6DB0-49F6-B56471CE5895}"/>
              </a:ext>
            </a:extLst>
          </p:cNvPr>
          <p:cNvSpPr>
            <a:spLocks noGrp="1"/>
          </p:cNvSpPr>
          <p:nvPr>
            <p:ph type="title"/>
          </p:nvPr>
        </p:nvSpPr>
        <p:spPr/>
        <p:txBody>
          <a:bodyPr/>
          <a:lstStyle/>
          <a:p>
            <a:r>
              <a:rPr lang="en-US" b="0" dirty="0">
                <a:solidFill>
                  <a:schemeClr val="bg1"/>
                </a:solidFill>
              </a:rPr>
              <a:t>&gt;&gt;Slide 21</a:t>
            </a:r>
            <a:br>
              <a:rPr lang="en-US" b="0" dirty="0">
                <a:solidFill>
                  <a:schemeClr val="bg1"/>
                </a:solidFill>
              </a:rPr>
            </a:br>
            <a:r>
              <a:rPr lang="en-US" dirty="0"/>
              <a:t>Questions and Answers</a:t>
            </a:r>
          </a:p>
        </p:txBody>
      </p:sp>
      <p:sp>
        <p:nvSpPr>
          <p:cNvPr id="3" name="Content Placeholder 2">
            <a:extLst>
              <a:ext uri="{FF2B5EF4-FFF2-40B4-BE49-F238E27FC236}">
                <a16:creationId xmlns:a16="http://schemas.microsoft.com/office/drawing/2014/main" id="{94462733-4BC9-3EBB-1A2A-365B2D21A065}"/>
              </a:ext>
            </a:extLst>
          </p:cNvPr>
          <p:cNvSpPr>
            <a:spLocks noGrp="1"/>
          </p:cNvSpPr>
          <p:nvPr>
            <p:ph idx="1"/>
          </p:nvPr>
        </p:nvSpPr>
        <p:spPr/>
        <p:txBody>
          <a:bodyPr/>
          <a:lstStyle/>
          <a:p>
            <a:r>
              <a:rPr lang="en-US" dirty="0"/>
              <a:t>Please type your questions in the Q &amp; A box. We will answer all the questions at the end of the presentation.</a:t>
            </a:r>
          </a:p>
          <a:p>
            <a:r>
              <a:rPr lang="en-US" dirty="0"/>
              <a:t>Please don’t use the chat for questions, but feel free to put any comments there for our later review.</a:t>
            </a:r>
          </a:p>
        </p:txBody>
      </p:sp>
      <p:sp>
        <p:nvSpPr>
          <p:cNvPr id="4" name="Slide Number Placeholder 3">
            <a:extLst>
              <a:ext uri="{FF2B5EF4-FFF2-40B4-BE49-F238E27FC236}">
                <a16:creationId xmlns:a16="http://schemas.microsoft.com/office/drawing/2014/main" id="{E63270CB-DF25-52A3-0189-C286BDF558C2}"/>
              </a:ext>
            </a:extLst>
          </p:cNvPr>
          <p:cNvSpPr>
            <a:spLocks noGrp="1"/>
          </p:cNvSpPr>
          <p:nvPr>
            <p:ph type="sldNum" sz="quarter" idx="12"/>
          </p:nvPr>
        </p:nvSpPr>
        <p:spPr/>
        <p:txBody>
          <a:bodyPr/>
          <a:lstStyle/>
          <a:p>
            <a:fld id="{45AF61AB-B0DD-4F9C-9F8E-E57A609D99F7}" type="slidenum">
              <a:rPr lang="en-US" smtClean="0"/>
              <a:t>21</a:t>
            </a:fld>
            <a:endParaRPr lang="en-US"/>
          </a:p>
        </p:txBody>
      </p:sp>
    </p:spTree>
    <p:extLst>
      <p:ext uri="{BB962C8B-B14F-4D97-AF65-F5344CB8AC3E}">
        <p14:creationId xmlns:p14="http://schemas.microsoft.com/office/powerpoint/2010/main" val="1249667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A15DF-192A-AFAB-042C-F384A9EBE5F8}"/>
              </a:ext>
            </a:extLst>
          </p:cNvPr>
          <p:cNvSpPr>
            <a:spLocks noGrp="1"/>
          </p:cNvSpPr>
          <p:nvPr>
            <p:ph type="title"/>
          </p:nvPr>
        </p:nvSpPr>
        <p:spPr/>
        <p:txBody>
          <a:bodyPr>
            <a:normAutofit fontScale="90000"/>
          </a:bodyPr>
          <a:lstStyle/>
          <a:p>
            <a:r>
              <a:rPr lang="en-US" sz="800" b="0" dirty="0">
                <a:solidFill>
                  <a:schemeClr val="bg1"/>
                </a:solidFill>
              </a:rPr>
              <a:t>&gt;&gt;Slide 22</a:t>
            </a:r>
            <a:br>
              <a:rPr lang="en-US" sz="800" b="0" dirty="0">
                <a:solidFill>
                  <a:schemeClr val="bg1"/>
                </a:solidFill>
              </a:rPr>
            </a:br>
            <a:r>
              <a:rPr lang="en-US" dirty="0"/>
              <a:t>The SILC receives public input into the development of the SPIL including public hearings during development of the draft.</a:t>
            </a:r>
          </a:p>
        </p:txBody>
      </p:sp>
      <p:sp>
        <p:nvSpPr>
          <p:cNvPr id="3" name="Content Placeholder 2">
            <a:extLst>
              <a:ext uri="{FF2B5EF4-FFF2-40B4-BE49-F238E27FC236}">
                <a16:creationId xmlns:a16="http://schemas.microsoft.com/office/drawing/2014/main" id="{720819B7-A91C-AF1B-AB9D-ADFCD1DED3E7}"/>
              </a:ext>
            </a:extLst>
          </p:cNvPr>
          <p:cNvSpPr>
            <a:spLocks noGrp="1"/>
          </p:cNvSpPr>
          <p:nvPr>
            <p:ph idx="1"/>
          </p:nvPr>
        </p:nvSpPr>
        <p:spPr>
          <a:xfrm>
            <a:off x="806450" y="1752600"/>
            <a:ext cx="8756650" cy="5237162"/>
          </a:xfrm>
        </p:spPr>
        <p:txBody>
          <a:bodyPr>
            <a:noAutofit/>
          </a:bodyPr>
          <a:lstStyle/>
          <a:p>
            <a:pPr marL="0" indent="0">
              <a:buNone/>
            </a:pPr>
            <a:r>
              <a:rPr lang="en-US" dirty="0"/>
              <a:t>I</a:t>
            </a:r>
            <a:r>
              <a:rPr lang="en-US" dirty="0">
                <a:effectLst/>
              </a:rPr>
              <a:t>n accordance with 45 CFR 1329.17(f) ensuring:</a:t>
            </a:r>
            <a:br>
              <a:rPr lang="en-US" dirty="0"/>
            </a:br>
            <a:r>
              <a:rPr lang="en-US" dirty="0">
                <a:effectLst/>
              </a:rPr>
              <a:t>a. Adequate documentation of the State Plan development process, including but not limited to, </a:t>
            </a:r>
            <a:r>
              <a:rPr lang="en-US" b="1" dirty="0">
                <a:effectLst/>
              </a:rPr>
              <a:t>a written process setting forth how input will be gathered </a:t>
            </a:r>
            <a:r>
              <a:rPr lang="en-US" dirty="0">
                <a:effectLst/>
              </a:rPr>
              <a:t>from the state’s centers for independent living and individuals with disabilities throughout the state, and the process for how the information collected is considered.</a:t>
            </a:r>
            <a:br>
              <a:rPr lang="en-US" dirty="0"/>
            </a:br>
            <a:r>
              <a:rPr lang="en-US" dirty="0">
                <a:effectLst/>
              </a:rPr>
              <a:t>b. All meetings regarding State Plan development and review are open to the public and provides advance notice of such meetings in accordance with existing State and federal laws and 45 CFR 1329.17(f)(2)(i)-(ii);</a:t>
            </a:r>
            <a:endParaRPr lang="en-US" dirty="0"/>
          </a:p>
        </p:txBody>
      </p:sp>
      <p:sp>
        <p:nvSpPr>
          <p:cNvPr id="4" name="Slide Number Placeholder 2">
            <a:extLst>
              <a:ext uri="{FF2B5EF4-FFF2-40B4-BE49-F238E27FC236}">
                <a16:creationId xmlns:a16="http://schemas.microsoft.com/office/drawing/2014/main" id="{337AB974-98F0-4AFC-0E4B-A1B43C0829F9}"/>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22</a:t>
            </a:fld>
            <a:endParaRPr lang="en-US" dirty="0"/>
          </a:p>
        </p:txBody>
      </p:sp>
    </p:spTree>
    <p:extLst>
      <p:ext uri="{BB962C8B-B14F-4D97-AF65-F5344CB8AC3E}">
        <p14:creationId xmlns:p14="http://schemas.microsoft.com/office/powerpoint/2010/main" val="1394977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F33DD-B03D-5D3E-A13A-FA0578612A5C}"/>
              </a:ext>
            </a:extLst>
          </p:cNvPr>
          <p:cNvSpPr>
            <a:spLocks noGrp="1"/>
          </p:cNvSpPr>
          <p:nvPr>
            <p:ph type="title"/>
          </p:nvPr>
        </p:nvSpPr>
        <p:spPr/>
        <p:txBody>
          <a:bodyPr/>
          <a:lstStyle/>
          <a:p>
            <a:r>
              <a:rPr lang="en-US" sz="800" b="0" dirty="0">
                <a:solidFill>
                  <a:schemeClr val="bg1"/>
                </a:solidFill>
              </a:rPr>
              <a:t>&gt;&gt;Slide 23</a:t>
            </a:r>
            <a:br>
              <a:rPr lang="en-US" sz="800" b="0" dirty="0">
                <a:solidFill>
                  <a:schemeClr val="bg1"/>
                </a:solidFill>
              </a:rPr>
            </a:br>
            <a:r>
              <a:rPr lang="en-US" dirty="0"/>
              <a:t>Public input, cont’d.	</a:t>
            </a:r>
          </a:p>
        </p:txBody>
      </p:sp>
      <p:sp>
        <p:nvSpPr>
          <p:cNvPr id="3" name="Content Placeholder 2">
            <a:extLst>
              <a:ext uri="{FF2B5EF4-FFF2-40B4-BE49-F238E27FC236}">
                <a16:creationId xmlns:a16="http://schemas.microsoft.com/office/drawing/2014/main" id="{CA989718-33C5-47E4-F606-E832BDFF9679}"/>
              </a:ext>
            </a:extLst>
          </p:cNvPr>
          <p:cNvSpPr>
            <a:spLocks noGrp="1"/>
          </p:cNvSpPr>
          <p:nvPr>
            <p:ph idx="1"/>
          </p:nvPr>
        </p:nvSpPr>
        <p:spPr>
          <a:xfrm>
            <a:off x="692150" y="1288774"/>
            <a:ext cx="8909050" cy="5840687"/>
          </a:xfrm>
        </p:spPr>
        <p:txBody>
          <a:bodyPr>
            <a:noAutofit/>
          </a:bodyPr>
          <a:lstStyle/>
          <a:p>
            <a:pPr marL="0" indent="0">
              <a:buNone/>
            </a:pPr>
            <a:r>
              <a:rPr lang="en-US" sz="2600" dirty="0">
                <a:effectLst/>
              </a:rPr>
              <a:t>c. Meetings seeking public input regarding the State Plan provides advance notice of such meetings in accordance with existing State and federal laws, and 45 CFR 1329.17(f)(2)(</a:t>
            </a:r>
            <a:r>
              <a:rPr lang="en-US" sz="2600" dirty="0" err="1">
                <a:effectLst/>
              </a:rPr>
              <a:t>i</a:t>
            </a:r>
            <a:r>
              <a:rPr lang="en-US" sz="2600" dirty="0">
                <a:effectLst/>
              </a:rPr>
              <a:t>);</a:t>
            </a:r>
            <a:br>
              <a:rPr lang="en-US" sz="2600" dirty="0"/>
            </a:br>
            <a:r>
              <a:rPr lang="en-US" sz="2600" dirty="0">
                <a:effectLst/>
              </a:rPr>
              <a:t>d. Public meeting locations, where public input is being taken, are accessible to all people with disabilities, including, but not limited to:</a:t>
            </a:r>
            <a:br>
              <a:rPr lang="en-US" sz="2600" dirty="0"/>
            </a:br>
            <a:r>
              <a:rPr lang="en-US" sz="2600" dirty="0" err="1">
                <a:effectLst/>
              </a:rPr>
              <a:t>i</a:t>
            </a:r>
            <a:r>
              <a:rPr lang="en-US" sz="2600" dirty="0">
                <a:effectLst/>
              </a:rPr>
              <a:t>. proximity to public transportation,</a:t>
            </a:r>
            <a:br>
              <a:rPr lang="en-US" sz="2600" dirty="0"/>
            </a:br>
            <a:r>
              <a:rPr lang="en-US" sz="2600" dirty="0">
                <a:effectLst/>
              </a:rPr>
              <a:t>ii. physical accessibility, and</a:t>
            </a:r>
            <a:br>
              <a:rPr lang="en-US" sz="2600" dirty="0"/>
            </a:br>
            <a:r>
              <a:rPr lang="en-US" sz="2600" dirty="0">
                <a:effectLst/>
              </a:rPr>
              <a:t>iii. effective communication and accommodations that include auxiliary aids and services, necessary to make the meeting accessible to all people with disabilities.</a:t>
            </a:r>
            <a:br>
              <a:rPr lang="en-US" sz="2600" dirty="0"/>
            </a:br>
            <a:r>
              <a:rPr lang="en-US" sz="2600" dirty="0">
                <a:effectLst/>
              </a:rPr>
              <a:t>e. Materials available electronically must be 508 compliant and, upon request, available in alternative and accessible format including other commonly spoken</a:t>
            </a:r>
            <a:br>
              <a:rPr lang="en-US" sz="2600" dirty="0"/>
            </a:br>
            <a:r>
              <a:rPr lang="en-US" sz="2600" dirty="0">
                <a:effectLst/>
              </a:rPr>
              <a:t>languages.</a:t>
            </a:r>
            <a:endParaRPr lang="en-US" sz="2600" dirty="0"/>
          </a:p>
        </p:txBody>
      </p:sp>
      <p:sp>
        <p:nvSpPr>
          <p:cNvPr id="4" name="Slide Number Placeholder 2">
            <a:extLst>
              <a:ext uri="{FF2B5EF4-FFF2-40B4-BE49-F238E27FC236}">
                <a16:creationId xmlns:a16="http://schemas.microsoft.com/office/drawing/2014/main" id="{AEDC9CD5-FFFD-43B5-6740-A138B9984A47}"/>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23</a:t>
            </a:fld>
            <a:endParaRPr lang="en-US" dirty="0"/>
          </a:p>
        </p:txBody>
      </p:sp>
    </p:spTree>
    <p:extLst>
      <p:ext uri="{BB962C8B-B14F-4D97-AF65-F5344CB8AC3E}">
        <p14:creationId xmlns:p14="http://schemas.microsoft.com/office/powerpoint/2010/main" val="114963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57EE-907B-A8F0-1F55-EE4D12F621B0}"/>
              </a:ext>
            </a:extLst>
          </p:cNvPr>
          <p:cNvSpPr>
            <a:spLocks noGrp="1"/>
          </p:cNvSpPr>
          <p:nvPr>
            <p:ph type="title"/>
          </p:nvPr>
        </p:nvSpPr>
        <p:spPr/>
        <p:txBody>
          <a:bodyPr/>
          <a:lstStyle/>
          <a:p>
            <a:r>
              <a:rPr lang="en-US" sz="800" b="0" dirty="0">
                <a:solidFill>
                  <a:schemeClr val="bg1"/>
                </a:solidFill>
              </a:rPr>
              <a:t>&gt;&gt;Slide 24</a:t>
            </a:r>
            <a:br>
              <a:rPr lang="en-US" sz="800" b="0" dirty="0">
                <a:solidFill>
                  <a:schemeClr val="bg1"/>
                </a:solidFill>
              </a:rPr>
            </a:br>
            <a:r>
              <a:rPr lang="en-US" dirty="0"/>
              <a:t>Section 3.2 of the SPIL</a:t>
            </a:r>
          </a:p>
        </p:txBody>
      </p:sp>
      <p:sp>
        <p:nvSpPr>
          <p:cNvPr id="3" name="Content Placeholder 2">
            <a:extLst>
              <a:ext uri="{FF2B5EF4-FFF2-40B4-BE49-F238E27FC236}">
                <a16:creationId xmlns:a16="http://schemas.microsoft.com/office/drawing/2014/main" id="{2A172169-1A08-63B7-D540-EBE710C6F340}"/>
              </a:ext>
            </a:extLst>
          </p:cNvPr>
          <p:cNvSpPr>
            <a:spLocks noGrp="1"/>
          </p:cNvSpPr>
          <p:nvPr>
            <p:ph idx="1"/>
          </p:nvPr>
        </p:nvSpPr>
        <p:spPr/>
        <p:txBody>
          <a:bodyPr>
            <a:normAutofit lnSpcReduction="10000"/>
          </a:bodyPr>
          <a:lstStyle/>
          <a:p>
            <a:r>
              <a:rPr lang="en-US" dirty="0"/>
              <a:t>CILs receiving 722 Part C funds will continue to receive those funds and funds cannot be redistributed through the SPIL. They are direct grants to those community programs.</a:t>
            </a:r>
          </a:p>
          <a:p>
            <a:r>
              <a:rPr lang="en-US" dirty="0"/>
              <a:t>CILs in designated 723 states may redistribute Part C funds with the agreement of a majority of the CILs.</a:t>
            </a:r>
          </a:p>
          <a:p>
            <a:r>
              <a:rPr lang="en-US" dirty="0"/>
              <a:t>Service areas may be adjusted through the SPIL, with the agreement of at least half the CILs. The PO must be notified as the internal procedures for this need to be updated.</a:t>
            </a:r>
          </a:p>
          <a:p>
            <a:pPr marL="0" indent="0">
              <a:buNone/>
            </a:pPr>
            <a:r>
              <a:rPr lang="en-US" dirty="0"/>
              <a:t>Note: you just received detailed information regarding SPIL amendments, what is technical and what is substantive, regarding this or any other section. </a:t>
            </a:r>
          </a:p>
        </p:txBody>
      </p:sp>
      <p:sp>
        <p:nvSpPr>
          <p:cNvPr id="4" name="Slide Number Placeholder 2">
            <a:extLst>
              <a:ext uri="{FF2B5EF4-FFF2-40B4-BE49-F238E27FC236}">
                <a16:creationId xmlns:a16="http://schemas.microsoft.com/office/drawing/2014/main" id="{066FB9EE-CB11-A98B-B43D-03AF57A848F9}"/>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24</a:t>
            </a:fld>
            <a:endParaRPr lang="en-US" dirty="0"/>
          </a:p>
        </p:txBody>
      </p:sp>
    </p:spTree>
    <p:extLst>
      <p:ext uri="{BB962C8B-B14F-4D97-AF65-F5344CB8AC3E}">
        <p14:creationId xmlns:p14="http://schemas.microsoft.com/office/powerpoint/2010/main" val="2885259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382A0-F193-9AC7-76B0-34A55A56107A}"/>
              </a:ext>
            </a:extLst>
          </p:cNvPr>
          <p:cNvSpPr>
            <a:spLocks noGrp="1"/>
          </p:cNvSpPr>
          <p:nvPr>
            <p:ph type="title"/>
          </p:nvPr>
        </p:nvSpPr>
        <p:spPr>
          <a:xfrm>
            <a:off x="533400" y="304800"/>
            <a:ext cx="9144000" cy="914401"/>
          </a:xfrm>
        </p:spPr>
        <p:txBody>
          <a:bodyPr>
            <a:normAutofit fontScale="90000"/>
          </a:bodyPr>
          <a:lstStyle/>
          <a:p>
            <a:r>
              <a:rPr lang="en-US" sz="800" b="0" dirty="0">
                <a:solidFill>
                  <a:schemeClr val="bg1"/>
                </a:solidFill>
              </a:rPr>
              <a:t>&gt;&gt;Slide 25</a:t>
            </a:r>
            <a:br>
              <a:rPr lang="en-US" sz="800" b="0" dirty="0">
                <a:solidFill>
                  <a:schemeClr val="bg1"/>
                </a:solidFill>
              </a:rPr>
            </a:br>
            <a:r>
              <a:rPr lang="en-US" sz="3100" dirty="0"/>
              <a:t>How much can the DSE impose in Section 4 of the SPIL (Including DSE’s Monitoring Role)?</a:t>
            </a:r>
            <a:endParaRPr lang="en-US" dirty="0"/>
          </a:p>
        </p:txBody>
      </p:sp>
      <p:sp>
        <p:nvSpPr>
          <p:cNvPr id="3" name="Content Placeholder 2">
            <a:extLst>
              <a:ext uri="{FF2B5EF4-FFF2-40B4-BE49-F238E27FC236}">
                <a16:creationId xmlns:a16="http://schemas.microsoft.com/office/drawing/2014/main" id="{356E1835-362C-5915-9747-7AB5900D4301}"/>
              </a:ext>
            </a:extLst>
          </p:cNvPr>
          <p:cNvSpPr>
            <a:spLocks noGrp="1"/>
          </p:cNvSpPr>
          <p:nvPr>
            <p:ph idx="1"/>
          </p:nvPr>
        </p:nvSpPr>
        <p:spPr>
          <a:xfrm>
            <a:off x="612774" y="1295401"/>
            <a:ext cx="9143999" cy="5834061"/>
          </a:xfrm>
        </p:spPr>
        <p:txBody>
          <a:bodyPr>
            <a:noAutofit/>
          </a:bodyPr>
          <a:lstStyle/>
          <a:p>
            <a:pPr>
              <a:lnSpc>
                <a:spcPct val="100000"/>
              </a:lnSpc>
            </a:pPr>
            <a:r>
              <a:rPr lang="en-US" sz="2100" dirty="0"/>
              <a:t>This section should reflect current practice so that everyone has clear expectations of the process the DSE is expected to follow.</a:t>
            </a:r>
          </a:p>
          <a:p>
            <a:pPr>
              <a:lnSpc>
                <a:spcPct val="100000"/>
              </a:lnSpc>
            </a:pPr>
            <a:r>
              <a:rPr lang="en-US" sz="2100" dirty="0"/>
              <a:t>This is what the state and federal requirements are for the DSE as the grant recipient, including the grant process for the use of Part B and other pass-through resources in the plan.</a:t>
            </a:r>
          </a:p>
          <a:p>
            <a:pPr marR="0">
              <a:lnSpc>
                <a:spcPct val="100000"/>
              </a:lnSpc>
              <a:spcBef>
                <a:spcPts val="0"/>
              </a:spcBef>
              <a:spcAft>
                <a:spcPts val="0"/>
              </a:spcAft>
            </a:pPr>
            <a:r>
              <a:rPr lang="en-US" sz="2100" dirty="0">
                <a:effectLst/>
                <a:ea typeface="Calibri" panose="020F0502020204030204" pitchFamily="34" charset="0"/>
              </a:rPr>
              <a:t>Section below is in the ILS PPR (what ACL/OILP asks DSEs to report) and captures various ways they are allowed to monitor the funds:</a:t>
            </a:r>
          </a:p>
          <a:p>
            <a:pPr marL="0" marR="0" indent="0">
              <a:lnSpc>
                <a:spcPct val="100000"/>
              </a:lnSpc>
              <a:spcBef>
                <a:spcPts val="0"/>
              </a:spcBef>
              <a:spcAft>
                <a:spcPts val="0"/>
              </a:spcAft>
              <a:buNone/>
            </a:pPr>
            <a:endParaRPr lang="en-US" sz="1000" dirty="0">
              <a:effectLst/>
              <a:ea typeface="Calibri" panose="020F0502020204030204" pitchFamily="34" charset="0"/>
            </a:endParaRPr>
          </a:p>
          <a:p>
            <a:pPr marL="0" marR="0" indent="0">
              <a:lnSpc>
                <a:spcPct val="100000"/>
              </a:lnSpc>
              <a:spcBef>
                <a:spcPts val="1200"/>
              </a:spcBef>
              <a:spcAft>
                <a:spcPts val="300"/>
              </a:spcAft>
              <a:buNone/>
            </a:pPr>
            <a:r>
              <a:rPr lang="en-US" sz="2100" b="1" dirty="0">
                <a:effectLst/>
                <a:ea typeface="Calibri" panose="020F0502020204030204" pitchFamily="34" charset="0"/>
              </a:rPr>
              <a:t>PPR Section E – Monitoring Subchapter B Funds</a:t>
            </a:r>
            <a:endParaRPr lang="en-US" sz="2100" dirty="0">
              <a:effectLst/>
              <a:ea typeface="Calibri" panose="020F0502020204030204" pitchFamily="34" charset="0"/>
            </a:endParaRPr>
          </a:p>
          <a:p>
            <a:pPr marL="0" marR="0" indent="0">
              <a:lnSpc>
                <a:spcPct val="100000"/>
              </a:lnSpc>
              <a:spcBef>
                <a:spcPts val="0"/>
              </a:spcBef>
              <a:spcAft>
                <a:spcPts val="0"/>
              </a:spcAft>
              <a:buNone/>
            </a:pPr>
            <a:r>
              <a:rPr lang="en-US" sz="2100" dirty="0">
                <a:effectLst/>
                <a:ea typeface="Calibri" panose="020F0502020204030204" pitchFamily="34" charset="0"/>
              </a:rPr>
              <a:t>Provide a summary of the program or fiscal review, evaluation, and monitoring activities conducted by the state during the reporting year for any of the grantees/contractors receiving Subchapter B funds.  </a:t>
            </a:r>
            <a:r>
              <a:rPr lang="en-US" sz="2100" b="1" dirty="0">
                <a:effectLst/>
                <a:ea typeface="Calibri" panose="020F0502020204030204" pitchFamily="34" charset="0"/>
              </a:rPr>
              <a:t>Examples of review, evaluation and monitoring activities include</a:t>
            </a:r>
            <a:r>
              <a:rPr lang="en-US" sz="2100" dirty="0">
                <a:effectLst/>
                <a:ea typeface="Calibri" panose="020F0502020204030204" pitchFamily="34" charset="0"/>
              </a:rPr>
              <a:t> review of CIL PPRs or other program reports, on-site reviews by DSE </a:t>
            </a:r>
            <a:r>
              <a:rPr lang="en-US" sz="2100" b="1" i="1" dirty="0">
                <a:effectLst/>
                <a:ea typeface="Calibri" panose="020F0502020204030204" pitchFamily="34" charset="0"/>
              </a:rPr>
              <a:t>and/or SILC*</a:t>
            </a:r>
            <a:r>
              <a:rPr lang="en-US" sz="2100" dirty="0">
                <a:effectLst/>
                <a:ea typeface="Calibri" panose="020F0502020204030204" pitchFamily="34" charset="0"/>
              </a:rPr>
              <a:t>, fiscal audits of expenditures of Subchapter B funds, summaries of corrective action plans, etc.</a:t>
            </a:r>
          </a:p>
          <a:p>
            <a:pPr marL="0" marR="0" indent="0">
              <a:lnSpc>
                <a:spcPct val="100000"/>
              </a:lnSpc>
              <a:spcBef>
                <a:spcPts val="0"/>
              </a:spcBef>
              <a:spcAft>
                <a:spcPts val="0"/>
              </a:spcAft>
              <a:buNone/>
            </a:pPr>
            <a:endParaRPr lang="en-US" sz="1200" i="1" dirty="0">
              <a:ea typeface="Calibri" panose="020F0502020204030204" pitchFamily="34" charset="0"/>
            </a:endParaRPr>
          </a:p>
          <a:p>
            <a:pPr marL="0" marR="0" indent="0">
              <a:lnSpc>
                <a:spcPct val="100000"/>
              </a:lnSpc>
              <a:spcBef>
                <a:spcPts val="0"/>
              </a:spcBef>
              <a:spcAft>
                <a:spcPts val="0"/>
              </a:spcAft>
              <a:buNone/>
            </a:pPr>
            <a:r>
              <a:rPr lang="en-US" sz="2100" i="1" dirty="0">
                <a:ea typeface="Calibri" panose="020F0502020204030204" pitchFamily="34" charset="0"/>
              </a:rPr>
              <a:t>*The SILC monitors and evaluates the implementation of the SPIL only.</a:t>
            </a:r>
            <a:endParaRPr lang="en-US" sz="2100" dirty="0"/>
          </a:p>
        </p:txBody>
      </p:sp>
      <p:sp>
        <p:nvSpPr>
          <p:cNvPr id="4" name="Slide Number Placeholder 2">
            <a:extLst>
              <a:ext uri="{FF2B5EF4-FFF2-40B4-BE49-F238E27FC236}">
                <a16:creationId xmlns:a16="http://schemas.microsoft.com/office/drawing/2014/main" id="{9F037728-2718-4221-65F5-1A0D8F77CE76}"/>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25</a:t>
            </a:fld>
            <a:endParaRPr lang="en-US" dirty="0"/>
          </a:p>
        </p:txBody>
      </p:sp>
    </p:spTree>
    <p:extLst>
      <p:ext uri="{BB962C8B-B14F-4D97-AF65-F5344CB8AC3E}">
        <p14:creationId xmlns:p14="http://schemas.microsoft.com/office/powerpoint/2010/main" val="2024794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012B7-6E6B-4085-EF36-5BB46D6FE779}"/>
              </a:ext>
            </a:extLst>
          </p:cNvPr>
          <p:cNvSpPr>
            <a:spLocks noGrp="1"/>
          </p:cNvSpPr>
          <p:nvPr>
            <p:ph type="title"/>
          </p:nvPr>
        </p:nvSpPr>
        <p:spPr/>
        <p:txBody>
          <a:bodyPr/>
          <a:lstStyle/>
          <a:p>
            <a:r>
              <a:rPr lang="en-US" sz="500" dirty="0">
                <a:solidFill>
                  <a:schemeClr val="bg1">
                    <a:lumMod val="95000"/>
                  </a:schemeClr>
                </a:solidFill>
                <a:effectLst/>
                <a:latin typeface="Arial Rounded MT Bold" panose="020F0704030504030204" pitchFamily="34" charset="0"/>
                <a:ea typeface="Calibri" panose="020F0502020204030204" pitchFamily="34" charset="0"/>
              </a:rPr>
              <a:t>&gt;&gt;Slide 26</a:t>
            </a:r>
            <a:br>
              <a:rPr lang="en-US" sz="2800" dirty="0">
                <a:effectLst/>
                <a:latin typeface="Arial Rounded MT Bold" panose="020F0704030504030204" pitchFamily="34" charset="0"/>
                <a:ea typeface="Calibri" panose="020F0502020204030204" pitchFamily="34" charset="0"/>
              </a:rPr>
            </a:br>
            <a:r>
              <a:rPr lang="en-US" sz="2800" dirty="0">
                <a:effectLst/>
                <a:latin typeface="Arial Rounded MT Bold" panose="020F0704030504030204" pitchFamily="34" charset="0"/>
                <a:ea typeface="Calibri" panose="020F0502020204030204" pitchFamily="34" charset="0"/>
              </a:rPr>
              <a:t>The DSE NOA includes this language: </a:t>
            </a:r>
            <a:endParaRPr lang="en-US" dirty="0"/>
          </a:p>
        </p:txBody>
      </p:sp>
      <p:sp>
        <p:nvSpPr>
          <p:cNvPr id="3" name="Content Placeholder 2">
            <a:extLst>
              <a:ext uri="{FF2B5EF4-FFF2-40B4-BE49-F238E27FC236}">
                <a16:creationId xmlns:a16="http://schemas.microsoft.com/office/drawing/2014/main" id="{32B7E568-FE28-A915-6A8C-78704943178F}"/>
              </a:ext>
            </a:extLst>
          </p:cNvPr>
          <p:cNvSpPr>
            <a:spLocks noGrp="1"/>
          </p:cNvSpPr>
          <p:nvPr>
            <p:ph idx="1"/>
          </p:nvPr>
        </p:nvSpPr>
        <p:spPr/>
        <p:txBody>
          <a:bodyPr>
            <a:noAutofit/>
          </a:bodyPr>
          <a:lstStyle/>
          <a:p>
            <a:pPr marL="457200" marR="0">
              <a:lnSpc>
                <a:spcPct val="115000"/>
              </a:lnSpc>
              <a:spcBef>
                <a:spcPts val="0"/>
              </a:spcBef>
              <a:spcAft>
                <a:spcPts val="0"/>
              </a:spcAft>
            </a:pPr>
            <a:r>
              <a:rPr lang="en-US" sz="2300" dirty="0">
                <a:effectLst/>
                <a:latin typeface="Arial" panose="020B0604020202020204" pitchFamily="34" charset="0"/>
                <a:ea typeface="Calibri" panose="020F0502020204030204" pitchFamily="34" charset="0"/>
              </a:rPr>
              <a:t>The DSE will assure that the agency keeps appropriate records, in accordance with federal and State law, and provides access to records by the federal funding agency upon request;</a:t>
            </a:r>
            <a:endParaRPr lang="en-US" sz="2300" dirty="0">
              <a:effectLst/>
              <a:latin typeface="Calibri" panose="020F0502020204030204" pitchFamily="34" charset="0"/>
              <a:ea typeface="Calibri" panose="020F0502020204030204" pitchFamily="34" charset="0"/>
            </a:endParaRPr>
          </a:p>
          <a:p>
            <a:pPr marL="457200" marR="0">
              <a:lnSpc>
                <a:spcPct val="115000"/>
              </a:lnSpc>
              <a:spcBef>
                <a:spcPts val="0"/>
              </a:spcBef>
              <a:spcAft>
                <a:spcPts val="0"/>
              </a:spcAft>
            </a:pPr>
            <a:r>
              <a:rPr lang="en-US" sz="2300" dirty="0">
                <a:effectLst/>
                <a:latin typeface="Arial" panose="020B0604020202020204" pitchFamily="34" charset="0"/>
                <a:ea typeface="Calibri" panose="020F0502020204030204" pitchFamily="34" charset="0"/>
              </a:rPr>
              <a:t>The DSE acknowledges its role as the fiscal intermediary to receive, </a:t>
            </a:r>
            <a:r>
              <a:rPr lang="en-US" sz="2300" u="sng" dirty="0">
                <a:effectLst/>
                <a:latin typeface="Arial" panose="020B0604020202020204" pitchFamily="34" charset="0"/>
                <a:ea typeface="Calibri" panose="020F0502020204030204" pitchFamily="34" charset="0"/>
              </a:rPr>
              <a:t>account for</a:t>
            </a:r>
            <a:r>
              <a:rPr lang="en-US" sz="2300" dirty="0">
                <a:effectLst/>
                <a:latin typeface="Arial" panose="020B0604020202020204" pitchFamily="34" charset="0"/>
                <a:ea typeface="Calibri" panose="020F0502020204030204" pitchFamily="34" charset="0"/>
              </a:rPr>
              <a:t>, and disburse funds received by the State to support Independent Living Services in the State;</a:t>
            </a:r>
          </a:p>
          <a:p>
            <a:pPr marL="457200">
              <a:lnSpc>
                <a:spcPct val="115000"/>
              </a:lnSpc>
              <a:spcBef>
                <a:spcPts val="0"/>
              </a:spcBef>
            </a:pPr>
            <a:r>
              <a:rPr lang="en-US" sz="2300" dirty="0">
                <a:latin typeface="Arial" panose="020B0604020202020204" pitchFamily="34" charset="0"/>
                <a:ea typeface="Calibri" panose="020F0502020204030204" pitchFamily="34" charset="0"/>
              </a:rPr>
              <a:t>The DSE cannot impede the operations of the SILC or the implementation of the SPIL.</a:t>
            </a:r>
            <a:endParaRPr lang="en-US" sz="2300" dirty="0">
              <a:effectLst/>
              <a:latin typeface="Calibri" panose="020F0502020204030204" pitchFamily="34" charset="0"/>
              <a:ea typeface="Calibri" panose="020F0502020204030204" pitchFamily="34" charset="0"/>
            </a:endParaRPr>
          </a:p>
          <a:p>
            <a:pPr marL="0" marR="0" indent="0">
              <a:lnSpc>
                <a:spcPct val="115000"/>
              </a:lnSpc>
              <a:spcBef>
                <a:spcPts val="0"/>
              </a:spcBef>
              <a:spcAft>
                <a:spcPts val="0"/>
              </a:spcAft>
              <a:buNone/>
            </a:pPr>
            <a:r>
              <a:rPr lang="en-US" sz="2300" dirty="0">
                <a:effectLst/>
                <a:latin typeface="Arial" panose="020B0604020202020204" pitchFamily="34" charset="0"/>
                <a:ea typeface="Calibri" panose="020F0502020204030204" pitchFamily="34" charset="0"/>
              </a:rPr>
              <a:t>Thus, they are able to monitor, to account for, and ensure proper disbursement of the funds. ACL/OILP leaves it up to the State to determine how to do so as they have to submit annual fiscal reporting docs and they have their own State requirements.</a:t>
            </a:r>
            <a:endParaRPr lang="en-US" sz="2300" dirty="0"/>
          </a:p>
        </p:txBody>
      </p:sp>
      <p:sp>
        <p:nvSpPr>
          <p:cNvPr id="4" name="Slide Number Placeholder 3">
            <a:extLst>
              <a:ext uri="{FF2B5EF4-FFF2-40B4-BE49-F238E27FC236}">
                <a16:creationId xmlns:a16="http://schemas.microsoft.com/office/drawing/2014/main" id="{3BBF3EA6-0844-9523-F7D3-0C477A52E6B7}"/>
              </a:ext>
            </a:extLst>
          </p:cNvPr>
          <p:cNvSpPr>
            <a:spLocks noGrp="1"/>
          </p:cNvSpPr>
          <p:nvPr>
            <p:ph type="sldNum" sz="quarter" idx="12"/>
          </p:nvPr>
        </p:nvSpPr>
        <p:spPr/>
        <p:txBody>
          <a:bodyPr/>
          <a:lstStyle/>
          <a:p>
            <a:fld id="{45AF61AB-B0DD-4F9C-9F8E-E57A609D99F7}" type="slidenum">
              <a:rPr lang="en-US" smtClean="0"/>
              <a:t>26</a:t>
            </a:fld>
            <a:endParaRPr lang="en-US"/>
          </a:p>
        </p:txBody>
      </p:sp>
    </p:spTree>
    <p:extLst>
      <p:ext uri="{BB962C8B-B14F-4D97-AF65-F5344CB8AC3E}">
        <p14:creationId xmlns:p14="http://schemas.microsoft.com/office/powerpoint/2010/main" val="2405929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C62D-B9F1-2013-D8AD-1BA18B1161B7}"/>
              </a:ext>
            </a:extLst>
          </p:cNvPr>
          <p:cNvSpPr>
            <a:spLocks noGrp="1"/>
          </p:cNvSpPr>
          <p:nvPr>
            <p:ph type="title"/>
          </p:nvPr>
        </p:nvSpPr>
        <p:spPr/>
        <p:txBody>
          <a:bodyPr/>
          <a:lstStyle/>
          <a:p>
            <a:r>
              <a:rPr lang="en-US" sz="800" b="0" dirty="0">
                <a:solidFill>
                  <a:schemeClr val="bg1"/>
                </a:solidFill>
              </a:rPr>
              <a:t>&gt;&gt;Slide 27</a:t>
            </a:r>
            <a:br>
              <a:rPr lang="en-US" sz="800" b="0" dirty="0">
                <a:solidFill>
                  <a:schemeClr val="bg1"/>
                </a:solidFill>
              </a:rPr>
            </a:br>
            <a:r>
              <a:rPr lang="en-US" dirty="0"/>
              <a:t>Compliance review by the DSE</a:t>
            </a:r>
          </a:p>
        </p:txBody>
      </p:sp>
      <p:sp>
        <p:nvSpPr>
          <p:cNvPr id="3" name="Content Placeholder 2">
            <a:extLst>
              <a:ext uri="{FF2B5EF4-FFF2-40B4-BE49-F238E27FC236}">
                <a16:creationId xmlns:a16="http://schemas.microsoft.com/office/drawing/2014/main" id="{D018AE4C-686F-633A-EAE2-29E532CE9854}"/>
              </a:ext>
            </a:extLst>
          </p:cNvPr>
          <p:cNvSpPr>
            <a:spLocks noGrp="1"/>
          </p:cNvSpPr>
          <p:nvPr>
            <p:ph idx="1"/>
          </p:nvPr>
        </p:nvSpPr>
        <p:spPr/>
        <p:txBody>
          <a:bodyPr>
            <a:normAutofit fontScale="92500"/>
          </a:bodyPr>
          <a:lstStyle/>
          <a:p>
            <a:r>
              <a:rPr lang="en-US" sz="2800" dirty="0">
                <a:effectLst/>
                <a:latin typeface="-apple-system"/>
              </a:rPr>
              <a:t>The DSE will assure that the agency keeps appropriate records, in accordance with federal and State law, and provides access to records by the federal funding agency upon request;</a:t>
            </a:r>
            <a:endParaRPr lang="en-US" dirty="0"/>
          </a:p>
          <a:p>
            <a:r>
              <a:rPr lang="en-US" dirty="0"/>
              <a:t>The DSE may review the allowability, allocability and reasonableness of federal expenditures by Part B subgrantees (including SILC).</a:t>
            </a:r>
          </a:p>
          <a:p>
            <a:r>
              <a:rPr lang="en-US" dirty="0"/>
              <a:t>The SPIL should indicate the compliance processes for the DSE to follow, taken from state and federal requirements and specified in Section 4 of the SPIL.</a:t>
            </a:r>
          </a:p>
          <a:p>
            <a:r>
              <a:rPr lang="en-US" dirty="0"/>
              <a:t>The DSE will review the necessary fiscal records of the SILC.</a:t>
            </a:r>
          </a:p>
          <a:p>
            <a:r>
              <a:rPr lang="en-US" dirty="0"/>
              <a:t>The DSE does not have responsibility for reviewing the compliance of the Part C CIL under 722.</a:t>
            </a:r>
          </a:p>
        </p:txBody>
      </p:sp>
      <p:sp>
        <p:nvSpPr>
          <p:cNvPr id="4" name="Slide Number Placeholder 2">
            <a:extLst>
              <a:ext uri="{FF2B5EF4-FFF2-40B4-BE49-F238E27FC236}">
                <a16:creationId xmlns:a16="http://schemas.microsoft.com/office/drawing/2014/main" id="{7CDEC2B7-9AA9-D348-9D45-1FF3E5D944A9}"/>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27</a:t>
            </a:fld>
            <a:endParaRPr lang="en-US" dirty="0"/>
          </a:p>
        </p:txBody>
      </p:sp>
    </p:spTree>
    <p:extLst>
      <p:ext uri="{BB962C8B-B14F-4D97-AF65-F5344CB8AC3E}">
        <p14:creationId xmlns:p14="http://schemas.microsoft.com/office/powerpoint/2010/main" val="3317647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4FB07-3366-7266-8CB1-7B622FE161F9}"/>
              </a:ext>
            </a:extLst>
          </p:cNvPr>
          <p:cNvSpPr>
            <a:spLocks noGrp="1"/>
          </p:cNvSpPr>
          <p:nvPr>
            <p:ph type="title"/>
          </p:nvPr>
        </p:nvSpPr>
        <p:spPr/>
        <p:txBody>
          <a:bodyPr>
            <a:normAutofit fontScale="90000"/>
          </a:bodyPr>
          <a:lstStyle/>
          <a:p>
            <a:r>
              <a:rPr lang="en-US" sz="800" b="0" dirty="0">
                <a:solidFill>
                  <a:schemeClr val="bg1"/>
                </a:solidFill>
              </a:rPr>
              <a:t>&gt;&gt;Slide 28</a:t>
            </a:r>
            <a:br>
              <a:rPr lang="en-US" sz="800" b="0" dirty="0">
                <a:solidFill>
                  <a:schemeClr val="bg1"/>
                </a:solidFill>
              </a:rPr>
            </a:br>
            <a:r>
              <a:rPr lang="en-US" sz="3100" dirty="0"/>
              <a:t>The SILC monitors, reviews and evaluates the State Plan</a:t>
            </a:r>
            <a:endParaRPr lang="en-US" dirty="0"/>
          </a:p>
        </p:txBody>
      </p:sp>
      <p:sp>
        <p:nvSpPr>
          <p:cNvPr id="3" name="Content Placeholder 2">
            <a:extLst>
              <a:ext uri="{FF2B5EF4-FFF2-40B4-BE49-F238E27FC236}">
                <a16:creationId xmlns:a16="http://schemas.microsoft.com/office/drawing/2014/main" id="{239D83E9-C43C-F75E-A619-C12DE8593643}"/>
              </a:ext>
            </a:extLst>
          </p:cNvPr>
          <p:cNvSpPr>
            <a:spLocks noGrp="1"/>
          </p:cNvSpPr>
          <p:nvPr>
            <p:ph idx="1"/>
          </p:nvPr>
        </p:nvSpPr>
        <p:spPr/>
        <p:txBody>
          <a:bodyPr>
            <a:normAutofit/>
          </a:bodyPr>
          <a:lstStyle/>
          <a:p>
            <a:r>
              <a:rPr lang="en-US" sz="2600" dirty="0">
                <a:cs typeface="Arial" panose="020B0604020202020204" pitchFamily="34" charset="0"/>
              </a:rPr>
              <a:t>This is for the purpose of timely identification o</a:t>
            </a:r>
            <a:r>
              <a:rPr lang="en-US" sz="2600" dirty="0">
                <a:effectLst/>
                <a:cs typeface="Arial" panose="020B0604020202020204" pitchFamily="34" charset="0"/>
              </a:rPr>
              <a:t>f </a:t>
            </a:r>
            <a:r>
              <a:rPr lang="en-US" sz="2600" dirty="0">
                <a:effectLst/>
              </a:rPr>
              <a:t>revisions needed due to any material change in State law, state organization, policy or agency operations that affect the administration of the State Plan approved by the Administration for Community Living.</a:t>
            </a:r>
          </a:p>
          <a:p>
            <a:r>
              <a:rPr lang="en-US" sz="2600" dirty="0"/>
              <a:t>This does not mean that the SILC monitors the operations of the Centers for Independent Living.</a:t>
            </a:r>
          </a:p>
          <a:p>
            <a:r>
              <a:rPr lang="en-US" sz="2600" dirty="0"/>
              <a:t>Note, however, that the CILs have given their word, in their signatures, to accept responsibility for specific areas of the SPIL.</a:t>
            </a:r>
          </a:p>
          <a:p>
            <a:r>
              <a:rPr lang="en-US" sz="2600" dirty="0"/>
              <a:t>The CILs should report to the SILC on their progress on these items.</a:t>
            </a:r>
          </a:p>
        </p:txBody>
      </p:sp>
      <p:sp>
        <p:nvSpPr>
          <p:cNvPr id="4" name="Slide Number Placeholder 2">
            <a:extLst>
              <a:ext uri="{FF2B5EF4-FFF2-40B4-BE49-F238E27FC236}">
                <a16:creationId xmlns:a16="http://schemas.microsoft.com/office/drawing/2014/main" id="{76CF123E-DF0A-457D-D8B5-19B948C5A6E5}"/>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28</a:t>
            </a:fld>
            <a:endParaRPr lang="en-US" dirty="0"/>
          </a:p>
        </p:txBody>
      </p:sp>
    </p:spTree>
    <p:extLst>
      <p:ext uri="{BB962C8B-B14F-4D97-AF65-F5344CB8AC3E}">
        <p14:creationId xmlns:p14="http://schemas.microsoft.com/office/powerpoint/2010/main" val="32681802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5584-D238-7307-A3FC-4267585C0FFF}"/>
              </a:ext>
            </a:extLst>
          </p:cNvPr>
          <p:cNvSpPr>
            <a:spLocks noGrp="1"/>
          </p:cNvSpPr>
          <p:nvPr>
            <p:ph type="title"/>
          </p:nvPr>
        </p:nvSpPr>
        <p:spPr/>
        <p:txBody>
          <a:bodyPr/>
          <a:lstStyle/>
          <a:p>
            <a:r>
              <a:rPr lang="en-US" sz="500" dirty="0">
                <a:solidFill>
                  <a:schemeClr val="bg1">
                    <a:lumMod val="95000"/>
                  </a:schemeClr>
                </a:solidFill>
              </a:rPr>
              <a:t>&gt;&gt;Slide 29</a:t>
            </a:r>
            <a:br>
              <a:rPr lang="en-US" dirty="0"/>
            </a:br>
            <a:r>
              <a:rPr lang="en-US" dirty="0"/>
              <a:t>Role of CILs in the SILC – support vs interference</a:t>
            </a:r>
          </a:p>
        </p:txBody>
      </p:sp>
      <p:sp>
        <p:nvSpPr>
          <p:cNvPr id="3" name="Content Placeholder 2">
            <a:extLst>
              <a:ext uri="{FF2B5EF4-FFF2-40B4-BE49-F238E27FC236}">
                <a16:creationId xmlns:a16="http://schemas.microsoft.com/office/drawing/2014/main" id="{CE65FA2D-8F89-B28B-0DBF-7A394AA9A463}"/>
              </a:ext>
            </a:extLst>
          </p:cNvPr>
          <p:cNvSpPr>
            <a:spLocks noGrp="1"/>
          </p:cNvSpPr>
          <p:nvPr>
            <p:ph idx="1"/>
          </p:nvPr>
        </p:nvSpPr>
        <p:spPr/>
        <p:txBody>
          <a:bodyPr>
            <a:noAutofit/>
          </a:bodyPr>
          <a:lstStyle/>
          <a:p>
            <a:r>
              <a:rPr lang="en-US" sz="2400" dirty="0"/>
              <a:t>There is to be a full, voting member on the SILC that is an Executive Director chosen by all the EDs in the state and appointed by the appointing authority.</a:t>
            </a:r>
          </a:p>
          <a:p>
            <a:r>
              <a:rPr lang="en-US" sz="2400" dirty="0"/>
              <a:t>The law clearly prioritizes people with disabilities that represent the community, not those who work for a center or the state.  This is how the SILC implements consumer control, a key belief of Independent Living.</a:t>
            </a:r>
          </a:p>
          <a:p>
            <a:r>
              <a:rPr lang="en-US" sz="2400" dirty="0"/>
              <a:t>Fifty-one percent of the members of the SILC must be people with disabilities who </a:t>
            </a:r>
            <a:r>
              <a:rPr lang="en-US" sz="2400" b="1" dirty="0"/>
              <a:t>do not work for either a center or the state</a:t>
            </a:r>
            <a:r>
              <a:rPr lang="en-US" sz="2400" dirty="0"/>
              <a:t>.</a:t>
            </a:r>
          </a:p>
          <a:p>
            <a:r>
              <a:rPr lang="en-US" sz="2400" dirty="0"/>
              <a:t>A CIL may urge consumers or board members with disabilities to apply to be on the SILC. They do not work for the center.</a:t>
            </a:r>
          </a:p>
          <a:p>
            <a:r>
              <a:rPr lang="en-US" sz="2400" dirty="0"/>
              <a:t>During a meeting, only the council should discuss items and vote; CIL staff in attendance do not speak unless included on the agenda and recognized by the chair. </a:t>
            </a:r>
          </a:p>
        </p:txBody>
      </p:sp>
      <p:sp>
        <p:nvSpPr>
          <p:cNvPr id="4" name="Slide Number Placeholder 3">
            <a:extLst>
              <a:ext uri="{FF2B5EF4-FFF2-40B4-BE49-F238E27FC236}">
                <a16:creationId xmlns:a16="http://schemas.microsoft.com/office/drawing/2014/main" id="{B1969B7D-E108-9B9B-1679-1860CE99137E}"/>
              </a:ext>
            </a:extLst>
          </p:cNvPr>
          <p:cNvSpPr>
            <a:spLocks noGrp="1"/>
          </p:cNvSpPr>
          <p:nvPr>
            <p:ph type="sldNum" sz="quarter" idx="12"/>
          </p:nvPr>
        </p:nvSpPr>
        <p:spPr/>
        <p:txBody>
          <a:bodyPr/>
          <a:lstStyle/>
          <a:p>
            <a:fld id="{45AF61AB-B0DD-4F9C-9F8E-E57A609D99F7}" type="slidenum">
              <a:rPr lang="en-US" smtClean="0"/>
              <a:t>29</a:t>
            </a:fld>
            <a:endParaRPr lang="en-US"/>
          </a:p>
        </p:txBody>
      </p:sp>
    </p:spTree>
    <p:extLst>
      <p:ext uri="{BB962C8B-B14F-4D97-AF65-F5344CB8AC3E}">
        <p14:creationId xmlns:p14="http://schemas.microsoft.com/office/powerpoint/2010/main" val="257742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E6C-81C5-4658-B0C0-52F0E3BF24C5}"/>
              </a:ext>
            </a:extLst>
          </p:cNvPr>
          <p:cNvSpPr>
            <a:spLocks noGrp="1"/>
          </p:cNvSpPr>
          <p:nvPr>
            <p:ph type="title"/>
          </p:nvPr>
        </p:nvSpPr>
        <p:spPr/>
        <p:txBody>
          <a:bodyPr/>
          <a:lstStyle/>
          <a:p>
            <a:r>
              <a:rPr lang="en-US" sz="500" b="0" dirty="0">
                <a:solidFill>
                  <a:schemeClr val="bg1"/>
                </a:solidFill>
              </a:rPr>
              <a:t>&gt;&gt;Slide 3</a:t>
            </a:r>
            <a:br>
              <a:rPr lang="en-US" sz="500" dirty="0"/>
            </a:br>
            <a:r>
              <a:rPr lang="en-US" dirty="0"/>
              <a:t>Outcomes for this session	</a:t>
            </a:r>
          </a:p>
        </p:txBody>
      </p:sp>
      <p:sp>
        <p:nvSpPr>
          <p:cNvPr id="3" name="Content Placeholder 2">
            <a:extLst>
              <a:ext uri="{FF2B5EF4-FFF2-40B4-BE49-F238E27FC236}">
                <a16:creationId xmlns:a16="http://schemas.microsoft.com/office/drawing/2014/main" id="{6BF34905-33F8-4678-B65B-D5DCEA464860}"/>
              </a:ext>
            </a:extLst>
          </p:cNvPr>
          <p:cNvSpPr>
            <a:spLocks noGrp="1"/>
          </p:cNvSpPr>
          <p:nvPr>
            <p:ph idx="1"/>
          </p:nvPr>
        </p:nvSpPr>
        <p:spPr/>
        <p:txBody>
          <a:bodyPr/>
          <a:lstStyle/>
          <a:p>
            <a:r>
              <a:rPr lang="en-US" dirty="0"/>
              <a:t>Clarify specific areas of common concern between DSEs, CILs and SILCs.</a:t>
            </a:r>
          </a:p>
          <a:p>
            <a:r>
              <a:rPr lang="en-US" dirty="0"/>
              <a:t>Understand the requirements for DSEs and SILCs related to</a:t>
            </a:r>
            <a:r>
              <a:rPr lang="en-US" dirty="0">
                <a:latin typeface="Tahoma" panose="020B0604030504040204" pitchFamily="34" charset="0"/>
                <a:ea typeface="Tahoma" panose="020B0604030504040204" pitchFamily="34" charset="0"/>
                <a:cs typeface="Tahoma" panose="020B0604030504040204" pitchFamily="34" charset="0"/>
              </a:rPr>
              <a:t>‒</a:t>
            </a:r>
            <a:endParaRPr lang="en-US" dirty="0"/>
          </a:p>
          <a:p>
            <a:pPr lvl="1">
              <a:buFontTx/>
              <a:buChar char="-"/>
            </a:pPr>
            <a:r>
              <a:rPr lang="en-US" dirty="0"/>
              <a:t>Approval of expenses</a:t>
            </a:r>
          </a:p>
          <a:p>
            <a:pPr lvl="1">
              <a:buFontTx/>
              <a:buChar char="-"/>
            </a:pPr>
            <a:r>
              <a:rPr lang="en-US" dirty="0"/>
              <a:t>Processing of funding requests</a:t>
            </a:r>
          </a:p>
          <a:p>
            <a:pPr lvl="1">
              <a:buFontTx/>
              <a:buChar char="-"/>
            </a:pPr>
            <a:r>
              <a:rPr lang="en-US" dirty="0"/>
              <a:t>Appointments to the council</a:t>
            </a:r>
          </a:p>
          <a:p>
            <a:pPr lvl="1">
              <a:buFontTx/>
              <a:buChar char="-"/>
            </a:pPr>
            <a:r>
              <a:rPr lang="en-US" dirty="0"/>
              <a:t>SILC Autonomy</a:t>
            </a:r>
          </a:p>
          <a:p>
            <a:pPr lvl="1">
              <a:buFontTx/>
              <a:buChar char="-"/>
            </a:pPr>
            <a:r>
              <a:rPr lang="en-US" dirty="0"/>
              <a:t>Submission of the PPR</a:t>
            </a:r>
          </a:p>
          <a:p>
            <a:r>
              <a:rPr lang="en-US" dirty="0"/>
              <a:t>Understand the requirements for CILs, DSEs and SILCs related to the development of the SPIL.</a:t>
            </a:r>
          </a:p>
        </p:txBody>
      </p:sp>
      <p:sp>
        <p:nvSpPr>
          <p:cNvPr id="4" name="Slide Number Placeholder 2">
            <a:extLst>
              <a:ext uri="{FF2B5EF4-FFF2-40B4-BE49-F238E27FC236}">
                <a16:creationId xmlns:a16="http://schemas.microsoft.com/office/drawing/2014/main" id="{252D9E01-F8B2-2C64-EBBD-B572A8AE1D3A}"/>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3</a:t>
            </a:fld>
            <a:endParaRPr lang="en-US" dirty="0"/>
          </a:p>
        </p:txBody>
      </p:sp>
    </p:spTree>
    <p:extLst>
      <p:ext uri="{BB962C8B-B14F-4D97-AF65-F5344CB8AC3E}">
        <p14:creationId xmlns:p14="http://schemas.microsoft.com/office/powerpoint/2010/main" val="2634322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68BE4-3779-0D56-192A-339F20133DF3}"/>
              </a:ext>
            </a:extLst>
          </p:cNvPr>
          <p:cNvSpPr>
            <a:spLocks noGrp="1"/>
          </p:cNvSpPr>
          <p:nvPr>
            <p:ph type="title"/>
          </p:nvPr>
        </p:nvSpPr>
        <p:spPr/>
        <p:txBody>
          <a:bodyPr>
            <a:normAutofit fontScale="90000"/>
          </a:bodyPr>
          <a:lstStyle/>
          <a:p>
            <a:r>
              <a:rPr lang="en-US" sz="800" b="0" dirty="0">
                <a:solidFill>
                  <a:schemeClr val="bg1"/>
                </a:solidFill>
              </a:rPr>
              <a:t>&gt;&gt;Slide 30</a:t>
            </a:r>
            <a:br>
              <a:rPr lang="en-US" sz="800" b="0" dirty="0">
                <a:solidFill>
                  <a:schemeClr val="bg1"/>
                </a:solidFill>
              </a:rPr>
            </a:br>
            <a:r>
              <a:rPr lang="en-US" sz="3100" dirty="0"/>
              <a:t>How does the DSE or a CIL get a copy of approved SPIL?</a:t>
            </a:r>
            <a:endParaRPr lang="en-US" dirty="0"/>
          </a:p>
        </p:txBody>
      </p:sp>
      <p:sp>
        <p:nvSpPr>
          <p:cNvPr id="3" name="Content Placeholder 2">
            <a:extLst>
              <a:ext uri="{FF2B5EF4-FFF2-40B4-BE49-F238E27FC236}">
                <a16:creationId xmlns:a16="http://schemas.microsoft.com/office/drawing/2014/main" id="{D5692BF5-549A-31FB-F1C4-9CC4687E59A5}"/>
              </a:ext>
            </a:extLst>
          </p:cNvPr>
          <p:cNvSpPr>
            <a:spLocks noGrp="1"/>
          </p:cNvSpPr>
          <p:nvPr>
            <p:ph idx="1"/>
          </p:nvPr>
        </p:nvSpPr>
        <p:spPr>
          <a:xfrm>
            <a:off x="692150" y="1593850"/>
            <a:ext cx="8756650" cy="5237162"/>
          </a:xfrm>
        </p:spPr>
        <p:txBody>
          <a:bodyPr/>
          <a:lstStyle/>
          <a:p>
            <a:r>
              <a:rPr lang="en-US" dirty="0"/>
              <a:t>A past SPIL (2019) is available on the ACL website. The next two SPILs are not yet posted.</a:t>
            </a:r>
          </a:p>
          <a:p>
            <a:r>
              <a:rPr lang="en-US" dirty="0"/>
              <a:t>The SILC should provide this public, approved document to anyone upon request.</a:t>
            </a:r>
          </a:p>
          <a:p>
            <a:r>
              <a:rPr lang="en-US" dirty="0"/>
              <a:t>Your Program Officer at ACL can provide a copy of your state’s approved SPIL upon request.</a:t>
            </a:r>
          </a:p>
        </p:txBody>
      </p:sp>
      <p:sp>
        <p:nvSpPr>
          <p:cNvPr id="4" name="Slide Number Placeholder 2">
            <a:extLst>
              <a:ext uri="{FF2B5EF4-FFF2-40B4-BE49-F238E27FC236}">
                <a16:creationId xmlns:a16="http://schemas.microsoft.com/office/drawing/2014/main" id="{784721AF-132F-BC1F-73F6-C5953E596D1C}"/>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30</a:t>
            </a:fld>
            <a:endParaRPr lang="en-US" dirty="0"/>
          </a:p>
        </p:txBody>
      </p:sp>
    </p:spTree>
    <p:extLst>
      <p:ext uri="{BB962C8B-B14F-4D97-AF65-F5344CB8AC3E}">
        <p14:creationId xmlns:p14="http://schemas.microsoft.com/office/powerpoint/2010/main" val="2491478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460" y="416402"/>
            <a:ext cx="9220200" cy="871378"/>
          </a:xfrm>
        </p:spPr>
        <p:txBody>
          <a:bodyPr/>
          <a:lstStyle/>
          <a:p>
            <a:r>
              <a:rPr lang="en-US" sz="880" dirty="0">
                <a:solidFill>
                  <a:schemeClr val="bg1">
                    <a:lumMod val="95000"/>
                  </a:schemeClr>
                </a:solidFill>
              </a:rPr>
              <a:t>&gt;&gt;Slide 32</a:t>
            </a:r>
            <a:br>
              <a:rPr lang="en-US" sz="880" dirty="0">
                <a:solidFill>
                  <a:schemeClr val="bg1">
                    <a:lumMod val="95000"/>
                  </a:schemeClr>
                </a:solidFill>
              </a:rPr>
            </a:br>
            <a:r>
              <a:rPr lang="en-US" dirty="0"/>
              <a:t>Evaluation Survey</a:t>
            </a:r>
            <a:endParaRPr lang="en-US" sz="2640" b="0" dirty="0"/>
          </a:p>
        </p:txBody>
      </p:sp>
      <p:sp>
        <p:nvSpPr>
          <p:cNvPr id="2" name="Content Placeholder 1"/>
          <p:cNvSpPr>
            <a:spLocks noGrp="1"/>
          </p:cNvSpPr>
          <p:nvPr>
            <p:ph idx="1"/>
          </p:nvPr>
        </p:nvSpPr>
        <p:spPr>
          <a:xfrm>
            <a:off x="335280" y="1455420"/>
            <a:ext cx="9220200" cy="5532120"/>
          </a:xfrm>
        </p:spPr>
        <p:txBody>
          <a:bodyPr/>
          <a:lstStyle/>
          <a:p>
            <a:pPr marL="0" indent="0">
              <a:buNone/>
            </a:pPr>
            <a:r>
              <a:rPr lang="en-US" dirty="0"/>
              <a:t>We appreciate your feedback! Look for the link in the Chat for your convenience as we approach the end of the presentation. </a:t>
            </a:r>
          </a:p>
        </p:txBody>
      </p:sp>
      <p:sp>
        <p:nvSpPr>
          <p:cNvPr id="5" name="Slide Number Placeholder 4"/>
          <p:cNvSpPr>
            <a:spLocks noGrp="1"/>
          </p:cNvSpPr>
          <p:nvPr>
            <p:ph type="sldNum" sz="quarter" idx="10"/>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F2DF5F09-D78D-44DB-A338-E90D23C46220}" type="slidenum">
              <a:rPr lang="en-US" smtClean="0"/>
              <a:pPr>
                <a:defRPr/>
              </a:pPr>
              <a:t>31</a:t>
            </a:fld>
            <a:endParaRPr lang="en-US"/>
          </a:p>
        </p:txBody>
      </p:sp>
    </p:spTree>
    <p:extLst>
      <p:ext uri="{BB962C8B-B14F-4D97-AF65-F5344CB8AC3E}">
        <p14:creationId xmlns:p14="http://schemas.microsoft.com/office/powerpoint/2010/main" val="2912521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6B24-C79F-6DB0-49F6-B56471CE5895}"/>
              </a:ext>
            </a:extLst>
          </p:cNvPr>
          <p:cNvSpPr>
            <a:spLocks noGrp="1"/>
          </p:cNvSpPr>
          <p:nvPr>
            <p:ph type="title"/>
          </p:nvPr>
        </p:nvSpPr>
        <p:spPr/>
        <p:txBody>
          <a:bodyPr/>
          <a:lstStyle/>
          <a:p>
            <a:r>
              <a:rPr lang="en-US" sz="500" dirty="0">
                <a:solidFill>
                  <a:schemeClr val="bg1">
                    <a:lumMod val="95000"/>
                  </a:schemeClr>
                </a:solidFill>
              </a:rPr>
              <a:t>&gt;&gt;Slide 33</a:t>
            </a:r>
            <a:br>
              <a:rPr lang="en-US" dirty="0"/>
            </a:br>
            <a:r>
              <a:rPr lang="en-US" dirty="0"/>
              <a:t>Questions and Answers</a:t>
            </a:r>
          </a:p>
        </p:txBody>
      </p:sp>
      <p:sp>
        <p:nvSpPr>
          <p:cNvPr id="3" name="Content Placeholder 2">
            <a:extLst>
              <a:ext uri="{FF2B5EF4-FFF2-40B4-BE49-F238E27FC236}">
                <a16:creationId xmlns:a16="http://schemas.microsoft.com/office/drawing/2014/main" id="{94462733-4BC9-3EBB-1A2A-365B2D21A065}"/>
              </a:ext>
            </a:extLst>
          </p:cNvPr>
          <p:cNvSpPr>
            <a:spLocks noGrp="1"/>
          </p:cNvSpPr>
          <p:nvPr>
            <p:ph idx="1"/>
          </p:nvPr>
        </p:nvSpPr>
        <p:spPr/>
        <p:txBody>
          <a:bodyPr/>
          <a:lstStyle/>
          <a:p>
            <a:r>
              <a:rPr lang="en-US" dirty="0"/>
              <a:t>We will go through the questions in the Q &amp; A with the time we have remaining.</a:t>
            </a:r>
          </a:p>
          <a:p>
            <a:r>
              <a:rPr lang="en-US" dirty="0"/>
              <a:t>If we feel there is a duplicate question we will mark it as answered. </a:t>
            </a:r>
          </a:p>
          <a:p>
            <a:r>
              <a:rPr lang="en-US" dirty="0"/>
              <a:t>If we don’t get to all the questions we will follow up later.</a:t>
            </a:r>
          </a:p>
        </p:txBody>
      </p:sp>
      <p:sp>
        <p:nvSpPr>
          <p:cNvPr id="4" name="Slide Number Placeholder 3">
            <a:extLst>
              <a:ext uri="{FF2B5EF4-FFF2-40B4-BE49-F238E27FC236}">
                <a16:creationId xmlns:a16="http://schemas.microsoft.com/office/drawing/2014/main" id="{254FB70F-77BE-3F6C-73DA-F48147D69EEA}"/>
              </a:ext>
            </a:extLst>
          </p:cNvPr>
          <p:cNvSpPr>
            <a:spLocks noGrp="1"/>
          </p:cNvSpPr>
          <p:nvPr>
            <p:ph type="sldNum" sz="quarter" idx="12"/>
          </p:nvPr>
        </p:nvSpPr>
        <p:spPr/>
        <p:txBody>
          <a:bodyPr/>
          <a:lstStyle/>
          <a:p>
            <a:fld id="{45AF61AB-B0DD-4F9C-9F8E-E57A609D99F7}" type="slidenum">
              <a:rPr lang="en-US" smtClean="0"/>
              <a:t>32</a:t>
            </a:fld>
            <a:endParaRPr lang="en-US"/>
          </a:p>
        </p:txBody>
      </p:sp>
    </p:spTree>
    <p:extLst>
      <p:ext uri="{BB962C8B-B14F-4D97-AF65-F5344CB8AC3E}">
        <p14:creationId xmlns:p14="http://schemas.microsoft.com/office/powerpoint/2010/main" val="18653665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681E-D43B-55DA-0DCD-EE7C2661FECE}"/>
              </a:ext>
            </a:extLst>
          </p:cNvPr>
          <p:cNvSpPr>
            <a:spLocks noGrp="1"/>
          </p:cNvSpPr>
          <p:nvPr>
            <p:ph type="title"/>
          </p:nvPr>
        </p:nvSpPr>
        <p:spPr/>
        <p:txBody>
          <a:bodyPr/>
          <a:lstStyle/>
          <a:p>
            <a:r>
              <a:rPr lang="en-US" sz="500" dirty="0">
                <a:solidFill>
                  <a:schemeClr val="bg1">
                    <a:lumMod val="95000"/>
                  </a:schemeClr>
                </a:solidFill>
              </a:rPr>
              <a:t>&gt;&gt;Slide 34</a:t>
            </a:r>
            <a:br>
              <a:rPr lang="en-US" dirty="0"/>
            </a:br>
            <a:r>
              <a:rPr lang="en-US" dirty="0"/>
              <a:t>Resources</a:t>
            </a:r>
          </a:p>
        </p:txBody>
      </p:sp>
      <p:sp>
        <p:nvSpPr>
          <p:cNvPr id="3" name="Content Placeholder 2">
            <a:extLst>
              <a:ext uri="{FF2B5EF4-FFF2-40B4-BE49-F238E27FC236}">
                <a16:creationId xmlns:a16="http://schemas.microsoft.com/office/drawing/2014/main" id="{F7EF4507-F1B7-0988-6A46-42D934400BBB}"/>
              </a:ext>
            </a:extLst>
          </p:cNvPr>
          <p:cNvSpPr>
            <a:spLocks noGrp="1"/>
          </p:cNvSpPr>
          <p:nvPr>
            <p:ph idx="1"/>
          </p:nvPr>
        </p:nvSpPr>
        <p:spPr/>
        <p:txBody>
          <a:bodyPr/>
          <a:lstStyle/>
          <a:p>
            <a:r>
              <a:rPr lang="en-US" dirty="0"/>
              <a:t>The Rehabilitation Act: </a:t>
            </a:r>
            <a:r>
              <a:rPr lang="en-US" dirty="0">
                <a:hlinkClick r:id="rId2"/>
              </a:rPr>
              <a:t>https://www2.ed.gov/policy/speced/leg/rehab/rehabilitation-act-of-1973-amended-by-wioa.pdf</a:t>
            </a:r>
            <a:r>
              <a:rPr lang="en-US" dirty="0"/>
              <a:t> </a:t>
            </a:r>
          </a:p>
          <a:p>
            <a:r>
              <a:rPr lang="en-US" dirty="0"/>
              <a:t>SILC Indicators and SILC and DSE Assurances: </a:t>
            </a:r>
            <a:r>
              <a:rPr lang="en-US" dirty="0">
                <a:hlinkClick r:id="rId3"/>
              </a:rPr>
              <a:t>https://www.ilru.org/sites/default/files/publications/SILC%20Indicators%20and%20SILC%20and%20DSE%20Assurances%201.2018.pdf</a:t>
            </a:r>
            <a:r>
              <a:rPr lang="en-US" dirty="0"/>
              <a:t> </a:t>
            </a:r>
          </a:p>
          <a:p>
            <a:r>
              <a:rPr lang="en-US" dirty="0"/>
              <a:t>Independent Living Regulations: </a:t>
            </a:r>
            <a:r>
              <a:rPr lang="en-US" dirty="0">
                <a:hlinkClick r:id="rId4"/>
              </a:rPr>
              <a:t>https://www.ecfr.gov/current/title-45/subtitle-B/chapter-XIII/subchapter-C/part-1329</a:t>
            </a:r>
            <a:endParaRPr lang="en-US" dirty="0"/>
          </a:p>
        </p:txBody>
      </p:sp>
      <p:sp>
        <p:nvSpPr>
          <p:cNvPr id="4" name="Slide Number Placeholder 3">
            <a:extLst>
              <a:ext uri="{FF2B5EF4-FFF2-40B4-BE49-F238E27FC236}">
                <a16:creationId xmlns:a16="http://schemas.microsoft.com/office/drawing/2014/main" id="{0346E3DC-039F-B226-EAC6-98D84FF79D65}"/>
              </a:ext>
            </a:extLst>
          </p:cNvPr>
          <p:cNvSpPr>
            <a:spLocks noGrp="1"/>
          </p:cNvSpPr>
          <p:nvPr>
            <p:ph type="sldNum" sz="quarter" idx="12"/>
          </p:nvPr>
        </p:nvSpPr>
        <p:spPr/>
        <p:txBody>
          <a:bodyPr/>
          <a:lstStyle/>
          <a:p>
            <a:fld id="{45AF61AB-B0DD-4F9C-9F8E-E57A609D99F7}" type="slidenum">
              <a:rPr lang="en-US" smtClean="0"/>
              <a:t>33</a:t>
            </a:fld>
            <a:endParaRPr lang="en-US"/>
          </a:p>
        </p:txBody>
      </p:sp>
    </p:spTree>
    <p:extLst>
      <p:ext uri="{BB962C8B-B14F-4D97-AF65-F5344CB8AC3E}">
        <p14:creationId xmlns:p14="http://schemas.microsoft.com/office/powerpoint/2010/main" val="3468203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200"/>
            <a:ext cx="9061450" cy="838201"/>
          </a:xfrm>
        </p:spPr>
        <p:txBody>
          <a:bodyPr>
            <a:noAutofit/>
          </a:bodyPr>
          <a:lstStyle/>
          <a:p>
            <a:r>
              <a:rPr lang="en-US" sz="600" b="1" dirty="0">
                <a:solidFill>
                  <a:schemeClr val="bg1"/>
                </a:solidFill>
                <a:latin typeface="Arial Rounded MT Bold" panose="020F0704030504030204" pitchFamily="34" charset="0"/>
              </a:rPr>
              <a:t>&gt;&gt; Slide </a:t>
            </a:r>
            <a:fld id="{8A444053-2964-4726-8391-23A946A74AF7}" type="slidenum">
              <a:rPr lang="en-US" sz="600" b="1">
                <a:solidFill>
                  <a:schemeClr val="bg1"/>
                </a:solidFill>
                <a:latin typeface="Arial Rounded MT Bold" panose="020F0704030504030204" pitchFamily="34" charset="0"/>
              </a:rPr>
              <a:pPr/>
              <a:t>34</a:t>
            </a:fld>
            <a:br>
              <a:rPr lang="en-US" sz="2800" b="1" dirty="0">
                <a:solidFill>
                  <a:srgbClr val="333399"/>
                </a:solidFill>
                <a:latin typeface="Arial Rounded MT Bold" panose="020F0704030504030204" pitchFamily="34" charset="0"/>
              </a:rPr>
            </a:br>
            <a:r>
              <a:rPr lang="en-US" dirty="0"/>
              <a:t>For additional TA contact:</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19200"/>
            <a:ext cx="8909050" cy="5638800"/>
          </a:xfrm>
        </p:spPr>
        <p:txBody>
          <a:bodyPr>
            <a:noAutofit/>
          </a:bodyPr>
          <a:lstStyle/>
          <a:p>
            <a:pPr>
              <a:lnSpc>
                <a:spcPct val="100000"/>
              </a:lnSpc>
            </a:pPr>
            <a:r>
              <a:rPr lang="en-US" altLang="en-US" dirty="0">
                <a:ea typeface="ＭＳ Ｐゴシック" pitchFamily="34" charset="-128"/>
                <a:cs typeface="Arial" charset="0"/>
              </a:rPr>
              <a:t>Paula McElwee - </a:t>
            </a:r>
            <a:r>
              <a:rPr lang="en-US" altLang="en-US" dirty="0">
                <a:ea typeface="ＭＳ Ｐゴシック" pitchFamily="34" charset="-128"/>
                <a:cs typeface="Arial" charset="0"/>
                <a:hlinkClick r:id="rId3"/>
              </a:rPr>
              <a:t>paulamcelwee.ilru@gmail.com</a:t>
            </a:r>
            <a:r>
              <a:rPr lang="en-US" altLang="en-US" dirty="0">
                <a:ea typeface="ＭＳ Ｐゴシック" pitchFamily="34" charset="-128"/>
                <a:cs typeface="Arial" charset="0"/>
              </a:rPr>
              <a:t>; 559-250-3082</a:t>
            </a:r>
          </a:p>
          <a:p>
            <a:pPr>
              <a:lnSpc>
                <a:spcPct val="100000"/>
              </a:lnSpc>
            </a:pPr>
            <a:r>
              <a:rPr lang="en-US" altLang="en-US" dirty="0">
                <a:ea typeface="ＭＳ Ｐゴシック" pitchFamily="34" charset="-128"/>
                <a:cs typeface="Arial" charset="0"/>
              </a:rPr>
              <a:t>Your Program Officer. You can find their contact information at </a:t>
            </a:r>
            <a:r>
              <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https://acl.gov/programs/aging-and-disability-networks/centers-independent-living</a:t>
            </a:r>
            <a:r>
              <a:rPr lang="en-US" dirty="0">
                <a:effectLst/>
                <a:latin typeface="Calibri" panose="020F0502020204030204" pitchFamily="34" charset="0"/>
                <a:ea typeface="Times New Roman" panose="02020603050405020304" pitchFamily="18" charset="0"/>
                <a:cs typeface="Times New Roman" panose="02020603050405020304" pitchFamily="18" charset="0"/>
              </a:rPr>
              <a:t>,  by going to the first + dropdown near the end of the page.</a:t>
            </a:r>
            <a:endParaRPr lang="en-US" altLang="en-US" dirty="0">
              <a:ea typeface="ＭＳ Ｐゴシック" pitchFamily="34" charset="-128"/>
              <a:cs typeface="Arial"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34</a:t>
            </a:fld>
            <a:endParaRPr lang="en-US"/>
          </a:p>
        </p:txBody>
      </p:sp>
    </p:spTree>
    <p:extLst>
      <p:ext uri="{BB962C8B-B14F-4D97-AF65-F5344CB8AC3E}">
        <p14:creationId xmlns:p14="http://schemas.microsoft.com/office/powerpoint/2010/main" val="300412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35</a:t>
            </a:fld>
            <a:br>
              <a:rPr lang="en-US" sz="2800" b="1" dirty="0">
                <a:solidFill>
                  <a:srgbClr val="333399"/>
                </a:solidFill>
                <a:latin typeface="Arial Rounded MT Bold" panose="020F0704030504030204" pitchFamily="34" charset="0"/>
              </a:rPr>
            </a:br>
            <a:r>
              <a:rPr lang="en-US" dirty="0"/>
              <a:t>Evaluation Survey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985250" cy="5562599"/>
          </a:xfrm>
        </p:spPr>
        <p:txBody>
          <a:bodyPr>
            <a:normAutofit/>
          </a:bodyPr>
          <a:lstStyle/>
          <a:p>
            <a:r>
              <a:rPr lang="en-US" dirty="0"/>
              <a:t>Any final questions?</a:t>
            </a:r>
          </a:p>
          <a:p>
            <a:pPr>
              <a:buNone/>
            </a:pPr>
            <a:endParaRPr lang="en-US" dirty="0"/>
          </a:p>
          <a:p>
            <a:r>
              <a:rPr lang="en-US" dirty="0"/>
              <a:t>Directly following the webinar, you will see a short evaluation survey to complete on your screen, </a:t>
            </a:r>
            <a:r>
              <a:rPr lang="en-US"/>
              <a:t>or you can click the link below. </a:t>
            </a:r>
            <a:r>
              <a:rPr lang="en-US" dirty="0"/>
              <a:t>We appreciate your feedback!</a:t>
            </a:r>
          </a:p>
          <a:p>
            <a:pPr>
              <a:buNone/>
            </a:pPr>
            <a:endParaRPr lang="en-US" dirty="0"/>
          </a:p>
          <a:p>
            <a:pPr>
              <a:buNone/>
            </a:pPr>
            <a:r>
              <a:rPr lang="en-US" u="sng" dirty="0">
                <a:hlinkClick r:id="rId3"/>
              </a:rPr>
              <a:t>https://uthtmc.az1.qualtrics.com/jfe/form/SV_5dq3UTRe2E2tKw6</a:t>
            </a:r>
            <a:endParaRPr lang="en-US" sz="2000" dirty="0"/>
          </a:p>
        </p:txBody>
      </p:sp>
      <p:sp>
        <p:nvSpPr>
          <p:cNvPr id="4" name="Slide Number Placeholder 3"/>
          <p:cNvSpPr>
            <a:spLocks noGrp="1"/>
          </p:cNvSpPr>
          <p:nvPr>
            <p:ph type="sldNum" sz="quarter" idx="12"/>
          </p:nvPr>
        </p:nvSpPr>
        <p:spPr/>
        <p:txBody>
          <a:bodyPr/>
          <a:lstStyle/>
          <a:p>
            <a:fld id="{6153527D-BED1-478D-AC23-D9BDE0E418EC}" type="slidenum">
              <a:rPr lang="en-US" smtClean="0"/>
              <a:t>35</a:t>
            </a:fld>
            <a:endParaRPr lang="en-US" dirty="0"/>
          </a:p>
        </p:txBody>
      </p:sp>
    </p:spTree>
    <p:extLst>
      <p:ext uri="{BB962C8B-B14F-4D97-AF65-F5344CB8AC3E}">
        <p14:creationId xmlns:p14="http://schemas.microsoft.com/office/powerpoint/2010/main" val="3993627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1"/>
                </a:solidFill>
                <a:latin typeface="Arial Rounded MT Bold" panose="020F0704030504030204" pitchFamily="34" charset="0"/>
              </a:rPr>
              <a:t>&gt;&gt; Slide </a:t>
            </a:r>
            <a:fld id="{8A444053-2964-4726-8391-23A946A74AF7}" type="slidenum">
              <a:rPr lang="en-US" sz="600" smtClean="0">
                <a:solidFill>
                  <a:schemeClr val="bg1"/>
                </a:solidFill>
                <a:latin typeface="Arial Rounded MT Bold" panose="020F0704030504030204" pitchFamily="34" charset="0"/>
              </a:rPr>
              <a:pPr/>
              <a:t>36</a:t>
            </a:fld>
            <a:br>
              <a:rPr lang="en-US" dirty="0">
                <a:latin typeface="Arial Rounded MT Bold" panose="020F0704030504030204" pitchFamily="34" charset="0"/>
              </a:rPr>
            </a:br>
            <a:r>
              <a:rPr lang="en-US" dirty="0">
                <a:ea typeface="Arial"/>
                <a:cs typeface="Arial"/>
                <a:sym typeface="Arial"/>
              </a:rPr>
              <a:t>IL-NET Attribution</a:t>
            </a:r>
            <a:endParaRPr lang="en-US" sz="2800" b="1" dirty="0">
              <a:latin typeface="Arial Rounded MT Bold" panose="020F0704030504030204" pitchFamily="34" charset="0"/>
            </a:endParaRPr>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00000"/>
              </a:lnSpc>
              <a:buNone/>
            </a:pPr>
            <a:r>
              <a:rPr lang="en-US"/>
              <a:t>The IL-NET is supported by grant numbers 90ILTA0001 and 90ISTA0001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36</a:t>
            </a:fld>
            <a:endParaRPr lang="en-US"/>
          </a:p>
        </p:txBody>
      </p:sp>
    </p:spTree>
    <p:extLst>
      <p:ext uri="{BB962C8B-B14F-4D97-AF65-F5344CB8AC3E}">
        <p14:creationId xmlns:p14="http://schemas.microsoft.com/office/powerpoint/2010/main" val="90428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2F430-3D59-9293-AC48-F0EBD0DA3481}"/>
              </a:ext>
            </a:extLst>
          </p:cNvPr>
          <p:cNvSpPr>
            <a:spLocks noGrp="1"/>
          </p:cNvSpPr>
          <p:nvPr>
            <p:ph type="title"/>
          </p:nvPr>
        </p:nvSpPr>
        <p:spPr/>
        <p:txBody>
          <a:bodyPr/>
          <a:lstStyle/>
          <a:p>
            <a:r>
              <a:rPr lang="en-US" sz="500" dirty="0">
                <a:solidFill>
                  <a:schemeClr val="bg1">
                    <a:lumMod val="95000"/>
                  </a:schemeClr>
                </a:solidFill>
              </a:rPr>
              <a:t>&gt;&gt;Slide 4</a:t>
            </a:r>
            <a:br>
              <a:rPr lang="en-US" dirty="0"/>
            </a:br>
            <a:r>
              <a:rPr lang="en-US" dirty="0"/>
              <a:t>We expect lots of questions. Help us answer you…</a:t>
            </a:r>
          </a:p>
        </p:txBody>
      </p:sp>
      <p:sp>
        <p:nvSpPr>
          <p:cNvPr id="3" name="Content Placeholder 2">
            <a:extLst>
              <a:ext uri="{FF2B5EF4-FFF2-40B4-BE49-F238E27FC236}">
                <a16:creationId xmlns:a16="http://schemas.microsoft.com/office/drawing/2014/main" id="{7B736745-8B88-7212-C2A6-C674CCF9C188}"/>
              </a:ext>
            </a:extLst>
          </p:cNvPr>
          <p:cNvSpPr>
            <a:spLocks noGrp="1"/>
          </p:cNvSpPr>
          <p:nvPr>
            <p:ph idx="1"/>
          </p:nvPr>
        </p:nvSpPr>
        <p:spPr>
          <a:xfrm>
            <a:off x="692150" y="1447800"/>
            <a:ext cx="8985250" cy="5237162"/>
          </a:xfrm>
        </p:spPr>
        <p:txBody>
          <a:bodyPr/>
          <a:lstStyle/>
          <a:p>
            <a:r>
              <a:rPr lang="en-US" dirty="0"/>
              <a:t>Ask questions by typing your question using the Q&amp;A tab, not the chat. Use the chat for comments.</a:t>
            </a:r>
          </a:p>
          <a:p>
            <a:r>
              <a:rPr lang="en-US" dirty="0"/>
              <a:t>We have developed this presentation by addressing the many questions we received from both SILCs and DSEs in their peer calls.</a:t>
            </a:r>
          </a:p>
          <a:p>
            <a:r>
              <a:rPr lang="en-US" dirty="0"/>
              <a:t>Please focus your questions on what is being presented. Jumping ahead won’t be very efficient.</a:t>
            </a:r>
          </a:p>
          <a:p>
            <a:r>
              <a:rPr lang="en-US" dirty="0"/>
              <a:t>Questions will be answered at the end of the presentation. Be patient please.</a:t>
            </a:r>
          </a:p>
        </p:txBody>
      </p:sp>
      <p:sp>
        <p:nvSpPr>
          <p:cNvPr id="4" name="Slide Number Placeholder 3">
            <a:extLst>
              <a:ext uri="{FF2B5EF4-FFF2-40B4-BE49-F238E27FC236}">
                <a16:creationId xmlns:a16="http://schemas.microsoft.com/office/drawing/2014/main" id="{CFE8DFE7-316A-97E3-BFBC-D790EDD018BC}"/>
              </a:ext>
            </a:extLst>
          </p:cNvPr>
          <p:cNvSpPr>
            <a:spLocks noGrp="1"/>
          </p:cNvSpPr>
          <p:nvPr>
            <p:ph type="sldNum" sz="quarter" idx="12"/>
          </p:nvPr>
        </p:nvSpPr>
        <p:spPr/>
        <p:txBody>
          <a:bodyPr/>
          <a:lstStyle/>
          <a:p>
            <a:fld id="{45AF61AB-B0DD-4F9C-9F8E-E57A609D99F7}" type="slidenum">
              <a:rPr lang="en-US" smtClean="0"/>
              <a:t>4</a:t>
            </a:fld>
            <a:endParaRPr lang="en-US"/>
          </a:p>
        </p:txBody>
      </p:sp>
    </p:spTree>
    <p:extLst>
      <p:ext uri="{BB962C8B-B14F-4D97-AF65-F5344CB8AC3E}">
        <p14:creationId xmlns:p14="http://schemas.microsoft.com/office/powerpoint/2010/main" val="292046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1"/>
                </a:solidFill>
                <a:latin typeface="Arial Rounded MT Bold" panose="020F0704030504030204" pitchFamily="34" charset="0"/>
              </a:rPr>
              <a:t>&gt;&gt; Slide 5</a:t>
            </a:r>
            <a:br>
              <a:rPr lang="en-US" dirty="0">
                <a:latin typeface="Arial Rounded MT Bold" panose="020F0704030504030204" pitchFamily="34" charset="0"/>
              </a:rPr>
            </a:br>
            <a:r>
              <a:rPr lang="en-US" dirty="0"/>
              <a:t>Development of a resource plan for the SILC</a:t>
            </a:r>
            <a:endParaRPr lang="en-US" sz="2400" b="1" dirty="0">
              <a:solidFill>
                <a:srgbClr val="333399"/>
              </a:solidFill>
              <a:latin typeface="Arial Rounded MT Bold" panose="020B0604020202020204" charset="0"/>
            </a:endParaRPr>
          </a:p>
        </p:txBody>
      </p:sp>
      <p:sp>
        <p:nvSpPr>
          <p:cNvPr id="3" name="Subtitle 2"/>
          <p:cNvSpPr>
            <a:spLocks noGrp="1"/>
          </p:cNvSpPr>
          <p:nvPr>
            <p:ph idx="1"/>
          </p:nvPr>
        </p:nvSpPr>
        <p:spPr>
          <a:xfrm>
            <a:off x="692150" y="1219200"/>
            <a:ext cx="8985250" cy="5910262"/>
          </a:xfrm>
        </p:spPr>
        <p:txBody>
          <a:bodyPr>
            <a:noAutofit/>
          </a:bodyPr>
          <a:lstStyle/>
          <a:p>
            <a:pPr>
              <a:lnSpc>
                <a:spcPct val="100000"/>
              </a:lnSpc>
            </a:pPr>
            <a:r>
              <a:rPr lang="en-US" sz="2300" dirty="0"/>
              <a:t>The SILC State Plan resource plan is developed by the SILC and includes:</a:t>
            </a:r>
          </a:p>
          <a:p>
            <a:pPr marL="1028700" indent="-514350">
              <a:lnSpc>
                <a:spcPct val="100000"/>
              </a:lnSpc>
              <a:buAutoNum type="alphaLcPeriod"/>
            </a:pPr>
            <a:r>
              <a:rPr lang="en-US" sz="2300" b="1" i="1" u="sng" dirty="0"/>
              <a:t>Sufficient funds </a:t>
            </a:r>
            <a:r>
              <a:rPr lang="en-US" sz="2300" dirty="0"/>
              <a:t>received from:</a:t>
            </a:r>
          </a:p>
          <a:p>
            <a:pPr marL="514350" indent="-174625">
              <a:lnSpc>
                <a:spcPct val="100000"/>
              </a:lnSpc>
              <a:buNone/>
            </a:pPr>
            <a:r>
              <a:rPr lang="en-US" sz="2300" dirty="0"/>
              <a:t>	</a:t>
            </a:r>
            <a:r>
              <a:rPr lang="en-US" sz="2300" dirty="0" err="1"/>
              <a:t>i</a:t>
            </a:r>
            <a:r>
              <a:rPr lang="en-US" sz="2300" dirty="0"/>
              <a:t>. Title VII, Subchapter B funds;</a:t>
            </a:r>
          </a:p>
          <a:p>
            <a:pPr marL="801688" indent="0">
              <a:lnSpc>
                <a:spcPct val="100000"/>
              </a:lnSpc>
              <a:buNone/>
            </a:pPr>
            <a:r>
              <a:rPr lang="en-US" sz="2300" dirty="0"/>
              <a:t>If the resource plan includes Title VII, Subchapter B funds, the State Plan provides justification of the percentage of Subchapter B funds to be used if the percentage exceeds 30 percent of Title VII, Subchapter B funds received by the State.</a:t>
            </a:r>
          </a:p>
          <a:p>
            <a:pPr marL="920750" indent="-571500">
              <a:lnSpc>
                <a:spcPct val="100000"/>
              </a:lnSpc>
              <a:buAutoNum type="romanLcPeriod" startAt="2"/>
            </a:pPr>
            <a:r>
              <a:rPr lang="en-US" sz="2300" b="1" dirty="0"/>
              <a:t>Funds for innovation and expansion (I &amp; E) activities</a:t>
            </a:r>
            <a:r>
              <a:rPr lang="en-US" sz="2300" dirty="0"/>
              <a:t> under Sec 101(a)(18) of the Act, 29 U.S.C. Sec. 721(a)(18), as applicable.*</a:t>
            </a:r>
          </a:p>
          <a:p>
            <a:pPr marL="920750" indent="-571500">
              <a:lnSpc>
                <a:spcPct val="100000"/>
              </a:lnSpc>
              <a:buAutoNum type="romanLcPeriod" startAt="2"/>
            </a:pPr>
            <a:r>
              <a:rPr lang="en-US" sz="2300" dirty="0"/>
              <a:t>Other public and private sources</a:t>
            </a:r>
          </a:p>
          <a:p>
            <a:pPr marL="349250" indent="0">
              <a:lnSpc>
                <a:spcPct val="100000"/>
              </a:lnSpc>
              <a:buNone/>
            </a:pPr>
            <a:r>
              <a:rPr lang="en-US" sz="2300" dirty="0"/>
              <a:t>* Must be provided by the Vocational Rehabilitation (Designated State Unit or DSU) in the state whether or not they are the DSE. Cannot be left blank.</a:t>
            </a:r>
          </a:p>
        </p:txBody>
      </p:sp>
      <p:sp>
        <p:nvSpPr>
          <p:cNvPr id="4" name="Slide Number Placeholder 3"/>
          <p:cNvSpPr>
            <a:spLocks noGrp="1"/>
          </p:cNvSpPr>
          <p:nvPr>
            <p:ph type="sldNum" sz="quarter" idx="12"/>
          </p:nvPr>
        </p:nvSpPr>
        <p:spPr/>
        <p:txBody>
          <a:bodyPr/>
          <a:lstStyle/>
          <a:p>
            <a:fld id="{6153527D-BED1-478D-AC23-D9BDE0E418EC}" type="slidenum">
              <a:rPr lang="en-US" smtClean="0"/>
              <a:t>5</a:t>
            </a:fld>
            <a:endParaRPr lang="en-US"/>
          </a:p>
        </p:txBody>
      </p:sp>
    </p:spTree>
    <p:extLst>
      <p:ext uri="{BB962C8B-B14F-4D97-AF65-F5344CB8AC3E}">
        <p14:creationId xmlns:p14="http://schemas.microsoft.com/office/powerpoint/2010/main" val="222479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1665-69C6-22ED-BCD8-C1CEE6AAC362}"/>
              </a:ext>
            </a:extLst>
          </p:cNvPr>
          <p:cNvSpPr>
            <a:spLocks noGrp="1"/>
          </p:cNvSpPr>
          <p:nvPr>
            <p:ph type="title"/>
          </p:nvPr>
        </p:nvSpPr>
        <p:spPr/>
        <p:txBody>
          <a:bodyPr/>
          <a:lstStyle/>
          <a:p>
            <a:r>
              <a:rPr lang="en-US" sz="800" b="0" dirty="0">
                <a:solidFill>
                  <a:schemeClr val="bg1"/>
                </a:solidFill>
              </a:rPr>
              <a:t>&gt;&gt;Slide 6</a:t>
            </a:r>
            <a:br>
              <a:rPr lang="en-US" sz="800" b="0" dirty="0">
                <a:solidFill>
                  <a:schemeClr val="bg1"/>
                </a:solidFill>
              </a:rPr>
            </a:br>
            <a:r>
              <a:rPr lang="en-US" dirty="0"/>
              <a:t>Content of the SILC Resource Plan, cont’d.</a:t>
            </a:r>
          </a:p>
        </p:txBody>
      </p:sp>
      <p:sp>
        <p:nvSpPr>
          <p:cNvPr id="3" name="Content Placeholder 2">
            <a:extLst>
              <a:ext uri="{FF2B5EF4-FFF2-40B4-BE49-F238E27FC236}">
                <a16:creationId xmlns:a16="http://schemas.microsoft.com/office/drawing/2014/main" id="{4629A9A0-631C-C7C5-E00C-1B2C07B5986B}"/>
              </a:ext>
            </a:extLst>
          </p:cNvPr>
          <p:cNvSpPr>
            <a:spLocks noGrp="1"/>
          </p:cNvSpPr>
          <p:nvPr>
            <p:ph idx="1"/>
          </p:nvPr>
        </p:nvSpPr>
        <p:spPr>
          <a:xfrm>
            <a:off x="692150" y="1326770"/>
            <a:ext cx="8985250" cy="5791200"/>
          </a:xfrm>
        </p:spPr>
        <p:txBody>
          <a:bodyPr>
            <a:normAutofit fontScale="77500" lnSpcReduction="20000"/>
          </a:bodyPr>
          <a:lstStyle/>
          <a:p>
            <a:pPr marL="339725" indent="0">
              <a:lnSpc>
                <a:spcPct val="120000"/>
              </a:lnSpc>
              <a:buNone/>
            </a:pPr>
            <a:r>
              <a:rPr lang="en-US" sz="3000" dirty="0"/>
              <a:t>b. The funds needed to support </a:t>
            </a:r>
            <a:r>
              <a:rPr lang="en-US" sz="3000" b="1" dirty="0"/>
              <a:t>(what are sufficient funds):</a:t>
            </a:r>
          </a:p>
          <a:p>
            <a:pPr marL="339725" indent="60325">
              <a:lnSpc>
                <a:spcPct val="120000"/>
              </a:lnSpc>
              <a:buNone/>
            </a:pPr>
            <a:r>
              <a:rPr lang="en-US" sz="3000" dirty="0" err="1"/>
              <a:t>i</a:t>
            </a:r>
            <a:r>
              <a:rPr lang="en-US" sz="3000" dirty="0"/>
              <a:t>. 	Staff/personnel;</a:t>
            </a:r>
          </a:p>
          <a:p>
            <a:pPr marL="920750" indent="-571500">
              <a:lnSpc>
                <a:spcPct val="120000"/>
              </a:lnSpc>
              <a:buAutoNum type="romanLcPeriod" startAt="2"/>
            </a:pPr>
            <a:r>
              <a:rPr lang="en-US" sz="3000" dirty="0"/>
              <a:t>Operating expenses;</a:t>
            </a:r>
          </a:p>
          <a:p>
            <a:pPr marL="920750" indent="-571500">
              <a:lnSpc>
                <a:spcPct val="120000"/>
              </a:lnSpc>
              <a:buAutoNum type="romanLcPeriod" startAt="2"/>
            </a:pPr>
            <a:r>
              <a:rPr lang="en-US" sz="3000" dirty="0"/>
              <a:t>Council compensation and expenses;</a:t>
            </a:r>
          </a:p>
          <a:p>
            <a:pPr marL="920750" indent="-571500">
              <a:lnSpc>
                <a:spcPct val="120000"/>
              </a:lnSpc>
              <a:buAutoNum type="romanLcPeriod" startAt="2"/>
            </a:pPr>
            <a:r>
              <a:rPr lang="en-US" sz="3000" dirty="0"/>
              <a:t>Meeting expenses including meeting space, alternate formats, interpreters, and other accommodations;</a:t>
            </a:r>
          </a:p>
          <a:p>
            <a:pPr marL="920750" indent="-571500">
              <a:lnSpc>
                <a:spcPct val="120000"/>
              </a:lnSpc>
              <a:buAutoNum type="romanLcPeriod" startAt="2"/>
            </a:pPr>
            <a:r>
              <a:rPr lang="en-US" sz="3000" dirty="0"/>
              <a:t>Resources to attend and/or secure training and conferences for staff and council members; and</a:t>
            </a:r>
          </a:p>
          <a:p>
            <a:pPr marL="920750" indent="-571500">
              <a:lnSpc>
                <a:spcPct val="120000"/>
              </a:lnSpc>
              <a:buAutoNum type="romanLcPeriod" startAt="2"/>
            </a:pPr>
            <a:r>
              <a:rPr lang="en-US" sz="3000" dirty="0"/>
              <a:t>Other costs as appropriate.</a:t>
            </a:r>
          </a:p>
          <a:p>
            <a:pPr marL="349250" indent="0">
              <a:lnSpc>
                <a:spcPct val="120000"/>
              </a:lnSpc>
              <a:buNone/>
            </a:pPr>
            <a:r>
              <a:rPr lang="en-US" sz="3000" dirty="0"/>
              <a:t>In addition to this Resource Plan, the SILC should have a detailed operating </a:t>
            </a:r>
            <a:r>
              <a:rPr lang="en-US" sz="3000" b="1" dirty="0"/>
              <a:t>budget that is flexible </a:t>
            </a:r>
            <a:r>
              <a:rPr lang="en-US" sz="3000" dirty="0"/>
              <a:t>to meet emerging needs, based on the SILC’s policies and procedures. </a:t>
            </a:r>
            <a:r>
              <a:rPr lang="en-US" sz="3000" b="1" dirty="0"/>
              <a:t>The DSE does not oversee the budget of the SILC.</a:t>
            </a:r>
            <a:endParaRPr lang="en-US" b="1" dirty="0"/>
          </a:p>
        </p:txBody>
      </p:sp>
      <p:sp>
        <p:nvSpPr>
          <p:cNvPr id="4" name="Slide Number Placeholder 2">
            <a:extLst>
              <a:ext uri="{FF2B5EF4-FFF2-40B4-BE49-F238E27FC236}">
                <a16:creationId xmlns:a16="http://schemas.microsoft.com/office/drawing/2014/main" id="{FC313F24-AFD5-8354-EA7A-547A8E899A99}"/>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6</a:t>
            </a:fld>
            <a:endParaRPr lang="en-US" dirty="0"/>
          </a:p>
        </p:txBody>
      </p:sp>
    </p:spTree>
    <p:extLst>
      <p:ext uri="{BB962C8B-B14F-4D97-AF65-F5344CB8AC3E}">
        <p14:creationId xmlns:p14="http://schemas.microsoft.com/office/powerpoint/2010/main" val="342656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591F-0F12-9200-5F2D-B41E78422A68}"/>
              </a:ext>
            </a:extLst>
          </p:cNvPr>
          <p:cNvSpPr>
            <a:spLocks noGrp="1"/>
          </p:cNvSpPr>
          <p:nvPr>
            <p:ph type="title"/>
          </p:nvPr>
        </p:nvSpPr>
        <p:spPr/>
        <p:txBody>
          <a:bodyPr>
            <a:normAutofit/>
          </a:bodyPr>
          <a:lstStyle/>
          <a:p>
            <a:r>
              <a:rPr lang="en-US" sz="800" b="0" dirty="0">
                <a:solidFill>
                  <a:schemeClr val="bg1"/>
                </a:solidFill>
              </a:rPr>
              <a:t>&gt;&gt;Slide 7</a:t>
            </a:r>
            <a:br>
              <a:rPr lang="en-US" dirty="0"/>
            </a:br>
            <a:r>
              <a:rPr lang="en-US" dirty="0"/>
              <a:t>Expectations for the SILC	</a:t>
            </a:r>
          </a:p>
        </p:txBody>
      </p:sp>
      <p:sp>
        <p:nvSpPr>
          <p:cNvPr id="3" name="Content Placeholder 2">
            <a:extLst>
              <a:ext uri="{FF2B5EF4-FFF2-40B4-BE49-F238E27FC236}">
                <a16:creationId xmlns:a16="http://schemas.microsoft.com/office/drawing/2014/main" id="{0586189E-9F69-CF84-421B-10FCCD1A1FE4}"/>
              </a:ext>
            </a:extLst>
          </p:cNvPr>
          <p:cNvSpPr>
            <a:spLocks noGrp="1"/>
          </p:cNvSpPr>
          <p:nvPr>
            <p:ph idx="1"/>
          </p:nvPr>
        </p:nvSpPr>
        <p:spPr/>
        <p:txBody>
          <a:bodyPr>
            <a:normAutofit/>
          </a:bodyPr>
          <a:lstStyle/>
          <a:p>
            <a:r>
              <a:rPr lang="en-US" b="1" dirty="0"/>
              <a:t>Develop, approve and implement written policies and procedures to assure sound financial practices including internal controls. (Required Assurance)</a:t>
            </a:r>
          </a:p>
          <a:p>
            <a:r>
              <a:rPr lang="en-US" dirty="0"/>
              <a:t>Regularly review and approve financial statements of the SILC.</a:t>
            </a:r>
          </a:p>
          <a:p>
            <a:r>
              <a:rPr lang="en-US" dirty="0"/>
              <a:t>Plan for cash flow through the payment plan with the DSE, including an advance first of each year.</a:t>
            </a:r>
          </a:p>
          <a:p>
            <a:r>
              <a:rPr lang="en-US" dirty="0"/>
              <a:t>Establish a peer or partnership relationship with the DSE, which allows for direct communication between the SILC Chair or director and the DSE director of designee.</a:t>
            </a:r>
          </a:p>
          <a:p>
            <a:r>
              <a:rPr lang="en-US" dirty="0"/>
              <a:t>Read and understand Title VII of the Rehab Act and 45 CFR 1329 of the regulations.</a:t>
            </a:r>
          </a:p>
        </p:txBody>
      </p:sp>
      <p:sp>
        <p:nvSpPr>
          <p:cNvPr id="4" name="Slide Number Placeholder 2">
            <a:extLst>
              <a:ext uri="{FF2B5EF4-FFF2-40B4-BE49-F238E27FC236}">
                <a16:creationId xmlns:a16="http://schemas.microsoft.com/office/drawing/2014/main" id="{5E850EAC-F962-D891-E4E4-3D4A00C012E6}"/>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7</a:t>
            </a:fld>
            <a:endParaRPr lang="en-US" dirty="0"/>
          </a:p>
        </p:txBody>
      </p:sp>
    </p:spTree>
    <p:extLst>
      <p:ext uri="{BB962C8B-B14F-4D97-AF65-F5344CB8AC3E}">
        <p14:creationId xmlns:p14="http://schemas.microsoft.com/office/powerpoint/2010/main" val="276907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DA349-9165-95F4-1C29-0BDBA6F84213}"/>
              </a:ext>
            </a:extLst>
          </p:cNvPr>
          <p:cNvSpPr>
            <a:spLocks noGrp="1"/>
          </p:cNvSpPr>
          <p:nvPr>
            <p:ph type="title"/>
          </p:nvPr>
        </p:nvSpPr>
        <p:spPr/>
        <p:txBody>
          <a:bodyPr/>
          <a:lstStyle/>
          <a:p>
            <a:r>
              <a:rPr lang="en-US" sz="800" b="0" dirty="0">
                <a:solidFill>
                  <a:schemeClr val="bg1"/>
                </a:solidFill>
              </a:rPr>
              <a:t>&gt;&gt;Slide 8</a:t>
            </a:r>
            <a:br>
              <a:rPr lang="en-US" sz="800" b="0" dirty="0">
                <a:solidFill>
                  <a:schemeClr val="bg1"/>
                </a:solidFill>
              </a:rPr>
            </a:br>
            <a:r>
              <a:rPr lang="en-US" dirty="0"/>
              <a:t>Requirements of DSE related to the SILC</a:t>
            </a:r>
          </a:p>
        </p:txBody>
      </p:sp>
      <p:sp>
        <p:nvSpPr>
          <p:cNvPr id="3" name="Content Placeholder 2">
            <a:extLst>
              <a:ext uri="{FF2B5EF4-FFF2-40B4-BE49-F238E27FC236}">
                <a16:creationId xmlns:a16="http://schemas.microsoft.com/office/drawing/2014/main" id="{F61DA150-28DD-9899-E135-162B2A05B03C}"/>
              </a:ext>
            </a:extLst>
          </p:cNvPr>
          <p:cNvSpPr>
            <a:spLocks noGrp="1"/>
          </p:cNvSpPr>
          <p:nvPr>
            <p:ph idx="1"/>
          </p:nvPr>
        </p:nvSpPr>
        <p:spPr>
          <a:xfrm>
            <a:off x="692150" y="1447800"/>
            <a:ext cx="8985250" cy="5681662"/>
          </a:xfrm>
        </p:spPr>
        <p:txBody>
          <a:bodyPr>
            <a:normAutofit fontScale="77500" lnSpcReduction="20000"/>
          </a:bodyPr>
          <a:lstStyle/>
          <a:p>
            <a:pPr>
              <a:lnSpc>
                <a:spcPct val="120000"/>
              </a:lnSpc>
            </a:pPr>
            <a:r>
              <a:rPr lang="en-US" dirty="0"/>
              <a:t>Acknowledge its role as the fiscal intermediary to receive, account for and disburse funds received by the State to support Independent Living Service in the State.</a:t>
            </a:r>
          </a:p>
          <a:p>
            <a:pPr>
              <a:lnSpc>
                <a:spcPct val="120000"/>
              </a:lnSpc>
            </a:pPr>
            <a:r>
              <a:rPr lang="en-US" dirty="0"/>
              <a:t>Value the role of the SILC and assure that the SILC is healthy and functioning.</a:t>
            </a:r>
          </a:p>
          <a:p>
            <a:pPr>
              <a:lnSpc>
                <a:spcPct val="120000"/>
              </a:lnSpc>
            </a:pPr>
            <a:r>
              <a:rPr lang="en-US" b="1" dirty="0"/>
              <a:t>DSE must ensure SILC resource plan/funding is “necessary &amp; sufficient” for the SILC to operate and fulfill its duties and authorities</a:t>
            </a:r>
          </a:p>
          <a:p>
            <a:pPr>
              <a:lnSpc>
                <a:spcPct val="120000"/>
              </a:lnSpc>
            </a:pPr>
            <a:r>
              <a:rPr lang="en-US" dirty="0"/>
              <a:t>This means providing Innovation and Expansion funds and other funds for the operation of the SILC.</a:t>
            </a:r>
          </a:p>
          <a:p>
            <a:pPr>
              <a:lnSpc>
                <a:spcPct val="120000"/>
              </a:lnSpc>
            </a:pPr>
            <a:r>
              <a:rPr lang="en-US" dirty="0"/>
              <a:t>The DSE has an appointed (by the governor) </a:t>
            </a:r>
            <a:r>
              <a:rPr lang="en-US" i="1" dirty="0"/>
              <a:t>ex officio</a:t>
            </a:r>
            <a:r>
              <a:rPr lang="en-US" dirty="0"/>
              <a:t> member on the SILC. In that role they may have input into the fiscal policies and procedures of the SILC (as any other member) only if the SILC policies allows the </a:t>
            </a:r>
            <a:r>
              <a:rPr lang="en-US" i="1" dirty="0"/>
              <a:t>ex officio</a:t>
            </a:r>
            <a:r>
              <a:rPr lang="en-US" dirty="0"/>
              <a:t> members to have input. They will regularly review financial statements as a member of the SILC.</a:t>
            </a:r>
          </a:p>
        </p:txBody>
      </p:sp>
      <p:sp>
        <p:nvSpPr>
          <p:cNvPr id="4" name="Slide Number Placeholder 2">
            <a:extLst>
              <a:ext uri="{FF2B5EF4-FFF2-40B4-BE49-F238E27FC236}">
                <a16:creationId xmlns:a16="http://schemas.microsoft.com/office/drawing/2014/main" id="{F2BA46EE-62E0-14B8-24C9-2A45932359F4}"/>
              </a:ext>
            </a:extLst>
          </p:cNvPr>
          <p:cNvSpPr>
            <a:spLocks noGrp="1"/>
          </p:cNvSpPr>
          <p:nvPr>
            <p:ph type="sldNum" sz="quarter" idx="12"/>
          </p:nvPr>
        </p:nvSpPr>
        <p:spPr>
          <a:xfrm>
            <a:off x="7104063" y="7129462"/>
            <a:ext cx="2262187" cy="414338"/>
          </a:xfrm>
        </p:spPr>
        <p:txBody>
          <a:bodyPr/>
          <a:lstStyle/>
          <a:p>
            <a:fld id="{6153527D-BED1-478D-AC23-D9BDE0E418EC}" type="slidenum">
              <a:rPr lang="en-US" smtClean="0"/>
              <a:t>8</a:t>
            </a:fld>
            <a:endParaRPr lang="en-US" dirty="0"/>
          </a:p>
        </p:txBody>
      </p:sp>
    </p:spTree>
    <p:extLst>
      <p:ext uri="{BB962C8B-B14F-4D97-AF65-F5344CB8AC3E}">
        <p14:creationId xmlns:p14="http://schemas.microsoft.com/office/powerpoint/2010/main" val="198124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b="0" dirty="0">
                <a:solidFill>
                  <a:schemeClr val="bg1"/>
                </a:solidFill>
              </a:rPr>
              <a:t>&gt;&gt;Slide 9</a:t>
            </a:r>
            <a:br>
              <a:rPr lang="en-US" sz="800" b="0" dirty="0">
                <a:solidFill>
                  <a:schemeClr val="bg1"/>
                </a:solidFill>
              </a:rPr>
            </a:br>
            <a:r>
              <a:rPr lang="en-US" dirty="0"/>
              <a:t>Designated State Entity Assurances re: SILC</a:t>
            </a:r>
          </a:p>
        </p:txBody>
      </p:sp>
      <p:sp>
        <p:nvSpPr>
          <p:cNvPr id="2" name="Content Placeholder 1"/>
          <p:cNvSpPr>
            <a:spLocks noGrp="1"/>
          </p:cNvSpPr>
          <p:nvPr>
            <p:ph idx="1"/>
          </p:nvPr>
        </p:nvSpPr>
        <p:spPr/>
        <p:txBody>
          <a:bodyPr/>
          <a:lstStyle/>
          <a:p>
            <a:pPr marL="440055" indent="-440055">
              <a:buNone/>
            </a:pPr>
            <a:r>
              <a:rPr lang="en-US" dirty="0"/>
              <a:t>The DSE must make timely and prompt payments to the SILCs and to Part B funded CILs:</a:t>
            </a:r>
          </a:p>
          <a:p>
            <a:r>
              <a:rPr lang="en-US" dirty="0"/>
              <a:t>When the reimbursement method is used, the DSE must make a payment within 30 calendar days after receipt of the billing, unless the agency or pass-through entity reasonably believes the request to be improper;</a:t>
            </a:r>
          </a:p>
          <a:p>
            <a:r>
              <a:rPr lang="en-US" b="1" dirty="0"/>
              <a:t>When necessary, the DSE will advance payments to Part B funded SILCs and CILs to cover its estimated disbursement needs for an initial period generally geared to the mutually agreed upon disbursing cycle</a:t>
            </a:r>
            <a:r>
              <a:rPr lang="en-US" dirty="0"/>
              <a:t>;</a:t>
            </a:r>
          </a:p>
        </p:txBody>
      </p:sp>
      <p:sp>
        <p:nvSpPr>
          <p:cNvPr id="3" name="Slide Number Placeholder 2"/>
          <p:cNvSpPr>
            <a:spLocks noGrp="1"/>
          </p:cNvSpPr>
          <p:nvPr>
            <p:ph type="sldNum" sz="quarter" idx="10"/>
          </p:nvPr>
        </p:nvSpPr>
        <p:spPr bwMode="auto">
          <a:xfrm>
            <a:off x="7162800" y="7125589"/>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F2DF5F09-D78D-44DB-A338-E90D23C46220}" type="slidenum">
              <a:rPr lang="en-US" smtClean="0"/>
              <a:pPr>
                <a:defRPr/>
              </a:pPr>
              <a:t>9</a:t>
            </a:fld>
            <a:endParaRPr lang="en-US" dirty="0"/>
          </a:p>
        </p:txBody>
      </p:sp>
    </p:spTree>
    <p:extLst>
      <p:ext uri="{BB962C8B-B14F-4D97-AF65-F5344CB8AC3E}">
        <p14:creationId xmlns:p14="http://schemas.microsoft.com/office/powerpoint/2010/main" val="265096816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6648</TotalTime>
  <Words>3699</Words>
  <Application>Microsoft Office PowerPoint</Application>
  <PresentationFormat>Custom</PresentationFormat>
  <Paragraphs>283</Paragraphs>
  <Slides>36</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-apple-system</vt:lpstr>
      <vt:lpstr>Arial</vt:lpstr>
      <vt:lpstr>Arial Rounded MT Bold</vt:lpstr>
      <vt:lpstr>Calibri</vt:lpstr>
      <vt:lpstr>IL-Arial Rounded MT Bold</vt:lpstr>
      <vt:lpstr>Tahoma</vt:lpstr>
      <vt:lpstr>Custom Design</vt:lpstr>
      <vt:lpstr>&gt;&gt;Slide 1</vt:lpstr>
      <vt:lpstr>&gt;&gt; Slide 2 Creating an Effective  CIL, SILC &amp; DSE Relationship   Moderator: Paula McElwee Panelists: Erica McFadden Ed Ahern Kimball Gray  Jennifer Martin Peter Nye   October 19, 2022</vt:lpstr>
      <vt:lpstr>&gt;&gt;Slide 3 Outcomes for this session </vt:lpstr>
      <vt:lpstr>&gt;&gt;Slide 4 We expect lots of questions. Help us answer you…</vt:lpstr>
      <vt:lpstr>&gt;&gt; Slide 5 Development of a resource plan for the SILC</vt:lpstr>
      <vt:lpstr>&gt;&gt;Slide 6 Content of the SILC Resource Plan, cont’d.</vt:lpstr>
      <vt:lpstr>&gt;&gt;Slide 7 Expectations for the SILC </vt:lpstr>
      <vt:lpstr>&gt;&gt;Slide 8 Requirements of DSE related to the SILC</vt:lpstr>
      <vt:lpstr>&gt;&gt;Slide 9 Designated State Entity Assurances re: SILC</vt:lpstr>
      <vt:lpstr>&gt;&gt;Slide 10  Designated State Entity Assurances, cont’d. 2</vt:lpstr>
      <vt:lpstr>&gt;&gt;Slide 11 Barriers for prompt payment </vt:lpstr>
      <vt:lpstr>&gt;&gt; Slide 12 Disallowing SILC Expenses</vt:lpstr>
      <vt:lpstr>&gt;&gt; Slide 13 More from DSE Assurances</vt:lpstr>
      <vt:lpstr>&gt;&gt;Slide 14 Questions and Answers</vt:lpstr>
      <vt:lpstr>&gt;&gt;Slide 15 When the SILC utilizes DSE staff </vt:lpstr>
      <vt:lpstr>&gt;&gt; Slide 16 SILC Autonomy</vt:lpstr>
      <vt:lpstr>&gt;&gt; Slide 17 Appointments to SILC</vt:lpstr>
      <vt:lpstr>&gt;&gt;Slide 18 What about slow appointments</vt:lpstr>
      <vt:lpstr>&gt;&gt; Slide 19 How does the network collaborate on SPIL Planning and Approval?</vt:lpstr>
      <vt:lpstr>&gt;&gt;Slide 20 What if the SILC doesn’t seem capable of developing and monitoring the SPIL?</vt:lpstr>
      <vt:lpstr>&gt;&gt;Slide 21 Questions and Answers</vt:lpstr>
      <vt:lpstr>&gt;&gt;Slide 22 The SILC receives public input into the development of the SPIL including public hearings during development of the draft.</vt:lpstr>
      <vt:lpstr>&gt;&gt;Slide 23 Public input, cont’d. </vt:lpstr>
      <vt:lpstr>&gt;&gt;Slide 24 Section 3.2 of the SPIL</vt:lpstr>
      <vt:lpstr>&gt;&gt;Slide 25 How much can the DSE impose in Section 4 of the SPIL (Including DSE’s Monitoring Role)?</vt:lpstr>
      <vt:lpstr>&gt;&gt;Slide 26 The DSE NOA includes this language: </vt:lpstr>
      <vt:lpstr>&gt;&gt;Slide 27 Compliance review by the DSE</vt:lpstr>
      <vt:lpstr>&gt;&gt;Slide 28 The SILC monitors, reviews and evaluates the State Plan</vt:lpstr>
      <vt:lpstr>&gt;&gt;Slide 29 Role of CILs in the SILC – support vs interference</vt:lpstr>
      <vt:lpstr>&gt;&gt;Slide 30 How does the DSE or a CIL get a copy of approved SPIL?</vt:lpstr>
      <vt:lpstr>&gt;&gt;Slide 32 Evaluation Survey</vt:lpstr>
      <vt:lpstr>&gt;&gt;Slide 33 Questions and Answers</vt:lpstr>
      <vt:lpstr>&gt;&gt;Slide 34 Resources</vt:lpstr>
      <vt:lpstr>&gt;&gt; Slide 34 For additional TA contact:</vt:lpstr>
      <vt:lpstr>&gt;&gt; Slide 35 Evaluation Survey</vt:lpstr>
      <vt:lpstr>&gt;&gt; Slide 36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SILC Congress DSE Relationships</dc:title>
  <dc:creator>eleanor</dc:creator>
  <cp:lastModifiedBy>sharon finney</cp:lastModifiedBy>
  <cp:revision>149</cp:revision>
  <cp:lastPrinted>2019-11-15T16:17:43Z</cp:lastPrinted>
  <dcterms:created xsi:type="dcterms:W3CDTF">2019-06-30T15:12:08Z</dcterms:created>
  <dcterms:modified xsi:type="dcterms:W3CDTF">2022-10-19T21:50:07Z</dcterms:modified>
</cp:coreProperties>
</file>