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43"/>
  </p:notesMasterIdLst>
  <p:handoutMasterIdLst>
    <p:handoutMasterId r:id="rId44"/>
  </p:handoutMasterIdLst>
  <p:sldIdLst>
    <p:sldId id="262" r:id="rId2"/>
    <p:sldId id="263" r:id="rId3"/>
    <p:sldId id="266" r:id="rId4"/>
    <p:sldId id="264" r:id="rId5"/>
    <p:sldId id="287" r:id="rId6"/>
    <p:sldId id="379" r:id="rId7"/>
    <p:sldId id="380" r:id="rId8"/>
    <p:sldId id="381" r:id="rId9"/>
    <p:sldId id="382" r:id="rId10"/>
    <p:sldId id="383" r:id="rId11"/>
    <p:sldId id="384" r:id="rId12"/>
    <p:sldId id="385" r:id="rId13"/>
    <p:sldId id="386" r:id="rId14"/>
    <p:sldId id="306" r:id="rId15"/>
    <p:sldId id="274" r:id="rId16"/>
    <p:sldId id="275" r:id="rId17"/>
    <p:sldId id="277" r:id="rId18"/>
    <p:sldId id="387" r:id="rId19"/>
    <p:sldId id="273" r:id="rId20"/>
    <p:sldId id="366" r:id="rId21"/>
    <p:sldId id="367" r:id="rId22"/>
    <p:sldId id="368" r:id="rId23"/>
    <p:sldId id="369" r:id="rId24"/>
    <p:sldId id="370" r:id="rId25"/>
    <p:sldId id="371" r:id="rId26"/>
    <p:sldId id="372" r:id="rId27"/>
    <p:sldId id="373" r:id="rId28"/>
    <p:sldId id="374" r:id="rId29"/>
    <p:sldId id="375" r:id="rId30"/>
    <p:sldId id="376" r:id="rId31"/>
    <p:sldId id="377" r:id="rId32"/>
    <p:sldId id="378" r:id="rId33"/>
    <p:sldId id="325" r:id="rId34"/>
    <p:sldId id="315" r:id="rId35"/>
    <p:sldId id="316" r:id="rId36"/>
    <p:sldId id="317" r:id="rId37"/>
    <p:sldId id="318" r:id="rId38"/>
    <p:sldId id="350" r:id="rId39"/>
    <p:sldId id="388" r:id="rId40"/>
    <p:sldId id="319" r:id="rId41"/>
    <p:sldId id="281" r:id="rId42"/>
  </p:sldIdLst>
  <p:sldSz cx="10058400" cy="7772400"/>
  <p:notesSz cx="7010400" cy="9296400"/>
  <p:defaultTex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p15:clr>
            <a:srgbClr val="A4A3A4"/>
          </p15:clr>
        </p15:guide>
        <p15:guide id="2" pos="3168">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2D84710-02B3-7FE4-2256-E85EE37162EF}" name="Paula McElwee" initials="PM" userId="4e650acbddea7669" providerId="Windows Live"/>
  <p188:author id="{BB96F84A-45BC-A233-DC6F-38B58FAF81B9}" name="Carol Eubanks" initials="CE" userId="75585efcf1069a26" providerId="Windows Liv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urtis, Brooke" initials="CB" lastIdx="18" clrIdx="0">
    <p:extLst>
      <p:ext uri="{19B8F6BF-5375-455C-9EA6-DF929625EA0E}">
        <p15:presenceInfo xmlns:p15="http://schemas.microsoft.com/office/powerpoint/2012/main" userId="S-1-5-21-2125796797-660828019-1501187911-650089" providerId="AD"/>
      </p:ext>
    </p:extLst>
  </p:cmAuthor>
  <p:cmAuthor id="2" name="Carol Eubanks" initials="CE" lastIdx="11" clrIdx="1">
    <p:extLst>
      <p:ext uri="{19B8F6BF-5375-455C-9EA6-DF929625EA0E}">
        <p15:presenceInfo xmlns:p15="http://schemas.microsoft.com/office/powerpoint/2012/main" userId="75585efcf1069a2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493" autoAdjust="0"/>
    <p:restoredTop sz="96283" autoAdjust="0"/>
  </p:normalViewPr>
  <p:slideViewPr>
    <p:cSldViewPr>
      <p:cViewPr varScale="1">
        <p:scale>
          <a:sx n="43" d="100"/>
          <a:sy n="43" d="100"/>
        </p:scale>
        <p:origin x="1598" y="48"/>
      </p:cViewPr>
      <p:guideLst>
        <p:guide orient="horz" pos="2448"/>
        <p:guide pos="3168"/>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1284"/>
    </p:cViewPr>
  </p:sorterViewPr>
  <p:notesViewPr>
    <p:cSldViewPr>
      <p:cViewPr varScale="1">
        <p:scale>
          <a:sx n="85" d="100"/>
          <a:sy n="85" d="100"/>
        </p:scale>
        <p:origin x="3846"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50" Type="http://schemas.microsoft.com/office/2018/10/relationships/authors" Targe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BEE7F37-D7F3-4C32-AF19-6F401B0AC618}" type="doc">
      <dgm:prSet loTypeId="urn:microsoft.com/office/officeart/2005/8/layout/hierarchy6" loCatId="hierarchy" qsTypeId="urn:microsoft.com/office/officeart/2005/8/quickstyle/simple4" qsCatId="simple" csTypeId="urn:microsoft.com/office/officeart/2005/8/colors/accent1_2" csCatId="accent1" phldr="1"/>
      <dgm:spPr/>
      <dgm:t>
        <a:bodyPr/>
        <a:lstStyle/>
        <a:p>
          <a:endParaRPr lang="en-US"/>
        </a:p>
      </dgm:t>
    </dgm:pt>
    <dgm:pt modelId="{6DFF09B5-A443-4274-BE5F-BD8B4E4F2FE9}">
      <dgm:prSet phldrT="[Text]" custT="1"/>
      <dgm:spPr>
        <a:noFill/>
        <a:ln w="19050">
          <a:solidFill>
            <a:schemeClr val="tx1"/>
          </a:solidFill>
        </a:ln>
      </dgm:spPr>
      <dgm:t>
        <a:bodyPr/>
        <a:lstStyle/>
        <a:p>
          <a:r>
            <a:rPr lang="en-US" sz="1800" b="1" dirty="0">
              <a:solidFill>
                <a:schemeClr val="tx1"/>
              </a:solidFill>
              <a:latin typeface="Arial" panose="020B0604020202020204" pitchFamily="34" charset="0"/>
              <a:cs typeface="Arial" panose="020B0604020202020204" pitchFamily="34" charset="0"/>
            </a:rPr>
            <a:t>ILRU's IL-NET National Training and Technical Assistance Center for Independent Living</a:t>
          </a:r>
        </a:p>
      </dgm:t>
    </dgm:pt>
    <dgm:pt modelId="{F103488A-A80B-40EE-A5D4-EFDADD91D688}" type="parTrans" cxnId="{62A62CC1-888E-4CFC-A515-1DC52B4749FB}">
      <dgm:prSet/>
      <dgm:spPr/>
      <dgm:t>
        <a:bodyPr/>
        <a:lstStyle/>
        <a:p>
          <a:endParaRPr lang="en-US"/>
        </a:p>
      </dgm:t>
    </dgm:pt>
    <dgm:pt modelId="{CED1EECB-B91C-424A-9111-D64A1EB350FA}" type="sibTrans" cxnId="{62A62CC1-888E-4CFC-A515-1DC52B4749FB}">
      <dgm:prSet/>
      <dgm:spPr/>
      <dgm:t>
        <a:bodyPr/>
        <a:lstStyle/>
        <a:p>
          <a:endParaRPr lang="en-US"/>
        </a:p>
      </dgm:t>
    </dgm:pt>
    <dgm:pt modelId="{DAA537BD-5812-478B-A425-D38DB79D4035}">
      <dgm:prSet phldrT="[Text]" custT="1"/>
      <dgm:spPr>
        <a:noFill/>
        <a:ln w="15875">
          <a:solidFill>
            <a:schemeClr val="tx1"/>
          </a:solidFill>
        </a:ln>
      </dgm:spPr>
      <dgm:t>
        <a:bodyPr/>
        <a:lstStyle/>
        <a:p>
          <a:pPr algn="ctr"/>
          <a:br>
            <a:rPr lang="en-US" sz="1400" b="1" dirty="0">
              <a:solidFill>
                <a:schemeClr val="tx1"/>
              </a:solidFill>
              <a:latin typeface="Arial" panose="020B0604020202020204" pitchFamily="34" charset="0"/>
              <a:cs typeface="Arial" panose="020B0604020202020204" pitchFamily="34" charset="0"/>
            </a:rPr>
          </a:br>
          <a:r>
            <a:rPr lang="en-US" sz="1400" b="1" dirty="0">
              <a:solidFill>
                <a:schemeClr val="tx1"/>
              </a:solidFill>
              <a:latin typeface="Arial" panose="020B0604020202020204" pitchFamily="34" charset="0"/>
              <a:cs typeface="Arial" panose="020B0604020202020204" pitchFamily="34" charset="0"/>
            </a:rPr>
            <a:t>ILRU</a:t>
          </a:r>
        </a:p>
        <a:p>
          <a:pPr algn="ctr"/>
          <a:r>
            <a:rPr lang="en-US" sz="1400" dirty="0">
              <a:solidFill>
                <a:schemeClr val="tx1"/>
              </a:solidFill>
              <a:latin typeface="Arial" panose="020B0604020202020204" pitchFamily="34" charset="0"/>
              <a:cs typeface="Arial" panose="020B0604020202020204" pitchFamily="34" charset="0"/>
            </a:rPr>
            <a:t>-T/TA Center Oversight</a:t>
          </a:r>
          <a:br>
            <a:rPr lang="en-US" sz="1400" dirty="0">
              <a:solidFill>
                <a:schemeClr val="tx1"/>
              </a:solidFill>
              <a:latin typeface="Arial" panose="020B0604020202020204" pitchFamily="34" charset="0"/>
              <a:cs typeface="Arial" panose="020B0604020202020204" pitchFamily="34" charset="0"/>
            </a:rPr>
          </a:br>
          <a:r>
            <a:rPr lang="en-US" sz="1400" dirty="0">
              <a:solidFill>
                <a:schemeClr val="tx1"/>
              </a:solidFill>
              <a:latin typeface="Arial" panose="020B0604020202020204" pitchFamily="34" charset="0"/>
              <a:cs typeface="Arial" panose="020B0604020202020204" pitchFamily="34" charset="0"/>
            </a:rPr>
            <a:t>- Training and Technical Assistance</a:t>
          </a:r>
          <a:br>
            <a:rPr lang="en-US" sz="1400" dirty="0">
              <a:solidFill>
                <a:schemeClr val="tx1"/>
              </a:solidFill>
              <a:latin typeface="Arial" panose="020B0604020202020204" pitchFamily="34" charset="0"/>
              <a:cs typeface="Arial" panose="020B0604020202020204" pitchFamily="34" charset="0"/>
            </a:rPr>
          </a:br>
          <a:r>
            <a:rPr lang="en-US" sz="1400" dirty="0">
              <a:solidFill>
                <a:schemeClr val="tx1"/>
              </a:solidFill>
              <a:latin typeface="Arial" panose="020B0604020202020204" pitchFamily="34" charset="0"/>
              <a:cs typeface="Arial" panose="020B0604020202020204" pitchFamily="34" charset="0"/>
            </a:rPr>
            <a:t>- Intensive Support</a:t>
          </a:r>
          <a:br>
            <a:rPr lang="en-US" sz="1400" dirty="0">
              <a:solidFill>
                <a:schemeClr val="tx1"/>
              </a:solidFill>
              <a:latin typeface="Arial" panose="020B0604020202020204" pitchFamily="34" charset="0"/>
              <a:cs typeface="Arial" panose="020B0604020202020204" pitchFamily="34" charset="0"/>
            </a:rPr>
          </a:br>
          <a:r>
            <a:rPr lang="en-US" sz="1400" dirty="0">
              <a:solidFill>
                <a:schemeClr val="tx1"/>
              </a:solidFill>
              <a:latin typeface="Arial" panose="020B0604020202020204" pitchFamily="34" charset="0"/>
              <a:cs typeface="Arial" panose="020B0604020202020204" pitchFamily="34" charset="0"/>
            </a:rPr>
            <a:t>- Operates Website</a:t>
          </a:r>
          <a:br>
            <a:rPr lang="en-US" sz="1400" dirty="0">
              <a:solidFill>
                <a:schemeClr val="tx1"/>
              </a:solidFill>
              <a:latin typeface="Arial" panose="020B0604020202020204" pitchFamily="34" charset="0"/>
              <a:cs typeface="Arial" panose="020B0604020202020204" pitchFamily="34" charset="0"/>
            </a:rPr>
          </a:br>
          <a:r>
            <a:rPr lang="en-US" sz="1400" dirty="0">
              <a:solidFill>
                <a:schemeClr val="tx1"/>
              </a:solidFill>
              <a:latin typeface="Arial" panose="020B0604020202020204" pitchFamily="34" charset="0"/>
              <a:cs typeface="Arial" panose="020B0604020202020204" pitchFamily="34" charset="0"/>
            </a:rPr>
            <a:t>- T&amp;TA Evaluations</a:t>
          </a:r>
        </a:p>
      </dgm:t>
      <dgm:extLst>
        <a:ext uri="{E40237B7-FDA0-4F09-8148-C483321AD2D9}">
          <dgm14:cNvPr xmlns:dgm14="http://schemas.microsoft.com/office/drawing/2010/diagram" id="0" name="" descr="Image of Organization Chart-&#10;Box at top: ILRU's IL-NET National Training and Technical Assistance Center for Independent Living&#10;One box underneath:&#10;ILRU - Center Oversight; Training and Technical Assistance; Intensive Support; Operates Website; T&amp;TA Evaluations&#10;Three connected boxes underneath:&#10;National Center on Independent Living (NCIL) - Logistics for institutes, on-location training &amp; webinars; Learning Collaboratives&#10;Association of Programs for Rural Independent Living (APRIL) - Coordinate Peer Mentoring; Coordinate Rural Community Conversation Community&#10;"/>
        </a:ext>
      </dgm:extLst>
    </dgm:pt>
    <dgm:pt modelId="{7AB5FA91-63E6-498D-84EA-8B03E15CEF70}" type="parTrans" cxnId="{D82B2591-6348-4B8D-BE27-729261555329}">
      <dgm:prSet/>
      <dgm:spPr>
        <a:ln>
          <a:solidFill>
            <a:schemeClr val="tx1"/>
          </a:solidFill>
        </a:ln>
      </dgm:spPr>
      <dgm:t>
        <a:bodyPr/>
        <a:lstStyle/>
        <a:p>
          <a:endParaRPr lang="en-US"/>
        </a:p>
      </dgm:t>
    </dgm:pt>
    <dgm:pt modelId="{6775C3FD-C80C-4A7D-847D-0C1097A41F44}" type="sibTrans" cxnId="{D82B2591-6348-4B8D-BE27-729261555329}">
      <dgm:prSet/>
      <dgm:spPr/>
      <dgm:t>
        <a:bodyPr/>
        <a:lstStyle/>
        <a:p>
          <a:endParaRPr lang="en-US"/>
        </a:p>
      </dgm:t>
    </dgm:pt>
    <dgm:pt modelId="{8A6F836C-E3B1-4434-8D9E-358C3C00178F}">
      <dgm:prSet custT="1"/>
      <dgm:spPr>
        <a:noFill/>
        <a:ln w="15875">
          <a:solidFill>
            <a:schemeClr val="tx1"/>
          </a:solidFill>
        </a:ln>
      </dgm:spPr>
      <dgm:t>
        <a:bodyPr/>
        <a:lstStyle/>
        <a:p>
          <a:pPr algn="ctr"/>
          <a:r>
            <a:rPr lang="en-US" sz="1400" b="1" dirty="0">
              <a:solidFill>
                <a:schemeClr val="tx1"/>
              </a:solidFill>
              <a:latin typeface="Arial" panose="020B0604020202020204" pitchFamily="34" charset="0"/>
              <a:cs typeface="Arial" panose="020B0604020202020204" pitchFamily="34" charset="0"/>
            </a:rPr>
            <a:t>National Council on Independent Living (NCIL)</a:t>
          </a:r>
        </a:p>
        <a:p>
          <a:pPr algn="ctr"/>
          <a:r>
            <a:rPr lang="en-US" sz="1400" dirty="0">
              <a:solidFill>
                <a:schemeClr val="tx1"/>
              </a:solidFill>
              <a:latin typeface="Arial" panose="020B0604020202020204" pitchFamily="34" charset="0"/>
              <a:cs typeface="Arial" panose="020B0604020202020204" pitchFamily="34" charset="0"/>
            </a:rPr>
            <a:t>- Logistics for Institutes, On-Location &amp; Webinars</a:t>
          </a:r>
          <a:br>
            <a:rPr lang="en-US" sz="1400" dirty="0">
              <a:solidFill>
                <a:schemeClr val="tx1"/>
              </a:solidFill>
              <a:latin typeface="Arial" panose="020B0604020202020204" pitchFamily="34" charset="0"/>
              <a:cs typeface="Arial" panose="020B0604020202020204" pitchFamily="34" charset="0"/>
            </a:rPr>
          </a:br>
          <a:r>
            <a:rPr lang="en-US" sz="1400" dirty="0">
              <a:solidFill>
                <a:schemeClr val="tx1"/>
              </a:solidFill>
              <a:latin typeface="Arial" panose="020B0604020202020204" pitchFamily="34" charset="0"/>
              <a:cs typeface="Arial" panose="020B0604020202020204" pitchFamily="34" charset="0"/>
            </a:rPr>
            <a:t>- Coordinate Learning Collaboratives</a:t>
          </a:r>
        </a:p>
      </dgm:t>
    </dgm:pt>
    <dgm:pt modelId="{5B3BB96E-744B-4BF8-940D-0482B8B151A3}" type="parTrans" cxnId="{303D2824-A1F4-4ADB-8521-822815D5CDE6}">
      <dgm:prSet/>
      <dgm:spPr>
        <a:ln>
          <a:solidFill>
            <a:schemeClr val="tx1"/>
          </a:solidFill>
        </a:ln>
      </dgm:spPr>
      <dgm:t>
        <a:bodyPr/>
        <a:lstStyle/>
        <a:p>
          <a:endParaRPr lang="en-US"/>
        </a:p>
      </dgm:t>
    </dgm:pt>
    <dgm:pt modelId="{8BA0B4A3-DAF3-4C1C-A792-0C7A9ECAC3A3}" type="sibTrans" cxnId="{303D2824-A1F4-4ADB-8521-822815D5CDE6}">
      <dgm:prSet/>
      <dgm:spPr/>
      <dgm:t>
        <a:bodyPr/>
        <a:lstStyle/>
        <a:p>
          <a:endParaRPr lang="en-US"/>
        </a:p>
      </dgm:t>
    </dgm:pt>
    <dgm:pt modelId="{7DB50731-7DA1-4B7B-86D6-3411E396B89D}">
      <dgm:prSet custT="1"/>
      <dgm:spPr>
        <a:noFill/>
        <a:ln w="15875">
          <a:solidFill>
            <a:schemeClr val="tx1"/>
          </a:solidFill>
        </a:ln>
      </dgm:spPr>
      <dgm:t>
        <a:bodyPr/>
        <a:lstStyle/>
        <a:p>
          <a:pPr algn="ctr"/>
          <a:r>
            <a:rPr lang="en-US" sz="1400" b="1" dirty="0">
              <a:solidFill>
                <a:schemeClr val="tx1"/>
              </a:solidFill>
              <a:latin typeface="Arial" panose="020B0604020202020204" pitchFamily="34" charset="0"/>
              <a:cs typeface="Arial" panose="020B0604020202020204" pitchFamily="34" charset="0"/>
            </a:rPr>
            <a:t>The University of Montana Rural Institute and RTC: Rural </a:t>
          </a:r>
        </a:p>
        <a:p>
          <a:pPr algn="ctr"/>
          <a:r>
            <a:rPr lang="en-US" sz="1400" dirty="0">
              <a:solidFill>
                <a:schemeClr val="tx1"/>
              </a:solidFill>
              <a:latin typeface="Arial" panose="020B0604020202020204" pitchFamily="34" charset="0"/>
              <a:cs typeface="Arial" panose="020B0604020202020204" pitchFamily="34" charset="0"/>
            </a:rPr>
            <a:t>- Employs TA Coordinator</a:t>
          </a:r>
        </a:p>
        <a:p>
          <a:pPr algn="ctr"/>
          <a:r>
            <a:rPr lang="en-US" sz="1400" dirty="0">
              <a:solidFill>
                <a:schemeClr val="tx1"/>
              </a:solidFill>
              <a:latin typeface="Arial" panose="020B0604020202020204" pitchFamily="34" charset="0"/>
              <a:cs typeface="Arial" panose="020B0604020202020204" pitchFamily="34" charset="0"/>
            </a:rPr>
            <a:t>- Key organization in the multi-stakeholder group</a:t>
          </a:r>
        </a:p>
      </dgm:t>
    </dgm:pt>
    <dgm:pt modelId="{4CEC0DE1-D327-4C47-8002-F8F4116ACE7D}" type="parTrans" cxnId="{4C3CE78B-F991-4198-B556-96345FA7D22D}">
      <dgm:prSet/>
      <dgm:spPr>
        <a:ln>
          <a:solidFill>
            <a:schemeClr val="tx1"/>
          </a:solidFill>
        </a:ln>
      </dgm:spPr>
      <dgm:t>
        <a:bodyPr/>
        <a:lstStyle/>
        <a:p>
          <a:endParaRPr lang="en-US"/>
        </a:p>
      </dgm:t>
    </dgm:pt>
    <dgm:pt modelId="{ACED4AA7-8F8D-4462-BDB5-2A7D8DCBA106}" type="sibTrans" cxnId="{4C3CE78B-F991-4198-B556-96345FA7D22D}">
      <dgm:prSet/>
      <dgm:spPr/>
      <dgm:t>
        <a:bodyPr/>
        <a:lstStyle/>
        <a:p>
          <a:endParaRPr lang="en-US"/>
        </a:p>
      </dgm:t>
    </dgm:pt>
    <dgm:pt modelId="{D905CEA9-58F9-48A2-B5DD-9216BB388B0F}">
      <dgm:prSet custT="1"/>
      <dgm:spPr>
        <a:noFill/>
        <a:ln w="15875">
          <a:solidFill>
            <a:schemeClr val="tx1"/>
          </a:solidFill>
        </a:ln>
      </dgm:spPr>
      <dgm:t>
        <a:bodyPr/>
        <a:lstStyle/>
        <a:p>
          <a:pPr algn="ctr"/>
          <a:r>
            <a:rPr lang="en-US" sz="1400" b="1" dirty="0">
              <a:solidFill>
                <a:schemeClr val="tx1"/>
              </a:solidFill>
              <a:latin typeface="Arial" panose="020B0604020202020204" pitchFamily="34" charset="0"/>
              <a:cs typeface="Arial" panose="020B0604020202020204" pitchFamily="34" charset="0"/>
            </a:rPr>
            <a:t>Association for Rural Independent Living (APRIL)</a:t>
          </a:r>
        </a:p>
        <a:p>
          <a:pPr algn="ctr"/>
          <a:r>
            <a:rPr lang="en-US" sz="1400" dirty="0">
              <a:solidFill>
                <a:schemeClr val="tx1"/>
              </a:solidFill>
              <a:latin typeface="Arial" panose="020B0604020202020204" pitchFamily="34" charset="0"/>
              <a:cs typeface="Arial" panose="020B0604020202020204" pitchFamily="34" charset="0"/>
            </a:rPr>
            <a:t>- Coordinate Peer Mentoring</a:t>
          </a:r>
        </a:p>
        <a:p>
          <a:pPr algn="ctr"/>
          <a:r>
            <a:rPr lang="en-US" sz="1400" dirty="0">
              <a:solidFill>
                <a:schemeClr val="tx1"/>
              </a:solidFill>
              <a:latin typeface="Arial" panose="020B0604020202020204" pitchFamily="34" charset="0"/>
              <a:cs typeface="Arial" panose="020B0604020202020204" pitchFamily="34" charset="0"/>
            </a:rPr>
            <a:t>- Coordinate Rural Conversation Community calls</a:t>
          </a:r>
        </a:p>
      </dgm:t>
    </dgm:pt>
    <dgm:pt modelId="{A2DDC5D8-1468-4E4B-AF66-276F72E673A2}" type="parTrans" cxnId="{3AAEF196-0AE5-40F8-AC20-1D4C06CE20DF}">
      <dgm:prSet/>
      <dgm:spPr>
        <a:ln>
          <a:solidFill>
            <a:schemeClr val="tx1"/>
          </a:solidFill>
        </a:ln>
      </dgm:spPr>
      <dgm:t>
        <a:bodyPr/>
        <a:lstStyle/>
        <a:p>
          <a:endParaRPr lang="en-US"/>
        </a:p>
      </dgm:t>
    </dgm:pt>
    <dgm:pt modelId="{C027CEFC-19CC-4E13-B3BB-9AED7952ED34}" type="sibTrans" cxnId="{3AAEF196-0AE5-40F8-AC20-1D4C06CE20DF}">
      <dgm:prSet/>
      <dgm:spPr/>
      <dgm:t>
        <a:bodyPr/>
        <a:lstStyle/>
        <a:p>
          <a:endParaRPr lang="en-US"/>
        </a:p>
      </dgm:t>
    </dgm:pt>
    <dgm:pt modelId="{B015C0A5-C1D6-4675-A29B-0BFD1305C175}" type="pres">
      <dgm:prSet presAssocID="{4BEE7F37-D7F3-4C32-AF19-6F401B0AC618}" presName="mainComposite" presStyleCnt="0">
        <dgm:presLayoutVars>
          <dgm:chPref val="1"/>
          <dgm:dir/>
          <dgm:animOne val="branch"/>
          <dgm:animLvl val="lvl"/>
          <dgm:resizeHandles val="exact"/>
        </dgm:presLayoutVars>
      </dgm:prSet>
      <dgm:spPr/>
    </dgm:pt>
    <dgm:pt modelId="{4E116EAB-E8AA-402C-90DC-6BFF254B50A7}" type="pres">
      <dgm:prSet presAssocID="{4BEE7F37-D7F3-4C32-AF19-6F401B0AC618}" presName="hierFlow" presStyleCnt="0"/>
      <dgm:spPr/>
    </dgm:pt>
    <dgm:pt modelId="{FC29D42B-8959-4657-94A7-14F5BA0DBB27}" type="pres">
      <dgm:prSet presAssocID="{4BEE7F37-D7F3-4C32-AF19-6F401B0AC618}" presName="hierChild1" presStyleCnt="0">
        <dgm:presLayoutVars>
          <dgm:chPref val="1"/>
          <dgm:animOne val="branch"/>
          <dgm:animLvl val="lvl"/>
        </dgm:presLayoutVars>
      </dgm:prSet>
      <dgm:spPr/>
    </dgm:pt>
    <dgm:pt modelId="{C970EFC2-B28A-42F0-ABA6-D6B7E5E0B1DC}" type="pres">
      <dgm:prSet presAssocID="{6DFF09B5-A443-4274-BE5F-BD8B4E4F2FE9}" presName="Name14" presStyleCnt="0"/>
      <dgm:spPr/>
    </dgm:pt>
    <dgm:pt modelId="{6CE879B0-B0F2-4F25-9494-C5541E1F61B1}" type="pres">
      <dgm:prSet presAssocID="{6DFF09B5-A443-4274-BE5F-BD8B4E4F2FE9}" presName="level1Shape" presStyleLbl="node0" presStyleIdx="0" presStyleCnt="1" custScaleX="364475" custScaleY="109851">
        <dgm:presLayoutVars>
          <dgm:chPref val="3"/>
        </dgm:presLayoutVars>
      </dgm:prSet>
      <dgm:spPr/>
    </dgm:pt>
    <dgm:pt modelId="{2AE3FEF3-03F5-4C12-B105-BA17401884EE}" type="pres">
      <dgm:prSet presAssocID="{6DFF09B5-A443-4274-BE5F-BD8B4E4F2FE9}" presName="hierChild2" presStyleCnt="0"/>
      <dgm:spPr/>
    </dgm:pt>
    <dgm:pt modelId="{D6263549-1E4A-44B4-BE95-17F5F168228C}" type="pres">
      <dgm:prSet presAssocID="{7AB5FA91-63E6-498D-84EA-8B03E15CEF70}" presName="Name19" presStyleLbl="parChTrans1D2" presStyleIdx="0" presStyleCnt="1"/>
      <dgm:spPr/>
    </dgm:pt>
    <dgm:pt modelId="{28D080EA-C54A-47F8-B0C1-67CA73E05AD4}" type="pres">
      <dgm:prSet presAssocID="{DAA537BD-5812-478B-A425-D38DB79D4035}" presName="Name21" presStyleCnt="0"/>
      <dgm:spPr/>
    </dgm:pt>
    <dgm:pt modelId="{6F1A1DB8-7185-42D3-9D22-AEED8E10BBCE}" type="pres">
      <dgm:prSet presAssocID="{DAA537BD-5812-478B-A425-D38DB79D4035}" presName="level2Shape" presStyleLbl="node2" presStyleIdx="0" presStyleCnt="1" custScaleX="224677" custScaleY="171327"/>
      <dgm:spPr/>
    </dgm:pt>
    <dgm:pt modelId="{4223283C-229D-4028-8617-6680966988C5}" type="pres">
      <dgm:prSet presAssocID="{DAA537BD-5812-478B-A425-D38DB79D4035}" presName="hierChild3" presStyleCnt="0"/>
      <dgm:spPr/>
    </dgm:pt>
    <dgm:pt modelId="{9204663B-DBED-45A3-AC1F-C6340FA77716}" type="pres">
      <dgm:prSet presAssocID="{5B3BB96E-744B-4BF8-940D-0482B8B151A3}" presName="Name19" presStyleLbl="parChTrans1D3" presStyleIdx="0" presStyleCnt="3"/>
      <dgm:spPr/>
    </dgm:pt>
    <dgm:pt modelId="{C57A5439-A29B-483D-905F-41B57CF8D5EF}" type="pres">
      <dgm:prSet presAssocID="{8A6F836C-E3B1-4434-8D9E-358C3C00178F}" presName="Name21" presStyleCnt="0"/>
      <dgm:spPr/>
    </dgm:pt>
    <dgm:pt modelId="{5F2A5C8C-862E-4A0F-9ECD-A634F34BE65B}" type="pres">
      <dgm:prSet presAssocID="{8A6F836C-E3B1-4434-8D9E-358C3C00178F}" presName="level2Shape" presStyleLbl="node3" presStyleIdx="0" presStyleCnt="3" custScaleX="180288" custScaleY="120609"/>
      <dgm:spPr/>
    </dgm:pt>
    <dgm:pt modelId="{142FBCD4-10D7-4C09-8C0B-B90F1F344E97}" type="pres">
      <dgm:prSet presAssocID="{8A6F836C-E3B1-4434-8D9E-358C3C00178F}" presName="hierChild3" presStyleCnt="0"/>
      <dgm:spPr/>
    </dgm:pt>
    <dgm:pt modelId="{75E6B62C-18C1-4D69-A443-9FBE1122051E}" type="pres">
      <dgm:prSet presAssocID="{A2DDC5D8-1468-4E4B-AF66-276F72E673A2}" presName="Name19" presStyleLbl="parChTrans1D3" presStyleIdx="1" presStyleCnt="3"/>
      <dgm:spPr/>
    </dgm:pt>
    <dgm:pt modelId="{AF1DDE67-030B-4FE1-847F-994E62EE4C4B}" type="pres">
      <dgm:prSet presAssocID="{D905CEA9-58F9-48A2-B5DD-9216BB388B0F}" presName="Name21" presStyleCnt="0"/>
      <dgm:spPr/>
    </dgm:pt>
    <dgm:pt modelId="{D5CF9911-29F8-4391-8D9E-C385340F9576}" type="pres">
      <dgm:prSet presAssocID="{D905CEA9-58F9-48A2-B5DD-9216BB388B0F}" presName="level2Shape" presStyleLbl="node3" presStyleIdx="1" presStyleCnt="3" custScaleX="187186" custScaleY="120127"/>
      <dgm:spPr/>
    </dgm:pt>
    <dgm:pt modelId="{C99933D1-EE6C-4A26-885D-D0EC91C7DA75}" type="pres">
      <dgm:prSet presAssocID="{D905CEA9-58F9-48A2-B5DD-9216BB388B0F}" presName="hierChild3" presStyleCnt="0"/>
      <dgm:spPr/>
    </dgm:pt>
    <dgm:pt modelId="{B2D7456B-5F44-4AA7-90F7-67F42D032726}" type="pres">
      <dgm:prSet presAssocID="{4CEC0DE1-D327-4C47-8002-F8F4116ACE7D}" presName="Name19" presStyleLbl="parChTrans1D3" presStyleIdx="2" presStyleCnt="3"/>
      <dgm:spPr/>
    </dgm:pt>
    <dgm:pt modelId="{33DEAC0C-EE18-409C-AAA2-F1FCBA3B4ADC}" type="pres">
      <dgm:prSet presAssocID="{7DB50731-7DA1-4B7B-86D6-3411E396B89D}" presName="Name21" presStyleCnt="0"/>
      <dgm:spPr/>
    </dgm:pt>
    <dgm:pt modelId="{BEC91B8E-7D26-4B95-B2AB-1F5EE33658C8}" type="pres">
      <dgm:prSet presAssocID="{7DB50731-7DA1-4B7B-86D6-3411E396B89D}" presName="level2Shape" presStyleLbl="node3" presStyleIdx="2" presStyleCnt="3" custScaleX="176488" custScaleY="120628"/>
      <dgm:spPr/>
    </dgm:pt>
    <dgm:pt modelId="{7C97AFC2-9F94-475A-9700-8E5E24992B62}" type="pres">
      <dgm:prSet presAssocID="{7DB50731-7DA1-4B7B-86D6-3411E396B89D}" presName="hierChild3" presStyleCnt="0"/>
      <dgm:spPr/>
    </dgm:pt>
    <dgm:pt modelId="{74EE712E-D3D6-4F79-BC86-321D4FA1D4A9}" type="pres">
      <dgm:prSet presAssocID="{4BEE7F37-D7F3-4C32-AF19-6F401B0AC618}" presName="bgShapesFlow" presStyleCnt="0"/>
      <dgm:spPr/>
    </dgm:pt>
  </dgm:ptLst>
  <dgm:cxnLst>
    <dgm:cxn modelId="{88B12010-69D3-4254-B9AE-DA2B56A8B34F}" type="presOf" srcId="{4CEC0DE1-D327-4C47-8002-F8F4116ACE7D}" destId="{B2D7456B-5F44-4AA7-90F7-67F42D032726}" srcOrd="0" destOrd="0" presId="urn:microsoft.com/office/officeart/2005/8/layout/hierarchy6"/>
    <dgm:cxn modelId="{4C2AC220-00F9-4688-9D1C-22B585A134F0}" type="presOf" srcId="{7DB50731-7DA1-4B7B-86D6-3411E396B89D}" destId="{BEC91B8E-7D26-4B95-B2AB-1F5EE33658C8}" srcOrd="0" destOrd="0" presId="urn:microsoft.com/office/officeart/2005/8/layout/hierarchy6"/>
    <dgm:cxn modelId="{303D2824-A1F4-4ADB-8521-822815D5CDE6}" srcId="{DAA537BD-5812-478B-A425-D38DB79D4035}" destId="{8A6F836C-E3B1-4434-8D9E-358C3C00178F}" srcOrd="0" destOrd="0" parTransId="{5B3BB96E-744B-4BF8-940D-0482B8B151A3}" sibTransId="{8BA0B4A3-DAF3-4C1C-A792-0C7A9ECAC3A3}"/>
    <dgm:cxn modelId="{C10B9C34-9219-422A-84AF-745345E4D175}" type="presOf" srcId="{D905CEA9-58F9-48A2-B5DD-9216BB388B0F}" destId="{D5CF9911-29F8-4391-8D9E-C385340F9576}" srcOrd="0" destOrd="0" presId="urn:microsoft.com/office/officeart/2005/8/layout/hierarchy6"/>
    <dgm:cxn modelId="{64E9E875-A336-4795-8E25-F802D798BABC}" type="presOf" srcId="{8A6F836C-E3B1-4434-8D9E-358C3C00178F}" destId="{5F2A5C8C-862E-4A0F-9ECD-A634F34BE65B}" srcOrd="0" destOrd="0" presId="urn:microsoft.com/office/officeart/2005/8/layout/hierarchy6"/>
    <dgm:cxn modelId="{C6CCD283-20F2-472D-A203-38AED4F04E84}" type="presOf" srcId="{4BEE7F37-D7F3-4C32-AF19-6F401B0AC618}" destId="{B015C0A5-C1D6-4675-A29B-0BFD1305C175}" srcOrd="0" destOrd="0" presId="urn:microsoft.com/office/officeart/2005/8/layout/hierarchy6"/>
    <dgm:cxn modelId="{98F5418B-21BA-4061-829D-6B5E753A7A32}" type="presOf" srcId="{7AB5FA91-63E6-498D-84EA-8B03E15CEF70}" destId="{D6263549-1E4A-44B4-BE95-17F5F168228C}" srcOrd="0" destOrd="0" presId="urn:microsoft.com/office/officeart/2005/8/layout/hierarchy6"/>
    <dgm:cxn modelId="{4C3CE78B-F991-4198-B556-96345FA7D22D}" srcId="{DAA537BD-5812-478B-A425-D38DB79D4035}" destId="{7DB50731-7DA1-4B7B-86D6-3411E396B89D}" srcOrd="2" destOrd="0" parTransId="{4CEC0DE1-D327-4C47-8002-F8F4116ACE7D}" sibTransId="{ACED4AA7-8F8D-4462-BDB5-2A7D8DCBA106}"/>
    <dgm:cxn modelId="{D82B2591-6348-4B8D-BE27-729261555329}" srcId="{6DFF09B5-A443-4274-BE5F-BD8B4E4F2FE9}" destId="{DAA537BD-5812-478B-A425-D38DB79D4035}" srcOrd="0" destOrd="0" parTransId="{7AB5FA91-63E6-498D-84EA-8B03E15CEF70}" sibTransId="{6775C3FD-C80C-4A7D-847D-0C1097A41F44}"/>
    <dgm:cxn modelId="{3AAEF196-0AE5-40F8-AC20-1D4C06CE20DF}" srcId="{DAA537BD-5812-478B-A425-D38DB79D4035}" destId="{D905CEA9-58F9-48A2-B5DD-9216BB388B0F}" srcOrd="1" destOrd="0" parTransId="{A2DDC5D8-1468-4E4B-AF66-276F72E673A2}" sibTransId="{C027CEFC-19CC-4E13-B3BB-9AED7952ED34}"/>
    <dgm:cxn modelId="{2D3994A3-DC2B-408F-A1DB-6818AFF454DD}" type="presOf" srcId="{6DFF09B5-A443-4274-BE5F-BD8B4E4F2FE9}" destId="{6CE879B0-B0F2-4F25-9494-C5541E1F61B1}" srcOrd="0" destOrd="0" presId="urn:microsoft.com/office/officeart/2005/8/layout/hierarchy6"/>
    <dgm:cxn modelId="{BF6A88BE-BA40-4B14-86FF-6A3C01C1DAA5}" type="presOf" srcId="{5B3BB96E-744B-4BF8-940D-0482B8B151A3}" destId="{9204663B-DBED-45A3-AC1F-C6340FA77716}" srcOrd="0" destOrd="0" presId="urn:microsoft.com/office/officeart/2005/8/layout/hierarchy6"/>
    <dgm:cxn modelId="{173CB9C0-358F-4817-AF26-5117DAB59A11}" type="presOf" srcId="{DAA537BD-5812-478B-A425-D38DB79D4035}" destId="{6F1A1DB8-7185-42D3-9D22-AEED8E10BBCE}" srcOrd="0" destOrd="0" presId="urn:microsoft.com/office/officeart/2005/8/layout/hierarchy6"/>
    <dgm:cxn modelId="{62A62CC1-888E-4CFC-A515-1DC52B4749FB}" srcId="{4BEE7F37-D7F3-4C32-AF19-6F401B0AC618}" destId="{6DFF09B5-A443-4274-BE5F-BD8B4E4F2FE9}" srcOrd="0" destOrd="0" parTransId="{F103488A-A80B-40EE-A5D4-EFDADD91D688}" sibTransId="{CED1EECB-B91C-424A-9111-D64A1EB350FA}"/>
    <dgm:cxn modelId="{4724B1C5-29DC-4F1D-A5B6-567A0E2FAAA4}" type="presOf" srcId="{A2DDC5D8-1468-4E4B-AF66-276F72E673A2}" destId="{75E6B62C-18C1-4D69-A443-9FBE1122051E}" srcOrd="0" destOrd="0" presId="urn:microsoft.com/office/officeart/2005/8/layout/hierarchy6"/>
    <dgm:cxn modelId="{7AE64745-D533-4384-B411-4FC22889292E}" type="presParOf" srcId="{B015C0A5-C1D6-4675-A29B-0BFD1305C175}" destId="{4E116EAB-E8AA-402C-90DC-6BFF254B50A7}" srcOrd="0" destOrd="0" presId="urn:microsoft.com/office/officeart/2005/8/layout/hierarchy6"/>
    <dgm:cxn modelId="{AB1656DA-7052-48DC-A77A-B3F3F224009F}" type="presParOf" srcId="{4E116EAB-E8AA-402C-90DC-6BFF254B50A7}" destId="{FC29D42B-8959-4657-94A7-14F5BA0DBB27}" srcOrd="0" destOrd="0" presId="urn:microsoft.com/office/officeart/2005/8/layout/hierarchy6"/>
    <dgm:cxn modelId="{650D08BE-ED02-4A3A-A9FE-939BE27E401F}" type="presParOf" srcId="{FC29D42B-8959-4657-94A7-14F5BA0DBB27}" destId="{C970EFC2-B28A-42F0-ABA6-D6B7E5E0B1DC}" srcOrd="0" destOrd="0" presId="urn:microsoft.com/office/officeart/2005/8/layout/hierarchy6"/>
    <dgm:cxn modelId="{A1015C9D-44B3-4730-BD79-65584B229EFB}" type="presParOf" srcId="{C970EFC2-B28A-42F0-ABA6-D6B7E5E0B1DC}" destId="{6CE879B0-B0F2-4F25-9494-C5541E1F61B1}" srcOrd="0" destOrd="0" presId="urn:microsoft.com/office/officeart/2005/8/layout/hierarchy6"/>
    <dgm:cxn modelId="{E2E9289D-3BAE-49AF-A2FB-92C3588E78FB}" type="presParOf" srcId="{C970EFC2-B28A-42F0-ABA6-D6B7E5E0B1DC}" destId="{2AE3FEF3-03F5-4C12-B105-BA17401884EE}" srcOrd="1" destOrd="0" presId="urn:microsoft.com/office/officeart/2005/8/layout/hierarchy6"/>
    <dgm:cxn modelId="{FC931C82-C3EF-44EB-A0F0-3E7B72CA8081}" type="presParOf" srcId="{2AE3FEF3-03F5-4C12-B105-BA17401884EE}" destId="{D6263549-1E4A-44B4-BE95-17F5F168228C}" srcOrd="0" destOrd="0" presId="urn:microsoft.com/office/officeart/2005/8/layout/hierarchy6"/>
    <dgm:cxn modelId="{DB8B6305-B3BC-4A12-813D-723326D3AF66}" type="presParOf" srcId="{2AE3FEF3-03F5-4C12-B105-BA17401884EE}" destId="{28D080EA-C54A-47F8-B0C1-67CA73E05AD4}" srcOrd="1" destOrd="0" presId="urn:microsoft.com/office/officeart/2005/8/layout/hierarchy6"/>
    <dgm:cxn modelId="{7EE6D8E7-C672-47C8-BCC9-8AAFE6FA830C}" type="presParOf" srcId="{28D080EA-C54A-47F8-B0C1-67CA73E05AD4}" destId="{6F1A1DB8-7185-42D3-9D22-AEED8E10BBCE}" srcOrd="0" destOrd="0" presId="urn:microsoft.com/office/officeart/2005/8/layout/hierarchy6"/>
    <dgm:cxn modelId="{AC40B345-4AEF-4638-9464-BFA5C7F5966B}" type="presParOf" srcId="{28D080EA-C54A-47F8-B0C1-67CA73E05AD4}" destId="{4223283C-229D-4028-8617-6680966988C5}" srcOrd="1" destOrd="0" presId="urn:microsoft.com/office/officeart/2005/8/layout/hierarchy6"/>
    <dgm:cxn modelId="{BF8087AF-CDC4-47A7-8879-CD27D9B629AD}" type="presParOf" srcId="{4223283C-229D-4028-8617-6680966988C5}" destId="{9204663B-DBED-45A3-AC1F-C6340FA77716}" srcOrd="0" destOrd="0" presId="urn:microsoft.com/office/officeart/2005/8/layout/hierarchy6"/>
    <dgm:cxn modelId="{5B1343FF-20DD-4919-927C-E42823B069CE}" type="presParOf" srcId="{4223283C-229D-4028-8617-6680966988C5}" destId="{C57A5439-A29B-483D-905F-41B57CF8D5EF}" srcOrd="1" destOrd="0" presId="urn:microsoft.com/office/officeart/2005/8/layout/hierarchy6"/>
    <dgm:cxn modelId="{E1A0EDD5-C128-4BBA-BEF0-FEBDDF236A28}" type="presParOf" srcId="{C57A5439-A29B-483D-905F-41B57CF8D5EF}" destId="{5F2A5C8C-862E-4A0F-9ECD-A634F34BE65B}" srcOrd="0" destOrd="0" presId="urn:microsoft.com/office/officeart/2005/8/layout/hierarchy6"/>
    <dgm:cxn modelId="{085AF393-4E7B-4CD5-BFF2-04907532B1D0}" type="presParOf" srcId="{C57A5439-A29B-483D-905F-41B57CF8D5EF}" destId="{142FBCD4-10D7-4C09-8C0B-B90F1F344E97}" srcOrd="1" destOrd="0" presId="urn:microsoft.com/office/officeart/2005/8/layout/hierarchy6"/>
    <dgm:cxn modelId="{6E4D1DF3-F646-400C-9065-BC4AC85A444A}" type="presParOf" srcId="{4223283C-229D-4028-8617-6680966988C5}" destId="{75E6B62C-18C1-4D69-A443-9FBE1122051E}" srcOrd="2" destOrd="0" presId="urn:microsoft.com/office/officeart/2005/8/layout/hierarchy6"/>
    <dgm:cxn modelId="{F28CD2C1-0CEA-414A-84DE-AF8D5EC30DF1}" type="presParOf" srcId="{4223283C-229D-4028-8617-6680966988C5}" destId="{AF1DDE67-030B-4FE1-847F-994E62EE4C4B}" srcOrd="3" destOrd="0" presId="urn:microsoft.com/office/officeart/2005/8/layout/hierarchy6"/>
    <dgm:cxn modelId="{13964212-7192-45D3-B195-3F426C509C2B}" type="presParOf" srcId="{AF1DDE67-030B-4FE1-847F-994E62EE4C4B}" destId="{D5CF9911-29F8-4391-8D9E-C385340F9576}" srcOrd="0" destOrd="0" presId="urn:microsoft.com/office/officeart/2005/8/layout/hierarchy6"/>
    <dgm:cxn modelId="{6FB56539-4964-4ED5-93D3-DB208B601AF0}" type="presParOf" srcId="{AF1DDE67-030B-4FE1-847F-994E62EE4C4B}" destId="{C99933D1-EE6C-4A26-885D-D0EC91C7DA75}" srcOrd="1" destOrd="0" presId="urn:microsoft.com/office/officeart/2005/8/layout/hierarchy6"/>
    <dgm:cxn modelId="{E22DE97C-D94B-4623-B4A1-4773DAB2573D}" type="presParOf" srcId="{4223283C-229D-4028-8617-6680966988C5}" destId="{B2D7456B-5F44-4AA7-90F7-67F42D032726}" srcOrd="4" destOrd="0" presId="urn:microsoft.com/office/officeart/2005/8/layout/hierarchy6"/>
    <dgm:cxn modelId="{0D5C4314-63D9-46FC-8BC0-351C3732D639}" type="presParOf" srcId="{4223283C-229D-4028-8617-6680966988C5}" destId="{33DEAC0C-EE18-409C-AAA2-F1FCBA3B4ADC}" srcOrd="5" destOrd="0" presId="urn:microsoft.com/office/officeart/2005/8/layout/hierarchy6"/>
    <dgm:cxn modelId="{59FCA82C-8BEA-4CE6-B142-1E984D47FBB6}" type="presParOf" srcId="{33DEAC0C-EE18-409C-AAA2-F1FCBA3B4ADC}" destId="{BEC91B8E-7D26-4B95-B2AB-1F5EE33658C8}" srcOrd="0" destOrd="0" presId="urn:microsoft.com/office/officeart/2005/8/layout/hierarchy6"/>
    <dgm:cxn modelId="{AEE1A5FA-B1CB-43F5-B063-5A1C94029E06}" type="presParOf" srcId="{33DEAC0C-EE18-409C-AAA2-F1FCBA3B4ADC}" destId="{7C97AFC2-9F94-475A-9700-8E5E24992B62}" srcOrd="1" destOrd="0" presId="urn:microsoft.com/office/officeart/2005/8/layout/hierarchy6"/>
    <dgm:cxn modelId="{91184982-50DE-45D9-91A9-64820AEF9691}" type="presParOf" srcId="{B015C0A5-C1D6-4675-A29B-0BFD1305C175}" destId="{74EE712E-D3D6-4F79-BC86-321D4FA1D4A9}" srcOrd="1" destOrd="0" presId="urn:microsoft.com/office/officeart/2005/8/layout/hierarchy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E879B0-B0F2-4F25-9494-C5541E1F61B1}">
      <dsp:nvSpPr>
        <dsp:cNvPr id="0" name=""/>
        <dsp:cNvSpPr/>
      </dsp:nvSpPr>
      <dsp:spPr>
        <a:xfrm>
          <a:off x="1828799" y="389730"/>
          <a:ext cx="5562600" cy="1117693"/>
        </a:xfrm>
        <a:prstGeom prst="roundRect">
          <a:avLst>
            <a:gd name="adj" fmla="val 10000"/>
          </a:avLst>
        </a:prstGeom>
        <a:noFill/>
        <a:ln w="19050">
          <a:solidFill>
            <a:schemeClr val="tx1"/>
          </a:solid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chemeClr val="tx1"/>
              </a:solidFill>
              <a:latin typeface="Arial" panose="020B0604020202020204" pitchFamily="34" charset="0"/>
              <a:cs typeface="Arial" panose="020B0604020202020204" pitchFamily="34" charset="0"/>
            </a:rPr>
            <a:t>ILRU's IL-NET National Training and Technical Assistance Center for Independent Living</a:t>
          </a:r>
        </a:p>
      </dsp:txBody>
      <dsp:txXfrm>
        <a:off x="1861535" y="422466"/>
        <a:ext cx="5497128" cy="1052221"/>
      </dsp:txXfrm>
    </dsp:sp>
    <dsp:sp modelId="{D6263549-1E4A-44B4-BE95-17F5F168228C}">
      <dsp:nvSpPr>
        <dsp:cNvPr id="0" name=""/>
        <dsp:cNvSpPr/>
      </dsp:nvSpPr>
      <dsp:spPr>
        <a:xfrm>
          <a:off x="4564380" y="1507424"/>
          <a:ext cx="91440" cy="406985"/>
        </a:xfrm>
        <a:custGeom>
          <a:avLst/>
          <a:gdLst/>
          <a:ahLst/>
          <a:cxnLst/>
          <a:rect l="0" t="0" r="0" b="0"/>
          <a:pathLst>
            <a:path>
              <a:moveTo>
                <a:pt x="45720" y="0"/>
              </a:moveTo>
              <a:lnTo>
                <a:pt x="45720" y="406985"/>
              </a:lnTo>
            </a:path>
          </a:pathLst>
        </a:custGeom>
        <a:noFill/>
        <a:ln w="6350" cap="flat" cmpd="sng" algn="ctr">
          <a:solidFill>
            <a:schemeClr val="tx1"/>
          </a:solidFill>
          <a:prstDash val="solid"/>
          <a:miter lim="800000"/>
        </a:ln>
        <a:effectLst/>
      </dsp:spPr>
      <dsp:style>
        <a:lnRef idx="1">
          <a:scrgbClr r="0" g="0" b="0"/>
        </a:lnRef>
        <a:fillRef idx="0">
          <a:scrgbClr r="0" g="0" b="0"/>
        </a:fillRef>
        <a:effectRef idx="0">
          <a:scrgbClr r="0" g="0" b="0"/>
        </a:effectRef>
        <a:fontRef idx="minor"/>
      </dsp:style>
    </dsp:sp>
    <dsp:sp modelId="{6F1A1DB8-7185-42D3-9D22-AEED8E10BBCE}">
      <dsp:nvSpPr>
        <dsp:cNvPr id="0" name=""/>
        <dsp:cNvSpPr/>
      </dsp:nvSpPr>
      <dsp:spPr>
        <a:xfrm>
          <a:off x="2895595" y="1914410"/>
          <a:ext cx="3429009" cy="1743189"/>
        </a:xfrm>
        <a:prstGeom prst="roundRect">
          <a:avLst>
            <a:gd name="adj" fmla="val 10000"/>
          </a:avLst>
        </a:prstGeom>
        <a:noFill/>
        <a:ln w="15875">
          <a:solidFill>
            <a:schemeClr val="tx1"/>
          </a:solid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br>
            <a:rPr lang="en-US" sz="1400" b="1" kern="1200" dirty="0">
              <a:solidFill>
                <a:schemeClr val="tx1"/>
              </a:solidFill>
              <a:latin typeface="Arial" panose="020B0604020202020204" pitchFamily="34" charset="0"/>
              <a:cs typeface="Arial" panose="020B0604020202020204" pitchFamily="34" charset="0"/>
            </a:rPr>
          </a:br>
          <a:r>
            <a:rPr lang="en-US" sz="1400" b="1" kern="1200" dirty="0">
              <a:solidFill>
                <a:schemeClr val="tx1"/>
              </a:solidFill>
              <a:latin typeface="Arial" panose="020B0604020202020204" pitchFamily="34" charset="0"/>
              <a:cs typeface="Arial" panose="020B0604020202020204" pitchFamily="34" charset="0"/>
            </a:rPr>
            <a:t>ILRU</a:t>
          </a:r>
        </a:p>
        <a:p>
          <a:pPr marL="0" lvl="0" indent="0" algn="ctr" defTabSz="622300">
            <a:lnSpc>
              <a:spcPct val="90000"/>
            </a:lnSpc>
            <a:spcBef>
              <a:spcPct val="0"/>
            </a:spcBef>
            <a:spcAft>
              <a:spcPct val="35000"/>
            </a:spcAft>
            <a:buNone/>
          </a:pPr>
          <a:r>
            <a:rPr lang="en-US" sz="1400" kern="1200" dirty="0">
              <a:solidFill>
                <a:schemeClr val="tx1"/>
              </a:solidFill>
              <a:latin typeface="Arial" panose="020B0604020202020204" pitchFamily="34" charset="0"/>
              <a:cs typeface="Arial" panose="020B0604020202020204" pitchFamily="34" charset="0"/>
            </a:rPr>
            <a:t>-T/TA Center Oversight</a:t>
          </a:r>
          <a:br>
            <a:rPr lang="en-US" sz="1400" kern="1200" dirty="0">
              <a:solidFill>
                <a:schemeClr val="tx1"/>
              </a:solidFill>
              <a:latin typeface="Arial" panose="020B0604020202020204" pitchFamily="34" charset="0"/>
              <a:cs typeface="Arial" panose="020B0604020202020204" pitchFamily="34" charset="0"/>
            </a:rPr>
          </a:br>
          <a:r>
            <a:rPr lang="en-US" sz="1400" kern="1200" dirty="0">
              <a:solidFill>
                <a:schemeClr val="tx1"/>
              </a:solidFill>
              <a:latin typeface="Arial" panose="020B0604020202020204" pitchFamily="34" charset="0"/>
              <a:cs typeface="Arial" panose="020B0604020202020204" pitchFamily="34" charset="0"/>
            </a:rPr>
            <a:t>- Training and Technical Assistance</a:t>
          </a:r>
          <a:br>
            <a:rPr lang="en-US" sz="1400" kern="1200" dirty="0">
              <a:solidFill>
                <a:schemeClr val="tx1"/>
              </a:solidFill>
              <a:latin typeface="Arial" panose="020B0604020202020204" pitchFamily="34" charset="0"/>
              <a:cs typeface="Arial" panose="020B0604020202020204" pitchFamily="34" charset="0"/>
            </a:rPr>
          </a:br>
          <a:r>
            <a:rPr lang="en-US" sz="1400" kern="1200" dirty="0">
              <a:solidFill>
                <a:schemeClr val="tx1"/>
              </a:solidFill>
              <a:latin typeface="Arial" panose="020B0604020202020204" pitchFamily="34" charset="0"/>
              <a:cs typeface="Arial" panose="020B0604020202020204" pitchFamily="34" charset="0"/>
            </a:rPr>
            <a:t>- Intensive Support</a:t>
          </a:r>
          <a:br>
            <a:rPr lang="en-US" sz="1400" kern="1200" dirty="0">
              <a:solidFill>
                <a:schemeClr val="tx1"/>
              </a:solidFill>
              <a:latin typeface="Arial" panose="020B0604020202020204" pitchFamily="34" charset="0"/>
              <a:cs typeface="Arial" panose="020B0604020202020204" pitchFamily="34" charset="0"/>
            </a:rPr>
          </a:br>
          <a:r>
            <a:rPr lang="en-US" sz="1400" kern="1200" dirty="0">
              <a:solidFill>
                <a:schemeClr val="tx1"/>
              </a:solidFill>
              <a:latin typeface="Arial" panose="020B0604020202020204" pitchFamily="34" charset="0"/>
              <a:cs typeface="Arial" panose="020B0604020202020204" pitchFamily="34" charset="0"/>
            </a:rPr>
            <a:t>- Operates Website</a:t>
          </a:r>
          <a:br>
            <a:rPr lang="en-US" sz="1400" kern="1200" dirty="0">
              <a:solidFill>
                <a:schemeClr val="tx1"/>
              </a:solidFill>
              <a:latin typeface="Arial" panose="020B0604020202020204" pitchFamily="34" charset="0"/>
              <a:cs typeface="Arial" panose="020B0604020202020204" pitchFamily="34" charset="0"/>
            </a:rPr>
          </a:br>
          <a:r>
            <a:rPr lang="en-US" sz="1400" kern="1200" dirty="0">
              <a:solidFill>
                <a:schemeClr val="tx1"/>
              </a:solidFill>
              <a:latin typeface="Arial" panose="020B0604020202020204" pitchFamily="34" charset="0"/>
              <a:cs typeface="Arial" panose="020B0604020202020204" pitchFamily="34" charset="0"/>
            </a:rPr>
            <a:t>- T&amp;TA Evaluations</a:t>
          </a:r>
        </a:p>
      </dsp:txBody>
      <dsp:txXfrm>
        <a:off x="2946651" y="1965466"/>
        <a:ext cx="3326897" cy="1641077"/>
      </dsp:txXfrm>
    </dsp:sp>
    <dsp:sp modelId="{9204663B-DBED-45A3-AC1F-C6340FA77716}">
      <dsp:nvSpPr>
        <dsp:cNvPr id="0" name=""/>
        <dsp:cNvSpPr/>
      </dsp:nvSpPr>
      <dsp:spPr>
        <a:xfrm>
          <a:off x="1377053" y="3657599"/>
          <a:ext cx="3233046" cy="406985"/>
        </a:xfrm>
        <a:custGeom>
          <a:avLst/>
          <a:gdLst/>
          <a:ahLst/>
          <a:cxnLst/>
          <a:rect l="0" t="0" r="0" b="0"/>
          <a:pathLst>
            <a:path>
              <a:moveTo>
                <a:pt x="3233046" y="0"/>
              </a:moveTo>
              <a:lnTo>
                <a:pt x="3233046" y="203492"/>
              </a:lnTo>
              <a:lnTo>
                <a:pt x="0" y="203492"/>
              </a:lnTo>
              <a:lnTo>
                <a:pt x="0" y="406985"/>
              </a:lnTo>
            </a:path>
          </a:pathLst>
        </a:custGeom>
        <a:noFill/>
        <a:ln w="6350" cap="flat" cmpd="sng" algn="ctr">
          <a:solidFill>
            <a:schemeClr val="tx1"/>
          </a:solidFill>
          <a:prstDash val="solid"/>
          <a:miter lim="800000"/>
        </a:ln>
        <a:effectLst/>
      </dsp:spPr>
      <dsp:style>
        <a:lnRef idx="1">
          <a:scrgbClr r="0" g="0" b="0"/>
        </a:lnRef>
        <a:fillRef idx="0">
          <a:scrgbClr r="0" g="0" b="0"/>
        </a:fillRef>
        <a:effectRef idx="0">
          <a:scrgbClr r="0" g="0" b="0"/>
        </a:effectRef>
        <a:fontRef idx="minor"/>
      </dsp:style>
    </dsp:sp>
    <dsp:sp modelId="{5F2A5C8C-862E-4A0F-9ECD-A634F34BE65B}">
      <dsp:nvSpPr>
        <dsp:cNvPr id="0" name=""/>
        <dsp:cNvSpPr/>
      </dsp:nvSpPr>
      <dsp:spPr>
        <a:xfrm>
          <a:off x="1280" y="4064585"/>
          <a:ext cx="2751546" cy="1227152"/>
        </a:xfrm>
        <a:prstGeom prst="roundRect">
          <a:avLst>
            <a:gd name="adj" fmla="val 10000"/>
          </a:avLst>
        </a:prstGeom>
        <a:noFill/>
        <a:ln w="15875">
          <a:solidFill>
            <a:schemeClr val="tx1"/>
          </a:solid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chemeClr val="tx1"/>
              </a:solidFill>
              <a:latin typeface="Arial" panose="020B0604020202020204" pitchFamily="34" charset="0"/>
              <a:cs typeface="Arial" panose="020B0604020202020204" pitchFamily="34" charset="0"/>
            </a:rPr>
            <a:t>National Council on Independent Living (NCIL)</a:t>
          </a:r>
        </a:p>
        <a:p>
          <a:pPr marL="0" lvl="0" indent="0" algn="ctr" defTabSz="622300">
            <a:lnSpc>
              <a:spcPct val="90000"/>
            </a:lnSpc>
            <a:spcBef>
              <a:spcPct val="0"/>
            </a:spcBef>
            <a:spcAft>
              <a:spcPct val="35000"/>
            </a:spcAft>
            <a:buNone/>
          </a:pPr>
          <a:r>
            <a:rPr lang="en-US" sz="1400" kern="1200" dirty="0">
              <a:solidFill>
                <a:schemeClr val="tx1"/>
              </a:solidFill>
              <a:latin typeface="Arial" panose="020B0604020202020204" pitchFamily="34" charset="0"/>
              <a:cs typeface="Arial" panose="020B0604020202020204" pitchFamily="34" charset="0"/>
            </a:rPr>
            <a:t>- Logistics for Institutes, On-Location &amp; Webinars</a:t>
          </a:r>
          <a:br>
            <a:rPr lang="en-US" sz="1400" kern="1200" dirty="0">
              <a:solidFill>
                <a:schemeClr val="tx1"/>
              </a:solidFill>
              <a:latin typeface="Arial" panose="020B0604020202020204" pitchFamily="34" charset="0"/>
              <a:cs typeface="Arial" panose="020B0604020202020204" pitchFamily="34" charset="0"/>
            </a:rPr>
          </a:br>
          <a:r>
            <a:rPr lang="en-US" sz="1400" kern="1200" dirty="0">
              <a:solidFill>
                <a:schemeClr val="tx1"/>
              </a:solidFill>
              <a:latin typeface="Arial" panose="020B0604020202020204" pitchFamily="34" charset="0"/>
              <a:cs typeface="Arial" panose="020B0604020202020204" pitchFamily="34" charset="0"/>
            </a:rPr>
            <a:t>- Coordinate Learning Collaboratives</a:t>
          </a:r>
        </a:p>
      </dsp:txBody>
      <dsp:txXfrm>
        <a:off x="37222" y="4100527"/>
        <a:ext cx="2679662" cy="1155268"/>
      </dsp:txXfrm>
    </dsp:sp>
    <dsp:sp modelId="{75E6B62C-18C1-4D69-A443-9FBE1122051E}">
      <dsp:nvSpPr>
        <dsp:cNvPr id="0" name=""/>
        <dsp:cNvSpPr/>
      </dsp:nvSpPr>
      <dsp:spPr>
        <a:xfrm>
          <a:off x="4564380" y="3657599"/>
          <a:ext cx="91440" cy="406985"/>
        </a:xfrm>
        <a:custGeom>
          <a:avLst/>
          <a:gdLst/>
          <a:ahLst/>
          <a:cxnLst/>
          <a:rect l="0" t="0" r="0" b="0"/>
          <a:pathLst>
            <a:path>
              <a:moveTo>
                <a:pt x="45720" y="0"/>
              </a:moveTo>
              <a:lnTo>
                <a:pt x="45720" y="203492"/>
              </a:lnTo>
              <a:lnTo>
                <a:pt x="74717" y="203492"/>
              </a:lnTo>
              <a:lnTo>
                <a:pt x="74717" y="406985"/>
              </a:lnTo>
            </a:path>
          </a:pathLst>
        </a:custGeom>
        <a:noFill/>
        <a:ln w="6350" cap="flat" cmpd="sng" algn="ctr">
          <a:solidFill>
            <a:schemeClr val="tx1"/>
          </a:solidFill>
          <a:prstDash val="solid"/>
          <a:miter lim="800000"/>
        </a:ln>
        <a:effectLst/>
      </dsp:spPr>
      <dsp:style>
        <a:lnRef idx="1">
          <a:scrgbClr r="0" g="0" b="0"/>
        </a:lnRef>
        <a:fillRef idx="0">
          <a:scrgbClr r="0" g="0" b="0"/>
        </a:fillRef>
        <a:effectRef idx="0">
          <a:scrgbClr r="0" g="0" b="0"/>
        </a:effectRef>
        <a:fontRef idx="minor"/>
      </dsp:style>
    </dsp:sp>
    <dsp:sp modelId="{D5CF9911-29F8-4391-8D9E-C385340F9576}">
      <dsp:nvSpPr>
        <dsp:cNvPr id="0" name=""/>
        <dsp:cNvSpPr/>
      </dsp:nvSpPr>
      <dsp:spPr>
        <a:xfrm>
          <a:off x="3210685" y="4064585"/>
          <a:ext cx="2856823" cy="1222248"/>
        </a:xfrm>
        <a:prstGeom prst="roundRect">
          <a:avLst>
            <a:gd name="adj" fmla="val 10000"/>
          </a:avLst>
        </a:prstGeom>
        <a:noFill/>
        <a:ln w="15875">
          <a:solidFill>
            <a:schemeClr val="tx1"/>
          </a:solid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chemeClr val="tx1"/>
              </a:solidFill>
              <a:latin typeface="Arial" panose="020B0604020202020204" pitchFamily="34" charset="0"/>
              <a:cs typeface="Arial" panose="020B0604020202020204" pitchFamily="34" charset="0"/>
            </a:rPr>
            <a:t>Association for Rural Independent Living (APRIL)</a:t>
          </a:r>
        </a:p>
        <a:p>
          <a:pPr marL="0" lvl="0" indent="0" algn="ctr" defTabSz="622300">
            <a:lnSpc>
              <a:spcPct val="90000"/>
            </a:lnSpc>
            <a:spcBef>
              <a:spcPct val="0"/>
            </a:spcBef>
            <a:spcAft>
              <a:spcPct val="35000"/>
            </a:spcAft>
            <a:buNone/>
          </a:pPr>
          <a:r>
            <a:rPr lang="en-US" sz="1400" kern="1200" dirty="0">
              <a:solidFill>
                <a:schemeClr val="tx1"/>
              </a:solidFill>
              <a:latin typeface="Arial" panose="020B0604020202020204" pitchFamily="34" charset="0"/>
              <a:cs typeface="Arial" panose="020B0604020202020204" pitchFamily="34" charset="0"/>
            </a:rPr>
            <a:t>- Coordinate Peer Mentoring</a:t>
          </a:r>
        </a:p>
        <a:p>
          <a:pPr marL="0" lvl="0" indent="0" algn="ctr" defTabSz="622300">
            <a:lnSpc>
              <a:spcPct val="90000"/>
            </a:lnSpc>
            <a:spcBef>
              <a:spcPct val="0"/>
            </a:spcBef>
            <a:spcAft>
              <a:spcPct val="35000"/>
            </a:spcAft>
            <a:buNone/>
          </a:pPr>
          <a:r>
            <a:rPr lang="en-US" sz="1400" kern="1200" dirty="0">
              <a:solidFill>
                <a:schemeClr val="tx1"/>
              </a:solidFill>
              <a:latin typeface="Arial" panose="020B0604020202020204" pitchFamily="34" charset="0"/>
              <a:cs typeface="Arial" panose="020B0604020202020204" pitchFamily="34" charset="0"/>
            </a:rPr>
            <a:t>- Coordinate Rural Conversation Community calls</a:t>
          </a:r>
        </a:p>
      </dsp:txBody>
      <dsp:txXfrm>
        <a:off x="3246483" y="4100383"/>
        <a:ext cx="2785227" cy="1150652"/>
      </dsp:txXfrm>
    </dsp:sp>
    <dsp:sp modelId="{B2D7456B-5F44-4AA7-90F7-67F42D032726}">
      <dsp:nvSpPr>
        <dsp:cNvPr id="0" name=""/>
        <dsp:cNvSpPr/>
      </dsp:nvSpPr>
      <dsp:spPr>
        <a:xfrm>
          <a:off x="4610100" y="3657599"/>
          <a:ext cx="3262043" cy="406985"/>
        </a:xfrm>
        <a:custGeom>
          <a:avLst/>
          <a:gdLst/>
          <a:ahLst/>
          <a:cxnLst/>
          <a:rect l="0" t="0" r="0" b="0"/>
          <a:pathLst>
            <a:path>
              <a:moveTo>
                <a:pt x="0" y="0"/>
              </a:moveTo>
              <a:lnTo>
                <a:pt x="0" y="203492"/>
              </a:lnTo>
              <a:lnTo>
                <a:pt x="3262043" y="203492"/>
              </a:lnTo>
              <a:lnTo>
                <a:pt x="3262043" y="406985"/>
              </a:lnTo>
            </a:path>
          </a:pathLst>
        </a:custGeom>
        <a:noFill/>
        <a:ln w="6350" cap="flat" cmpd="sng" algn="ctr">
          <a:solidFill>
            <a:schemeClr val="tx1"/>
          </a:solidFill>
          <a:prstDash val="solid"/>
          <a:miter lim="800000"/>
        </a:ln>
        <a:effectLst/>
      </dsp:spPr>
      <dsp:style>
        <a:lnRef idx="1">
          <a:scrgbClr r="0" g="0" b="0"/>
        </a:lnRef>
        <a:fillRef idx="0">
          <a:scrgbClr r="0" g="0" b="0"/>
        </a:fillRef>
        <a:effectRef idx="0">
          <a:scrgbClr r="0" g="0" b="0"/>
        </a:effectRef>
        <a:fontRef idx="minor"/>
      </dsp:style>
    </dsp:sp>
    <dsp:sp modelId="{BEC91B8E-7D26-4B95-B2AB-1F5EE33658C8}">
      <dsp:nvSpPr>
        <dsp:cNvPr id="0" name=""/>
        <dsp:cNvSpPr/>
      </dsp:nvSpPr>
      <dsp:spPr>
        <a:xfrm>
          <a:off x="6525368" y="4064585"/>
          <a:ext cx="2693551" cy="1227345"/>
        </a:xfrm>
        <a:prstGeom prst="roundRect">
          <a:avLst>
            <a:gd name="adj" fmla="val 10000"/>
          </a:avLst>
        </a:prstGeom>
        <a:noFill/>
        <a:ln w="15875">
          <a:solidFill>
            <a:schemeClr val="tx1"/>
          </a:solid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chemeClr val="tx1"/>
              </a:solidFill>
              <a:latin typeface="Arial" panose="020B0604020202020204" pitchFamily="34" charset="0"/>
              <a:cs typeface="Arial" panose="020B0604020202020204" pitchFamily="34" charset="0"/>
            </a:rPr>
            <a:t>The University of Montana Rural Institute and RTC: Rural </a:t>
          </a:r>
        </a:p>
        <a:p>
          <a:pPr marL="0" lvl="0" indent="0" algn="ctr" defTabSz="622300">
            <a:lnSpc>
              <a:spcPct val="90000"/>
            </a:lnSpc>
            <a:spcBef>
              <a:spcPct val="0"/>
            </a:spcBef>
            <a:spcAft>
              <a:spcPct val="35000"/>
            </a:spcAft>
            <a:buNone/>
          </a:pPr>
          <a:r>
            <a:rPr lang="en-US" sz="1400" kern="1200" dirty="0">
              <a:solidFill>
                <a:schemeClr val="tx1"/>
              </a:solidFill>
              <a:latin typeface="Arial" panose="020B0604020202020204" pitchFamily="34" charset="0"/>
              <a:cs typeface="Arial" panose="020B0604020202020204" pitchFamily="34" charset="0"/>
            </a:rPr>
            <a:t>- Employs TA Coordinator</a:t>
          </a:r>
        </a:p>
        <a:p>
          <a:pPr marL="0" lvl="0" indent="0" algn="ctr" defTabSz="622300">
            <a:lnSpc>
              <a:spcPct val="90000"/>
            </a:lnSpc>
            <a:spcBef>
              <a:spcPct val="0"/>
            </a:spcBef>
            <a:spcAft>
              <a:spcPct val="35000"/>
            </a:spcAft>
            <a:buNone/>
          </a:pPr>
          <a:r>
            <a:rPr lang="en-US" sz="1400" kern="1200" dirty="0">
              <a:solidFill>
                <a:schemeClr val="tx1"/>
              </a:solidFill>
              <a:latin typeface="Arial" panose="020B0604020202020204" pitchFamily="34" charset="0"/>
              <a:cs typeface="Arial" panose="020B0604020202020204" pitchFamily="34" charset="0"/>
            </a:rPr>
            <a:t>- Key organization in the multi-stakeholder group</a:t>
          </a:r>
        </a:p>
      </dsp:txBody>
      <dsp:txXfrm>
        <a:off x="6561316" y="4100533"/>
        <a:ext cx="2621655" cy="115544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435EDD98-0BE7-4947-A387-4990F7AFBD5B}" type="datetimeFigureOut">
              <a:rPr lang="en-US" smtClean="0"/>
              <a:t>11/1/2022</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815F497E-2CFB-4B9B-B204-045FD3ACCA08}" type="slidenum">
              <a:rPr lang="en-US" smtClean="0"/>
              <a:t>‹#›</a:t>
            </a:fld>
            <a:endParaRPr lang="en-US" dirty="0"/>
          </a:p>
        </p:txBody>
      </p:sp>
    </p:spTree>
    <p:extLst>
      <p:ext uri="{BB962C8B-B14F-4D97-AF65-F5344CB8AC3E}">
        <p14:creationId xmlns:p14="http://schemas.microsoft.com/office/powerpoint/2010/main" val="38997358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B87D9D1-A72C-4980-BA97-6D821C250A20}" type="datetimeFigureOut">
              <a:rPr lang="en-US" smtClean="0"/>
              <a:t>11/1/2022</a:t>
            </a:fld>
            <a:endParaRPr lang="en-US" dirty="0"/>
          </a:p>
        </p:txBody>
      </p:sp>
      <p:sp>
        <p:nvSpPr>
          <p:cNvPr id="4" name="Slide Image Placeholder 3"/>
          <p:cNvSpPr>
            <a:spLocks noGrp="1" noRot="1" noChangeAspect="1"/>
          </p:cNvSpPr>
          <p:nvPr>
            <p:ph type="sldImg" idx="2"/>
          </p:nvPr>
        </p:nvSpPr>
        <p:spPr>
          <a:xfrm>
            <a:off x="1249363" y="696913"/>
            <a:ext cx="4511675"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F40FD86-9BCF-4886-A05C-E17597BA8168}" type="slidenum">
              <a:rPr lang="en-US" smtClean="0"/>
              <a:t>‹#›</a:t>
            </a:fld>
            <a:endParaRPr lang="en-US" dirty="0"/>
          </a:p>
        </p:txBody>
      </p:sp>
    </p:spTree>
    <p:extLst>
      <p:ext uri="{BB962C8B-B14F-4D97-AF65-F5344CB8AC3E}">
        <p14:creationId xmlns:p14="http://schemas.microsoft.com/office/powerpoint/2010/main" val="572508534"/>
      </p:ext>
    </p:extLst>
  </p:cSld>
  <p:clrMap bg1="lt1" tx1="dk1" bg2="lt2" tx2="dk2" accent1="accent1" accent2="accent2" accent3="accent3" accent4="accent4" accent5="accent5" accent6="accent6" hlink="hlink" folHlink="folHlink"/>
  <p:notesStyle>
    <a:lvl1pPr marL="0" algn="l" defTabSz="1018824" rtl="0" eaLnBrk="1" latinLnBrk="0" hangingPunct="1">
      <a:defRPr sz="1300" kern="1200">
        <a:solidFill>
          <a:schemeClr val="tx1"/>
        </a:solidFill>
        <a:latin typeface="+mn-lt"/>
        <a:ea typeface="+mn-ea"/>
        <a:cs typeface="+mn-cs"/>
      </a:defRPr>
    </a:lvl1pPr>
    <a:lvl2pPr marL="509412" algn="l" defTabSz="1018824" rtl="0" eaLnBrk="1" latinLnBrk="0" hangingPunct="1">
      <a:defRPr sz="1300" kern="1200">
        <a:solidFill>
          <a:schemeClr val="tx1"/>
        </a:solidFill>
        <a:latin typeface="+mn-lt"/>
        <a:ea typeface="+mn-ea"/>
        <a:cs typeface="+mn-cs"/>
      </a:defRPr>
    </a:lvl2pPr>
    <a:lvl3pPr marL="1018824" algn="l" defTabSz="1018824" rtl="0" eaLnBrk="1" latinLnBrk="0" hangingPunct="1">
      <a:defRPr sz="1300" kern="1200">
        <a:solidFill>
          <a:schemeClr val="tx1"/>
        </a:solidFill>
        <a:latin typeface="+mn-lt"/>
        <a:ea typeface="+mn-ea"/>
        <a:cs typeface="+mn-cs"/>
      </a:defRPr>
    </a:lvl3pPr>
    <a:lvl4pPr marL="1528237" algn="l" defTabSz="1018824" rtl="0" eaLnBrk="1" latinLnBrk="0" hangingPunct="1">
      <a:defRPr sz="1300" kern="1200">
        <a:solidFill>
          <a:schemeClr val="tx1"/>
        </a:solidFill>
        <a:latin typeface="+mn-lt"/>
        <a:ea typeface="+mn-ea"/>
        <a:cs typeface="+mn-cs"/>
      </a:defRPr>
    </a:lvl4pPr>
    <a:lvl5pPr marL="2037649" algn="l" defTabSz="1018824" rtl="0" eaLnBrk="1" latinLnBrk="0" hangingPunct="1">
      <a:defRPr sz="1300" kern="1200">
        <a:solidFill>
          <a:schemeClr val="tx1"/>
        </a:solidFill>
        <a:latin typeface="+mn-lt"/>
        <a:ea typeface="+mn-ea"/>
        <a:cs typeface="+mn-cs"/>
      </a:defRPr>
    </a:lvl5pPr>
    <a:lvl6pPr marL="2547061" algn="l" defTabSz="1018824" rtl="0" eaLnBrk="1" latinLnBrk="0" hangingPunct="1">
      <a:defRPr sz="1300" kern="1200">
        <a:solidFill>
          <a:schemeClr val="tx1"/>
        </a:solidFill>
        <a:latin typeface="+mn-lt"/>
        <a:ea typeface="+mn-ea"/>
        <a:cs typeface="+mn-cs"/>
      </a:defRPr>
    </a:lvl6pPr>
    <a:lvl7pPr marL="3056473" algn="l" defTabSz="1018824" rtl="0" eaLnBrk="1" latinLnBrk="0" hangingPunct="1">
      <a:defRPr sz="1300" kern="1200">
        <a:solidFill>
          <a:schemeClr val="tx1"/>
        </a:solidFill>
        <a:latin typeface="+mn-lt"/>
        <a:ea typeface="+mn-ea"/>
        <a:cs typeface="+mn-cs"/>
      </a:defRPr>
    </a:lvl7pPr>
    <a:lvl8pPr marL="3565886" algn="l" defTabSz="1018824" rtl="0" eaLnBrk="1" latinLnBrk="0" hangingPunct="1">
      <a:defRPr sz="1300" kern="1200">
        <a:solidFill>
          <a:schemeClr val="tx1"/>
        </a:solidFill>
        <a:latin typeface="+mn-lt"/>
        <a:ea typeface="+mn-ea"/>
        <a:cs typeface="+mn-cs"/>
      </a:defRPr>
    </a:lvl8pPr>
    <a:lvl9pPr marL="4075298" algn="l" defTabSz="1018824"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1</a:t>
            </a:fld>
            <a:endParaRPr lang="en-US" dirty="0"/>
          </a:p>
        </p:txBody>
      </p:sp>
    </p:spTree>
    <p:extLst>
      <p:ext uri="{BB962C8B-B14F-4D97-AF65-F5344CB8AC3E}">
        <p14:creationId xmlns:p14="http://schemas.microsoft.com/office/powerpoint/2010/main" val="5095392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10</a:t>
            </a:fld>
            <a:endParaRPr lang="en-US" dirty="0"/>
          </a:p>
        </p:txBody>
      </p:sp>
    </p:spTree>
    <p:extLst>
      <p:ext uri="{BB962C8B-B14F-4D97-AF65-F5344CB8AC3E}">
        <p14:creationId xmlns:p14="http://schemas.microsoft.com/office/powerpoint/2010/main" val="18145214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11</a:t>
            </a:fld>
            <a:endParaRPr lang="en-US" dirty="0"/>
          </a:p>
        </p:txBody>
      </p:sp>
    </p:spTree>
    <p:extLst>
      <p:ext uri="{BB962C8B-B14F-4D97-AF65-F5344CB8AC3E}">
        <p14:creationId xmlns:p14="http://schemas.microsoft.com/office/powerpoint/2010/main" val="9450173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12</a:t>
            </a:fld>
            <a:endParaRPr lang="en-US" dirty="0"/>
          </a:p>
        </p:txBody>
      </p:sp>
    </p:spTree>
    <p:extLst>
      <p:ext uri="{BB962C8B-B14F-4D97-AF65-F5344CB8AC3E}">
        <p14:creationId xmlns:p14="http://schemas.microsoft.com/office/powerpoint/2010/main" val="23611541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13</a:t>
            </a:fld>
            <a:endParaRPr lang="en-US" dirty="0"/>
          </a:p>
        </p:txBody>
      </p:sp>
    </p:spTree>
    <p:extLst>
      <p:ext uri="{BB962C8B-B14F-4D97-AF65-F5344CB8AC3E}">
        <p14:creationId xmlns:p14="http://schemas.microsoft.com/office/powerpoint/2010/main" val="13668021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14</a:t>
            </a:fld>
            <a:endParaRPr lang="en-US" dirty="0"/>
          </a:p>
        </p:txBody>
      </p:sp>
    </p:spTree>
    <p:extLst>
      <p:ext uri="{BB962C8B-B14F-4D97-AF65-F5344CB8AC3E}">
        <p14:creationId xmlns:p14="http://schemas.microsoft.com/office/powerpoint/2010/main" val="14707502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15</a:t>
            </a:fld>
            <a:endParaRPr lang="en-US" dirty="0"/>
          </a:p>
        </p:txBody>
      </p:sp>
    </p:spTree>
    <p:extLst>
      <p:ext uri="{BB962C8B-B14F-4D97-AF65-F5344CB8AC3E}">
        <p14:creationId xmlns:p14="http://schemas.microsoft.com/office/powerpoint/2010/main" val="30326698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16</a:t>
            </a:fld>
            <a:endParaRPr lang="en-US" dirty="0"/>
          </a:p>
        </p:txBody>
      </p:sp>
    </p:spTree>
    <p:extLst>
      <p:ext uri="{BB962C8B-B14F-4D97-AF65-F5344CB8AC3E}">
        <p14:creationId xmlns:p14="http://schemas.microsoft.com/office/powerpoint/2010/main" val="2219152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17</a:t>
            </a:fld>
            <a:endParaRPr lang="en-US" dirty="0"/>
          </a:p>
        </p:txBody>
      </p:sp>
    </p:spTree>
    <p:extLst>
      <p:ext uri="{BB962C8B-B14F-4D97-AF65-F5344CB8AC3E}">
        <p14:creationId xmlns:p14="http://schemas.microsoft.com/office/powerpoint/2010/main" val="17241229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F40FD86-9BCF-4886-A05C-E17597BA8168}" type="slidenum">
              <a:rPr lang="en-US" smtClean="0"/>
              <a:t>18</a:t>
            </a:fld>
            <a:endParaRPr lang="en-US" dirty="0"/>
          </a:p>
        </p:txBody>
      </p:sp>
    </p:spTree>
    <p:extLst>
      <p:ext uri="{BB962C8B-B14F-4D97-AF65-F5344CB8AC3E}">
        <p14:creationId xmlns:p14="http://schemas.microsoft.com/office/powerpoint/2010/main" val="14892819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19</a:t>
            </a:fld>
            <a:endParaRPr lang="en-US" dirty="0"/>
          </a:p>
        </p:txBody>
      </p:sp>
    </p:spTree>
    <p:extLst>
      <p:ext uri="{BB962C8B-B14F-4D97-AF65-F5344CB8AC3E}">
        <p14:creationId xmlns:p14="http://schemas.microsoft.com/office/powerpoint/2010/main" val="31367045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2</a:t>
            </a:fld>
            <a:endParaRPr lang="en-US" dirty="0"/>
          </a:p>
        </p:txBody>
      </p:sp>
    </p:spTree>
    <p:extLst>
      <p:ext uri="{BB962C8B-B14F-4D97-AF65-F5344CB8AC3E}">
        <p14:creationId xmlns:p14="http://schemas.microsoft.com/office/powerpoint/2010/main" val="5983395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20</a:t>
            </a:fld>
            <a:endParaRPr lang="en-US" dirty="0"/>
          </a:p>
        </p:txBody>
      </p:sp>
    </p:spTree>
    <p:extLst>
      <p:ext uri="{BB962C8B-B14F-4D97-AF65-F5344CB8AC3E}">
        <p14:creationId xmlns:p14="http://schemas.microsoft.com/office/powerpoint/2010/main" val="429122661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21</a:t>
            </a:fld>
            <a:endParaRPr lang="en-US" dirty="0"/>
          </a:p>
        </p:txBody>
      </p:sp>
    </p:spTree>
    <p:extLst>
      <p:ext uri="{BB962C8B-B14F-4D97-AF65-F5344CB8AC3E}">
        <p14:creationId xmlns:p14="http://schemas.microsoft.com/office/powerpoint/2010/main" val="33439744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22</a:t>
            </a:fld>
            <a:endParaRPr lang="en-US" dirty="0"/>
          </a:p>
        </p:txBody>
      </p:sp>
    </p:spTree>
    <p:extLst>
      <p:ext uri="{BB962C8B-B14F-4D97-AF65-F5344CB8AC3E}">
        <p14:creationId xmlns:p14="http://schemas.microsoft.com/office/powerpoint/2010/main" val="21977906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23</a:t>
            </a:fld>
            <a:endParaRPr lang="en-US" dirty="0"/>
          </a:p>
        </p:txBody>
      </p:sp>
    </p:spTree>
    <p:extLst>
      <p:ext uri="{BB962C8B-B14F-4D97-AF65-F5344CB8AC3E}">
        <p14:creationId xmlns:p14="http://schemas.microsoft.com/office/powerpoint/2010/main" val="18452980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24</a:t>
            </a:fld>
            <a:endParaRPr lang="en-US" dirty="0"/>
          </a:p>
        </p:txBody>
      </p:sp>
    </p:spTree>
    <p:extLst>
      <p:ext uri="{BB962C8B-B14F-4D97-AF65-F5344CB8AC3E}">
        <p14:creationId xmlns:p14="http://schemas.microsoft.com/office/powerpoint/2010/main" val="60303768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25</a:t>
            </a:fld>
            <a:endParaRPr lang="en-US" dirty="0"/>
          </a:p>
        </p:txBody>
      </p:sp>
    </p:spTree>
    <p:extLst>
      <p:ext uri="{BB962C8B-B14F-4D97-AF65-F5344CB8AC3E}">
        <p14:creationId xmlns:p14="http://schemas.microsoft.com/office/powerpoint/2010/main" val="206085590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26</a:t>
            </a:fld>
            <a:endParaRPr lang="en-US" dirty="0"/>
          </a:p>
        </p:txBody>
      </p:sp>
    </p:spTree>
    <p:extLst>
      <p:ext uri="{BB962C8B-B14F-4D97-AF65-F5344CB8AC3E}">
        <p14:creationId xmlns:p14="http://schemas.microsoft.com/office/powerpoint/2010/main" val="317046873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27</a:t>
            </a:fld>
            <a:endParaRPr lang="en-US" dirty="0"/>
          </a:p>
        </p:txBody>
      </p:sp>
    </p:spTree>
    <p:extLst>
      <p:ext uri="{BB962C8B-B14F-4D97-AF65-F5344CB8AC3E}">
        <p14:creationId xmlns:p14="http://schemas.microsoft.com/office/powerpoint/2010/main" val="163340283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28</a:t>
            </a:fld>
            <a:endParaRPr lang="en-US" dirty="0"/>
          </a:p>
        </p:txBody>
      </p:sp>
    </p:spTree>
    <p:extLst>
      <p:ext uri="{BB962C8B-B14F-4D97-AF65-F5344CB8AC3E}">
        <p14:creationId xmlns:p14="http://schemas.microsoft.com/office/powerpoint/2010/main" val="238180594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29</a:t>
            </a:fld>
            <a:endParaRPr lang="en-US" dirty="0"/>
          </a:p>
        </p:txBody>
      </p:sp>
    </p:spTree>
    <p:extLst>
      <p:ext uri="{BB962C8B-B14F-4D97-AF65-F5344CB8AC3E}">
        <p14:creationId xmlns:p14="http://schemas.microsoft.com/office/powerpoint/2010/main" val="3941966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3</a:t>
            </a:fld>
            <a:endParaRPr lang="en-US" dirty="0"/>
          </a:p>
        </p:txBody>
      </p:sp>
    </p:spTree>
    <p:extLst>
      <p:ext uri="{BB962C8B-B14F-4D97-AF65-F5344CB8AC3E}">
        <p14:creationId xmlns:p14="http://schemas.microsoft.com/office/powerpoint/2010/main" val="161150143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30</a:t>
            </a:fld>
            <a:endParaRPr lang="en-US" dirty="0"/>
          </a:p>
        </p:txBody>
      </p:sp>
    </p:spTree>
    <p:extLst>
      <p:ext uri="{BB962C8B-B14F-4D97-AF65-F5344CB8AC3E}">
        <p14:creationId xmlns:p14="http://schemas.microsoft.com/office/powerpoint/2010/main" val="221674259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31</a:t>
            </a:fld>
            <a:endParaRPr lang="en-US" dirty="0"/>
          </a:p>
        </p:txBody>
      </p:sp>
    </p:spTree>
    <p:extLst>
      <p:ext uri="{BB962C8B-B14F-4D97-AF65-F5344CB8AC3E}">
        <p14:creationId xmlns:p14="http://schemas.microsoft.com/office/powerpoint/2010/main" val="86564724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32</a:t>
            </a:fld>
            <a:endParaRPr lang="en-US" dirty="0"/>
          </a:p>
        </p:txBody>
      </p:sp>
    </p:spTree>
    <p:extLst>
      <p:ext uri="{BB962C8B-B14F-4D97-AF65-F5344CB8AC3E}">
        <p14:creationId xmlns:p14="http://schemas.microsoft.com/office/powerpoint/2010/main" val="181590583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33</a:t>
            </a:fld>
            <a:endParaRPr lang="en-US" dirty="0"/>
          </a:p>
        </p:txBody>
      </p:sp>
    </p:spTree>
    <p:extLst>
      <p:ext uri="{BB962C8B-B14F-4D97-AF65-F5344CB8AC3E}">
        <p14:creationId xmlns:p14="http://schemas.microsoft.com/office/powerpoint/2010/main" val="184412624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34</a:t>
            </a:fld>
            <a:endParaRPr lang="en-US" dirty="0"/>
          </a:p>
        </p:txBody>
      </p:sp>
    </p:spTree>
    <p:extLst>
      <p:ext uri="{BB962C8B-B14F-4D97-AF65-F5344CB8AC3E}">
        <p14:creationId xmlns:p14="http://schemas.microsoft.com/office/powerpoint/2010/main" val="295696432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35</a:t>
            </a:fld>
            <a:endParaRPr lang="en-US" dirty="0"/>
          </a:p>
        </p:txBody>
      </p:sp>
    </p:spTree>
    <p:extLst>
      <p:ext uri="{BB962C8B-B14F-4D97-AF65-F5344CB8AC3E}">
        <p14:creationId xmlns:p14="http://schemas.microsoft.com/office/powerpoint/2010/main" val="424773356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36</a:t>
            </a:fld>
            <a:endParaRPr lang="en-US" dirty="0"/>
          </a:p>
        </p:txBody>
      </p:sp>
    </p:spTree>
    <p:extLst>
      <p:ext uri="{BB962C8B-B14F-4D97-AF65-F5344CB8AC3E}">
        <p14:creationId xmlns:p14="http://schemas.microsoft.com/office/powerpoint/2010/main" val="20673786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37</a:t>
            </a:fld>
            <a:endParaRPr lang="en-US" dirty="0"/>
          </a:p>
        </p:txBody>
      </p:sp>
    </p:spTree>
    <p:extLst>
      <p:ext uri="{BB962C8B-B14F-4D97-AF65-F5344CB8AC3E}">
        <p14:creationId xmlns:p14="http://schemas.microsoft.com/office/powerpoint/2010/main" val="407772904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38</a:t>
            </a:fld>
            <a:endParaRPr lang="en-US" dirty="0"/>
          </a:p>
        </p:txBody>
      </p:sp>
    </p:spTree>
    <p:extLst>
      <p:ext uri="{BB962C8B-B14F-4D97-AF65-F5344CB8AC3E}">
        <p14:creationId xmlns:p14="http://schemas.microsoft.com/office/powerpoint/2010/main" val="147690457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39</a:t>
            </a:fld>
            <a:endParaRPr lang="en-US" dirty="0"/>
          </a:p>
        </p:txBody>
      </p:sp>
    </p:spTree>
    <p:extLst>
      <p:ext uri="{BB962C8B-B14F-4D97-AF65-F5344CB8AC3E}">
        <p14:creationId xmlns:p14="http://schemas.microsoft.com/office/powerpoint/2010/main" val="27116282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4</a:t>
            </a:fld>
            <a:endParaRPr lang="en-US" dirty="0"/>
          </a:p>
        </p:txBody>
      </p:sp>
    </p:spTree>
    <p:extLst>
      <p:ext uri="{BB962C8B-B14F-4D97-AF65-F5344CB8AC3E}">
        <p14:creationId xmlns:p14="http://schemas.microsoft.com/office/powerpoint/2010/main" val="26249352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40</a:t>
            </a:fld>
            <a:endParaRPr lang="en-US" dirty="0"/>
          </a:p>
        </p:txBody>
      </p:sp>
    </p:spTree>
    <p:extLst>
      <p:ext uri="{BB962C8B-B14F-4D97-AF65-F5344CB8AC3E}">
        <p14:creationId xmlns:p14="http://schemas.microsoft.com/office/powerpoint/2010/main" val="272169037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41</a:t>
            </a:fld>
            <a:endParaRPr lang="en-US" dirty="0"/>
          </a:p>
        </p:txBody>
      </p:sp>
    </p:spTree>
    <p:extLst>
      <p:ext uri="{BB962C8B-B14F-4D97-AF65-F5344CB8AC3E}">
        <p14:creationId xmlns:p14="http://schemas.microsoft.com/office/powerpoint/2010/main" val="6203688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5</a:t>
            </a:fld>
            <a:endParaRPr lang="en-US" dirty="0"/>
          </a:p>
        </p:txBody>
      </p:sp>
    </p:spTree>
    <p:extLst>
      <p:ext uri="{BB962C8B-B14F-4D97-AF65-F5344CB8AC3E}">
        <p14:creationId xmlns:p14="http://schemas.microsoft.com/office/powerpoint/2010/main" val="39816124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6</a:t>
            </a:fld>
            <a:endParaRPr lang="en-US" dirty="0"/>
          </a:p>
        </p:txBody>
      </p:sp>
    </p:spTree>
    <p:extLst>
      <p:ext uri="{BB962C8B-B14F-4D97-AF65-F5344CB8AC3E}">
        <p14:creationId xmlns:p14="http://schemas.microsoft.com/office/powerpoint/2010/main" val="26625246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7</a:t>
            </a:fld>
            <a:endParaRPr lang="en-US" dirty="0"/>
          </a:p>
        </p:txBody>
      </p:sp>
    </p:spTree>
    <p:extLst>
      <p:ext uri="{BB962C8B-B14F-4D97-AF65-F5344CB8AC3E}">
        <p14:creationId xmlns:p14="http://schemas.microsoft.com/office/powerpoint/2010/main" val="31576857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8</a:t>
            </a:fld>
            <a:endParaRPr lang="en-US" dirty="0"/>
          </a:p>
        </p:txBody>
      </p:sp>
    </p:spTree>
    <p:extLst>
      <p:ext uri="{BB962C8B-B14F-4D97-AF65-F5344CB8AC3E}">
        <p14:creationId xmlns:p14="http://schemas.microsoft.com/office/powerpoint/2010/main" val="31355552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9</a:t>
            </a:fld>
            <a:endParaRPr lang="en-US" dirty="0"/>
          </a:p>
        </p:txBody>
      </p:sp>
    </p:spTree>
    <p:extLst>
      <p:ext uri="{BB962C8B-B14F-4D97-AF65-F5344CB8AC3E}">
        <p14:creationId xmlns:p14="http://schemas.microsoft.com/office/powerpoint/2010/main" val="16856401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57300" y="1828800"/>
            <a:ext cx="7543800" cy="1828800"/>
          </a:xfrm>
        </p:spPr>
        <p:txBody>
          <a:bodyPr anchor="b">
            <a:normAutofit/>
          </a:bodyPr>
          <a:lstStyle>
            <a:lvl1pPr algn="ctr">
              <a:defRPr sz="3600"/>
            </a:lvl1pPr>
          </a:lstStyle>
          <a:p>
            <a:r>
              <a:rPr lang="en-US" dirty="0"/>
              <a:t>Click to edit Master title style</a:t>
            </a:r>
          </a:p>
        </p:txBody>
      </p:sp>
      <p:sp>
        <p:nvSpPr>
          <p:cNvPr id="3" name="Subtitle 2"/>
          <p:cNvSpPr>
            <a:spLocks noGrp="1"/>
          </p:cNvSpPr>
          <p:nvPr>
            <p:ph type="subTitle" idx="1"/>
          </p:nvPr>
        </p:nvSpPr>
        <p:spPr>
          <a:xfrm>
            <a:off x="1257300" y="4083050"/>
            <a:ext cx="7543800" cy="1876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Slide Number Placeholder 5"/>
          <p:cNvSpPr>
            <a:spLocks noGrp="1"/>
          </p:cNvSpPr>
          <p:nvPr>
            <p:ph type="sldNum" sz="quarter" idx="12"/>
          </p:nvPr>
        </p:nvSpPr>
        <p:spPr/>
        <p:txBody>
          <a:bodyPr/>
          <a:lstStyle/>
          <a:p>
            <a:fld id="{45AF61AB-B0DD-4F9C-9F8E-E57A609D99F7}" type="slidenum">
              <a:rPr lang="en-US" smtClean="0"/>
              <a:t>‹#›</a:t>
            </a:fld>
            <a:endParaRPr lang="en-US" dirty="0"/>
          </a:p>
        </p:txBody>
      </p:sp>
    </p:spTree>
    <p:extLst>
      <p:ext uri="{BB962C8B-B14F-4D97-AF65-F5344CB8AC3E}">
        <p14:creationId xmlns:p14="http://schemas.microsoft.com/office/powerpoint/2010/main" val="3876736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92150" y="381000"/>
            <a:ext cx="8985250" cy="914401"/>
          </a:xfrm>
        </p:spPr>
        <p:txBody>
          <a:bodyPr/>
          <a:lstStyle>
            <a:lvl1pPr>
              <a:defRPr>
                <a:solidFill>
                  <a:srgbClr val="333399"/>
                </a:solidFill>
              </a:defRPr>
            </a:lvl1pPr>
          </a:lstStyle>
          <a:p>
            <a:r>
              <a:rPr lang="en-US" dirty="0"/>
              <a:t>Click to Edit Master Title Style</a:t>
            </a:r>
          </a:p>
        </p:txBody>
      </p:sp>
      <p:sp>
        <p:nvSpPr>
          <p:cNvPr id="3" name="Content Placeholder 2"/>
          <p:cNvSpPr>
            <a:spLocks noGrp="1"/>
          </p:cNvSpPr>
          <p:nvPr>
            <p:ph idx="1"/>
          </p:nvPr>
        </p:nvSpPr>
        <p:spPr>
          <a:xfrm>
            <a:off x="692150" y="1447800"/>
            <a:ext cx="8756650" cy="5237162"/>
          </a:xfrm>
        </p:spPr>
        <p:txBody>
          <a:bodyPr>
            <a:normAutofit/>
          </a:bodyPr>
          <a:lstStyle>
            <a:lvl1pPr>
              <a:defRPr sz="2800"/>
            </a:lvl1pPr>
            <a:lvl2pPr>
              <a:defRPr sz="2800"/>
            </a:lvl2pPr>
            <a:lvl3pPr>
              <a:defRPr sz="2800"/>
            </a:lvl3pPr>
            <a:lvl4pPr>
              <a:defRPr sz="2800"/>
            </a:lvl4pPr>
            <a:lvl5pPr>
              <a:defRPr sz="2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45AF61AB-B0DD-4F9C-9F8E-E57A609D99F7}" type="slidenum">
              <a:rPr lang="en-US" smtClean="0"/>
              <a:t>‹#›</a:t>
            </a:fld>
            <a:endParaRPr lang="en-US" dirty="0"/>
          </a:p>
        </p:txBody>
      </p:sp>
    </p:spTree>
    <p:extLst>
      <p:ext uri="{BB962C8B-B14F-4D97-AF65-F5344CB8AC3E}">
        <p14:creationId xmlns:p14="http://schemas.microsoft.com/office/powerpoint/2010/main" val="106841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92150" y="2068513"/>
            <a:ext cx="4260850" cy="49323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05400" y="2068513"/>
            <a:ext cx="4260850" cy="49323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45AF61AB-B0DD-4F9C-9F8E-E57A609D99F7}" type="slidenum">
              <a:rPr lang="en-US" smtClean="0"/>
              <a:t>‹#›</a:t>
            </a:fld>
            <a:endParaRPr lang="en-US" dirty="0"/>
          </a:p>
        </p:txBody>
      </p:sp>
      <p:sp>
        <p:nvSpPr>
          <p:cNvPr id="6" name="Rectangle 5"/>
          <p:cNvSpPr/>
          <p:nvPr userDrawn="1"/>
        </p:nvSpPr>
        <p:spPr>
          <a:xfrm>
            <a:off x="692150" y="7250668"/>
            <a:ext cx="4108450" cy="230832"/>
          </a:xfrm>
          <a:prstGeom prst="rect">
            <a:avLst/>
          </a:prstGeom>
        </p:spPr>
        <p:txBody>
          <a:bodyPr wrap="square">
            <a:spAutoFit/>
          </a:bodyPr>
          <a:lstStyle/>
          <a:p>
            <a:r>
              <a:rPr lang="en-US" sz="900" dirty="0">
                <a:solidFill>
                  <a:schemeClr val="tx1"/>
                </a:solidFill>
                <a:effectLst/>
                <a:latin typeface="Arial" panose="020B0604020202020204" pitchFamily="34" charset="0"/>
                <a:cs typeface="Arial" panose="020B0604020202020204" pitchFamily="34" charset="0"/>
              </a:rPr>
              <a:t>ILRU</a:t>
            </a:r>
            <a:endParaRPr lang="en-US" sz="9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7312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2150" y="414338"/>
            <a:ext cx="8675688" cy="1501775"/>
          </a:xfrm>
        </p:spPr>
        <p:txBody>
          <a:bodyPr/>
          <a:lstStyle/>
          <a:p>
            <a:r>
              <a:rPr lang="en-US"/>
              <a:t>Click to edit Master title style</a:t>
            </a:r>
          </a:p>
        </p:txBody>
      </p:sp>
      <p:sp>
        <p:nvSpPr>
          <p:cNvPr id="3" name="Text Placeholder 2"/>
          <p:cNvSpPr>
            <a:spLocks noGrp="1"/>
          </p:cNvSpPr>
          <p:nvPr>
            <p:ph type="body" idx="1"/>
          </p:nvPr>
        </p:nvSpPr>
        <p:spPr>
          <a:xfrm>
            <a:off x="692150" y="1905000"/>
            <a:ext cx="4256088" cy="9334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92150" y="2838450"/>
            <a:ext cx="4256088" cy="41767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92700" y="1905000"/>
            <a:ext cx="4275138" cy="9334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92700" y="2838450"/>
            <a:ext cx="4275138" cy="41767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45AF61AB-B0DD-4F9C-9F8E-E57A609D99F7}" type="slidenum">
              <a:rPr lang="en-US" smtClean="0"/>
              <a:t>‹#›</a:t>
            </a:fld>
            <a:endParaRPr lang="en-US" dirty="0"/>
          </a:p>
        </p:txBody>
      </p:sp>
      <p:sp>
        <p:nvSpPr>
          <p:cNvPr id="8" name="Rectangle 7"/>
          <p:cNvSpPr/>
          <p:nvPr userDrawn="1"/>
        </p:nvSpPr>
        <p:spPr>
          <a:xfrm>
            <a:off x="692150" y="7250668"/>
            <a:ext cx="4108450" cy="230832"/>
          </a:xfrm>
          <a:prstGeom prst="rect">
            <a:avLst/>
          </a:prstGeom>
        </p:spPr>
        <p:txBody>
          <a:bodyPr wrap="square">
            <a:spAutoFit/>
          </a:bodyPr>
          <a:lstStyle/>
          <a:p>
            <a:r>
              <a:rPr lang="en-US" sz="900" dirty="0">
                <a:solidFill>
                  <a:schemeClr val="tx1"/>
                </a:solidFill>
                <a:effectLst/>
                <a:latin typeface="Arial" panose="020B0604020202020204" pitchFamily="34" charset="0"/>
                <a:cs typeface="Arial" panose="020B0604020202020204" pitchFamily="34" charset="0"/>
              </a:rPr>
              <a:t>ILRU</a:t>
            </a:r>
            <a:endParaRPr lang="en-US" sz="9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043666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2150" y="609599"/>
            <a:ext cx="8674100" cy="914401"/>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92150" y="1752600"/>
            <a:ext cx="8674100" cy="493236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7104063" y="7129462"/>
            <a:ext cx="2262187" cy="414338"/>
          </a:xfrm>
          <a:prstGeom prst="rect">
            <a:avLst/>
          </a:prstGeom>
        </p:spPr>
        <p:txBody>
          <a:bodyPr vert="horz" lIns="91440" tIns="45720" rIns="91440" bIns="45720" rtlCol="0" anchor="ctr"/>
          <a:lstStyle>
            <a:lvl1pPr algn="r">
              <a:defRPr sz="1400">
                <a:solidFill>
                  <a:schemeClr val="tx1"/>
                </a:solidFill>
              </a:defRPr>
            </a:lvl1pPr>
          </a:lstStyle>
          <a:p>
            <a:fld id="{45AF61AB-B0DD-4F9C-9F8E-E57A609D99F7}" type="slidenum">
              <a:rPr lang="en-US" smtClean="0"/>
              <a:pPr/>
              <a:t>‹#›</a:t>
            </a:fld>
            <a:endParaRPr lang="en-US" dirty="0"/>
          </a:p>
        </p:txBody>
      </p:sp>
      <p:pic>
        <p:nvPicPr>
          <p:cNvPr id="8" name="Picture 7" descr="ILRU logo - ilru red block letters with blue &quot;eyebrow&quot; over it"/>
          <p:cNvPicPr>
            <a:picLocks noChangeAspect="1"/>
          </p:cNvPicPr>
          <p:nvPr userDrawn="1"/>
        </p:nvPicPr>
        <p:blipFill>
          <a:blip r:embed="rId6" cstate="print"/>
          <a:stretch>
            <a:fillRect/>
          </a:stretch>
        </p:blipFill>
        <p:spPr>
          <a:xfrm>
            <a:off x="4847431" y="7066280"/>
            <a:ext cx="838200" cy="401320"/>
          </a:xfrm>
          <a:prstGeom prst="rect">
            <a:avLst/>
          </a:prstGeom>
        </p:spPr>
      </p:pic>
      <p:sp>
        <p:nvSpPr>
          <p:cNvPr id="7" name="Rectangle 6"/>
          <p:cNvSpPr/>
          <p:nvPr userDrawn="1"/>
        </p:nvSpPr>
        <p:spPr>
          <a:xfrm>
            <a:off x="692150" y="7250668"/>
            <a:ext cx="4108450" cy="369332"/>
          </a:xfrm>
          <a:prstGeom prst="rect">
            <a:avLst/>
          </a:prstGeom>
        </p:spPr>
        <p:txBody>
          <a:bodyPr wrap="square">
            <a:spAutoFit/>
          </a:bodyPr>
          <a:lstStyle/>
          <a:p>
            <a:r>
              <a:rPr lang="en-US" sz="900" dirty="0">
                <a:solidFill>
                  <a:schemeClr val="tx1"/>
                </a:solidFill>
                <a:effectLst/>
                <a:latin typeface="Arial" panose="020B0604020202020204" pitchFamily="34" charset="0"/>
                <a:cs typeface="Arial" panose="020B0604020202020204" pitchFamily="34" charset="0"/>
              </a:rPr>
              <a:t>ILRU’s IL-NET National Training and Technical Assistance Center for Independent Living </a:t>
            </a:r>
            <a:endParaRPr lang="en-US" sz="9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07471286"/>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5" r:id="rId3"/>
    <p:sldLayoutId id="2147483656" r:id="rId4"/>
  </p:sldLayoutIdLst>
  <p:txStyles>
    <p:titleStyle>
      <a:lvl1pPr algn="l" defTabSz="914400" rtl="0" eaLnBrk="1" latinLnBrk="0" hangingPunct="1">
        <a:lnSpc>
          <a:spcPct val="90000"/>
        </a:lnSpc>
        <a:spcBef>
          <a:spcPct val="0"/>
        </a:spcBef>
        <a:buNone/>
        <a:defRPr sz="2800" b="1" kern="1200">
          <a:solidFill>
            <a:srgbClr val="333399"/>
          </a:solidFill>
          <a:latin typeface="Arial Rounded MT Bold" panose="020B060402020202020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www.ilru.org/fast-news-sign-form"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www.ilru.org/yearly-training-calendar" TargetMode="Externa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surveygizmo.com/s3/5520229/On-Demand-Training-Registration"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www.ncil.org/"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hyperlink" Target="https://www.ncil.org/annual-conference/training/"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ilru.org/training-on-demand"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mailto:Molson.april@gmail.com"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hyperlink" Target="http://www.april-rural.org/"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mailto:paulamcelwee.ilru@gmail.com"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acl.gov/programs/aging-and-disability-networks/centers-independent-living"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ilnet-ta.org/wp/"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www.ilru.org/yearly-training-calendar"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urldefense.proofpoint.com/v2/url?u=https-3A__uthtmc.az1.qualtrics.com_jfe_form_SV-5F9Rg9XEfLH8ddIR8&amp;d=DwMFAg&amp;c=ZQs-KZ8oxEw0p81sqgiaRA&amp;r=uGn_Vkl_JR-YWpk6ktqEcA&amp;m=-19PWT6_O9CSu_NUJop-2u-WlF6BukHZwjDVvHQnzS9WUK5HWhFpIhFvLMUEisRt&amp;s=eThsNRtNfTF79IAj8ygej5ebTNICwzFPwpXpeyD8-Wg&amp;e=" TargetMode="External"/><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ilru.org/projects/cil-diversity"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800" dirty="0">
                <a:solidFill>
                  <a:schemeClr val="bg2"/>
                </a:solidFill>
              </a:rPr>
              <a:t>&gt;&gt;Slide</a:t>
            </a:r>
            <a:r>
              <a:rPr lang="en-US" sz="800" baseline="0" dirty="0">
                <a:solidFill>
                  <a:schemeClr val="bg2"/>
                </a:solidFill>
              </a:rPr>
              <a:t> 1</a:t>
            </a:r>
            <a:endParaRPr lang="en-US" sz="800" dirty="0">
              <a:solidFill>
                <a:schemeClr val="bg2"/>
              </a:solidFill>
            </a:endParaRPr>
          </a:p>
        </p:txBody>
      </p:sp>
      <p:sp>
        <p:nvSpPr>
          <p:cNvPr id="4" name="Content Placeholder 3"/>
          <p:cNvSpPr>
            <a:spLocks noGrp="1"/>
          </p:cNvSpPr>
          <p:nvPr>
            <p:ph idx="1"/>
          </p:nvPr>
        </p:nvSpPr>
        <p:spPr>
          <a:xfrm>
            <a:off x="692150" y="633095"/>
            <a:ext cx="8756650" cy="6148705"/>
          </a:xfrm>
        </p:spPr>
        <p:txBody>
          <a:bodyPr/>
          <a:lstStyle/>
          <a:p>
            <a:pPr marL="0" indent="0" algn="ctr">
              <a:buNone/>
            </a:pPr>
            <a:endParaRPr lang="en-US" b="1" dirty="0">
              <a:solidFill>
                <a:srgbClr val="333399"/>
              </a:solidFill>
              <a:latin typeface="IL-Arial Rounded MT Bold"/>
            </a:endParaRPr>
          </a:p>
          <a:p>
            <a:pPr marL="0" indent="0" algn="ctr">
              <a:buNone/>
            </a:pPr>
            <a:r>
              <a:rPr lang="en-US" b="1" dirty="0">
                <a:solidFill>
                  <a:srgbClr val="333399"/>
                </a:solidFill>
                <a:latin typeface="IL-Arial Rounded MT Bold"/>
              </a:rPr>
              <a:t>IL-NET National Training and Technical Assistance Center for Independent Living</a:t>
            </a:r>
            <a:endParaRPr lang="en-US" b="1" dirty="0">
              <a:solidFill>
                <a:srgbClr val="333399"/>
              </a:solidFill>
              <a:latin typeface="Arial Rounded MT Bold" panose="020B0604020202020204"/>
            </a:endParaRPr>
          </a:p>
        </p:txBody>
      </p:sp>
      <p:pic>
        <p:nvPicPr>
          <p:cNvPr id="8" name="Picture 5" descr="ILRU logo in block red letters with blue eyebrow swoosh above and below Independent Living Research utilization. www.ilru.org. "/>
          <p:cNvPicPr>
            <a:picLocks noChangeAspect="1"/>
          </p:cNvPicPr>
          <p:nvPr/>
        </p:nvPicPr>
        <p:blipFill rotWithShape="1">
          <a:blip r:embed="rId3">
            <a:extLst>
              <a:ext uri="{28A0092B-C50C-407E-A947-70E740481C1C}">
                <a14:useLocalDpi xmlns:a14="http://schemas.microsoft.com/office/drawing/2010/main" val="0"/>
              </a:ext>
            </a:extLst>
          </a:blip>
          <a:srcRect l="1" t="16746" r="-944" b="11313"/>
          <a:stretch/>
        </p:blipFill>
        <p:spPr bwMode="auto">
          <a:xfrm>
            <a:off x="1066800" y="1981200"/>
            <a:ext cx="8149428" cy="4255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692150" y="7312968"/>
            <a:ext cx="4946650" cy="230832"/>
          </a:xfrm>
          <a:prstGeom prst="rect">
            <a:avLst/>
          </a:prstGeom>
        </p:spPr>
        <p:txBody>
          <a:bodyPr wrap="square">
            <a:spAutoFit/>
          </a:bodyPr>
          <a:lstStyle/>
          <a:p>
            <a:r>
              <a:rPr lang="en-US" sz="900" dirty="0">
                <a:solidFill>
                  <a:schemeClr val="tx1"/>
                </a:solidFill>
                <a:effectLst/>
                <a:latin typeface="Arial" panose="020B0604020202020204" pitchFamily="34" charset="0"/>
                <a:cs typeface="Arial" panose="020B0604020202020204" pitchFamily="34" charset="0"/>
              </a:rPr>
              <a:t>ILRU T&amp;TA Center</a:t>
            </a:r>
            <a:endParaRPr lang="en-US" sz="900" dirty="0">
              <a:solidFill>
                <a:schemeClr val="tx1"/>
              </a:solidFill>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2"/>
          </p:nvPr>
        </p:nvSpPr>
        <p:spPr/>
        <p:txBody>
          <a:bodyPr/>
          <a:lstStyle/>
          <a:p>
            <a:fld id="{6153527D-BED1-478D-AC23-D9BDE0E418EC}" type="slidenum">
              <a:rPr lang="en-US" smtClean="0"/>
              <a:t>1</a:t>
            </a:fld>
            <a:endParaRPr lang="en-US" dirty="0"/>
          </a:p>
        </p:txBody>
      </p:sp>
    </p:spTree>
    <p:extLst>
      <p:ext uri="{BB962C8B-B14F-4D97-AF65-F5344CB8AC3E}">
        <p14:creationId xmlns:p14="http://schemas.microsoft.com/office/powerpoint/2010/main" val="15721164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00" dirty="0">
                <a:solidFill>
                  <a:schemeClr val="bg1">
                    <a:lumMod val="85000"/>
                  </a:schemeClr>
                </a:solidFill>
              </a:rPr>
              <a:t>&gt;&gt;Slide 10</a:t>
            </a:r>
            <a:br>
              <a:rPr lang="en-US" sz="500" dirty="0"/>
            </a:br>
            <a:r>
              <a:rPr lang="en-US" dirty="0"/>
              <a:t>What’s New with the IL-NET</a:t>
            </a:r>
          </a:p>
        </p:txBody>
      </p:sp>
      <p:sp>
        <p:nvSpPr>
          <p:cNvPr id="3" name="Content Placeholder 2"/>
          <p:cNvSpPr>
            <a:spLocks noGrp="1"/>
          </p:cNvSpPr>
          <p:nvPr>
            <p:ph idx="1"/>
          </p:nvPr>
        </p:nvSpPr>
        <p:spPr>
          <a:xfrm>
            <a:off x="692150" y="1295401"/>
            <a:ext cx="8756650" cy="5834061"/>
          </a:xfrm>
        </p:spPr>
        <p:txBody>
          <a:bodyPr>
            <a:normAutofit/>
          </a:bodyPr>
          <a:lstStyle/>
          <a:p>
            <a:pPr>
              <a:lnSpc>
                <a:spcPct val="100000"/>
              </a:lnSpc>
            </a:pPr>
            <a:r>
              <a:rPr lang="en-US" dirty="0"/>
              <a:t>Fast News weekly newsletter for CILs and SILCs. A compilation of all that is new on the ILRU website, ensuring you are up-to-date on what's new in independent living. Sign up at </a:t>
            </a:r>
            <a:r>
              <a:rPr lang="en-US" dirty="0">
                <a:hlinkClick r:id="rId3"/>
              </a:rPr>
              <a:t>https://www.ilru.org/fast-news-sign-form</a:t>
            </a:r>
            <a:r>
              <a:rPr lang="en-US" dirty="0"/>
              <a:t> </a:t>
            </a:r>
          </a:p>
          <a:p>
            <a:pPr>
              <a:lnSpc>
                <a:spcPct val="100000"/>
              </a:lnSpc>
            </a:pPr>
            <a:r>
              <a:rPr lang="en-US" dirty="0"/>
              <a:t>Biennial T&amp;TA Institutes </a:t>
            </a:r>
          </a:p>
          <a:p>
            <a:pPr>
              <a:lnSpc>
                <a:spcPct val="100000"/>
              </a:lnSpc>
            </a:pPr>
            <a:r>
              <a:rPr lang="en-US" dirty="0"/>
              <a:t>Peer call for Leaders Under 40</a:t>
            </a:r>
          </a:p>
          <a:p>
            <a:pPr>
              <a:lnSpc>
                <a:spcPct val="100000"/>
              </a:lnSpc>
            </a:pPr>
            <a:r>
              <a:rPr lang="en-US" dirty="0"/>
              <a:t>Link to Training Calendar:  </a:t>
            </a:r>
            <a:r>
              <a:rPr lang="en-US" dirty="0">
                <a:hlinkClick r:id="rId4"/>
              </a:rPr>
              <a:t>Yearly Training Calendar | Independent Living Research Utilization (ilru.org)</a:t>
            </a:r>
            <a:endParaRPr lang="en-US" dirty="0"/>
          </a:p>
        </p:txBody>
      </p:sp>
      <p:sp>
        <p:nvSpPr>
          <p:cNvPr id="4" name="Slide Number Placeholder 3"/>
          <p:cNvSpPr>
            <a:spLocks noGrp="1"/>
          </p:cNvSpPr>
          <p:nvPr>
            <p:ph type="sldNum" sz="quarter" idx="12"/>
          </p:nvPr>
        </p:nvSpPr>
        <p:spPr/>
        <p:txBody>
          <a:bodyPr/>
          <a:lstStyle/>
          <a:p>
            <a:fld id="{45AF61AB-B0DD-4F9C-9F8E-E57A609D99F7}" type="slidenum">
              <a:rPr lang="en-US" smtClean="0"/>
              <a:t>10</a:t>
            </a:fld>
            <a:endParaRPr lang="en-US" dirty="0"/>
          </a:p>
        </p:txBody>
      </p:sp>
    </p:spTree>
    <p:extLst>
      <p:ext uri="{BB962C8B-B14F-4D97-AF65-F5344CB8AC3E}">
        <p14:creationId xmlns:p14="http://schemas.microsoft.com/office/powerpoint/2010/main" val="32252532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2150" y="423745"/>
            <a:ext cx="8985250" cy="914401"/>
          </a:xfrm>
        </p:spPr>
        <p:txBody>
          <a:bodyPr>
            <a:normAutofit fontScale="90000"/>
          </a:bodyPr>
          <a:lstStyle/>
          <a:p>
            <a:r>
              <a:rPr lang="en-US" sz="600" dirty="0">
                <a:solidFill>
                  <a:schemeClr val="bg1">
                    <a:lumMod val="85000"/>
                  </a:schemeClr>
                </a:solidFill>
              </a:rPr>
              <a:t>Slide 11</a:t>
            </a:r>
            <a:br>
              <a:rPr lang="en-US" dirty="0"/>
            </a:br>
            <a:r>
              <a:rPr lang="en-US" dirty="0"/>
              <a:t>ILRU’s IL-NET National Training and Technical </a:t>
            </a:r>
            <a:br>
              <a:rPr lang="en-US" dirty="0"/>
            </a:br>
            <a:r>
              <a:rPr lang="en-US" dirty="0"/>
              <a:t>Assistance Center for Independent Living</a:t>
            </a:r>
          </a:p>
        </p:txBody>
      </p:sp>
      <p:sp>
        <p:nvSpPr>
          <p:cNvPr id="33" name="Slide Number Placeholder 32"/>
          <p:cNvSpPr>
            <a:spLocks noGrp="1"/>
          </p:cNvSpPr>
          <p:nvPr>
            <p:ph type="sldNum" sz="quarter" idx="12"/>
          </p:nvPr>
        </p:nvSpPr>
        <p:spPr/>
        <p:txBody>
          <a:bodyPr/>
          <a:lstStyle/>
          <a:p>
            <a:fld id="{45AF61AB-B0DD-4F9C-9F8E-E57A609D99F7}" type="slidenum">
              <a:rPr lang="en-US" smtClean="0"/>
              <a:t>11</a:t>
            </a:fld>
            <a:endParaRPr lang="en-US" dirty="0"/>
          </a:p>
        </p:txBody>
      </p:sp>
      <p:graphicFrame>
        <p:nvGraphicFramePr>
          <p:cNvPr id="7" name="Diagram 6" descr="Image of Organization Chart-&#10;Box at top: ILRU's IL-NET National Training and Technical Assistance Center for Independent Living&#10;One box underneath:&#10;ILRU - Project Oversight; Training and Technical Assistance; Intensive Support&#10;Three connected boxes underneath:&#10;National Center on Independent Living (NCIL) - Logistics for on-location training &amp; webinars; Learning Collaboratives&#10;Association of Programs for Rural Independent Living (APRIL) - Peer-to-Peer Mentoring; Rural Community Conversations calls&#10;The University of Montana RuralInstitute and RTC: Rural - Employs TA Coordinator; Key organization in the multi-stakeholder group&#10;"/>
          <p:cNvGraphicFramePr/>
          <p:nvPr>
            <p:extLst>
              <p:ext uri="{D42A27DB-BD31-4B8C-83A1-F6EECF244321}">
                <p14:modId xmlns:p14="http://schemas.microsoft.com/office/powerpoint/2010/main" val="2731753654"/>
              </p:ext>
            </p:extLst>
          </p:nvPr>
        </p:nvGraphicFramePr>
        <p:xfrm>
          <a:off x="457200" y="1447801"/>
          <a:ext cx="9220200" cy="56816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695899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700" b="1" dirty="0">
                <a:solidFill>
                  <a:schemeClr val="bg1">
                    <a:lumMod val="85000"/>
                  </a:schemeClr>
                </a:solidFill>
                <a:latin typeface="Arial Rounded MT Bold" panose="020F0704030504030204" pitchFamily="34" charset="0"/>
              </a:rPr>
              <a:t>&gt;&gt; Slide </a:t>
            </a:r>
            <a:fld id="{8A444053-2964-4726-8391-23A946A74AF7}" type="slidenum">
              <a:rPr lang="en-US" sz="700" b="1">
                <a:solidFill>
                  <a:schemeClr val="bg1">
                    <a:lumMod val="85000"/>
                  </a:schemeClr>
                </a:solidFill>
                <a:latin typeface="Arial Rounded MT Bold" panose="020F0704030504030204" pitchFamily="34" charset="0"/>
              </a:rPr>
              <a:pPr/>
              <a:t>12</a:t>
            </a:fld>
            <a:br>
              <a:rPr lang="en-US" b="1" dirty="0">
                <a:solidFill>
                  <a:srgbClr val="333399"/>
                </a:solidFill>
                <a:latin typeface="Arial Rounded MT Bold" panose="020F0704030504030204" pitchFamily="34" charset="0"/>
              </a:rPr>
            </a:br>
            <a:r>
              <a:rPr lang="en-US" dirty="0"/>
              <a:t>Independent Living Research Utilization (ILRU) Overview</a:t>
            </a:r>
            <a:endParaRPr lang="en-US" sz="3600" b="1" dirty="0">
              <a:solidFill>
                <a:srgbClr val="333399"/>
              </a:solidFill>
              <a:latin typeface="Arial Rounded MT Bold" panose="020F0704030504030204" pitchFamily="34" charset="0"/>
            </a:endParaRPr>
          </a:p>
        </p:txBody>
      </p:sp>
      <p:sp>
        <p:nvSpPr>
          <p:cNvPr id="3" name="Subtitle 2"/>
          <p:cNvSpPr>
            <a:spLocks noGrp="1"/>
          </p:cNvSpPr>
          <p:nvPr>
            <p:ph idx="1"/>
          </p:nvPr>
        </p:nvSpPr>
        <p:spPr>
          <a:xfrm>
            <a:off x="714702" y="1282263"/>
            <a:ext cx="8671867" cy="5499538"/>
          </a:xfrm>
        </p:spPr>
        <p:txBody>
          <a:bodyPr>
            <a:noAutofit/>
          </a:bodyPr>
          <a:lstStyle/>
          <a:p>
            <a:r>
              <a:rPr lang="en-US" sz="2600" dirty="0"/>
              <a:t>A program of TIRR Memorial Hermann in Houston, ILRU was founded in 1977 as a national program of research, training, and technical assistance to support self-direction and community living for people with disabilities. (ILRU is housed with its companion program, the National Center for Aging and Disability).</a:t>
            </a:r>
          </a:p>
          <a:p>
            <a:r>
              <a:rPr lang="en-US" sz="2600" dirty="0"/>
              <a:t>The IL-NET (for CILs and SILCs) is a principal project of ILRU.</a:t>
            </a:r>
          </a:p>
          <a:p>
            <a:r>
              <a:rPr lang="en-US" sz="2600" dirty="0"/>
              <a:t>ILRU is involved in other programs and projects, including:</a:t>
            </a:r>
          </a:p>
          <a:p>
            <a:pPr lvl="1"/>
            <a:r>
              <a:rPr lang="en-US" sz="2600" dirty="0"/>
              <a:t>Southwest ADA Center</a:t>
            </a:r>
          </a:p>
          <a:p>
            <a:pPr lvl="1"/>
            <a:r>
              <a:rPr lang="en-US" sz="2600" dirty="0"/>
              <a:t>ADA Participation Action Research Consortium (ADA-PARC)</a:t>
            </a:r>
          </a:p>
          <a:p>
            <a:pPr lvl="1"/>
            <a:r>
              <a:rPr lang="en-US" sz="2600" dirty="0"/>
              <a:t>Aging and Disability Business Institute (with the National Association of Area Agencies on Aging)</a:t>
            </a:r>
          </a:p>
          <a:p>
            <a:pPr lvl="1"/>
            <a:r>
              <a:rPr lang="en-US" sz="2600" dirty="0"/>
              <a:t>Various research projects</a:t>
            </a:r>
          </a:p>
        </p:txBody>
      </p:sp>
      <p:sp>
        <p:nvSpPr>
          <p:cNvPr id="4" name="Slide Number Placeholder 3"/>
          <p:cNvSpPr>
            <a:spLocks noGrp="1"/>
          </p:cNvSpPr>
          <p:nvPr>
            <p:ph type="sldNum" sz="quarter" idx="12"/>
          </p:nvPr>
        </p:nvSpPr>
        <p:spPr/>
        <p:txBody>
          <a:bodyPr/>
          <a:lstStyle/>
          <a:p>
            <a:fld id="{6153527D-BED1-478D-AC23-D9BDE0E418EC}" type="slidenum">
              <a:rPr lang="en-US" smtClean="0"/>
              <a:t>12</a:t>
            </a:fld>
            <a:endParaRPr lang="en-US" dirty="0"/>
          </a:p>
        </p:txBody>
      </p:sp>
    </p:spTree>
    <p:extLst>
      <p:ext uri="{BB962C8B-B14F-4D97-AF65-F5344CB8AC3E}">
        <p14:creationId xmlns:p14="http://schemas.microsoft.com/office/powerpoint/2010/main" val="645613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00" b="1" dirty="0">
                <a:solidFill>
                  <a:schemeClr val="bg1">
                    <a:lumMod val="85000"/>
                  </a:schemeClr>
                </a:solidFill>
                <a:latin typeface="Arial Rounded MT Bold" panose="020F0704030504030204" pitchFamily="34" charset="0"/>
              </a:rPr>
              <a:t>&gt;&gt; Slide </a:t>
            </a:r>
            <a:fld id="{8A444053-2964-4726-8391-23A946A74AF7}" type="slidenum">
              <a:rPr lang="en-US" sz="700" b="1">
                <a:solidFill>
                  <a:schemeClr val="bg1">
                    <a:lumMod val="85000"/>
                  </a:schemeClr>
                </a:solidFill>
                <a:latin typeface="Arial Rounded MT Bold" panose="020F0704030504030204" pitchFamily="34" charset="0"/>
              </a:rPr>
              <a:pPr/>
              <a:t>13</a:t>
            </a:fld>
            <a:br>
              <a:rPr lang="en-US" b="1" dirty="0">
                <a:solidFill>
                  <a:srgbClr val="333399"/>
                </a:solidFill>
                <a:latin typeface="Arial Rounded MT Bold" panose="020F0704030504030204" pitchFamily="34" charset="0"/>
              </a:rPr>
            </a:br>
            <a:r>
              <a:rPr lang="en-US" dirty="0"/>
              <a:t>ILRU’s Role in the IL-NET</a:t>
            </a:r>
            <a:endParaRPr lang="en-US" sz="3600" b="1" dirty="0">
              <a:solidFill>
                <a:srgbClr val="333399"/>
              </a:solidFill>
              <a:latin typeface="Arial Rounded MT Bold" panose="020F0704030504030204" pitchFamily="34" charset="0"/>
            </a:endParaRPr>
          </a:p>
        </p:txBody>
      </p:sp>
      <p:sp>
        <p:nvSpPr>
          <p:cNvPr id="3" name="Subtitle 2"/>
          <p:cNvSpPr>
            <a:spLocks noGrp="1"/>
          </p:cNvSpPr>
          <p:nvPr>
            <p:ph idx="1"/>
          </p:nvPr>
        </p:nvSpPr>
        <p:spPr>
          <a:xfrm>
            <a:off x="712470" y="1295401"/>
            <a:ext cx="8674100" cy="5486399"/>
          </a:xfrm>
        </p:spPr>
        <p:txBody>
          <a:bodyPr>
            <a:normAutofit/>
          </a:bodyPr>
          <a:lstStyle/>
          <a:p>
            <a:pPr marL="0" indent="0">
              <a:buNone/>
            </a:pPr>
            <a:r>
              <a:rPr lang="en-US" dirty="0"/>
              <a:t>ILRU:</a:t>
            </a:r>
          </a:p>
          <a:p>
            <a:r>
              <a:rPr lang="en-US" dirty="0"/>
              <a:t>Is the federal grantee and oversees the center.</a:t>
            </a:r>
          </a:p>
          <a:p>
            <a:r>
              <a:rPr lang="en-US" dirty="0"/>
              <a:t>Conducts or oversees the instructional design (learning objectives and content) of all training.</a:t>
            </a:r>
          </a:p>
          <a:p>
            <a:r>
              <a:rPr lang="en-US" dirty="0"/>
              <a:t>Conducts intensive support for CILs and SILCs.</a:t>
            </a:r>
          </a:p>
          <a:p>
            <a:r>
              <a:rPr lang="en-US" dirty="0"/>
              <a:t>Develops and publishes training manuals, PowerPoint presentations, handouts, and other training materials.</a:t>
            </a:r>
          </a:p>
          <a:p>
            <a:r>
              <a:rPr lang="en-US" dirty="0"/>
              <a:t>Provides individualized, group, and statewide IL network technical assistance.</a:t>
            </a:r>
          </a:p>
          <a:p>
            <a:r>
              <a:rPr lang="en-US" dirty="0"/>
              <a:t>Develops and manages the RapidCourses tutorials.</a:t>
            </a:r>
          </a:p>
          <a:p>
            <a:r>
              <a:rPr lang="en-US" dirty="0"/>
              <a:t>Operates the center website at ILRU.org.</a:t>
            </a:r>
          </a:p>
        </p:txBody>
      </p:sp>
      <p:sp>
        <p:nvSpPr>
          <p:cNvPr id="4" name="Slide Number Placeholder 3"/>
          <p:cNvSpPr>
            <a:spLocks noGrp="1"/>
          </p:cNvSpPr>
          <p:nvPr>
            <p:ph type="sldNum" sz="quarter" idx="12"/>
          </p:nvPr>
        </p:nvSpPr>
        <p:spPr/>
        <p:txBody>
          <a:bodyPr/>
          <a:lstStyle/>
          <a:p>
            <a:fld id="{6153527D-BED1-478D-AC23-D9BDE0E418EC}" type="slidenum">
              <a:rPr lang="en-US" smtClean="0"/>
              <a:t>13</a:t>
            </a:fld>
            <a:endParaRPr lang="en-US" dirty="0"/>
          </a:p>
        </p:txBody>
      </p:sp>
    </p:spTree>
    <p:extLst>
      <p:ext uri="{BB962C8B-B14F-4D97-AF65-F5344CB8AC3E}">
        <p14:creationId xmlns:p14="http://schemas.microsoft.com/office/powerpoint/2010/main" val="5513855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600" b="1" dirty="0">
                <a:solidFill>
                  <a:schemeClr val="bg2"/>
                </a:solidFill>
                <a:latin typeface="Arial Rounded MT Bold" panose="020F0704030504030204" pitchFamily="34" charset="0"/>
              </a:rPr>
              <a:t>&gt;&gt; Slide </a:t>
            </a:r>
            <a:fld id="{8A444053-2964-4726-8391-23A946A74AF7}" type="slidenum">
              <a:rPr lang="en-US" sz="600" b="1" smtClean="0">
                <a:solidFill>
                  <a:schemeClr val="bg2"/>
                </a:solidFill>
                <a:latin typeface="Arial Rounded MT Bold" panose="020F0704030504030204" pitchFamily="34" charset="0"/>
              </a:rPr>
              <a:pPr/>
              <a:t>14</a:t>
            </a:fld>
            <a:br>
              <a:rPr lang="en-US" sz="600" b="1" dirty="0">
                <a:solidFill>
                  <a:schemeClr val="bg1"/>
                </a:solidFill>
                <a:latin typeface="Arial Rounded MT Bold" panose="020F0704030504030204" pitchFamily="34" charset="0"/>
              </a:rPr>
            </a:br>
            <a:r>
              <a:rPr lang="en-US" sz="3200" dirty="0"/>
              <a:t>Overview of ILRU.org</a:t>
            </a:r>
            <a:br>
              <a:rPr lang="en-US" sz="3200" dirty="0"/>
            </a:br>
            <a:br>
              <a:rPr lang="en-US" sz="3200" dirty="0"/>
            </a:br>
            <a:r>
              <a:rPr lang="en-US" sz="3200" dirty="0"/>
              <a:t>Carol Eubanks, ILRU</a:t>
            </a:r>
            <a:br>
              <a:rPr lang="en-US" sz="3200" dirty="0"/>
            </a:br>
            <a:r>
              <a:rPr lang="en-US" sz="3200" dirty="0"/>
              <a:t>IL-NET Instructional Designer</a:t>
            </a:r>
            <a:endParaRPr lang="en-US" sz="2400" b="1" dirty="0">
              <a:solidFill>
                <a:srgbClr val="333399"/>
              </a:solidFill>
              <a:latin typeface="Arial Rounded MT Bold" panose="020F0704030504030204" pitchFamily="34" charset="0"/>
            </a:endParaRPr>
          </a:p>
        </p:txBody>
      </p:sp>
      <p:sp>
        <p:nvSpPr>
          <p:cNvPr id="4" name="Slide Number Placeholder 3"/>
          <p:cNvSpPr>
            <a:spLocks noGrp="1"/>
          </p:cNvSpPr>
          <p:nvPr>
            <p:ph type="sldNum" sz="quarter" idx="12"/>
          </p:nvPr>
        </p:nvSpPr>
        <p:spPr/>
        <p:txBody>
          <a:bodyPr/>
          <a:lstStyle/>
          <a:p>
            <a:fld id="{6153527D-BED1-478D-AC23-D9BDE0E418EC}" type="slidenum">
              <a:rPr lang="en-US" smtClean="0"/>
              <a:t>14</a:t>
            </a:fld>
            <a:endParaRPr lang="en-US" dirty="0"/>
          </a:p>
        </p:txBody>
      </p:sp>
    </p:spTree>
    <p:extLst>
      <p:ext uri="{BB962C8B-B14F-4D97-AF65-F5344CB8AC3E}">
        <p14:creationId xmlns:p14="http://schemas.microsoft.com/office/powerpoint/2010/main" val="6063687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2286000" cy="1013581"/>
          </a:xfrm>
        </p:spPr>
        <p:txBody>
          <a:bodyPr>
            <a:normAutofit fontScale="90000"/>
          </a:bodyPr>
          <a:lstStyle/>
          <a:p>
            <a:r>
              <a:rPr lang="en-US" sz="600" dirty="0">
                <a:solidFill>
                  <a:schemeClr val="bg2"/>
                </a:solidFill>
                <a:latin typeface="Arial Rounded MT Bold" panose="020F0704030504030204" pitchFamily="34" charset="0"/>
              </a:rPr>
              <a:t>&gt;&gt; Slide </a:t>
            </a:r>
            <a:fld id="{8A444053-2964-4726-8391-23A946A74AF7}" type="slidenum">
              <a:rPr lang="en-US" sz="600">
                <a:solidFill>
                  <a:schemeClr val="bg2"/>
                </a:solidFill>
                <a:latin typeface="Arial Rounded MT Bold" panose="020F0704030504030204" pitchFamily="34" charset="0"/>
              </a:rPr>
              <a:pPr/>
              <a:t>15</a:t>
            </a:fld>
            <a:br>
              <a:rPr lang="en-US" dirty="0">
                <a:latin typeface="Arial Rounded MT Bold" panose="020F0704030504030204" pitchFamily="34" charset="0"/>
              </a:rPr>
            </a:br>
            <a:r>
              <a:rPr lang="en-US" dirty="0"/>
              <a:t>Homepage</a:t>
            </a:r>
            <a:r>
              <a:rPr lang="en-US" dirty="0">
                <a:latin typeface="Times New Roman" panose="02020603050405020304" pitchFamily="18" charset="0"/>
                <a:cs typeface="Times New Roman" panose="02020603050405020304" pitchFamily="18" charset="0"/>
              </a:rPr>
              <a:t> –</a:t>
            </a:r>
            <a:r>
              <a:rPr lang="en-US" dirty="0"/>
              <a:t> </a:t>
            </a:r>
            <a:br>
              <a:rPr lang="en-US" dirty="0"/>
            </a:br>
            <a:r>
              <a:rPr lang="en-US" dirty="0"/>
              <a:t>ILRU.ORG</a:t>
            </a:r>
            <a:endParaRPr lang="en-US" sz="3200" b="1" dirty="0">
              <a:solidFill>
                <a:srgbClr val="333399"/>
              </a:solidFill>
              <a:latin typeface="Arial Rounded MT Bold" panose="020F0704030504030204" pitchFamily="34" charset="0"/>
            </a:endParaRPr>
          </a:p>
        </p:txBody>
      </p:sp>
      <p:pic>
        <p:nvPicPr>
          <p:cNvPr id="6" name="Picture 5" descr="ILRU logo - ilru red block letters with blue &quot;eyebrow&quot; over it"/>
          <p:cNvPicPr>
            <a:picLocks noChangeAspect="1"/>
          </p:cNvPicPr>
          <p:nvPr/>
        </p:nvPicPr>
        <p:blipFill>
          <a:blip r:embed="rId3" cstate="print"/>
          <a:stretch>
            <a:fillRect/>
          </a:stretch>
        </p:blipFill>
        <p:spPr>
          <a:xfrm>
            <a:off x="4847431" y="7066280"/>
            <a:ext cx="838200" cy="401320"/>
          </a:xfrm>
          <a:prstGeom prst="rect">
            <a:avLst/>
          </a:prstGeom>
        </p:spPr>
      </p:pic>
      <p:sp>
        <p:nvSpPr>
          <p:cNvPr id="7" name="Rectangle 6"/>
          <p:cNvSpPr/>
          <p:nvPr/>
        </p:nvSpPr>
        <p:spPr>
          <a:xfrm>
            <a:off x="692150" y="7250668"/>
            <a:ext cx="4108450" cy="369332"/>
          </a:xfrm>
          <a:prstGeom prst="rect">
            <a:avLst/>
          </a:prstGeom>
        </p:spPr>
        <p:txBody>
          <a:bodyPr wrap="square">
            <a:spAutoFit/>
          </a:bodyPr>
          <a:lstStyle/>
          <a:p>
            <a:r>
              <a:rPr lang="en-US" sz="900" dirty="0">
                <a:solidFill>
                  <a:schemeClr val="tx1"/>
                </a:solidFill>
                <a:effectLst/>
                <a:latin typeface="Arial" panose="020B0604020202020204" pitchFamily="34" charset="0"/>
                <a:cs typeface="Arial" panose="020B0604020202020204" pitchFamily="34" charset="0"/>
              </a:rPr>
              <a:t>ILRU’s IL-NET National Training and Technical Assistance Center for Independent Living </a:t>
            </a:r>
            <a:endParaRPr lang="en-US" sz="900" dirty="0">
              <a:solidFill>
                <a:schemeClr val="tx1"/>
              </a:solidFill>
              <a:latin typeface="Arial" panose="020B0604020202020204" pitchFamily="34" charset="0"/>
              <a:cs typeface="Arial" panose="020B0604020202020204" pitchFamily="34" charset="0"/>
            </a:endParaRPr>
          </a:p>
        </p:txBody>
      </p:sp>
      <p:pic>
        <p:nvPicPr>
          <p:cNvPr id="8" name="Picture 7" descr="Screenshot of ilru.org&#10;">
            <a:extLst>
              <a:ext uri="{FF2B5EF4-FFF2-40B4-BE49-F238E27FC236}">
                <a16:creationId xmlns:a16="http://schemas.microsoft.com/office/drawing/2014/main" id="{2FCE1522-7926-486E-87FC-2C588B3145FB}"/>
              </a:ext>
            </a:extLst>
          </p:cNvPr>
          <p:cNvPicPr>
            <a:picLocks noChangeAspect="1"/>
          </p:cNvPicPr>
          <p:nvPr/>
        </p:nvPicPr>
        <p:blipFill rotWithShape="1">
          <a:blip r:embed="rId4">
            <a:extLst>
              <a:ext uri="{28A0092B-C50C-407E-A947-70E740481C1C}">
                <a14:useLocalDpi xmlns:a14="http://schemas.microsoft.com/office/drawing/2010/main" val="0"/>
              </a:ext>
            </a:extLst>
          </a:blip>
          <a:srcRect l="-2819" t="-1632" b="618"/>
          <a:stretch/>
        </p:blipFill>
        <p:spPr bwMode="auto">
          <a:xfrm>
            <a:off x="2895600" y="581025"/>
            <a:ext cx="5257165" cy="6485255"/>
          </a:xfrm>
          <a:prstGeom prst="rect">
            <a:avLst/>
          </a:prstGeom>
          <a:ln>
            <a:noFill/>
          </a:ln>
          <a:extLst>
            <a:ext uri="{53640926-AAD7-44D8-BBD7-CCE9431645EC}">
              <a14:shadowObscured xmlns:a14="http://schemas.microsoft.com/office/drawing/2010/main"/>
            </a:ext>
          </a:extLst>
        </p:spPr>
      </p:pic>
      <p:sp>
        <p:nvSpPr>
          <p:cNvPr id="4" name="Slide Number Placeholder 3"/>
          <p:cNvSpPr>
            <a:spLocks noGrp="1"/>
          </p:cNvSpPr>
          <p:nvPr>
            <p:ph type="sldNum" sz="quarter" idx="12"/>
          </p:nvPr>
        </p:nvSpPr>
        <p:spPr/>
        <p:txBody>
          <a:bodyPr/>
          <a:lstStyle/>
          <a:p>
            <a:fld id="{6153527D-BED1-478D-AC23-D9BDE0E418EC}" type="slidenum">
              <a:rPr lang="en-US" smtClean="0"/>
              <a:t>15</a:t>
            </a:fld>
            <a:endParaRPr lang="en-US" dirty="0"/>
          </a:p>
        </p:txBody>
      </p:sp>
    </p:spTree>
    <p:extLst>
      <p:ext uri="{BB962C8B-B14F-4D97-AF65-F5344CB8AC3E}">
        <p14:creationId xmlns:p14="http://schemas.microsoft.com/office/powerpoint/2010/main" val="32412326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2150" y="381000"/>
            <a:ext cx="8674100" cy="1143001"/>
          </a:xfrm>
        </p:spPr>
        <p:txBody>
          <a:bodyPr>
            <a:normAutofit/>
          </a:bodyPr>
          <a:lstStyle/>
          <a:p>
            <a:r>
              <a:rPr lang="en-US" sz="600" dirty="0">
                <a:solidFill>
                  <a:schemeClr val="bg1">
                    <a:lumMod val="85000"/>
                  </a:schemeClr>
                </a:solidFill>
                <a:latin typeface="Arial Rounded MT Bold" panose="020F0704030504030204" pitchFamily="34" charset="0"/>
              </a:rPr>
              <a:t>&gt;&gt; Slide </a:t>
            </a:r>
            <a:fld id="{8A444053-2964-4726-8391-23A946A74AF7}" type="slidenum">
              <a:rPr lang="en-US" sz="600">
                <a:solidFill>
                  <a:schemeClr val="bg1">
                    <a:lumMod val="85000"/>
                  </a:schemeClr>
                </a:solidFill>
                <a:latin typeface="Arial Rounded MT Bold" panose="020F0704030504030204" pitchFamily="34" charset="0"/>
              </a:rPr>
              <a:pPr/>
              <a:t>16</a:t>
            </a:fld>
            <a:br>
              <a:rPr lang="en-US" dirty="0">
                <a:solidFill>
                  <a:srgbClr val="333399"/>
                </a:solidFill>
                <a:latin typeface="Arial Rounded MT Bold" panose="020F0704030504030204" pitchFamily="34" charset="0"/>
              </a:rPr>
            </a:br>
            <a:r>
              <a:rPr lang="en-US" dirty="0"/>
              <a:t>Centers for Independent Living (CILs) and Statewide Independent Living Council (SILCs)</a:t>
            </a:r>
            <a:endParaRPr lang="en-US" sz="2800" b="1" dirty="0">
              <a:solidFill>
                <a:srgbClr val="333399"/>
              </a:solidFill>
              <a:latin typeface="Arial Rounded MT Bold" panose="020F0704030504030204" pitchFamily="34" charset="0"/>
            </a:endParaRPr>
          </a:p>
        </p:txBody>
      </p:sp>
      <p:sp>
        <p:nvSpPr>
          <p:cNvPr id="3" name="Subtitle 2"/>
          <p:cNvSpPr>
            <a:spLocks noGrp="1"/>
          </p:cNvSpPr>
          <p:nvPr>
            <p:ph idx="1"/>
          </p:nvPr>
        </p:nvSpPr>
        <p:spPr>
          <a:xfrm>
            <a:off x="692150" y="1544638"/>
            <a:ext cx="8985250" cy="5313362"/>
          </a:xfrm>
        </p:spPr>
        <p:txBody>
          <a:bodyPr>
            <a:noAutofit/>
          </a:bodyPr>
          <a:lstStyle/>
          <a:p>
            <a:r>
              <a:rPr lang="en-US" sz="2600" dirty="0"/>
              <a:t>Training for CILs and SILCs</a:t>
            </a:r>
          </a:p>
          <a:p>
            <a:pPr lvl="2"/>
            <a:r>
              <a:rPr lang="en-US" sz="2600" dirty="0"/>
              <a:t>Biennial Institutes and On-location workshops</a:t>
            </a:r>
          </a:p>
          <a:p>
            <a:pPr lvl="2"/>
            <a:r>
              <a:rPr lang="en-US" sz="2600" dirty="0"/>
              <a:t>Online courses</a:t>
            </a:r>
          </a:p>
          <a:p>
            <a:pPr lvl="2"/>
            <a:r>
              <a:rPr lang="en-US" sz="2600" dirty="0"/>
              <a:t>National webinars</a:t>
            </a:r>
          </a:p>
          <a:p>
            <a:pPr lvl="2"/>
            <a:r>
              <a:rPr lang="en-US" sz="2600" dirty="0"/>
              <a:t>Web-based tutorials – RapidCourses</a:t>
            </a:r>
          </a:p>
          <a:p>
            <a:r>
              <a:rPr lang="en-US" sz="2600" dirty="0"/>
              <a:t>Publications for CILs and SILCs</a:t>
            </a:r>
          </a:p>
          <a:p>
            <a:pPr lvl="2"/>
            <a:r>
              <a:rPr lang="en-US" sz="2600" dirty="0"/>
              <a:t>ILRU Directory of CILs and associations / SILCs</a:t>
            </a:r>
          </a:p>
          <a:p>
            <a:pPr lvl="3"/>
            <a:r>
              <a:rPr lang="en-US" sz="2600" u="sng" dirty="0"/>
              <a:t>Important to notify </a:t>
            </a:r>
            <a:r>
              <a:rPr lang="en-US" sz="2600" i="1" u="sng" dirty="0"/>
              <a:t>ilru@ilru.org</a:t>
            </a:r>
            <a:r>
              <a:rPr lang="en-US" sz="2600" u="sng" dirty="0"/>
              <a:t>  with updates such as address/phone number, name of director</a:t>
            </a:r>
          </a:p>
          <a:p>
            <a:pPr lvl="2"/>
            <a:r>
              <a:rPr lang="en-US" sz="2600" dirty="0"/>
              <a:t>Training manuals and fact sheets, examples: Management 101 Tool Kit for new Executive Directors, and Promising Practices in Creating Welcoming, Culturally Inclusive CILs that Promote Equity</a:t>
            </a:r>
          </a:p>
        </p:txBody>
      </p:sp>
      <p:sp>
        <p:nvSpPr>
          <p:cNvPr id="4" name="Slide Number Placeholder 3"/>
          <p:cNvSpPr>
            <a:spLocks noGrp="1"/>
          </p:cNvSpPr>
          <p:nvPr>
            <p:ph type="sldNum" sz="quarter" idx="12"/>
          </p:nvPr>
        </p:nvSpPr>
        <p:spPr/>
        <p:txBody>
          <a:bodyPr/>
          <a:lstStyle/>
          <a:p>
            <a:fld id="{6153527D-BED1-478D-AC23-D9BDE0E418EC}" type="slidenum">
              <a:rPr lang="en-US" smtClean="0"/>
              <a:t>16</a:t>
            </a:fld>
            <a:endParaRPr lang="en-US" dirty="0"/>
          </a:p>
        </p:txBody>
      </p:sp>
    </p:spTree>
    <p:extLst>
      <p:ext uri="{BB962C8B-B14F-4D97-AF65-F5344CB8AC3E}">
        <p14:creationId xmlns:p14="http://schemas.microsoft.com/office/powerpoint/2010/main" val="30897704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9753600" cy="914401"/>
          </a:xfrm>
        </p:spPr>
        <p:txBody>
          <a:bodyPr>
            <a:noAutofit/>
          </a:bodyPr>
          <a:lstStyle/>
          <a:p>
            <a:r>
              <a:rPr lang="en-US" sz="500" b="1" dirty="0">
                <a:solidFill>
                  <a:schemeClr val="bg1">
                    <a:lumMod val="85000"/>
                  </a:schemeClr>
                </a:solidFill>
                <a:latin typeface="Arial Rounded MT Bold" panose="020F0704030504030204" pitchFamily="34" charset="0"/>
              </a:rPr>
              <a:t>&gt;&gt; Slide </a:t>
            </a:r>
            <a:fld id="{8A444053-2964-4726-8391-23A946A74AF7}" type="slidenum">
              <a:rPr lang="en-US" sz="500" b="1">
                <a:solidFill>
                  <a:schemeClr val="bg1">
                    <a:lumMod val="85000"/>
                  </a:schemeClr>
                </a:solidFill>
                <a:latin typeface="Arial Rounded MT Bold" panose="020F0704030504030204" pitchFamily="34" charset="0"/>
              </a:rPr>
              <a:pPr/>
              <a:t>17</a:t>
            </a:fld>
            <a:br>
              <a:rPr lang="en-US" sz="2800" b="1" dirty="0">
                <a:solidFill>
                  <a:srgbClr val="333399"/>
                </a:solidFill>
                <a:latin typeface="Arial Rounded MT Bold" panose="020F0704030504030204" pitchFamily="34" charset="0"/>
              </a:rPr>
            </a:br>
            <a:r>
              <a:rPr lang="en-US" dirty="0"/>
              <a:t>Training: On-Demand and RapidCourses</a:t>
            </a:r>
            <a:endParaRPr lang="en-US" sz="2800" b="1" dirty="0">
              <a:solidFill>
                <a:srgbClr val="333399"/>
              </a:solidFill>
              <a:latin typeface="Arial Rounded MT Bold" panose="020F0704030504030204" pitchFamily="34" charset="0"/>
            </a:endParaRPr>
          </a:p>
        </p:txBody>
      </p:sp>
      <p:sp>
        <p:nvSpPr>
          <p:cNvPr id="3" name="Subtitle 2"/>
          <p:cNvSpPr>
            <a:spLocks noGrp="1"/>
          </p:cNvSpPr>
          <p:nvPr>
            <p:ph idx="1"/>
          </p:nvPr>
        </p:nvSpPr>
        <p:spPr>
          <a:xfrm>
            <a:off x="692150" y="1295401"/>
            <a:ext cx="8756650" cy="5638799"/>
          </a:xfrm>
        </p:spPr>
        <p:txBody>
          <a:bodyPr>
            <a:normAutofit/>
          </a:bodyPr>
          <a:lstStyle/>
          <a:p>
            <a:r>
              <a:rPr lang="en-US" dirty="0"/>
              <a:t>On-Demand Training – Offers many previous on-location trainings that can be viewed as video recordings. Can receive email verification for viewing trainings by completing survey at </a:t>
            </a:r>
            <a:r>
              <a:rPr lang="en-US" dirty="0">
                <a:hlinkClick r:id="rId3"/>
              </a:rPr>
              <a:t>https://www.surveygizmo.com/s3/5520229/On-Demand-Training-Registration</a:t>
            </a:r>
            <a:r>
              <a:rPr lang="en-US" dirty="0"/>
              <a:t>. </a:t>
            </a:r>
            <a:endParaRPr lang="en-US" i="1" dirty="0"/>
          </a:p>
          <a:p>
            <a:r>
              <a:rPr lang="en-US" dirty="0"/>
              <a:t>RapidCourses are self-paced, web-based tutorials, fully accessible, and available 24/7. Free of charge and require registration. Course catalogs include Foundations of Independent Living, State Plan for Independent Living, Consumer Information Files, CIL Boards of Directors, CIL Core Services, Designated State Entity, and Statewide Independent Living Councils. </a:t>
            </a:r>
          </a:p>
        </p:txBody>
      </p:sp>
      <p:sp>
        <p:nvSpPr>
          <p:cNvPr id="4" name="Slide Number Placeholder 3"/>
          <p:cNvSpPr>
            <a:spLocks noGrp="1"/>
          </p:cNvSpPr>
          <p:nvPr>
            <p:ph type="sldNum" sz="quarter" idx="12"/>
          </p:nvPr>
        </p:nvSpPr>
        <p:spPr/>
        <p:txBody>
          <a:bodyPr/>
          <a:lstStyle/>
          <a:p>
            <a:fld id="{6153527D-BED1-478D-AC23-D9BDE0E418EC}" type="slidenum">
              <a:rPr lang="en-US" smtClean="0"/>
              <a:t>17</a:t>
            </a:fld>
            <a:endParaRPr lang="en-US" dirty="0"/>
          </a:p>
        </p:txBody>
      </p:sp>
    </p:spTree>
    <p:extLst>
      <p:ext uri="{BB962C8B-B14F-4D97-AF65-F5344CB8AC3E}">
        <p14:creationId xmlns:p14="http://schemas.microsoft.com/office/powerpoint/2010/main" val="20647397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2B10F-7514-4542-B995-A1F0A0739343}"/>
              </a:ext>
            </a:extLst>
          </p:cNvPr>
          <p:cNvSpPr>
            <a:spLocks noGrp="1"/>
          </p:cNvSpPr>
          <p:nvPr>
            <p:ph type="title"/>
          </p:nvPr>
        </p:nvSpPr>
        <p:spPr/>
        <p:txBody>
          <a:bodyPr/>
          <a:lstStyle/>
          <a:p>
            <a:r>
              <a:rPr lang="en-US" sz="600" dirty="0">
                <a:solidFill>
                  <a:schemeClr val="bg1">
                    <a:lumMod val="85000"/>
                  </a:schemeClr>
                </a:solidFill>
              </a:rPr>
              <a:t>&gt;&gt;Slide 18</a:t>
            </a:r>
            <a:br>
              <a:rPr lang="en-US" dirty="0"/>
            </a:br>
            <a:r>
              <a:rPr lang="en-US" dirty="0"/>
              <a:t>Online Courses</a:t>
            </a:r>
          </a:p>
        </p:txBody>
      </p:sp>
      <p:sp>
        <p:nvSpPr>
          <p:cNvPr id="3" name="Content Placeholder 2">
            <a:extLst>
              <a:ext uri="{FF2B5EF4-FFF2-40B4-BE49-F238E27FC236}">
                <a16:creationId xmlns:a16="http://schemas.microsoft.com/office/drawing/2014/main" id="{C859F3B7-8586-4E67-870C-F38CE7D7F9FE}"/>
              </a:ext>
            </a:extLst>
          </p:cNvPr>
          <p:cNvSpPr>
            <a:spLocks noGrp="1"/>
          </p:cNvSpPr>
          <p:nvPr>
            <p:ph idx="1"/>
          </p:nvPr>
        </p:nvSpPr>
        <p:spPr>
          <a:xfrm>
            <a:off x="692150" y="1295401"/>
            <a:ext cx="8985250" cy="5714999"/>
          </a:xfrm>
        </p:spPr>
        <p:txBody>
          <a:bodyPr>
            <a:normAutofit/>
          </a:bodyPr>
          <a:lstStyle/>
          <a:p>
            <a:pPr>
              <a:lnSpc>
                <a:spcPct val="100000"/>
              </a:lnSpc>
            </a:pPr>
            <a:r>
              <a:rPr lang="en-US" sz="2600" dirty="0"/>
              <a:t>Online courses include access to instructor, weekly assignments, discussion area to engage with peers, checkpoint quiz questions, and instructor-led discussions.  Past topics have included:</a:t>
            </a:r>
          </a:p>
          <a:p>
            <a:pPr lvl="1">
              <a:lnSpc>
                <a:spcPct val="100000"/>
              </a:lnSpc>
            </a:pPr>
            <a:r>
              <a:rPr lang="en-US" sz="2600" i="1" dirty="0"/>
              <a:t>Orientation to Independent Living for New CIL Personnel</a:t>
            </a:r>
          </a:p>
          <a:p>
            <a:pPr lvl="1">
              <a:lnSpc>
                <a:spcPct val="100000"/>
              </a:lnSpc>
            </a:pPr>
            <a:r>
              <a:rPr lang="en-US" sz="2600" i="1" dirty="0"/>
              <a:t>Management 101 for CIL Executive Directors</a:t>
            </a:r>
          </a:p>
          <a:p>
            <a:pPr lvl="1">
              <a:lnSpc>
                <a:spcPct val="100000"/>
              </a:lnSpc>
            </a:pPr>
            <a:r>
              <a:rPr lang="en-US" sz="2600" i="1" dirty="0"/>
              <a:t>The Action of Leading: SILC Leadership for Chairpersons, Members, and Staff</a:t>
            </a:r>
          </a:p>
        </p:txBody>
      </p:sp>
      <p:sp>
        <p:nvSpPr>
          <p:cNvPr id="4" name="Slide Number Placeholder 3">
            <a:extLst>
              <a:ext uri="{FF2B5EF4-FFF2-40B4-BE49-F238E27FC236}">
                <a16:creationId xmlns:a16="http://schemas.microsoft.com/office/drawing/2014/main" id="{10083B8A-68EE-4C3F-9F13-E701BFD11D40}"/>
              </a:ext>
            </a:extLst>
          </p:cNvPr>
          <p:cNvSpPr>
            <a:spLocks noGrp="1"/>
          </p:cNvSpPr>
          <p:nvPr>
            <p:ph type="sldNum" sz="quarter" idx="12"/>
          </p:nvPr>
        </p:nvSpPr>
        <p:spPr/>
        <p:txBody>
          <a:bodyPr/>
          <a:lstStyle/>
          <a:p>
            <a:fld id="{45AF61AB-B0DD-4F9C-9F8E-E57A609D99F7}" type="slidenum">
              <a:rPr lang="en-US" smtClean="0"/>
              <a:t>18</a:t>
            </a:fld>
            <a:endParaRPr lang="en-US" dirty="0"/>
          </a:p>
        </p:txBody>
      </p:sp>
      <p:sp>
        <p:nvSpPr>
          <p:cNvPr id="6" name="Rectangle 1">
            <a:extLst>
              <a:ext uri="{FF2B5EF4-FFF2-40B4-BE49-F238E27FC236}">
                <a16:creationId xmlns:a16="http://schemas.microsoft.com/office/drawing/2014/main" id="{8D47AA32-4CF8-4DE7-6C37-E641823B35B4}"/>
              </a:ext>
            </a:extLst>
          </p:cNvPr>
          <p:cNvSpPr>
            <a:spLocks noChangeArrowheads="1"/>
          </p:cNvSpPr>
          <p:nvPr/>
        </p:nvSpPr>
        <p:spPr bwMode="auto">
          <a:xfrm>
            <a:off x="4581525" y="3424238"/>
            <a:ext cx="1005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Tree>
    <p:extLst>
      <p:ext uri="{BB962C8B-B14F-4D97-AF65-F5344CB8AC3E}">
        <p14:creationId xmlns:p14="http://schemas.microsoft.com/office/powerpoint/2010/main" val="36994958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2150" y="457200"/>
            <a:ext cx="8674100" cy="838201"/>
          </a:xfrm>
        </p:spPr>
        <p:txBody>
          <a:bodyPr>
            <a:normAutofit/>
          </a:bodyPr>
          <a:lstStyle/>
          <a:p>
            <a:r>
              <a:rPr lang="en-US" sz="600" b="1" dirty="0">
                <a:solidFill>
                  <a:schemeClr val="bg1"/>
                </a:solidFill>
                <a:latin typeface="Arial Rounded MT Bold" panose="020F0704030504030204" pitchFamily="34" charset="0"/>
              </a:rPr>
              <a:t>&gt;&gt; Slide 19</a:t>
            </a:r>
            <a:br>
              <a:rPr lang="en-US" b="1" dirty="0">
                <a:solidFill>
                  <a:srgbClr val="333399"/>
                </a:solidFill>
                <a:latin typeface="Arial Rounded MT Bold" panose="020F0704030504030204" pitchFamily="34" charset="0"/>
              </a:rPr>
            </a:br>
            <a:r>
              <a:rPr lang="en-US" dirty="0"/>
              <a:t>Questions &amp; Discussion</a:t>
            </a:r>
            <a:endParaRPr lang="en-US" sz="3200" b="1" dirty="0">
              <a:solidFill>
                <a:srgbClr val="333399"/>
              </a:solidFill>
              <a:latin typeface="Arial Rounded MT Bold" panose="020F0704030504030204" pitchFamily="34" charset="0"/>
            </a:endParaRPr>
          </a:p>
        </p:txBody>
      </p:sp>
      <p:sp>
        <p:nvSpPr>
          <p:cNvPr id="4" name="Slide Number Placeholder 3"/>
          <p:cNvSpPr>
            <a:spLocks noGrp="1"/>
          </p:cNvSpPr>
          <p:nvPr>
            <p:ph type="sldNum" sz="quarter" idx="12"/>
          </p:nvPr>
        </p:nvSpPr>
        <p:spPr/>
        <p:txBody>
          <a:bodyPr/>
          <a:lstStyle/>
          <a:p>
            <a:fld id="{6153527D-BED1-478D-AC23-D9BDE0E418EC}" type="slidenum">
              <a:rPr lang="en-US" smtClean="0"/>
              <a:t>19</a:t>
            </a:fld>
            <a:endParaRPr lang="en-US" dirty="0"/>
          </a:p>
        </p:txBody>
      </p:sp>
    </p:spTree>
    <p:extLst>
      <p:ext uri="{BB962C8B-B14F-4D97-AF65-F5344CB8AC3E}">
        <p14:creationId xmlns:p14="http://schemas.microsoft.com/office/powerpoint/2010/main" val="2714780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5029200"/>
            <a:ext cx="9144000" cy="1524000"/>
          </a:xfrm>
        </p:spPr>
        <p:txBody>
          <a:bodyPr>
            <a:noAutofit/>
          </a:bodyPr>
          <a:lstStyle/>
          <a:p>
            <a:r>
              <a:rPr lang="en-US" sz="600" b="1" dirty="0">
                <a:solidFill>
                  <a:schemeClr val="bg2"/>
                </a:solidFill>
                <a:latin typeface="Arial Rounded MT Bold" panose="020F0704030504030204" pitchFamily="34" charset="0"/>
              </a:rPr>
              <a:t>&gt;&gt; Slide </a:t>
            </a:r>
            <a:fld id="{8A444053-2964-4726-8391-23A946A74AF7}" type="slidenum">
              <a:rPr lang="en-US" sz="600" b="1">
                <a:solidFill>
                  <a:schemeClr val="bg2"/>
                </a:solidFill>
                <a:latin typeface="Arial Rounded MT Bold" panose="020F0704030504030204" pitchFamily="34" charset="0"/>
              </a:rPr>
              <a:pPr/>
              <a:t>2</a:t>
            </a:fld>
            <a:br>
              <a:rPr lang="en-US" sz="3200" b="1" dirty="0">
                <a:solidFill>
                  <a:schemeClr val="bg1">
                    <a:lumMod val="75000"/>
                  </a:schemeClr>
                </a:solidFill>
                <a:latin typeface="Arial Rounded MT Bold" panose="020F0704030504030204" pitchFamily="34" charset="0"/>
              </a:rPr>
            </a:br>
            <a:r>
              <a:rPr lang="en-US" sz="3200" dirty="0"/>
              <a:t>Know Your Resources </a:t>
            </a:r>
            <a:r>
              <a:rPr lang="en-US" sz="3200" dirty="0">
                <a:latin typeface="Calibri Light" panose="020F0302020204030204" pitchFamily="34" charset="0"/>
                <a:cs typeface="Calibri Light" panose="020F0302020204030204" pitchFamily="34" charset="0"/>
              </a:rPr>
              <a:t>— </a:t>
            </a:r>
            <a:br>
              <a:rPr lang="en-US" sz="3200" dirty="0">
                <a:latin typeface="Calibri Light" panose="020F0302020204030204" pitchFamily="34" charset="0"/>
                <a:cs typeface="Calibri Light" panose="020F0302020204030204" pitchFamily="34" charset="0"/>
              </a:rPr>
            </a:br>
            <a:r>
              <a:rPr lang="en-US" sz="3200" dirty="0"/>
              <a:t>Orientation to the </a:t>
            </a:r>
            <a:br>
              <a:rPr lang="en-US" sz="3200" dirty="0"/>
            </a:br>
            <a:r>
              <a:rPr lang="en-US" sz="3200" dirty="0"/>
              <a:t>IL-NET National T&amp;TA Center for Independent Living</a:t>
            </a:r>
            <a:br>
              <a:rPr lang="en-US" sz="3200" dirty="0"/>
            </a:br>
            <a:br>
              <a:rPr lang="en-US" sz="3200" b="1" dirty="0">
                <a:solidFill>
                  <a:srgbClr val="333399"/>
                </a:solidFill>
                <a:latin typeface="Arial Rounded MT Bold" panose="020B0604020202020204" charset="0"/>
              </a:rPr>
            </a:br>
            <a:r>
              <a:rPr lang="en-US" altLang="en-US" sz="2400" i="1" dirty="0">
                <a:solidFill>
                  <a:srgbClr val="333399"/>
                </a:solidFill>
                <a:latin typeface="Arial Rounded MT Bold" panose="020F0704030504030204" pitchFamily="34" charset="0"/>
                <a:ea typeface="ＭＳ Ｐゴシック" pitchFamily="34" charset="-128"/>
                <a:cs typeface="Arial" charset="0"/>
              </a:rPr>
              <a:t>Presenters:</a:t>
            </a:r>
            <a:br>
              <a:rPr lang="en-US" altLang="en-US" sz="2400" i="1" dirty="0">
                <a:solidFill>
                  <a:srgbClr val="333399"/>
                </a:solidFill>
                <a:latin typeface="Arial Rounded MT Bold" panose="020F0704030504030204" pitchFamily="34" charset="0"/>
                <a:ea typeface="ＭＳ Ｐゴシック" pitchFamily="34" charset="-128"/>
                <a:cs typeface="Arial" charset="0"/>
              </a:rPr>
            </a:br>
            <a:br>
              <a:rPr lang="en-US" altLang="en-US" sz="2400" i="1" dirty="0">
                <a:solidFill>
                  <a:srgbClr val="333399"/>
                </a:solidFill>
                <a:latin typeface="Arial Rounded MT Bold" panose="020F0704030504030204" pitchFamily="34" charset="0"/>
                <a:ea typeface="ＭＳ Ｐゴシック" pitchFamily="34" charset="-128"/>
                <a:cs typeface="Arial" charset="0"/>
              </a:rPr>
            </a:br>
            <a:r>
              <a:rPr lang="en-US" altLang="en-US" sz="2400" dirty="0">
                <a:ea typeface="ＭＳ Ｐゴシック" pitchFamily="34" charset="-128"/>
                <a:cs typeface="Arial" charset="0"/>
              </a:rPr>
              <a:t>Sandra Breitengross Bitter</a:t>
            </a:r>
            <a:br>
              <a:rPr lang="en-US" altLang="en-US" sz="2400" dirty="0">
                <a:ea typeface="ＭＳ Ｐゴシック" pitchFamily="34" charset="-128"/>
                <a:cs typeface="Arial" charset="0"/>
              </a:rPr>
            </a:br>
            <a:r>
              <a:rPr lang="en-US" altLang="en-US" sz="2400" dirty="0">
                <a:ea typeface="ＭＳ Ｐゴシック" pitchFamily="34" charset="-128"/>
                <a:cs typeface="Arial" charset="0"/>
              </a:rPr>
              <a:t>Carol Eubanks</a:t>
            </a:r>
            <a:br>
              <a:rPr lang="en-US" altLang="en-US" sz="2400" dirty="0">
                <a:ea typeface="ＭＳ Ｐゴシック" pitchFamily="34" charset="-128"/>
                <a:cs typeface="Arial" charset="0"/>
              </a:rPr>
            </a:br>
            <a:r>
              <a:rPr lang="en-US" altLang="en-US" sz="2400" dirty="0">
                <a:ea typeface="ＭＳ Ｐゴシック" pitchFamily="34" charset="-128"/>
                <a:cs typeface="Arial" charset="0"/>
              </a:rPr>
              <a:t>Paula McElwee</a:t>
            </a:r>
            <a:br>
              <a:rPr lang="en-US" altLang="en-US" sz="2400" dirty="0">
                <a:ea typeface="ＭＳ Ｐゴシック" pitchFamily="34" charset="-128"/>
                <a:cs typeface="Arial" charset="0"/>
              </a:rPr>
            </a:br>
            <a:r>
              <a:rPr lang="en-US" altLang="en-US" sz="2400" dirty="0">
                <a:ea typeface="ＭＳ Ｐゴシック" pitchFamily="34" charset="-128"/>
                <a:cs typeface="Arial" charset="0"/>
              </a:rPr>
              <a:t>Richard Petty</a:t>
            </a:r>
            <a:br>
              <a:rPr lang="en-US" altLang="en-US" sz="2400" dirty="0">
                <a:ea typeface="ＭＳ Ｐゴシック" pitchFamily="34" charset="-128"/>
                <a:cs typeface="Arial" charset="0"/>
              </a:rPr>
            </a:br>
            <a:r>
              <a:rPr lang="en-US" altLang="en-US" sz="2400" dirty="0">
                <a:ea typeface="ＭＳ Ｐゴシック" pitchFamily="34" charset="-128"/>
                <a:cs typeface="Arial" charset="0"/>
              </a:rPr>
              <a:t>Sierra Royster</a:t>
            </a:r>
            <a:br>
              <a:rPr lang="en-US" altLang="en-US" sz="2400" dirty="0">
                <a:ea typeface="ＭＳ Ｐゴシック" pitchFamily="34" charset="-128"/>
                <a:cs typeface="Arial" charset="0"/>
              </a:rPr>
            </a:br>
            <a:r>
              <a:rPr lang="en-US" altLang="en-US" sz="2400" dirty="0">
                <a:ea typeface="ＭＳ Ｐゴシック" pitchFamily="34" charset="-128"/>
                <a:cs typeface="Arial" charset="0"/>
              </a:rPr>
              <a:t>Jenny Sichel</a:t>
            </a:r>
            <a:br>
              <a:rPr lang="en-US" altLang="en-US" sz="2400" dirty="0">
                <a:ea typeface="ＭＳ Ｐゴシック" pitchFamily="34" charset="-128"/>
                <a:cs typeface="Arial" charset="0"/>
              </a:rPr>
            </a:br>
            <a:br>
              <a:rPr lang="en-US" altLang="en-US" sz="2400" dirty="0">
                <a:ea typeface="ＭＳ Ｐゴシック" pitchFamily="34" charset="-128"/>
                <a:cs typeface="Arial" charset="0"/>
              </a:rPr>
            </a:br>
            <a:br>
              <a:rPr lang="en-US" altLang="en-US" sz="2400" b="1" dirty="0">
                <a:solidFill>
                  <a:srgbClr val="333399"/>
                </a:solidFill>
                <a:latin typeface="Arial Rounded MT Bold" panose="020F0704030504030204" pitchFamily="34" charset="0"/>
                <a:ea typeface="ＭＳ Ｐゴシック" pitchFamily="34" charset="-128"/>
                <a:cs typeface="Arial" charset="0"/>
              </a:rPr>
            </a:br>
            <a:r>
              <a:rPr lang="en-US" altLang="en-US" sz="2400" dirty="0">
                <a:solidFill>
                  <a:srgbClr val="333399"/>
                </a:solidFill>
                <a:latin typeface="Arial Rounded MT Bold" panose="020F0704030504030204" pitchFamily="34" charset="0"/>
                <a:ea typeface="ＭＳ Ｐゴシック" pitchFamily="34" charset="-128"/>
                <a:cs typeface="Arial" charset="0"/>
              </a:rPr>
              <a:t>November 10, 2022</a:t>
            </a:r>
            <a:endParaRPr lang="en-US" sz="3200" b="1" dirty="0">
              <a:solidFill>
                <a:srgbClr val="333399"/>
              </a:solidFill>
              <a:latin typeface="Arial Rounded MT Bold" panose="020F0704030504030204" pitchFamily="34" charset="0"/>
            </a:endParaRPr>
          </a:p>
        </p:txBody>
      </p:sp>
      <p:sp>
        <p:nvSpPr>
          <p:cNvPr id="3" name="Slide Number Placeholder 2"/>
          <p:cNvSpPr>
            <a:spLocks noGrp="1"/>
          </p:cNvSpPr>
          <p:nvPr>
            <p:ph type="sldNum" sz="quarter" idx="12"/>
          </p:nvPr>
        </p:nvSpPr>
        <p:spPr/>
        <p:txBody>
          <a:bodyPr/>
          <a:lstStyle/>
          <a:p>
            <a:fld id="{6153527D-BED1-478D-AC23-D9BDE0E418EC}" type="slidenum">
              <a:rPr lang="en-US" smtClean="0"/>
              <a:t>2</a:t>
            </a:fld>
            <a:endParaRPr lang="en-US" dirty="0"/>
          </a:p>
        </p:txBody>
      </p:sp>
    </p:spTree>
    <p:extLst>
      <p:ext uri="{BB962C8B-B14F-4D97-AF65-F5344CB8AC3E}">
        <p14:creationId xmlns:p14="http://schemas.microsoft.com/office/powerpoint/2010/main" val="4538314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2286000"/>
            <a:ext cx="7810500" cy="1828800"/>
          </a:xfrm>
        </p:spPr>
        <p:txBody>
          <a:bodyPr>
            <a:noAutofit/>
          </a:bodyPr>
          <a:lstStyle/>
          <a:p>
            <a:r>
              <a:rPr lang="en-US" sz="600" b="1" dirty="0">
                <a:solidFill>
                  <a:schemeClr val="bg2"/>
                </a:solidFill>
                <a:latin typeface="Arial Rounded MT Bold" panose="020F0704030504030204" pitchFamily="34" charset="0"/>
              </a:rPr>
              <a:t> Slide </a:t>
            </a:r>
            <a:fld id="{8A444053-2964-4726-8391-23A946A74AF7}" type="slidenum">
              <a:rPr lang="en-US" sz="600" b="1" smtClean="0">
                <a:solidFill>
                  <a:schemeClr val="bg2"/>
                </a:solidFill>
                <a:latin typeface="Arial Rounded MT Bold" panose="020F0704030504030204" pitchFamily="34" charset="0"/>
              </a:rPr>
              <a:pPr/>
              <a:t>20</a:t>
            </a:fld>
            <a:br>
              <a:rPr lang="en-US" sz="600" b="1" dirty="0">
                <a:solidFill>
                  <a:schemeClr val="bg1"/>
                </a:solidFill>
                <a:latin typeface="Arial Rounded MT Bold" panose="020F0704030504030204" pitchFamily="34" charset="0"/>
              </a:rPr>
            </a:br>
            <a:r>
              <a:rPr lang="en-US" sz="3200" dirty="0"/>
              <a:t>Overview of On-Location Trainings, Webinars, and Learning Collaboratives </a:t>
            </a:r>
            <a:br>
              <a:rPr lang="en-US" sz="3200" dirty="0"/>
            </a:br>
            <a:br>
              <a:rPr lang="en-US" sz="3200" dirty="0"/>
            </a:br>
            <a:r>
              <a:rPr lang="en-US" sz="3200" dirty="0"/>
              <a:t>Jenny Sichel, NCIL</a:t>
            </a:r>
            <a:br>
              <a:rPr lang="en-US" sz="3200" dirty="0"/>
            </a:br>
            <a:r>
              <a:rPr lang="en-US" sz="3200" dirty="0"/>
              <a:t>IL-NET Training Logistics Coordinator</a:t>
            </a:r>
            <a:endParaRPr lang="en-US" sz="2400" b="1" dirty="0">
              <a:solidFill>
                <a:srgbClr val="333399"/>
              </a:solidFill>
              <a:latin typeface="Arial Rounded MT Bold" panose="020F0704030504030204" pitchFamily="34" charset="0"/>
            </a:endParaRPr>
          </a:p>
        </p:txBody>
      </p:sp>
      <p:sp>
        <p:nvSpPr>
          <p:cNvPr id="4" name="Slide Number Placeholder 3"/>
          <p:cNvSpPr>
            <a:spLocks noGrp="1"/>
          </p:cNvSpPr>
          <p:nvPr>
            <p:ph type="sldNum" sz="quarter" idx="12"/>
          </p:nvPr>
        </p:nvSpPr>
        <p:spPr/>
        <p:txBody>
          <a:bodyPr/>
          <a:lstStyle/>
          <a:p>
            <a:fld id="{6153527D-BED1-478D-AC23-D9BDE0E418EC}" type="slidenum">
              <a:rPr lang="en-US" smtClean="0"/>
              <a:t>20</a:t>
            </a:fld>
            <a:endParaRPr lang="en-US" dirty="0"/>
          </a:p>
        </p:txBody>
      </p:sp>
    </p:spTree>
    <p:extLst>
      <p:ext uri="{BB962C8B-B14F-4D97-AF65-F5344CB8AC3E}">
        <p14:creationId xmlns:p14="http://schemas.microsoft.com/office/powerpoint/2010/main" val="25341149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 b="1" dirty="0">
                <a:solidFill>
                  <a:schemeClr val="bg1">
                    <a:lumMod val="85000"/>
                  </a:schemeClr>
                </a:solidFill>
                <a:latin typeface="Arial Rounded MT Bold" panose="020F0704030504030204" pitchFamily="34" charset="0"/>
              </a:rPr>
              <a:t>&gt;&gt; Slide </a:t>
            </a:r>
            <a:fld id="{8A444053-2964-4726-8391-23A946A74AF7}" type="slidenum">
              <a:rPr lang="en-US" sz="600" b="1">
                <a:solidFill>
                  <a:schemeClr val="bg1">
                    <a:lumMod val="85000"/>
                  </a:schemeClr>
                </a:solidFill>
                <a:latin typeface="Arial Rounded MT Bold" panose="020F0704030504030204" pitchFamily="34" charset="0"/>
              </a:rPr>
              <a:pPr/>
              <a:t>21</a:t>
            </a:fld>
            <a:br>
              <a:rPr lang="en-US" sz="2800" b="1" dirty="0">
                <a:solidFill>
                  <a:srgbClr val="333399"/>
                </a:solidFill>
                <a:latin typeface="Arial Rounded MT Bold" panose="020F0704030504030204" pitchFamily="34" charset="0"/>
              </a:rPr>
            </a:br>
            <a:r>
              <a:rPr lang="en-US" dirty="0"/>
              <a:t>National Council on Independent Living (NCIL) Overview</a:t>
            </a:r>
            <a:endParaRPr lang="en-US" sz="2800" b="1" dirty="0">
              <a:solidFill>
                <a:srgbClr val="333399"/>
              </a:solidFill>
              <a:latin typeface="Arial Rounded MT Bold" panose="020F0704030504030204" pitchFamily="34" charset="0"/>
            </a:endParaRPr>
          </a:p>
        </p:txBody>
      </p:sp>
      <p:sp>
        <p:nvSpPr>
          <p:cNvPr id="3" name="Subtitle 2"/>
          <p:cNvSpPr>
            <a:spLocks noGrp="1"/>
          </p:cNvSpPr>
          <p:nvPr>
            <p:ph idx="1"/>
          </p:nvPr>
        </p:nvSpPr>
        <p:spPr>
          <a:xfrm>
            <a:off x="692150" y="1295401"/>
            <a:ext cx="8756650" cy="5562599"/>
          </a:xfrm>
        </p:spPr>
        <p:txBody>
          <a:bodyPr>
            <a:normAutofit/>
          </a:bodyPr>
          <a:lstStyle/>
          <a:p>
            <a:r>
              <a:rPr lang="en-US" dirty="0"/>
              <a:t>Founded in 1982, NCIL is the longest-running national cross-disability, grassroots organization run by and for people with disabilities.</a:t>
            </a:r>
          </a:p>
          <a:p>
            <a:r>
              <a:rPr lang="en-US" dirty="0"/>
              <a:t>National Association of CILs and SILCs located in Washington, DC.  </a:t>
            </a:r>
          </a:p>
          <a:p>
            <a:r>
              <a:rPr lang="en-US" dirty="0"/>
              <a:t>Involved since 1994.</a:t>
            </a:r>
          </a:p>
          <a:p>
            <a:r>
              <a:rPr lang="en-US" dirty="0"/>
              <a:t>NCIL provides training &amp; technical assistance activities for all CILs and SILCs through its work with the IL-NET National Training and Technical Assistance Center for Independent Living. Visit us online at </a:t>
            </a:r>
            <a:r>
              <a:rPr lang="en-US" dirty="0">
                <a:hlinkClick r:id="rId3"/>
              </a:rPr>
              <a:t>www.ncil.org</a:t>
            </a:r>
            <a:r>
              <a:rPr lang="en-US" dirty="0"/>
              <a:t>.</a:t>
            </a:r>
          </a:p>
          <a:p>
            <a:r>
              <a:rPr lang="en-US" dirty="0"/>
              <a:t>IL-NET events posted at </a:t>
            </a:r>
            <a:r>
              <a:rPr lang="en-US" dirty="0">
                <a:hlinkClick r:id="rId4"/>
              </a:rPr>
              <a:t>https://www.ncil.org/annual-conference/training/</a:t>
            </a:r>
            <a:r>
              <a:rPr lang="en-US" dirty="0"/>
              <a:t> in addition to the ILRU website.</a:t>
            </a:r>
          </a:p>
        </p:txBody>
      </p:sp>
      <p:sp>
        <p:nvSpPr>
          <p:cNvPr id="4" name="Slide Number Placeholder 3"/>
          <p:cNvSpPr>
            <a:spLocks noGrp="1"/>
          </p:cNvSpPr>
          <p:nvPr>
            <p:ph type="sldNum" sz="quarter" idx="12"/>
          </p:nvPr>
        </p:nvSpPr>
        <p:spPr/>
        <p:txBody>
          <a:bodyPr/>
          <a:lstStyle/>
          <a:p>
            <a:fld id="{6153527D-BED1-478D-AC23-D9BDE0E418EC}" type="slidenum">
              <a:rPr lang="en-US" smtClean="0"/>
              <a:t>21</a:t>
            </a:fld>
            <a:endParaRPr lang="en-US" dirty="0"/>
          </a:p>
        </p:txBody>
      </p:sp>
    </p:spTree>
    <p:extLst>
      <p:ext uri="{BB962C8B-B14F-4D97-AF65-F5344CB8AC3E}">
        <p14:creationId xmlns:p14="http://schemas.microsoft.com/office/powerpoint/2010/main" val="18389157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 b="1" dirty="0">
                <a:solidFill>
                  <a:schemeClr val="bg1">
                    <a:lumMod val="85000"/>
                  </a:schemeClr>
                </a:solidFill>
                <a:latin typeface="Arial Rounded MT Bold" panose="020F0704030504030204" pitchFamily="34" charset="0"/>
              </a:rPr>
              <a:t>&gt;&gt; Slide </a:t>
            </a:r>
            <a:fld id="{8A444053-2964-4726-8391-23A946A74AF7}" type="slidenum">
              <a:rPr lang="en-US" sz="600" b="1">
                <a:solidFill>
                  <a:schemeClr val="bg1">
                    <a:lumMod val="85000"/>
                  </a:schemeClr>
                </a:solidFill>
                <a:latin typeface="Arial Rounded MT Bold" panose="020F0704030504030204" pitchFamily="34" charset="0"/>
              </a:rPr>
              <a:pPr/>
              <a:t>22</a:t>
            </a:fld>
            <a:br>
              <a:rPr lang="en-US" sz="2800" b="1" dirty="0">
                <a:solidFill>
                  <a:srgbClr val="333399"/>
                </a:solidFill>
                <a:latin typeface="Arial Rounded MT Bold" panose="020F0704030504030204" pitchFamily="34" charset="0"/>
              </a:rPr>
            </a:br>
            <a:r>
              <a:rPr lang="en-US" dirty="0"/>
              <a:t>NCIL’s Role in the IL-NET Project</a:t>
            </a:r>
            <a:endParaRPr lang="en-US" sz="2800" b="1" dirty="0">
              <a:solidFill>
                <a:srgbClr val="333399"/>
              </a:solidFill>
              <a:latin typeface="Arial Rounded MT Bold" panose="020F0704030504030204" pitchFamily="34" charset="0"/>
            </a:endParaRPr>
          </a:p>
        </p:txBody>
      </p:sp>
      <p:sp>
        <p:nvSpPr>
          <p:cNvPr id="3" name="Subtitle 2"/>
          <p:cNvSpPr>
            <a:spLocks noGrp="1"/>
          </p:cNvSpPr>
          <p:nvPr>
            <p:ph idx="1"/>
          </p:nvPr>
        </p:nvSpPr>
        <p:spPr>
          <a:xfrm>
            <a:off x="692150" y="1295401"/>
            <a:ext cx="8756650" cy="5562599"/>
          </a:xfrm>
        </p:spPr>
        <p:txBody>
          <a:bodyPr>
            <a:normAutofit/>
          </a:bodyPr>
          <a:lstStyle/>
          <a:p>
            <a:r>
              <a:rPr lang="en-US" dirty="0"/>
              <a:t>Coordinate Biennial Institute and On-Location Training Workshops</a:t>
            </a:r>
          </a:p>
          <a:p>
            <a:r>
              <a:rPr lang="en-US" dirty="0"/>
              <a:t>Coordinate and Host Webinars </a:t>
            </a:r>
          </a:p>
          <a:p>
            <a:r>
              <a:rPr lang="en-US" dirty="0"/>
              <a:t>Coordinate Learning Collaboratives</a:t>
            </a:r>
          </a:p>
          <a:p>
            <a:r>
              <a:rPr lang="en-US" dirty="0"/>
              <a:t>Provide Technical Assistance</a:t>
            </a:r>
          </a:p>
        </p:txBody>
      </p:sp>
      <p:sp>
        <p:nvSpPr>
          <p:cNvPr id="4" name="Slide Number Placeholder 3"/>
          <p:cNvSpPr>
            <a:spLocks noGrp="1"/>
          </p:cNvSpPr>
          <p:nvPr>
            <p:ph type="sldNum" sz="quarter" idx="12"/>
          </p:nvPr>
        </p:nvSpPr>
        <p:spPr/>
        <p:txBody>
          <a:bodyPr/>
          <a:lstStyle/>
          <a:p>
            <a:fld id="{6153527D-BED1-478D-AC23-D9BDE0E418EC}" type="slidenum">
              <a:rPr lang="en-US" smtClean="0"/>
              <a:t>22</a:t>
            </a:fld>
            <a:endParaRPr lang="en-US" dirty="0"/>
          </a:p>
        </p:txBody>
      </p:sp>
    </p:spTree>
    <p:extLst>
      <p:ext uri="{BB962C8B-B14F-4D97-AF65-F5344CB8AC3E}">
        <p14:creationId xmlns:p14="http://schemas.microsoft.com/office/powerpoint/2010/main" val="10464784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 b="1" dirty="0">
                <a:solidFill>
                  <a:schemeClr val="bg1">
                    <a:lumMod val="85000"/>
                  </a:schemeClr>
                </a:solidFill>
                <a:latin typeface="Arial Rounded MT Bold" panose="020F0704030504030204" pitchFamily="34" charset="0"/>
              </a:rPr>
              <a:t>&gt;&gt; Slide </a:t>
            </a:r>
            <a:fld id="{8A444053-2964-4726-8391-23A946A74AF7}" type="slidenum">
              <a:rPr lang="en-US" sz="600" b="1">
                <a:solidFill>
                  <a:schemeClr val="bg1">
                    <a:lumMod val="85000"/>
                  </a:schemeClr>
                </a:solidFill>
                <a:latin typeface="Arial Rounded MT Bold" panose="020F0704030504030204" pitchFamily="34" charset="0"/>
              </a:rPr>
              <a:pPr/>
              <a:t>23</a:t>
            </a:fld>
            <a:br>
              <a:rPr lang="en-US" sz="2800" b="1" dirty="0">
                <a:solidFill>
                  <a:srgbClr val="333399"/>
                </a:solidFill>
                <a:latin typeface="Arial Rounded MT Bold" panose="020F0704030504030204" pitchFamily="34" charset="0"/>
              </a:rPr>
            </a:br>
            <a:r>
              <a:rPr lang="en-US" dirty="0"/>
              <a:t>Biennial Institute and On-Location Training Workshops</a:t>
            </a:r>
            <a:endParaRPr lang="en-US" sz="2800" b="1" dirty="0">
              <a:solidFill>
                <a:srgbClr val="333399"/>
              </a:solidFill>
              <a:latin typeface="Arial Rounded MT Bold" panose="020F0704030504030204" pitchFamily="34" charset="0"/>
            </a:endParaRPr>
          </a:p>
        </p:txBody>
      </p:sp>
      <p:sp>
        <p:nvSpPr>
          <p:cNvPr id="3" name="Subtitle 2"/>
          <p:cNvSpPr>
            <a:spLocks noGrp="1"/>
          </p:cNvSpPr>
          <p:nvPr>
            <p:ph idx="1"/>
          </p:nvPr>
        </p:nvSpPr>
        <p:spPr>
          <a:xfrm>
            <a:off x="692150" y="1447800"/>
            <a:ext cx="8756650" cy="5410200"/>
          </a:xfrm>
        </p:spPr>
        <p:txBody>
          <a:bodyPr>
            <a:normAutofit/>
          </a:bodyPr>
          <a:lstStyle/>
          <a:p>
            <a:r>
              <a:rPr lang="en-US" dirty="0"/>
              <a:t>ILRU offered the first biennial institute in September 2022 which is now available on-demand.</a:t>
            </a:r>
          </a:p>
          <a:p>
            <a:r>
              <a:rPr lang="en-US" dirty="0"/>
              <a:t>ILRU will continue to offer on-location workshops and other presentations at IL conferences, like NCIL, APRIL, and SILC Congress.</a:t>
            </a:r>
          </a:p>
          <a:p>
            <a:r>
              <a:rPr lang="en-US" dirty="0"/>
              <a:t>ILRU does record our on-location trainings whenever possible. Presentation materials, including captioned videos, manuals, and handouts are posted at ILRU.org.  </a:t>
            </a:r>
          </a:p>
        </p:txBody>
      </p:sp>
      <p:sp>
        <p:nvSpPr>
          <p:cNvPr id="4" name="Slide Number Placeholder 3"/>
          <p:cNvSpPr>
            <a:spLocks noGrp="1"/>
          </p:cNvSpPr>
          <p:nvPr>
            <p:ph type="sldNum" sz="quarter" idx="12"/>
          </p:nvPr>
        </p:nvSpPr>
        <p:spPr/>
        <p:txBody>
          <a:bodyPr/>
          <a:lstStyle/>
          <a:p>
            <a:fld id="{6153527D-BED1-478D-AC23-D9BDE0E418EC}" type="slidenum">
              <a:rPr lang="en-US" smtClean="0"/>
              <a:t>23</a:t>
            </a:fld>
            <a:endParaRPr lang="en-US" dirty="0"/>
          </a:p>
        </p:txBody>
      </p:sp>
    </p:spTree>
    <p:extLst>
      <p:ext uri="{BB962C8B-B14F-4D97-AF65-F5344CB8AC3E}">
        <p14:creationId xmlns:p14="http://schemas.microsoft.com/office/powerpoint/2010/main" val="3031399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 b="1" dirty="0">
                <a:solidFill>
                  <a:schemeClr val="bg1">
                    <a:lumMod val="85000"/>
                  </a:schemeClr>
                </a:solidFill>
                <a:latin typeface="Arial Rounded MT Bold" panose="020F0704030504030204" pitchFamily="34" charset="0"/>
              </a:rPr>
              <a:t>&gt;&gt; Slide </a:t>
            </a:r>
            <a:fld id="{8A444053-2964-4726-8391-23A946A74AF7}" type="slidenum">
              <a:rPr lang="en-US" sz="600" b="1">
                <a:solidFill>
                  <a:schemeClr val="bg1">
                    <a:lumMod val="85000"/>
                  </a:schemeClr>
                </a:solidFill>
                <a:latin typeface="Arial Rounded MT Bold" panose="020F0704030504030204" pitchFamily="34" charset="0"/>
              </a:rPr>
              <a:pPr/>
              <a:t>24</a:t>
            </a:fld>
            <a:br>
              <a:rPr lang="en-US" sz="2800" b="1" dirty="0">
                <a:solidFill>
                  <a:srgbClr val="333399"/>
                </a:solidFill>
                <a:latin typeface="Arial Rounded MT Bold" panose="020F0704030504030204" pitchFamily="34" charset="0"/>
              </a:rPr>
            </a:br>
            <a:r>
              <a:rPr lang="en-US" dirty="0"/>
              <a:t>Webinars</a:t>
            </a:r>
            <a:endParaRPr lang="en-US" sz="2800" b="1" dirty="0">
              <a:solidFill>
                <a:srgbClr val="333399"/>
              </a:solidFill>
              <a:latin typeface="Arial Rounded MT Bold" panose="020F0704030504030204" pitchFamily="34" charset="0"/>
            </a:endParaRPr>
          </a:p>
        </p:txBody>
      </p:sp>
      <p:sp>
        <p:nvSpPr>
          <p:cNvPr id="3" name="Subtitle 2"/>
          <p:cNvSpPr>
            <a:spLocks noGrp="1"/>
          </p:cNvSpPr>
          <p:nvPr>
            <p:ph idx="1"/>
          </p:nvPr>
        </p:nvSpPr>
        <p:spPr>
          <a:xfrm>
            <a:off x="692150" y="1295401"/>
            <a:ext cx="8756650" cy="5562599"/>
          </a:xfrm>
        </p:spPr>
        <p:txBody>
          <a:bodyPr>
            <a:normAutofit/>
          </a:bodyPr>
          <a:lstStyle/>
          <a:p>
            <a:r>
              <a:rPr lang="en-US" dirty="0"/>
              <a:t>The IL-NET will offer seven to eight IL-NET webinars each year.</a:t>
            </a:r>
          </a:p>
          <a:p>
            <a:r>
              <a:rPr lang="en-US" dirty="0"/>
              <a:t>These are 90-minute presentations designed to introduce you to a topic or delve into a specific aspect of CIL or SILC programs or operations.  </a:t>
            </a:r>
          </a:p>
          <a:p>
            <a:r>
              <a:rPr lang="en-US" dirty="0"/>
              <a:t>All webinars are archived online, including training materials. </a:t>
            </a:r>
            <a:r>
              <a:rPr lang="en-US" dirty="0">
                <a:hlinkClick r:id="rId3"/>
              </a:rPr>
              <a:t>https://www.ilru.org/training-on-demand</a:t>
            </a:r>
            <a:endParaRPr lang="en-US" dirty="0"/>
          </a:p>
        </p:txBody>
      </p:sp>
      <p:sp>
        <p:nvSpPr>
          <p:cNvPr id="4" name="Slide Number Placeholder 3"/>
          <p:cNvSpPr>
            <a:spLocks noGrp="1"/>
          </p:cNvSpPr>
          <p:nvPr>
            <p:ph type="sldNum" sz="quarter" idx="12"/>
          </p:nvPr>
        </p:nvSpPr>
        <p:spPr/>
        <p:txBody>
          <a:bodyPr/>
          <a:lstStyle/>
          <a:p>
            <a:fld id="{6153527D-BED1-478D-AC23-D9BDE0E418EC}" type="slidenum">
              <a:rPr lang="en-US" smtClean="0"/>
              <a:t>24</a:t>
            </a:fld>
            <a:endParaRPr lang="en-US" dirty="0"/>
          </a:p>
        </p:txBody>
      </p:sp>
    </p:spTree>
    <p:extLst>
      <p:ext uri="{BB962C8B-B14F-4D97-AF65-F5344CB8AC3E}">
        <p14:creationId xmlns:p14="http://schemas.microsoft.com/office/powerpoint/2010/main" val="41786924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 b="1" dirty="0">
                <a:solidFill>
                  <a:schemeClr val="bg1">
                    <a:lumMod val="85000"/>
                  </a:schemeClr>
                </a:solidFill>
                <a:latin typeface="Arial Rounded MT Bold" panose="020F0704030504030204" pitchFamily="34" charset="0"/>
              </a:rPr>
              <a:t>&gt;&gt; Slide </a:t>
            </a:r>
            <a:fld id="{8A444053-2964-4726-8391-23A946A74AF7}" type="slidenum">
              <a:rPr lang="en-US" sz="600" b="1">
                <a:solidFill>
                  <a:schemeClr val="bg1">
                    <a:lumMod val="85000"/>
                  </a:schemeClr>
                </a:solidFill>
                <a:latin typeface="Arial Rounded MT Bold" panose="020F0704030504030204" pitchFamily="34" charset="0"/>
              </a:rPr>
              <a:pPr/>
              <a:t>25</a:t>
            </a:fld>
            <a:br>
              <a:rPr lang="en-US" sz="2800" b="1" dirty="0">
                <a:solidFill>
                  <a:srgbClr val="333399"/>
                </a:solidFill>
                <a:latin typeface="Arial Rounded MT Bold" panose="020F0704030504030204" pitchFamily="34" charset="0"/>
              </a:rPr>
            </a:br>
            <a:r>
              <a:rPr lang="en-US" dirty="0"/>
              <a:t>Webinar Topics</a:t>
            </a:r>
            <a:endParaRPr lang="en-US" sz="2800" b="1" dirty="0">
              <a:solidFill>
                <a:srgbClr val="333399"/>
              </a:solidFill>
              <a:latin typeface="Arial Rounded MT Bold" panose="020F0704030504030204" pitchFamily="34" charset="0"/>
            </a:endParaRPr>
          </a:p>
        </p:txBody>
      </p:sp>
      <p:sp>
        <p:nvSpPr>
          <p:cNvPr id="3" name="Subtitle 2"/>
          <p:cNvSpPr>
            <a:spLocks noGrp="1"/>
          </p:cNvSpPr>
          <p:nvPr>
            <p:ph idx="1"/>
          </p:nvPr>
        </p:nvSpPr>
        <p:spPr>
          <a:xfrm>
            <a:off x="692150" y="1219200"/>
            <a:ext cx="8832850" cy="5943599"/>
          </a:xfrm>
        </p:spPr>
        <p:txBody>
          <a:bodyPr>
            <a:normAutofit/>
          </a:bodyPr>
          <a:lstStyle/>
          <a:p>
            <a:pPr>
              <a:lnSpc>
                <a:spcPct val="100000"/>
              </a:lnSpc>
            </a:pPr>
            <a:r>
              <a:rPr lang="en-US" dirty="0"/>
              <a:t>IL-NET has offered hundreds of webinars over the years. The topics cover a staggering variety of issues related to CILs and SILCs.  </a:t>
            </a:r>
          </a:p>
          <a:p>
            <a:pPr>
              <a:lnSpc>
                <a:spcPct val="100000"/>
              </a:lnSpc>
            </a:pPr>
            <a:r>
              <a:rPr lang="en-US" dirty="0"/>
              <a:t>Tentative FY 2023 topics include:</a:t>
            </a:r>
          </a:p>
          <a:p>
            <a:pPr lvl="1">
              <a:lnSpc>
                <a:spcPct val="100000"/>
              </a:lnSpc>
            </a:pPr>
            <a:r>
              <a:rPr lang="en-US" dirty="0"/>
              <a:t>Transition</a:t>
            </a:r>
          </a:p>
          <a:p>
            <a:pPr lvl="1">
              <a:lnSpc>
                <a:spcPct val="100000"/>
              </a:lnSpc>
            </a:pPr>
            <a:r>
              <a:rPr lang="en-US" dirty="0">
                <a:effectLst/>
                <a:ea typeface="Times New Roman" panose="02020603050405020304" pitchFamily="18" charset="0"/>
              </a:rPr>
              <a:t>Serving Cross- Disability Populations</a:t>
            </a:r>
          </a:p>
          <a:p>
            <a:pPr lvl="1">
              <a:lnSpc>
                <a:spcPct val="100000"/>
              </a:lnSpc>
            </a:pPr>
            <a:r>
              <a:rPr lang="en-US" dirty="0">
                <a:effectLst/>
                <a:ea typeface="Times New Roman" panose="02020603050405020304" pitchFamily="18" charset="0"/>
              </a:rPr>
              <a:t>Professional Development &amp; Leadership Training for Staff – Organizational Health</a:t>
            </a:r>
          </a:p>
          <a:p>
            <a:pPr lvl="1">
              <a:lnSpc>
                <a:spcPct val="100000"/>
              </a:lnSpc>
            </a:pPr>
            <a:r>
              <a:rPr lang="en-US" dirty="0">
                <a:ea typeface="Times New Roman" panose="02020603050405020304" pitchFamily="18" charset="0"/>
              </a:rPr>
              <a:t>Lessons Learned in Serving Tribal Members or Native Populations with Disabilities</a:t>
            </a:r>
            <a:endParaRPr lang="en-US" dirty="0">
              <a:effectLst/>
              <a:ea typeface="Times New Roman" panose="02020603050405020304" pitchFamily="18" charset="0"/>
            </a:endParaRPr>
          </a:p>
          <a:p>
            <a:pPr lvl="1">
              <a:lnSpc>
                <a:spcPct val="100000"/>
              </a:lnSpc>
            </a:pPr>
            <a:endParaRPr lang="en-US" dirty="0">
              <a:effectLst/>
              <a:ea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6153527D-BED1-478D-AC23-D9BDE0E418EC}" type="slidenum">
              <a:rPr lang="en-US" smtClean="0"/>
              <a:t>25</a:t>
            </a:fld>
            <a:endParaRPr lang="en-US" dirty="0"/>
          </a:p>
        </p:txBody>
      </p:sp>
    </p:spTree>
    <p:extLst>
      <p:ext uri="{BB962C8B-B14F-4D97-AF65-F5344CB8AC3E}">
        <p14:creationId xmlns:p14="http://schemas.microsoft.com/office/powerpoint/2010/main" val="40700901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2971800"/>
            <a:ext cx="7543800" cy="1828800"/>
          </a:xfrm>
        </p:spPr>
        <p:txBody>
          <a:bodyPr>
            <a:noAutofit/>
          </a:bodyPr>
          <a:lstStyle/>
          <a:p>
            <a:r>
              <a:rPr lang="en-US" sz="600" b="1" dirty="0">
                <a:solidFill>
                  <a:schemeClr val="bg2"/>
                </a:solidFill>
                <a:latin typeface="Arial Rounded MT Bold" panose="020F0704030504030204" pitchFamily="34" charset="0"/>
              </a:rPr>
              <a:t> Slide </a:t>
            </a:r>
            <a:fld id="{8A444053-2964-4726-8391-23A946A74AF7}" type="slidenum">
              <a:rPr lang="en-US" sz="600" b="1" smtClean="0">
                <a:solidFill>
                  <a:schemeClr val="bg2"/>
                </a:solidFill>
                <a:latin typeface="Arial Rounded MT Bold" panose="020F0704030504030204" pitchFamily="34" charset="0"/>
              </a:rPr>
              <a:pPr/>
              <a:t>26</a:t>
            </a:fld>
            <a:br>
              <a:rPr lang="en-US" sz="600" b="1" dirty="0">
                <a:solidFill>
                  <a:schemeClr val="bg1"/>
                </a:solidFill>
                <a:latin typeface="Arial Rounded MT Bold" panose="020F0704030504030204" pitchFamily="34" charset="0"/>
              </a:rPr>
            </a:br>
            <a:r>
              <a:rPr lang="en-US" sz="3200" dirty="0"/>
              <a:t>Overview of the Peer Mentoring Program and </a:t>
            </a:r>
            <a:br>
              <a:rPr lang="en-US" sz="3200" dirty="0"/>
            </a:br>
            <a:r>
              <a:rPr lang="en-US" sz="3200" dirty="0"/>
              <a:t>Rural Conversation Community Calls</a:t>
            </a:r>
            <a:br>
              <a:rPr lang="en-US" sz="3200" dirty="0"/>
            </a:br>
            <a:br>
              <a:rPr lang="en-US" sz="3200" dirty="0"/>
            </a:br>
            <a:r>
              <a:rPr lang="en-US" sz="3200" dirty="0"/>
              <a:t>Sierra Royster, APRIL</a:t>
            </a:r>
            <a:br>
              <a:rPr lang="en-US" sz="3200" dirty="0"/>
            </a:br>
            <a:r>
              <a:rPr lang="en-US" sz="3200" dirty="0"/>
              <a:t>IL-NET Peer Mentoring Coordinator</a:t>
            </a:r>
            <a:endParaRPr lang="en-US" sz="2400" b="1" dirty="0">
              <a:solidFill>
                <a:srgbClr val="333399"/>
              </a:solidFill>
              <a:latin typeface="Arial Rounded MT Bold" panose="020F0704030504030204" pitchFamily="34" charset="0"/>
            </a:endParaRPr>
          </a:p>
        </p:txBody>
      </p:sp>
      <p:sp>
        <p:nvSpPr>
          <p:cNvPr id="4" name="Slide Number Placeholder 3"/>
          <p:cNvSpPr>
            <a:spLocks noGrp="1"/>
          </p:cNvSpPr>
          <p:nvPr>
            <p:ph type="sldNum" sz="quarter" idx="12"/>
          </p:nvPr>
        </p:nvSpPr>
        <p:spPr/>
        <p:txBody>
          <a:bodyPr/>
          <a:lstStyle/>
          <a:p>
            <a:fld id="{6153527D-BED1-478D-AC23-D9BDE0E418EC}" type="slidenum">
              <a:rPr lang="en-US" smtClean="0"/>
              <a:t>26</a:t>
            </a:fld>
            <a:endParaRPr lang="en-US" dirty="0"/>
          </a:p>
        </p:txBody>
      </p:sp>
    </p:spTree>
    <p:extLst>
      <p:ext uri="{BB962C8B-B14F-4D97-AF65-F5344CB8AC3E}">
        <p14:creationId xmlns:p14="http://schemas.microsoft.com/office/powerpoint/2010/main" val="40767764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2150" y="533399"/>
            <a:ext cx="8985250" cy="914401"/>
          </a:xfrm>
        </p:spPr>
        <p:txBody>
          <a:bodyPr>
            <a:noAutofit/>
          </a:bodyPr>
          <a:lstStyle/>
          <a:p>
            <a:r>
              <a:rPr lang="en-US" sz="600" b="1" dirty="0">
                <a:solidFill>
                  <a:schemeClr val="bg1">
                    <a:lumMod val="85000"/>
                  </a:schemeClr>
                </a:solidFill>
                <a:latin typeface="Arial Rounded MT Bold" panose="020F0704030504030204" pitchFamily="34" charset="0"/>
              </a:rPr>
              <a:t>&gt;&gt; Slide </a:t>
            </a:r>
            <a:fld id="{8A444053-2964-4726-8391-23A946A74AF7}" type="slidenum">
              <a:rPr lang="en-US" sz="600" b="1" smtClean="0">
                <a:solidFill>
                  <a:schemeClr val="bg1">
                    <a:lumMod val="85000"/>
                  </a:schemeClr>
                </a:solidFill>
                <a:latin typeface="Arial Rounded MT Bold" panose="020F0704030504030204" pitchFamily="34" charset="0"/>
              </a:rPr>
              <a:pPr/>
              <a:t>27</a:t>
            </a:fld>
            <a:br>
              <a:rPr lang="en-US" sz="2800" b="1" dirty="0">
                <a:solidFill>
                  <a:srgbClr val="333399"/>
                </a:solidFill>
                <a:latin typeface="Arial Rounded MT Bold" panose="020F0704030504030204" pitchFamily="34" charset="0"/>
              </a:rPr>
            </a:br>
            <a:r>
              <a:rPr lang="en-US" dirty="0"/>
              <a:t>Association of Programs for Rural Independent Living (APRIL) Overview</a:t>
            </a:r>
            <a:endParaRPr lang="en-US" sz="2800" b="1" dirty="0">
              <a:solidFill>
                <a:srgbClr val="333399"/>
              </a:solidFill>
              <a:latin typeface="Arial Rounded MT Bold" panose="020F0704030504030204" pitchFamily="34" charset="0"/>
            </a:endParaRPr>
          </a:p>
        </p:txBody>
      </p:sp>
      <p:sp>
        <p:nvSpPr>
          <p:cNvPr id="3" name="Subtitle 2"/>
          <p:cNvSpPr>
            <a:spLocks noGrp="1"/>
          </p:cNvSpPr>
          <p:nvPr>
            <p:ph idx="1"/>
          </p:nvPr>
        </p:nvSpPr>
        <p:spPr>
          <a:xfrm>
            <a:off x="692150" y="1524001"/>
            <a:ext cx="8756650" cy="5562599"/>
          </a:xfrm>
        </p:spPr>
        <p:txBody>
          <a:bodyPr>
            <a:normAutofit/>
          </a:bodyPr>
          <a:lstStyle/>
          <a:p>
            <a:r>
              <a:rPr lang="en-US" dirty="0"/>
              <a:t>A national grass roots, consumer controlled, nonprofit membership organization.</a:t>
            </a:r>
          </a:p>
          <a:p>
            <a:r>
              <a:rPr lang="en-US" dirty="0"/>
              <a:t>Founded in 1986.</a:t>
            </a:r>
          </a:p>
          <a:p>
            <a:r>
              <a:rPr lang="en-US" dirty="0"/>
              <a:t>Focusing on rural independent living.</a:t>
            </a:r>
          </a:p>
          <a:p>
            <a:r>
              <a:rPr lang="en-US" dirty="0"/>
              <a:t>Simple rural definition is lack of access to resources.</a:t>
            </a:r>
          </a:p>
          <a:p>
            <a:r>
              <a:rPr lang="en-US" dirty="0"/>
              <a:t>All CILs and SILCs can access the services APRIL administers for ILRU’s IL-NET National Training and Technical Assistance Center for Independent Living. </a:t>
            </a:r>
          </a:p>
        </p:txBody>
      </p:sp>
      <p:sp>
        <p:nvSpPr>
          <p:cNvPr id="4" name="Slide Number Placeholder 3"/>
          <p:cNvSpPr>
            <a:spLocks noGrp="1"/>
          </p:cNvSpPr>
          <p:nvPr>
            <p:ph type="sldNum" sz="quarter" idx="12"/>
          </p:nvPr>
        </p:nvSpPr>
        <p:spPr/>
        <p:txBody>
          <a:bodyPr/>
          <a:lstStyle/>
          <a:p>
            <a:fld id="{6153527D-BED1-478D-AC23-D9BDE0E418EC}" type="slidenum">
              <a:rPr lang="en-US" smtClean="0"/>
              <a:t>27</a:t>
            </a:fld>
            <a:endParaRPr lang="en-US" dirty="0"/>
          </a:p>
        </p:txBody>
      </p:sp>
    </p:spTree>
    <p:extLst>
      <p:ext uri="{BB962C8B-B14F-4D97-AF65-F5344CB8AC3E}">
        <p14:creationId xmlns:p14="http://schemas.microsoft.com/office/powerpoint/2010/main" val="36763289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 b="1" dirty="0">
                <a:solidFill>
                  <a:schemeClr val="bg1">
                    <a:lumMod val="85000"/>
                  </a:schemeClr>
                </a:solidFill>
                <a:latin typeface="Arial Rounded MT Bold" panose="020F0704030504030204" pitchFamily="34" charset="0"/>
              </a:rPr>
              <a:t>&gt;&gt; Slide </a:t>
            </a:r>
            <a:fld id="{8A444053-2964-4726-8391-23A946A74AF7}" type="slidenum">
              <a:rPr lang="en-US" sz="600" b="1">
                <a:solidFill>
                  <a:schemeClr val="bg1">
                    <a:lumMod val="85000"/>
                  </a:schemeClr>
                </a:solidFill>
                <a:latin typeface="Arial Rounded MT Bold" panose="020F0704030504030204" pitchFamily="34" charset="0"/>
              </a:rPr>
              <a:pPr/>
              <a:t>28</a:t>
            </a:fld>
            <a:br>
              <a:rPr lang="en-US" sz="2800" b="1" dirty="0">
                <a:solidFill>
                  <a:srgbClr val="333399"/>
                </a:solidFill>
                <a:latin typeface="Arial Rounded MT Bold" panose="020F0704030504030204" pitchFamily="34" charset="0"/>
              </a:rPr>
            </a:br>
            <a:r>
              <a:rPr lang="en-US" dirty="0"/>
              <a:t>APRIL’s Role in the IL-NET</a:t>
            </a:r>
            <a:endParaRPr lang="en-US" sz="2800" b="1" dirty="0">
              <a:solidFill>
                <a:srgbClr val="333399"/>
              </a:solidFill>
              <a:latin typeface="Arial Rounded MT Bold" panose="020F0704030504030204" pitchFamily="34" charset="0"/>
            </a:endParaRPr>
          </a:p>
        </p:txBody>
      </p:sp>
      <p:sp>
        <p:nvSpPr>
          <p:cNvPr id="3" name="Subtitle 2"/>
          <p:cNvSpPr>
            <a:spLocks noGrp="1"/>
          </p:cNvSpPr>
          <p:nvPr>
            <p:ph idx="1"/>
          </p:nvPr>
        </p:nvSpPr>
        <p:spPr>
          <a:xfrm>
            <a:off x="692150" y="1295401"/>
            <a:ext cx="8756650" cy="5562599"/>
          </a:xfrm>
        </p:spPr>
        <p:txBody>
          <a:bodyPr>
            <a:normAutofit/>
          </a:bodyPr>
          <a:lstStyle/>
          <a:p>
            <a:r>
              <a:rPr lang="en-US" dirty="0"/>
              <a:t>Provides Peer Mentoring Services </a:t>
            </a:r>
          </a:p>
          <a:p>
            <a:r>
              <a:rPr lang="en-US" dirty="0"/>
              <a:t>Hosts the Rural Conversation Community calls/web-meetings</a:t>
            </a:r>
          </a:p>
          <a:p>
            <a:r>
              <a:rPr lang="en-US" dirty="0"/>
              <a:t>Provides Technical Assistance</a:t>
            </a:r>
          </a:p>
        </p:txBody>
      </p:sp>
      <p:sp>
        <p:nvSpPr>
          <p:cNvPr id="4" name="Slide Number Placeholder 3"/>
          <p:cNvSpPr>
            <a:spLocks noGrp="1"/>
          </p:cNvSpPr>
          <p:nvPr>
            <p:ph type="sldNum" sz="quarter" idx="12"/>
          </p:nvPr>
        </p:nvSpPr>
        <p:spPr/>
        <p:txBody>
          <a:bodyPr/>
          <a:lstStyle/>
          <a:p>
            <a:fld id="{6153527D-BED1-478D-AC23-D9BDE0E418EC}" type="slidenum">
              <a:rPr lang="en-US" smtClean="0"/>
              <a:t>28</a:t>
            </a:fld>
            <a:endParaRPr lang="en-US" dirty="0"/>
          </a:p>
        </p:txBody>
      </p:sp>
    </p:spTree>
    <p:extLst>
      <p:ext uri="{BB962C8B-B14F-4D97-AF65-F5344CB8AC3E}">
        <p14:creationId xmlns:p14="http://schemas.microsoft.com/office/powerpoint/2010/main" val="35864620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 b="1" dirty="0">
                <a:solidFill>
                  <a:schemeClr val="bg1">
                    <a:lumMod val="85000"/>
                  </a:schemeClr>
                </a:solidFill>
                <a:latin typeface="Arial Rounded MT Bold" panose="020F0704030504030204" pitchFamily="34" charset="0"/>
              </a:rPr>
              <a:t>&gt;&gt; Slide </a:t>
            </a:r>
            <a:fld id="{8A444053-2964-4726-8391-23A946A74AF7}" type="slidenum">
              <a:rPr lang="en-US" sz="600" b="1">
                <a:solidFill>
                  <a:schemeClr val="bg1">
                    <a:lumMod val="85000"/>
                  </a:schemeClr>
                </a:solidFill>
                <a:latin typeface="Arial Rounded MT Bold" panose="020F0704030504030204" pitchFamily="34" charset="0"/>
              </a:rPr>
              <a:pPr/>
              <a:t>29</a:t>
            </a:fld>
            <a:br>
              <a:rPr lang="en-US" sz="2800" b="1" dirty="0">
                <a:solidFill>
                  <a:srgbClr val="333399"/>
                </a:solidFill>
                <a:latin typeface="Arial Rounded MT Bold" panose="020F0704030504030204" pitchFamily="34" charset="0"/>
              </a:rPr>
            </a:br>
            <a:r>
              <a:rPr lang="en-US" dirty="0"/>
              <a:t>Peer Mentoring Services </a:t>
            </a:r>
            <a:endParaRPr lang="en-US" sz="2800" b="1" dirty="0">
              <a:solidFill>
                <a:srgbClr val="333399"/>
              </a:solidFill>
              <a:latin typeface="Arial Rounded MT Bold" panose="020F0704030504030204" pitchFamily="34" charset="0"/>
            </a:endParaRPr>
          </a:p>
        </p:txBody>
      </p:sp>
      <p:sp>
        <p:nvSpPr>
          <p:cNvPr id="3" name="Subtitle 2"/>
          <p:cNvSpPr>
            <a:spLocks noGrp="1"/>
          </p:cNvSpPr>
          <p:nvPr>
            <p:ph idx="1"/>
          </p:nvPr>
        </p:nvSpPr>
        <p:spPr>
          <a:xfrm>
            <a:off x="533400" y="1219200"/>
            <a:ext cx="9372600" cy="5562599"/>
          </a:xfrm>
        </p:spPr>
        <p:txBody>
          <a:bodyPr>
            <a:noAutofit/>
          </a:bodyPr>
          <a:lstStyle/>
          <a:p>
            <a:pPr>
              <a:lnSpc>
                <a:spcPct val="100000"/>
              </a:lnSpc>
            </a:pPr>
            <a:r>
              <a:rPr lang="en-US" dirty="0"/>
              <a:t>Built upon the IL building block of Peer Support.</a:t>
            </a:r>
          </a:p>
          <a:p>
            <a:pPr>
              <a:lnSpc>
                <a:spcPct val="100000"/>
              </a:lnSpc>
            </a:pPr>
            <a:r>
              <a:rPr lang="en-US" dirty="0"/>
              <a:t>All CILs and SILCs are eligible who are not currently accessing Intensive Support services with Paula.</a:t>
            </a:r>
          </a:p>
          <a:p>
            <a:pPr>
              <a:lnSpc>
                <a:spcPct val="100000"/>
              </a:lnSpc>
            </a:pPr>
            <a:r>
              <a:rPr lang="en-US" dirty="0"/>
              <a:t>Six-month contract period to complete goals set by the mentee with mentor.</a:t>
            </a:r>
          </a:p>
          <a:p>
            <a:pPr>
              <a:lnSpc>
                <a:spcPct val="100000"/>
              </a:lnSpc>
            </a:pPr>
            <a:r>
              <a:rPr lang="en-US" dirty="0"/>
              <a:t>Full scholarships available </a:t>
            </a:r>
          </a:p>
          <a:p>
            <a:pPr>
              <a:lnSpc>
                <a:spcPct val="100000"/>
              </a:lnSpc>
            </a:pPr>
            <a:r>
              <a:rPr lang="en-US" dirty="0"/>
              <a:t>CILs and SILCs can access Peer Mentoring more than once for new goals.</a:t>
            </a:r>
          </a:p>
          <a:p>
            <a:pPr>
              <a:lnSpc>
                <a:spcPct val="100000"/>
              </a:lnSpc>
            </a:pPr>
            <a:r>
              <a:rPr lang="en-US" dirty="0"/>
              <a:t>Mentors can be chosen to fit mentee’s needs.</a:t>
            </a:r>
          </a:p>
          <a:p>
            <a:pPr>
              <a:lnSpc>
                <a:spcPct val="100000"/>
              </a:lnSpc>
            </a:pPr>
            <a:r>
              <a:rPr lang="en-US" dirty="0"/>
              <a:t>Some peer relationships continue beyond the Mentoring.</a:t>
            </a:r>
          </a:p>
        </p:txBody>
      </p:sp>
      <p:sp>
        <p:nvSpPr>
          <p:cNvPr id="4" name="Slide Number Placeholder 3"/>
          <p:cNvSpPr>
            <a:spLocks noGrp="1"/>
          </p:cNvSpPr>
          <p:nvPr>
            <p:ph type="sldNum" sz="quarter" idx="12"/>
          </p:nvPr>
        </p:nvSpPr>
        <p:spPr/>
        <p:txBody>
          <a:bodyPr/>
          <a:lstStyle/>
          <a:p>
            <a:fld id="{6153527D-BED1-478D-AC23-D9BDE0E418EC}" type="slidenum">
              <a:rPr lang="en-US" smtClean="0"/>
              <a:t>29</a:t>
            </a:fld>
            <a:endParaRPr lang="en-US" dirty="0"/>
          </a:p>
        </p:txBody>
      </p:sp>
    </p:spTree>
    <p:extLst>
      <p:ext uri="{BB962C8B-B14F-4D97-AF65-F5344CB8AC3E}">
        <p14:creationId xmlns:p14="http://schemas.microsoft.com/office/powerpoint/2010/main" val="2470081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2150" y="457200"/>
            <a:ext cx="9061450" cy="838201"/>
          </a:xfrm>
        </p:spPr>
        <p:txBody>
          <a:bodyPr>
            <a:noAutofit/>
          </a:bodyPr>
          <a:lstStyle/>
          <a:p>
            <a:r>
              <a:rPr lang="en-US" sz="600" b="1" dirty="0">
                <a:solidFill>
                  <a:schemeClr val="bg2"/>
                </a:solidFill>
                <a:latin typeface="Arial Rounded MT Bold" panose="020F0704030504030204" pitchFamily="34" charset="0"/>
              </a:rPr>
              <a:t>&gt;&gt; Slide </a:t>
            </a:r>
            <a:fld id="{8A444053-2964-4726-8391-23A946A74AF7}" type="slidenum">
              <a:rPr lang="en-US" sz="600" b="1">
                <a:solidFill>
                  <a:schemeClr val="bg2"/>
                </a:solidFill>
                <a:latin typeface="Arial Rounded MT Bold" panose="020F0704030504030204" pitchFamily="34" charset="0"/>
              </a:rPr>
              <a:pPr/>
              <a:t>3</a:t>
            </a:fld>
            <a:br>
              <a:rPr lang="en-US" sz="2800" b="1" dirty="0">
                <a:solidFill>
                  <a:srgbClr val="333399"/>
                </a:solidFill>
                <a:latin typeface="Arial Rounded MT Bold" panose="020F0704030504030204" pitchFamily="34" charset="0"/>
              </a:rPr>
            </a:br>
            <a:r>
              <a:rPr lang="en-US" dirty="0"/>
              <a:t>Evaluation Survey &amp; Presenter Contact Information</a:t>
            </a:r>
            <a:endParaRPr lang="en-US" sz="2800" b="1" dirty="0">
              <a:solidFill>
                <a:srgbClr val="333399"/>
              </a:solidFill>
              <a:latin typeface="Arial Rounded MT Bold" panose="020F0704030504030204" pitchFamily="34" charset="0"/>
            </a:endParaRPr>
          </a:p>
        </p:txBody>
      </p:sp>
      <p:sp>
        <p:nvSpPr>
          <p:cNvPr id="3" name="Subtitle 2"/>
          <p:cNvSpPr>
            <a:spLocks noGrp="1"/>
          </p:cNvSpPr>
          <p:nvPr>
            <p:ph idx="1"/>
          </p:nvPr>
        </p:nvSpPr>
        <p:spPr>
          <a:xfrm>
            <a:off x="692150" y="1219200"/>
            <a:ext cx="8674100" cy="5638800"/>
          </a:xfrm>
        </p:spPr>
        <p:txBody>
          <a:bodyPr>
            <a:noAutofit/>
          </a:bodyPr>
          <a:lstStyle/>
          <a:p>
            <a:pPr marL="0" indent="0">
              <a:buNone/>
            </a:pPr>
            <a:r>
              <a:rPr lang="en-US" dirty="0"/>
              <a:t>Your feedback on this webinar is important to us. At the end of the presentation, you will have the opportunity to complete a brief evaluation survey.</a:t>
            </a:r>
          </a:p>
          <a:p>
            <a:r>
              <a:rPr lang="en-US" altLang="en-US" dirty="0">
                <a:ea typeface="ＭＳ Ｐゴシック" pitchFamily="34" charset="-128"/>
                <a:cs typeface="Arial" charset="0"/>
              </a:rPr>
              <a:t>Sandra Breitengross Bitter –sbb.ilru@gmail.com</a:t>
            </a:r>
          </a:p>
          <a:p>
            <a:r>
              <a:rPr lang="en-US" altLang="en-US" dirty="0">
                <a:ea typeface="ＭＳ Ｐゴシック" pitchFamily="34" charset="-128"/>
                <a:cs typeface="Arial" charset="0"/>
              </a:rPr>
              <a:t>Carol Eubanks – eubanks@bcm.edu</a:t>
            </a:r>
          </a:p>
          <a:p>
            <a:r>
              <a:rPr lang="en-US" altLang="en-US" dirty="0">
                <a:ea typeface="ＭＳ Ｐゴシック" pitchFamily="34" charset="-128"/>
                <a:cs typeface="Arial" charset="0"/>
              </a:rPr>
              <a:t>Paula McElwee – </a:t>
            </a:r>
            <a:r>
              <a:rPr lang="en-US" dirty="0"/>
              <a:t>paulamcelwee.ilru@gmail.com </a:t>
            </a:r>
          </a:p>
          <a:p>
            <a:r>
              <a:rPr lang="en-US" altLang="en-US" dirty="0">
                <a:ea typeface="ＭＳ Ｐゴシック" pitchFamily="34" charset="-128"/>
                <a:cs typeface="Arial" charset="0"/>
              </a:rPr>
              <a:t>Richard Petty – rpetty@bcm.edu</a:t>
            </a:r>
          </a:p>
          <a:p>
            <a:r>
              <a:rPr lang="en-US" altLang="en-US" dirty="0">
                <a:ea typeface="ＭＳ Ｐゴシック" pitchFamily="34" charset="-128"/>
                <a:cs typeface="Arial" charset="0"/>
              </a:rPr>
              <a:t>Sierra Royster – sroyster@april-rural.org</a:t>
            </a:r>
            <a:endParaRPr lang="en-US" dirty="0"/>
          </a:p>
          <a:p>
            <a:r>
              <a:rPr lang="en-US" altLang="en-US" dirty="0">
                <a:ea typeface="ＭＳ Ｐゴシック" pitchFamily="34" charset="-128"/>
                <a:cs typeface="Arial" charset="0"/>
              </a:rPr>
              <a:t>Jenny Sichel – jenny@ncil.org</a:t>
            </a:r>
          </a:p>
        </p:txBody>
      </p:sp>
      <p:sp>
        <p:nvSpPr>
          <p:cNvPr id="4" name="Slide Number Placeholder 3"/>
          <p:cNvSpPr>
            <a:spLocks noGrp="1"/>
          </p:cNvSpPr>
          <p:nvPr>
            <p:ph type="sldNum" sz="quarter" idx="12"/>
          </p:nvPr>
        </p:nvSpPr>
        <p:spPr/>
        <p:txBody>
          <a:bodyPr/>
          <a:lstStyle/>
          <a:p>
            <a:fld id="{6153527D-BED1-478D-AC23-D9BDE0E418EC}" type="slidenum">
              <a:rPr lang="en-US" smtClean="0"/>
              <a:t>3</a:t>
            </a:fld>
            <a:endParaRPr lang="en-US" dirty="0"/>
          </a:p>
        </p:txBody>
      </p:sp>
    </p:spTree>
    <p:extLst>
      <p:ext uri="{BB962C8B-B14F-4D97-AF65-F5344CB8AC3E}">
        <p14:creationId xmlns:p14="http://schemas.microsoft.com/office/powerpoint/2010/main" val="40834537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 b="1" dirty="0">
                <a:solidFill>
                  <a:schemeClr val="bg1">
                    <a:lumMod val="85000"/>
                  </a:schemeClr>
                </a:solidFill>
                <a:latin typeface="Arial Rounded MT Bold" panose="020F0704030504030204" pitchFamily="34" charset="0"/>
              </a:rPr>
              <a:t>&gt;&gt; Slide </a:t>
            </a:r>
            <a:fld id="{8A444053-2964-4726-8391-23A946A74AF7}" type="slidenum">
              <a:rPr lang="en-US" sz="600" b="1">
                <a:solidFill>
                  <a:schemeClr val="bg1">
                    <a:lumMod val="85000"/>
                  </a:schemeClr>
                </a:solidFill>
                <a:latin typeface="Arial Rounded MT Bold" panose="020F0704030504030204" pitchFamily="34" charset="0"/>
              </a:rPr>
              <a:pPr/>
              <a:t>30</a:t>
            </a:fld>
            <a:br>
              <a:rPr lang="en-US" sz="2800" b="1" dirty="0">
                <a:solidFill>
                  <a:srgbClr val="333399"/>
                </a:solidFill>
                <a:latin typeface="Arial Rounded MT Bold" panose="020F0704030504030204" pitchFamily="34" charset="0"/>
              </a:rPr>
            </a:br>
            <a:r>
              <a:rPr lang="en-US" dirty="0"/>
              <a:t>Peer Mentoring, </a:t>
            </a:r>
            <a:r>
              <a:rPr lang="en-US" sz="2400" dirty="0"/>
              <a:t>cont’d.</a:t>
            </a:r>
            <a:endParaRPr lang="en-US" sz="2800" b="1" dirty="0">
              <a:solidFill>
                <a:srgbClr val="333399"/>
              </a:solidFill>
              <a:latin typeface="Arial Rounded MT Bold" panose="020F0704030504030204" pitchFamily="34" charset="0"/>
            </a:endParaRPr>
          </a:p>
        </p:txBody>
      </p:sp>
      <p:sp>
        <p:nvSpPr>
          <p:cNvPr id="3" name="Subtitle 2"/>
          <p:cNvSpPr>
            <a:spLocks noGrp="1"/>
          </p:cNvSpPr>
          <p:nvPr>
            <p:ph idx="1"/>
          </p:nvPr>
        </p:nvSpPr>
        <p:spPr>
          <a:xfrm>
            <a:off x="692150" y="1295401"/>
            <a:ext cx="9137650" cy="5834061"/>
          </a:xfrm>
        </p:spPr>
        <p:txBody>
          <a:bodyPr>
            <a:normAutofit/>
          </a:bodyPr>
          <a:lstStyle/>
          <a:p>
            <a:pPr>
              <a:lnSpc>
                <a:spcPct val="100000"/>
              </a:lnSpc>
            </a:pPr>
            <a:r>
              <a:rPr lang="en-US" dirty="0"/>
              <a:t>Electronic/Virtual: Most mentoring can be carried out online, depending on the goal if it is better suited for a site mentoring, there are limited travel slots available for onsite or offsite options. (at your site or going to your mentor’s site). Travel permitting.</a:t>
            </a:r>
          </a:p>
        </p:txBody>
      </p:sp>
      <p:sp>
        <p:nvSpPr>
          <p:cNvPr id="4" name="Slide Number Placeholder 3"/>
          <p:cNvSpPr>
            <a:spLocks noGrp="1"/>
          </p:cNvSpPr>
          <p:nvPr>
            <p:ph type="sldNum" sz="quarter" idx="12"/>
          </p:nvPr>
        </p:nvSpPr>
        <p:spPr/>
        <p:txBody>
          <a:bodyPr/>
          <a:lstStyle/>
          <a:p>
            <a:fld id="{6153527D-BED1-478D-AC23-D9BDE0E418EC}" type="slidenum">
              <a:rPr lang="en-US" smtClean="0"/>
              <a:t>30</a:t>
            </a:fld>
            <a:endParaRPr lang="en-US" dirty="0"/>
          </a:p>
        </p:txBody>
      </p:sp>
    </p:spTree>
    <p:extLst>
      <p:ext uri="{BB962C8B-B14F-4D97-AF65-F5344CB8AC3E}">
        <p14:creationId xmlns:p14="http://schemas.microsoft.com/office/powerpoint/2010/main" val="11905737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 b="1" dirty="0">
                <a:solidFill>
                  <a:schemeClr val="bg1">
                    <a:lumMod val="85000"/>
                  </a:schemeClr>
                </a:solidFill>
                <a:latin typeface="Arial Rounded MT Bold" panose="020F0704030504030204" pitchFamily="34" charset="0"/>
              </a:rPr>
              <a:t>&gt;&gt; Slide </a:t>
            </a:r>
            <a:fld id="{8A444053-2964-4726-8391-23A946A74AF7}" type="slidenum">
              <a:rPr lang="en-US" sz="600" b="1">
                <a:solidFill>
                  <a:schemeClr val="bg1">
                    <a:lumMod val="85000"/>
                  </a:schemeClr>
                </a:solidFill>
                <a:latin typeface="Arial Rounded MT Bold" panose="020F0704030504030204" pitchFamily="34" charset="0"/>
              </a:rPr>
              <a:pPr/>
              <a:t>31</a:t>
            </a:fld>
            <a:br>
              <a:rPr lang="en-US" sz="2800" b="1" dirty="0">
                <a:solidFill>
                  <a:srgbClr val="333399"/>
                </a:solidFill>
                <a:latin typeface="Arial Rounded MT Bold" panose="020F0704030504030204" pitchFamily="34" charset="0"/>
              </a:rPr>
            </a:br>
            <a:r>
              <a:rPr lang="en-US" dirty="0"/>
              <a:t>Peer Mentoring Application and Process</a:t>
            </a:r>
            <a:endParaRPr lang="en-US" sz="2800" b="1" dirty="0">
              <a:solidFill>
                <a:srgbClr val="333399"/>
              </a:solidFill>
              <a:latin typeface="Arial Rounded MT Bold" panose="020F0704030504030204" pitchFamily="34" charset="0"/>
            </a:endParaRPr>
          </a:p>
        </p:txBody>
      </p:sp>
      <p:sp>
        <p:nvSpPr>
          <p:cNvPr id="3" name="Subtitle 2"/>
          <p:cNvSpPr>
            <a:spLocks noGrp="1"/>
          </p:cNvSpPr>
          <p:nvPr>
            <p:ph idx="1"/>
          </p:nvPr>
        </p:nvSpPr>
        <p:spPr>
          <a:xfrm>
            <a:off x="533400" y="1143000"/>
            <a:ext cx="9144000" cy="5714999"/>
          </a:xfrm>
        </p:spPr>
        <p:txBody>
          <a:bodyPr>
            <a:noAutofit/>
          </a:bodyPr>
          <a:lstStyle/>
          <a:p>
            <a:pPr>
              <a:lnSpc>
                <a:spcPct val="100000"/>
              </a:lnSpc>
            </a:pPr>
            <a:r>
              <a:rPr lang="en-US" sz="2650" dirty="0"/>
              <a:t>Applications are available by contacting </a:t>
            </a:r>
            <a:r>
              <a:rPr lang="en-US" sz="2650" dirty="0">
                <a:hlinkClick r:id="rId3"/>
              </a:rPr>
              <a:t>Molson.april@gmail.com</a:t>
            </a:r>
            <a:r>
              <a:rPr lang="en-US" sz="2650" dirty="0"/>
              <a:t> or the APRIL website </a:t>
            </a:r>
            <a:r>
              <a:rPr lang="en-US" sz="2650" dirty="0">
                <a:hlinkClick r:id="rId4"/>
              </a:rPr>
              <a:t>www.april-rural.org</a:t>
            </a:r>
            <a:r>
              <a:rPr lang="en-US" sz="2650" dirty="0"/>
              <a:t>, or ILRU, NCIL, or University of Montana.</a:t>
            </a:r>
          </a:p>
          <a:p>
            <a:pPr>
              <a:lnSpc>
                <a:spcPct val="100000"/>
              </a:lnSpc>
            </a:pPr>
            <a:r>
              <a:rPr lang="en-US" sz="2650" dirty="0"/>
              <a:t>Mentee sets a few achievable goals to work on with their mentor.</a:t>
            </a:r>
          </a:p>
          <a:p>
            <a:pPr>
              <a:lnSpc>
                <a:spcPct val="100000"/>
              </a:lnSpc>
            </a:pPr>
            <a:r>
              <a:rPr lang="en-US" sz="2650" dirty="0"/>
              <a:t>Mentee will interview potential mentors from at least two candidates until someone who matches their goal needs, learning style, or other important qualities to the mentee are met.</a:t>
            </a:r>
          </a:p>
          <a:p>
            <a:pPr>
              <a:lnSpc>
                <a:spcPct val="100000"/>
              </a:lnSpc>
            </a:pPr>
            <a:r>
              <a:rPr lang="en-US" sz="2650" dirty="0"/>
              <a:t>Once a mentor is selected, the mentor and mentee will begin working on their goal.</a:t>
            </a:r>
          </a:p>
          <a:p>
            <a:pPr>
              <a:lnSpc>
                <a:spcPct val="100000"/>
              </a:lnSpc>
            </a:pPr>
            <a:r>
              <a:rPr lang="en-US" sz="2650" dirty="0"/>
              <a:t>Monthly progress reports and an evaluation must be completed along with a final follow-up at the end of the fiscal year.</a:t>
            </a:r>
          </a:p>
        </p:txBody>
      </p:sp>
      <p:sp>
        <p:nvSpPr>
          <p:cNvPr id="4" name="Slide Number Placeholder 3"/>
          <p:cNvSpPr>
            <a:spLocks noGrp="1"/>
          </p:cNvSpPr>
          <p:nvPr>
            <p:ph type="sldNum" sz="quarter" idx="12"/>
          </p:nvPr>
        </p:nvSpPr>
        <p:spPr/>
        <p:txBody>
          <a:bodyPr/>
          <a:lstStyle/>
          <a:p>
            <a:fld id="{6153527D-BED1-478D-AC23-D9BDE0E418EC}" type="slidenum">
              <a:rPr lang="en-US" smtClean="0"/>
              <a:t>31</a:t>
            </a:fld>
            <a:endParaRPr lang="en-US" dirty="0"/>
          </a:p>
        </p:txBody>
      </p:sp>
    </p:spTree>
    <p:extLst>
      <p:ext uri="{BB962C8B-B14F-4D97-AF65-F5344CB8AC3E}">
        <p14:creationId xmlns:p14="http://schemas.microsoft.com/office/powerpoint/2010/main" val="11326443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 b="1" dirty="0">
                <a:solidFill>
                  <a:schemeClr val="bg1">
                    <a:lumMod val="85000"/>
                  </a:schemeClr>
                </a:solidFill>
                <a:latin typeface="Arial Rounded MT Bold" panose="020F0704030504030204" pitchFamily="34" charset="0"/>
              </a:rPr>
              <a:t>&gt;&gt; Slide </a:t>
            </a:r>
            <a:fld id="{8A444053-2964-4726-8391-23A946A74AF7}" type="slidenum">
              <a:rPr lang="en-US" sz="600" b="1" smtClean="0">
                <a:solidFill>
                  <a:schemeClr val="bg1">
                    <a:lumMod val="85000"/>
                  </a:schemeClr>
                </a:solidFill>
                <a:latin typeface="Arial Rounded MT Bold" panose="020F0704030504030204" pitchFamily="34" charset="0"/>
              </a:rPr>
              <a:pPr/>
              <a:t>32</a:t>
            </a:fld>
            <a:br>
              <a:rPr lang="en-US" sz="2800" b="1" dirty="0">
                <a:solidFill>
                  <a:srgbClr val="333399"/>
                </a:solidFill>
                <a:latin typeface="Arial Rounded MT Bold" panose="020F0704030504030204" pitchFamily="34" charset="0"/>
              </a:rPr>
            </a:br>
            <a:r>
              <a:rPr lang="en-US" dirty="0"/>
              <a:t>Rural Conversation Community</a:t>
            </a:r>
            <a:endParaRPr lang="en-US" sz="2800" b="1" dirty="0">
              <a:solidFill>
                <a:srgbClr val="333399"/>
              </a:solidFill>
              <a:latin typeface="Arial Rounded MT Bold" panose="020F0704030504030204" pitchFamily="34" charset="0"/>
            </a:endParaRPr>
          </a:p>
        </p:txBody>
      </p:sp>
      <p:sp>
        <p:nvSpPr>
          <p:cNvPr id="3" name="Subtitle 2"/>
          <p:cNvSpPr>
            <a:spLocks noGrp="1"/>
          </p:cNvSpPr>
          <p:nvPr>
            <p:ph idx="1"/>
          </p:nvPr>
        </p:nvSpPr>
        <p:spPr>
          <a:xfrm>
            <a:off x="474552" y="1219200"/>
            <a:ext cx="9220200" cy="5834061"/>
          </a:xfrm>
        </p:spPr>
        <p:txBody>
          <a:bodyPr>
            <a:noAutofit/>
          </a:bodyPr>
          <a:lstStyle/>
          <a:p>
            <a:pPr>
              <a:lnSpc>
                <a:spcPct val="100000"/>
              </a:lnSpc>
            </a:pPr>
            <a:r>
              <a:rPr lang="en-US" dirty="0"/>
              <a:t>A one hour Zoom Meeting building a community of peer support for centers serving rural areas.</a:t>
            </a:r>
          </a:p>
          <a:p>
            <a:pPr>
              <a:lnSpc>
                <a:spcPct val="100000"/>
              </a:lnSpc>
            </a:pPr>
            <a:r>
              <a:rPr lang="en-US" dirty="0"/>
              <a:t>There are no designated presenters and listeners for these calls.</a:t>
            </a:r>
          </a:p>
          <a:p>
            <a:pPr>
              <a:lnSpc>
                <a:spcPct val="100000"/>
              </a:lnSpc>
            </a:pPr>
            <a:r>
              <a:rPr lang="en-US" dirty="0"/>
              <a:t>Everyone on this call is the presenter of information, everyone is there to learn from one another and offer peer support.</a:t>
            </a:r>
          </a:p>
          <a:p>
            <a:pPr>
              <a:lnSpc>
                <a:spcPct val="100000"/>
              </a:lnSpc>
            </a:pPr>
            <a:r>
              <a:rPr lang="en-US" dirty="0"/>
              <a:t>This group is free-of-charge, and held on the third Wednesday of the month. </a:t>
            </a:r>
          </a:p>
          <a:p>
            <a:pPr>
              <a:lnSpc>
                <a:spcPct val="100000"/>
              </a:lnSpc>
            </a:pPr>
            <a:r>
              <a:rPr lang="en-US" dirty="0"/>
              <a:t>Targeted to EDs, Program Managers, and Direct Service Staff at Centers for IL.</a:t>
            </a:r>
          </a:p>
        </p:txBody>
      </p:sp>
      <p:sp>
        <p:nvSpPr>
          <p:cNvPr id="4" name="Slide Number Placeholder 3"/>
          <p:cNvSpPr>
            <a:spLocks noGrp="1"/>
          </p:cNvSpPr>
          <p:nvPr>
            <p:ph type="sldNum" sz="quarter" idx="12"/>
          </p:nvPr>
        </p:nvSpPr>
        <p:spPr/>
        <p:txBody>
          <a:bodyPr/>
          <a:lstStyle/>
          <a:p>
            <a:fld id="{6153527D-BED1-478D-AC23-D9BDE0E418EC}" type="slidenum">
              <a:rPr lang="en-US" smtClean="0"/>
              <a:t>32</a:t>
            </a:fld>
            <a:endParaRPr lang="en-US" dirty="0"/>
          </a:p>
        </p:txBody>
      </p:sp>
    </p:spTree>
    <p:extLst>
      <p:ext uri="{BB962C8B-B14F-4D97-AF65-F5344CB8AC3E}">
        <p14:creationId xmlns:p14="http://schemas.microsoft.com/office/powerpoint/2010/main" val="9452492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048000"/>
            <a:ext cx="8839200" cy="1828800"/>
          </a:xfrm>
        </p:spPr>
        <p:txBody>
          <a:bodyPr>
            <a:noAutofit/>
          </a:bodyPr>
          <a:lstStyle/>
          <a:p>
            <a:r>
              <a:rPr lang="en-US" sz="600" b="1" dirty="0">
                <a:solidFill>
                  <a:schemeClr val="bg2"/>
                </a:solidFill>
                <a:latin typeface="Arial Rounded MT Bold" panose="020F0704030504030204" pitchFamily="34" charset="0"/>
              </a:rPr>
              <a:t> Slide </a:t>
            </a:r>
            <a:fld id="{8A444053-2964-4726-8391-23A946A74AF7}" type="slidenum">
              <a:rPr lang="en-US" sz="600" b="1" smtClean="0">
                <a:solidFill>
                  <a:schemeClr val="bg2"/>
                </a:solidFill>
                <a:latin typeface="Arial Rounded MT Bold" panose="020F0704030504030204" pitchFamily="34" charset="0"/>
              </a:rPr>
              <a:pPr/>
              <a:t>33</a:t>
            </a:fld>
            <a:br>
              <a:rPr lang="en-US" sz="600" b="1" dirty="0">
                <a:solidFill>
                  <a:schemeClr val="bg1"/>
                </a:solidFill>
                <a:latin typeface="Arial Rounded MT Bold" panose="020F0704030504030204" pitchFamily="34" charset="0"/>
              </a:rPr>
            </a:br>
            <a:r>
              <a:rPr lang="en-US" sz="3200" dirty="0"/>
              <a:t>Overview of Technical Assistance, </a:t>
            </a:r>
            <a:br>
              <a:rPr lang="en-US" sz="3200" dirty="0"/>
            </a:br>
            <a:r>
              <a:rPr lang="en-US" sz="3200" dirty="0"/>
              <a:t>Intensive Support,</a:t>
            </a:r>
            <a:br>
              <a:rPr lang="en-US" sz="3200" dirty="0"/>
            </a:br>
            <a:r>
              <a:rPr lang="en-US" sz="3200" dirty="0"/>
              <a:t>TA Office Hours </a:t>
            </a:r>
            <a:br>
              <a:rPr lang="en-US" sz="3200" dirty="0"/>
            </a:br>
            <a:r>
              <a:rPr lang="en-US" sz="3200" dirty="0"/>
              <a:t>and Peer Support TA Calls </a:t>
            </a:r>
            <a:br>
              <a:rPr lang="en-US" sz="3200" dirty="0"/>
            </a:br>
            <a:br>
              <a:rPr lang="en-US" sz="3200" dirty="0"/>
            </a:br>
            <a:r>
              <a:rPr lang="en-US" sz="3200" dirty="0"/>
              <a:t>Paula McElwee, ILRU</a:t>
            </a:r>
            <a:br>
              <a:rPr lang="en-US" sz="3200" dirty="0"/>
            </a:br>
            <a:r>
              <a:rPr lang="en-US" sz="3200" dirty="0"/>
              <a:t>IL-NET Director of TA</a:t>
            </a:r>
            <a:endParaRPr lang="en-US" sz="2800" b="1" dirty="0">
              <a:solidFill>
                <a:srgbClr val="333399"/>
              </a:solidFill>
              <a:latin typeface="Arial Rounded MT Bold" panose="020F0704030504030204" pitchFamily="34" charset="0"/>
            </a:endParaRPr>
          </a:p>
        </p:txBody>
      </p:sp>
      <p:sp>
        <p:nvSpPr>
          <p:cNvPr id="4" name="Slide Number Placeholder 3"/>
          <p:cNvSpPr>
            <a:spLocks noGrp="1"/>
          </p:cNvSpPr>
          <p:nvPr>
            <p:ph type="sldNum" sz="quarter" idx="12"/>
          </p:nvPr>
        </p:nvSpPr>
        <p:spPr/>
        <p:txBody>
          <a:bodyPr/>
          <a:lstStyle/>
          <a:p>
            <a:fld id="{6153527D-BED1-478D-AC23-D9BDE0E418EC}" type="slidenum">
              <a:rPr lang="en-US" smtClean="0"/>
              <a:t>33</a:t>
            </a:fld>
            <a:endParaRPr lang="en-US" dirty="0"/>
          </a:p>
        </p:txBody>
      </p:sp>
    </p:spTree>
    <p:extLst>
      <p:ext uri="{BB962C8B-B14F-4D97-AF65-F5344CB8AC3E}">
        <p14:creationId xmlns:p14="http://schemas.microsoft.com/office/powerpoint/2010/main" val="17359942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 b="1" dirty="0">
                <a:solidFill>
                  <a:schemeClr val="bg1">
                    <a:lumMod val="85000"/>
                  </a:schemeClr>
                </a:solidFill>
                <a:latin typeface="Arial Rounded MT Bold" panose="020F0704030504030204" pitchFamily="34" charset="0"/>
              </a:rPr>
              <a:t>&gt;&gt; Slide </a:t>
            </a:r>
            <a:fld id="{8A444053-2964-4726-8391-23A946A74AF7}" type="slidenum">
              <a:rPr lang="en-US" sz="600" b="1">
                <a:solidFill>
                  <a:schemeClr val="bg1">
                    <a:lumMod val="85000"/>
                  </a:schemeClr>
                </a:solidFill>
                <a:latin typeface="Arial Rounded MT Bold" panose="020F0704030504030204" pitchFamily="34" charset="0"/>
              </a:rPr>
              <a:pPr/>
              <a:t>34</a:t>
            </a:fld>
            <a:br>
              <a:rPr lang="en-US" sz="2800" b="1" dirty="0">
                <a:solidFill>
                  <a:srgbClr val="333399"/>
                </a:solidFill>
                <a:latin typeface="Arial Rounded MT Bold" panose="020F0704030504030204" pitchFamily="34" charset="0"/>
              </a:rPr>
            </a:br>
            <a:r>
              <a:rPr lang="en-US" dirty="0"/>
              <a:t>Specific Technical Assistance </a:t>
            </a:r>
            <a:endParaRPr lang="en-US" sz="2800" b="1" dirty="0">
              <a:solidFill>
                <a:srgbClr val="333399"/>
              </a:solidFill>
              <a:latin typeface="Arial Rounded MT Bold" panose="020F0704030504030204" pitchFamily="34" charset="0"/>
            </a:endParaRPr>
          </a:p>
        </p:txBody>
      </p:sp>
      <p:sp>
        <p:nvSpPr>
          <p:cNvPr id="3" name="Subtitle 2"/>
          <p:cNvSpPr>
            <a:spLocks noGrp="1"/>
          </p:cNvSpPr>
          <p:nvPr>
            <p:ph idx="1"/>
          </p:nvPr>
        </p:nvSpPr>
        <p:spPr>
          <a:xfrm>
            <a:off x="692150" y="1295401"/>
            <a:ext cx="8985250" cy="5834061"/>
          </a:xfrm>
        </p:spPr>
        <p:txBody>
          <a:bodyPr>
            <a:normAutofit fontScale="92500" lnSpcReduction="10000"/>
          </a:bodyPr>
          <a:lstStyle/>
          <a:p>
            <a:pPr>
              <a:lnSpc>
                <a:spcPct val="110000"/>
              </a:lnSpc>
            </a:pPr>
            <a:r>
              <a:rPr lang="en-US" dirty="0"/>
              <a:t>Is available to CILs, SILCs, and DSEs, and to staff, board and leadership.</a:t>
            </a:r>
          </a:p>
          <a:p>
            <a:pPr>
              <a:lnSpc>
                <a:spcPct val="110000"/>
              </a:lnSpc>
            </a:pPr>
            <a:r>
              <a:rPr lang="en-US" dirty="0"/>
              <a:t>Can be requested by phone or email.</a:t>
            </a:r>
          </a:p>
          <a:p>
            <a:pPr lvl="1">
              <a:lnSpc>
                <a:spcPct val="110000"/>
              </a:lnSpc>
            </a:pPr>
            <a:r>
              <a:rPr lang="en-US" dirty="0"/>
              <a:t>Paula McElwee </a:t>
            </a:r>
            <a:r>
              <a:rPr lang="en-US" dirty="0">
                <a:hlinkClick r:id="rId3"/>
              </a:rPr>
              <a:t>paulamcelwee.ilru@gmail.com</a:t>
            </a:r>
            <a:endParaRPr lang="en-US" dirty="0"/>
          </a:p>
          <a:p>
            <a:pPr lvl="1">
              <a:lnSpc>
                <a:spcPct val="110000"/>
              </a:lnSpc>
            </a:pPr>
            <a:r>
              <a:rPr lang="en-US" dirty="0"/>
              <a:t>559-250-3082 (Pacific time)</a:t>
            </a:r>
          </a:p>
          <a:p>
            <a:pPr>
              <a:lnSpc>
                <a:spcPct val="110000"/>
              </a:lnSpc>
            </a:pPr>
            <a:r>
              <a:rPr lang="en-US" dirty="0"/>
              <a:t>Because this is grant supported, there is no charge.</a:t>
            </a:r>
          </a:p>
          <a:p>
            <a:pPr>
              <a:lnSpc>
                <a:spcPct val="110000"/>
              </a:lnSpc>
            </a:pPr>
            <a:r>
              <a:rPr lang="en-US" dirty="0"/>
              <a:t>Focus: understanding and applying the Rehabilitation Act, regulations, indicators of compliance, guidance and other specific written material related to what is required of CILs, SILCs, and DSEs.</a:t>
            </a:r>
          </a:p>
          <a:p>
            <a:pPr>
              <a:lnSpc>
                <a:spcPct val="110000"/>
              </a:lnSpc>
            </a:pPr>
            <a:r>
              <a:rPr lang="en-US" dirty="0"/>
              <a:t>Can provide training or information and answer questions for individuals, board, or other groups via Zoom or conference call.</a:t>
            </a:r>
          </a:p>
        </p:txBody>
      </p:sp>
      <p:sp>
        <p:nvSpPr>
          <p:cNvPr id="4" name="Slide Number Placeholder 3"/>
          <p:cNvSpPr>
            <a:spLocks noGrp="1"/>
          </p:cNvSpPr>
          <p:nvPr>
            <p:ph type="sldNum" sz="quarter" idx="12"/>
          </p:nvPr>
        </p:nvSpPr>
        <p:spPr/>
        <p:txBody>
          <a:bodyPr/>
          <a:lstStyle/>
          <a:p>
            <a:fld id="{6153527D-BED1-478D-AC23-D9BDE0E418EC}" type="slidenum">
              <a:rPr lang="en-US" smtClean="0"/>
              <a:t>34</a:t>
            </a:fld>
            <a:endParaRPr lang="en-US" dirty="0"/>
          </a:p>
        </p:txBody>
      </p:sp>
    </p:spTree>
    <p:extLst>
      <p:ext uri="{BB962C8B-B14F-4D97-AF65-F5344CB8AC3E}">
        <p14:creationId xmlns:p14="http://schemas.microsoft.com/office/powerpoint/2010/main" val="1762230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 b="1" dirty="0">
                <a:solidFill>
                  <a:schemeClr val="bg1">
                    <a:lumMod val="85000"/>
                  </a:schemeClr>
                </a:solidFill>
                <a:latin typeface="Arial Rounded MT Bold" panose="020F0704030504030204" pitchFamily="34" charset="0"/>
              </a:rPr>
              <a:t>&gt;&gt; Slide </a:t>
            </a:r>
            <a:fld id="{8A444053-2964-4726-8391-23A946A74AF7}" type="slidenum">
              <a:rPr lang="en-US" sz="600" b="1">
                <a:solidFill>
                  <a:schemeClr val="bg1">
                    <a:lumMod val="85000"/>
                  </a:schemeClr>
                </a:solidFill>
                <a:latin typeface="Arial Rounded MT Bold" panose="020F0704030504030204" pitchFamily="34" charset="0"/>
              </a:rPr>
              <a:pPr/>
              <a:t>35</a:t>
            </a:fld>
            <a:br>
              <a:rPr lang="en-US" sz="2800" b="1" dirty="0">
                <a:solidFill>
                  <a:srgbClr val="333399"/>
                </a:solidFill>
                <a:latin typeface="Arial Rounded MT Bold" panose="020F0704030504030204" pitchFamily="34" charset="0"/>
              </a:rPr>
            </a:br>
            <a:r>
              <a:rPr lang="en-US" dirty="0"/>
              <a:t>Intensive Support is also Available</a:t>
            </a:r>
            <a:endParaRPr lang="en-US" sz="2800" b="1" dirty="0">
              <a:solidFill>
                <a:srgbClr val="333399"/>
              </a:solidFill>
              <a:latin typeface="Arial Rounded MT Bold" panose="020F0704030504030204" pitchFamily="34" charset="0"/>
            </a:endParaRPr>
          </a:p>
        </p:txBody>
      </p:sp>
      <p:sp>
        <p:nvSpPr>
          <p:cNvPr id="3" name="Subtitle 2"/>
          <p:cNvSpPr>
            <a:spLocks noGrp="1"/>
          </p:cNvSpPr>
          <p:nvPr>
            <p:ph idx="1"/>
          </p:nvPr>
        </p:nvSpPr>
        <p:spPr>
          <a:xfrm>
            <a:off x="692150" y="1295401"/>
            <a:ext cx="8985250" cy="5834061"/>
          </a:xfrm>
        </p:spPr>
        <p:txBody>
          <a:bodyPr>
            <a:normAutofit fontScale="92500" lnSpcReduction="20000"/>
          </a:bodyPr>
          <a:lstStyle/>
          <a:p>
            <a:pPr>
              <a:lnSpc>
                <a:spcPct val="110000"/>
              </a:lnSpc>
            </a:pPr>
            <a:r>
              <a:rPr lang="en-US" dirty="0"/>
              <a:t>When a CIL or SILC is found out of compliance, and is developing a Corrective Action Plan, they are provided with intensive support.</a:t>
            </a:r>
          </a:p>
          <a:p>
            <a:pPr>
              <a:lnSpc>
                <a:spcPct val="110000"/>
              </a:lnSpc>
            </a:pPr>
            <a:r>
              <a:rPr lang="en-US" dirty="0"/>
              <a:t>This can be provided by phone, ZOOM or email. Assistance and training may be provided for your CIL or SILC in the identified areas.</a:t>
            </a:r>
          </a:p>
          <a:p>
            <a:pPr>
              <a:lnSpc>
                <a:spcPct val="110000"/>
              </a:lnSpc>
            </a:pPr>
            <a:r>
              <a:rPr lang="en-US" dirty="0"/>
              <a:t>Referrals are typically made by the DSE or the ACL/OILP Program Officer* for your state. Self-referrals are also possible.</a:t>
            </a:r>
          </a:p>
          <a:p>
            <a:pPr>
              <a:lnSpc>
                <a:spcPct val="110000"/>
              </a:lnSpc>
            </a:pPr>
            <a:r>
              <a:rPr lang="en-US" dirty="0"/>
              <a:t>On occasion (as time allows) we provide on-site training for a state’s IL Network to review requirements for all of the partners together – the CILs, DSE, and SILC. These are more typically provided virtually due to travel costs.</a:t>
            </a:r>
            <a:r>
              <a:rPr lang="en-US" dirty="0">
                <a:highlight>
                  <a:srgbClr val="FFFF00"/>
                </a:highlight>
              </a:rPr>
              <a:t> </a:t>
            </a:r>
          </a:p>
          <a:p>
            <a:pPr marL="0" indent="0">
              <a:lnSpc>
                <a:spcPct val="110000"/>
              </a:lnSpc>
              <a:buNone/>
            </a:pPr>
            <a:endParaRPr lang="en-US" sz="1600" dirty="0"/>
          </a:p>
          <a:p>
            <a:pPr marL="0" indent="0">
              <a:lnSpc>
                <a:spcPct val="110000"/>
              </a:lnSpc>
              <a:buNone/>
            </a:pPr>
            <a:r>
              <a:rPr lang="en-US" sz="2000" dirty="0"/>
              <a:t>*Your state’s ACL PO can be found at </a:t>
            </a:r>
            <a:r>
              <a:rPr lang="en-US" sz="2000" dirty="0">
                <a:hlinkClick r:id="rId3"/>
              </a:rPr>
              <a:t>https://acl.gov/programs/aging-and-disability-networks/centers-independent-living</a:t>
            </a:r>
            <a:r>
              <a:rPr lang="en-US" sz="2000" dirty="0"/>
              <a:t>, the first + at the bottom of the page.</a:t>
            </a:r>
          </a:p>
        </p:txBody>
      </p:sp>
      <p:sp>
        <p:nvSpPr>
          <p:cNvPr id="4" name="Slide Number Placeholder 3"/>
          <p:cNvSpPr>
            <a:spLocks noGrp="1"/>
          </p:cNvSpPr>
          <p:nvPr>
            <p:ph type="sldNum" sz="quarter" idx="12"/>
          </p:nvPr>
        </p:nvSpPr>
        <p:spPr/>
        <p:txBody>
          <a:bodyPr/>
          <a:lstStyle/>
          <a:p>
            <a:fld id="{6153527D-BED1-478D-AC23-D9BDE0E418EC}" type="slidenum">
              <a:rPr lang="en-US" smtClean="0"/>
              <a:t>35</a:t>
            </a:fld>
            <a:endParaRPr lang="en-US" dirty="0"/>
          </a:p>
        </p:txBody>
      </p:sp>
    </p:spTree>
    <p:extLst>
      <p:ext uri="{BB962C8B-B14F-4D97-AF65-F5344CB8AC3E}">
        <p14:creationId xmlns:p14="http://schemas.microsoft.com/office/powerpoint/2010/main" val="11375075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 b="1" dirty="0">
                <a:solidFill>
                  <a:schemeClr val="bg1">
                    <a:lumMod val="85000"/>
                  </a:schemeClr>
                </a:solidFill>
                <a:latin typeface="Arial Rounded MT Bold" panose="020F0704030504030204" pitchFamily="34" charset="0"/>
              </a:rPr>
              <a:t>&gt;&gt; Slide </a:t>
            </a:r>
            <a:fld id="{8A444053-2964-4726-8391-23A946A74AF7}" type="slidenum">
              <a:rPr lang="en-US" sz="600" b="1">
                <a:solidFill>
                  <a:schemeClr val="bg1">
                    <a:lumMod val="85000"/>
                  </a:schemeClr>
                </a:solidFill>
                <a:latin typeface="Arial Rounded MT Bold" panose="020F0704030504030204" pitchFamily="34" charset="0"/>
              </a:rPr>
              <a:pPr/>
              <a:t>36</a:t>
            </a:fld>
            <a:br>
              <a:rPr lang="en-US" sz="2800" b="1" dirty="0">
                <a:solidFill>
                  <a:srgbClr val="333399"/>
                </a:solidFill>
                <a:latin typeface="Arial Rounded MT Bold" panose="020F0704030504030204" pitchFamily="34" charset="0"/>
              </a:rPr>
            </a:br>
            <a:r>
              <a:rPr lang="en-US" dirty="0"/>
              <a:t>Peer Support TA Calls </a:t>
            </a:r>
            <a:endParaRPr lang="en-US" sz="2800" b="1" dirty="0">
              <a:solidFill>
                <a:srgbClr val="333399"/>
              </a:solidFill>
              <a:latin typeface="Arial Rounded MT Bold" panose="020F0704030504030204" pitchFamily="34" charset="0"/>
            </a:endParaRPr>
          </a:p>
        </p:txBody>
      </p:sp>
      <p:sp>
        <p:nvSpPr>
          <p:cNvPr id="3" name="Subtitle 2"/>
          <p:cNvSpPr>
            <a:spLocks noGrp="1"/>
          </p:cNvSpPr>
          <p:nvPr>
            <p:ph idx="1"/>
          </p:nvPr>
        </p:nvSpPr>
        <p:spPr>
          <a:xfrm>
            <a:off x="692150" y="1295401"/>
            <a:ext cx="8881508" cy="5834061"/>
          </a:xfrm>
        </p:spPr>
        <p:txBody>
          <a:bodyPr>
            <a:normAutofit fontScale="85000" lnSpcReduction="20000"/>
          </a:bodyPr>
          <a:lstStyle/>
          <a:p>
            <a:pPr>
              <a:lnSpc>
                <a:spcPct val="110000"/>
              </a:lnSpc>
            </a:pPr>
            <a:r>
              <a:rPr lang="en-US" dirty="0"/>
              <a:t>SILCs (staff and/or council chairs) are invited to the SILCSpeak call on the first Thursday of the month.</a:t>
            </a:r>
          </a:p>
          <a:p>
            <a:pPr>
              <a:lnSpc>
                <a:spcPct val="110000"/>
              </a:lnSpc>
            </a:pPr>
            <a:r>
              <a:rPr lang="en-US" dirty="0"/>
              <a:t>CIL executive directors participate on a call, typically the second Monday each month, but sometimes adjusted for holidays. </a:t>
            </a:r>
          </a:p>
          <a:p>
            <a:pPr>
              <a:lnSpc>
                <a:spcPct val="110000"/>
              </a:lnSpc>
            </a:pPr>
            <a:r>
              <a:rPr lang="en-US" dirty="0"/>
              <a:t>CIL associate directors/program managers participate on a call, typically the second Tuesday of the month.</a:t>
            </a:r>
          </a:p>
          <a:p>
            <a:pPr>
              <a:lnSpc>
                <a:spcPct val="110000"/>
              </a:lnSpc>
            </a:pPr>
            <a:r>
              <a:rPr lang="en-US" dirty="0"/>
              <a:t>IL Leaders Under 40 is a new group, meeting the first Tuesday of the month, beginning in December.</a:t>
            </a:r>
          </a:p>
          <a:p>
            <a:pPr>
              <a:lnSpc>
                <a:spcPct val="110000"/>
              </a:lnSpc>
            </a:pPr>
            <a:r>
              <a:rPr lang="en-US" dirty="0"/>
              <a:t>Calls for DSEs are quarterly.</a:t>
            </a:r>
          </a:p>
          <a:p>
            <a:pPr>
              <a:lnSpc>
                <a:spcPct val="110000"/>
              </a:lnSpc>
            </a:pPr>
            <a:r>
              <a:rPr lang="en-US" dirty="0"/>
              <a:t>Calls for CIL Financial Managers are quarterly.</a:t>
            </a:r>
          </a:p>
          <a:p>
            <a:pPr>
              <a:lnSpc>
                <a:spcPct val="110000"/>
              </a:lnSpc>
            </a:pPr>
            <a:r>
              <a:rPr lang="en-US" dirty="0"/>
              <a:t>All calls are at 3:00 p.m. Eastern time</a:t>
            </a:r>
          </a:p>
          <a:p>
            <a:pPr>
              <a:lnSpc>
                <a:spcPct val="110000"/>
              </a:lnSpc>
            </a:pPr>
            <a:r>
              <a:rPr lang="en-US" dirty="0"/>
              <a:t>TA Office hours, the last Thursday of the month from 12:00-1:00 pm Eastern time.</a:t>
            </a:r>
          </a:p>
          <a:p>
            <a:pPr>
              <a:lnSpc>
                <a:spcPct val="110000"/>
              </a:lnSpc>
            </a:pPr>
            <a:r>
              <a:rPr lang="en-US" dirty="0"/>
              <a:t>Contact us to be added to the reminder list for any of these calls.</a:t>
            </a:r>
          </a:p>
        </p:txBody>
      </p:sp>
      <p:sp>
        <p:nvSpPr>
          <p:cNvPr id="4" name="Slide Number Placeholder 3"/>
          <p:cNvSpPr>
            <a:spLocks noGrp="1"/>
          </p:cNvSpPr>
          <p:nvPr>
            <p:ph type="sldNum" sz="quarter" idx="12"/>
          </p:nvPr>
        </p:nvSpPr>
        <p:spPr/>
        <p:txBody>
          <a:bodyPr/>
          <a:lstStyle/>
          <a:p>
            <a:fld id="{6153527D-BED1-478D-AC23-D9BDE0E418EC}" type="slidenum">
              <a:rPr lang="en-US" smtClean="0"/>
              <a:t>36</a:t>
            </a:fld>
            <a:endParaRPr lang="en-US" dirty="0"/>
          </a:p>
        </p:txBody>
      </p:sp>
    </p:spTree>
    <p:extLst>
      <p:ext uri="{BB962C8B-B14F-4D97-AF65-F5344CB8AC3E}">
        <p14:creationId xmlns:p14="http://schemas.microsoft.com/office/powerpoint/2010/main" val="23366806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 b="1" dirty="0">
                <a:solidFill>
                  <a:schemeClr val="bg1">
                    <a:lumMod val="85000"/>
                  </a:schemeClr>
                </a:solidFill>
                <a:latin typeface="Arial Rounded MT Bold" panose="020F0704030504030204" pitchFamily="34" charset="0"/>
              </a:rPr>
              <a:t>&gt;&gt; Slide </a:t>
            </a:r>
            <a:fld id="{8A444053-2964-4726-8391-23A946A74AF7}" type="slidenum">
              <a:rPr lang="en-US" sz="600" b="1">
                <a:solidFill>
                  <a:schemeClr val="bg1">
                    <a:lumMod val="85000"/>
                  </a:schemeClr>
                </a:solidFill>
                <a:latin typeface="Arial Rounded MT Bold" panose="020F0704030504030204" pitchFamily="34" charset="0"/>
              </a:rPr>
              <a:pPr/>
              <a:t>37</a:t>
            </a:fld>
            <a:br>
              <a:rPr lang="en-US" sz="2800" b="1" dirty="0">
                <a:solidFill>
                  <a:srgbClr val="333399"/>
                </a:solidFill>
                <a:latin typeface="Arial Rounded MT Bold" panose="020F0704030504030204" pitchFamily="34" charset="0"/>
              </a:rPr>
            </a:br>
            <a:r>
              <a:rPr lang="en-US" dirty="0"/>
              <a:t>A TA Refresher...and individualized support</a:t>
            </a:r>
            <a:endParaRPr lang="en-US" sz="2800" b="1" dirty="0">
              <a:solidFill>
                <a:srgbClr val="333399"/>
              </a:solidFill>
              <a:latin typeface="Arial Rounded MT Bold" panose="020F0704030504030204" pitchFamily="34" charset="0"/>
            </a:endParaRPr>
          </a:p>
        </p:txBody>
      </p:sp>
      <p:sp>
        <p:nvSpPr>
          <p:cNvPr id="3" name="Subtitle 2"/>
          <p:cNvSpPr>
            <a:spLocks noGrp="1"/>
          </p:cNvSpPr>
          <p:nvPr>
            <p:ph idx="1"/>
          </p:nvPr>
        </p:nvSpPr>
        <p:spPr>
          <a:xfrm>
            <a:off x="692150" y="1295401"/>
            <a:ext cx="8756650" cy="5562599"/>
          </a:xfrm>
        </p:spPr>
        <p:txBody>
          <a:bodyPr>
            <a:normAutofit/>
          </a:bodyPr>
          <a:lstStyle/>
          <a:p>
            <a:r>
              <a:rPr lang="en-US" dirty="0"/>
              <a:t>Many technical assistance requests are by email and include a written response.</a:t>
            </a:r>
          </a:p>
          <a:p>
            <a:r>
              <a:rPr lang="en-US" dirty="0"/>
              <a:t>Pertinent TA topics and answers to frequently asked questions are posted on the IL-NET TA blog. Subscribe at </a:t>
            </a:r>
            <a:r>
              <a:rPr lang="en-US" dirty="0">
                <a:hlinkClick r:id="rId3"/>
              </a:rPr>
              <a:t>http://ilnet-ta.org/wp/</a:t>
            </a:r>
            <a:r>
              <a:rPr lang="en-US" dirty="0"/>
              <a:t> to be notified of new posts via email.</a:t>
            </a:r>
          </a:p>
          <a:p>
            <a:r>
              <a:rPr lang="en-US" dirty="0"/>
              <a:t>Brand new directors of both CILs and SILCs can set up periodic one-to-one phone calls on a weekly, bi-weekly or monthly basis as they get oriented to the new job. </a:t>
            </a:r>
          </a:p>
        </p:txBody>
      </p:sp>
      <p:sp>
        <p:nvSpPr>
          <p:cNvPr id="4" name="Slide Number Placeholder 3"/>
          <p:cNvSpPr>
            <a:spLocks noGrp="1"/>
          </p:cNvSpPr>
          <p:nvPr>
            <p:ph type="sldNum" sz="quarter" idx="12"/>
          </p:nvPr>
        </p:nvSpPr>
        <p:spPr/>
        <p:txBody>
          <a:bodyPr/>
          <a:lstStyle/>
          <a:p>
            <a:fld id="{6153527D-BED1-478D-AC23-D9BDE0E418EC}" type="slidenum">
              <a:rPr lang="en-US" smtClean="0"/>
              <a:t>37</a:t>
            </a:fld>
            <a:endParaRPr lang="en-US" dirty="0"/>
          </a:p>
        </p:txBody>
      </p:sp>
    </p:spTree>
    <p:extLst>
      <p:ext uri="{BB962C8B-B14F-4D97-AF65-F5344CB8AC3E}">
        <p14:creationId xmlns:p14="http://schemas.microsoft.com/office/powerpoint/2010/main" val="3040263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2150" y="457200"/>
            <a:ext cx="8674100" cy="838201"/>
          </a:xfrm>
        </p:spPr>
        <p:txBody>
          <a:bodyPr>
            <a:normAutofit/>
          </a:bodyPr>
          <a:lstStyle/>
          <a:p>
            <a:r>
              <a:rPr lang="en-US" sz="600" b="1" dirty="0">
                <a:solidFill>
                  <a:schemeClr val="bg1"/>
                </a:solidFill>
                <a:latin typeface="Arial Rounded MT Bold" panose="020F0704030504030204" pitchFamily="34" charset="0"/>
              </a:rPr>
              <a:t>&gt;&gt; Slide 38</a:t>
            </a:r>
            <a:r>
              <a:rPr lang="en-US" sz="800" dirty="0">
                <a:solidFill>
                  <a:schemeClr val="bg1">
                    <a:lumMod val="85000"/>
                  </a:schemeClr>
                </a:solidFill>
                <a:latin typeface="Arial Rounded MT Bold" panose="020F0704030504030204" pitchFamily="34" charset="0"/>
              </a:rPr>
              <a:t> </a:t>
            </a:r>
            <a:br>
              <a:rPr lang="en-US" sz="800" dirty="0">
                <a:solidFill>
                  <a:schemeClr val="bg1">
                    <a:lumMod val="85000"/>
                  </a:schemeClr>
                </a:solidFill>
                <a:latin typeface="Arial Rounded MT Bold" panose="020F0704030504030204" pitchFamily="34" charset="0"/>
              </a:rPr>
            </a:br>
            <a:r>
              <a:rPr lang="en-US" dirty="0"/>
              <a:t>Questions &amp; Discussion</a:t>
            </a:r>
            <a:endParaRPr lang="en-US" sz="3200" b="1" dirty="0">
              <a:solidFill>
                <a:srgbClr val="333399"/>
              </a:solidFill>
              <a:latin typeface="Arial Rounded MT Bold" panose="020F0704030504030204" pitchFamily="34" charset="0"/>
            </a:endParaRPr>
          </a:p>
        </p:txBody>
      </p:sp>
      <p:sp>
        <p:nvSpPr>
          <p:cNvPr id="4" name="Slide Number Placeholder 3"/>
          <p:cNvSpPr>
            <a:spLocks noGrp="1"/>
          </p:cNvSpPr>
          <p:nvPr>
            <p:ph type="sldNum" sz="quarter" idx="12"/>
          </p:nvPr>
        </p:nvSpPr>
        <p:spPr/>
        <p:txBody>
          <a:bodyPr/>
          <a:lstStyle/>
          <a:p>
            <a:fld id="{6153527D-BED1-478D-AC23-D9BDE0E418EC}" type="slidenum">
              <a:rPr lang="en-US" smtClean="0"/>
              <a:t>38</a:t>
            </a:fld>
            <a:endParaRPr lang="en-US" dirty="0"/>
          </a:p>
        </p:txBody>
      </p:sp>
    </p:spTree>
    <p:extLst>
      <p:ext uri="{BB962C8B-B14F-4D97-AF65-F5344CB8AC3E}">
        <p14:creationId xmlns:p14="http://schemas.microsoft.com/office/powerpoint/2010/main" val="27191596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2150" y="457200"/>
            <a:ext cx="8674100" cy="838201"/>
          </a:xfrm>
        </p:spPr>
        <p:txBody>
          <a:bodyPr>
            <a:normAutofit/>
          </a:bodyPr>
          <a:lstStyle/>
          <a:p>
            <a:r>
              <a:rPr lang="en-US" sz="800" dirty="0">
                <a:solidFill>
                  <a:schemeClr val="bg1">
                    <a:lumMod val="85000"/>
                  </a:schemeClr>
                </a:solidFill>
                <a:latin typeface="Arial Rounded MT Bold" panose="020F0704030504030204" pitchFamily="34" charset="0"/>
              </a:rPr>
              <a:t>&gt;&gt; Slide </a:t>
            </a:r>
            <a:fld id="{8A444053-2964-4726-8391-23A946A74AF7}" type="slidenum">
              <a:rPr lang="en-US" sz="800" smtClean="0">
                <a:solidFill>
                  <a:schemeClr val="bg1">
                    <a:lumMod val="85000"/>
                  </a:schemeClr>
                </a:solidFill>
                <a:latin typeface="Arial Rounded MT Bold" panose="020F0704030504030204" pitchFamily="34" charset="0"/>
              </a:rPr>
              <a:pPr/>
              <a:t>39</a:t>
            </a:fld>
            <a:r>
              <a:rPr lang="en-US" sz="800" dirty="0">
                <a:solidFill>
                  <a:schemeClr val="bg1">
                    <a:lumMod val="85000"/>
                  </a:schemeClr>
                </a:solidFill>
                <a:latin typeface="Arial Rounded MT Bold" panose="020F0704030504030204" pitchFamily="34" charset="0"/>
              </a:rPr>
              <a:t> </a:t>
            </a:r>
            <a:br>
              <a:rPr lang="en-US" sz="800" dirty="0">
                <a:solidFill>
                  <a:schemeClr val="bg1">
                    <a:lumMod val="85000"/>
                  </a:schemeClr>
                </a:solidFill>
                <a:latin typeface="Arial Rounded MT Bold" panose="020F0704030504030204" pitchFamily="34" charset="0"/>
              </a:rPr>
            </a:br>
            <a:r>
              <a:rPr lang="en-US" dirty="0"/>
              <a:t>Upcoming IL-NET Training &amp; TA Activities</a:t>
            </a:r>
            <a:endParaRPr lang="en-US" sz="3200" b="1" dirty="0">
              <a:solidFill>
                <a:srgbClr val="333399"/>
              </a:solidFill>
              <a:latin typeface="Arial Rounded MT Bold" panose="020F0704030504030204" pitchFamily="34" charset="0"/>
            </a:endParaRPr>
          </a:p>
        </p:txBody>
      </p:sp>
      <p:sp>
        <p:nvSpPr>
          <p:cNvPr id="4" name="Slide Number Placeholder 3"/>
          <p:cNvSpPr>
            <a:spLocks noGrp="1"/>
          </p:cNvSpPr>
          <p:nvPr>
            <p:ph type="sldNum" sz="quarter" idx="12"/>
          </p:nvPr>
        </p:nvSpPr>
        <p:spPr/>
        <p:txBody>
          <a:bodyPr/>
          <a:lstStyle/>
          <a:p>
            <a:fld id="{6153527D-BED1-478D-AC23-D9BDE0E418EC}" type="slidenum">
              <a:rPr lang="en-US" smtClean="0"/>
              <a:t>39</a:t>
            </a:fld>
            <a:endParaRPr lang="en-US" dirty="0"/>
          </a:p>
        </p:txBody>
      </p:sp>
      <p:sp>
        <p:nvSpPr>
          <p:cNvPr id="5" name="Subtitle 2"/>
          <p:cNvSpPr>
            <a:spLocks noGrp="1"/>
          </p:cNvSpPr>
          <p:nvPr>
            <p:ph idx="1"/>
          </p:nvPr>
        </p:nvSpPr>
        <p:spPr>
          <a:xfrm>
            <a:off x="692150" y="1295401"/>
            <a:ext cx="8756650" cy="5562599"/>
          </a:xfrm>
        </p:spPr>
        <p:txBody>
          <a:bodyPr>
            <a:normAutofit lnSpcReduction="10000"/>
          </a:bodyPr>
          <a:lstStyle/>
          <a:p>
            <a:r>
              <a:rPr lang="en-US" dirty="0"/>
              <a:t>Upcoming webinar: </a:t>
            </a:r>
          </a:p>
          <a:p>
            <a:pPr lvl="1"/>
            <a:r>
              <a:rPr lang="en-US" dirty="0"/>
              <a:t>Transition – January 2023</a:t>
            </a:r>
          </a:p>
          <a:p>
            <a:r>
              <a:rPr lang="en-US" dirty="0"/>
              <a:t>Upcoming TA Peer Discussions (3:00 Eastern unless otherwise indicated):</a:t>
            </a:r>
          </a:p>
          <a:p>
            <a:pPr lvl="1"/>
            <a:r>
              <a:rPr lang="en-US" dirty="0"/>
              <a:t>Office Hours – November 17, 2022, noon Eastern</a:t>
            </a:r>
          </a:p>
          <a:p>
            <a:pPr lvl="1"/>
            <a:r>
              <a:rPr lang="en-US" dirty="0"/>
              <a:t>SILC</a:t>
            </a:r>
            <a:r>
              <a:rPr lang="en-US" i="1" dirty="0"/>
              <a:t>Speak</a:t>
            </a:r>
            <a:r>
              <a:rPr lang="en-US" dirty="0"/>
              <a:t> – Thursday, December 1, 2022</a:t>
            </a:r>
          </a:p>
          <a:p>
            <a:pPr lvl="1"/>
            <a:r>
              <a:rPr lang="en-US" dirty="0"/>
              <a:t>Designated State Entities (DSEs) – December 5, 2022</a:t>
            </a:r>
          </a:p>
          <a:p>
            <a:pPr lvl="1"/>
            <a:r>
              <a:rPr lang="en-US" dirty="0"/>
              <a:t>IL Leaders under 40 – Tuesday, December 6, 2022</a:t>
            </a:r>
          </a:p>
          <a:p>
            <a:pPr lvl="1"/>
            <a:r>
              <a:rPr lang="en-US" dirty="0"/>
              <a:t>CIL EDs – Monday, December 12, 2022</a:t>
            </a:r>
          </a:p>
          <a:p>
            <a:pPr lvl="1"/>
            <a:r>
              <a:rPr lang="en-US" dirty="0"/>
              <a:t>CIL Program Managers – Tuesday, December 13, 2022</a:t>
            </a:r>
          </a:p>
          <a:p>
            <a:pPr lvl="1"/>
            <a:r>
              <a:rPr lang="en-US" dirty="0"/>
              <a:t>CIL Financial Managers – February 6, 2023</a:t>
            </a:r>
          </a:p>
          <a:p>
            <a:r>
              <a:rPr lang="en-US" dirty="0"/>
              <a:t>IL-NET Yearly Training Calendar available at </a:t>
            </a:r>
            <a:r>
              <a:rPr lang="en-US" dirty="0">
                <a:hlinkClick r:id="rId3"/>
              </a:rPr>
              <a:t>https://www.ilru.org/yearly-training-calendar</a:t>
            </a:r>
            <a:endParaRPr lang="en-US" dirty="0"/>
          </a:p>
        </p:txBody>
      </p:sp>
    </p:spTree>
    <p:extLst>
      <p:ext uri="{BB962C8B-B14F-4D97-AF65-F5344CB8AC3E}">
        <p14:creationId xmlns:p14="http://schemas.microsoft.com/office/powerpoint/2010/main" val="3559791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2150" y="304800"/>
            <a:ext cx="8674100" cy="762000"/>
          </a:xfrm>
        </p:spPr>
        <p:txBody>
          <a:bodyPr>
            <a:noAutofit/>
          </a:bodyPr>
          <a:lstStyle/>
          <a:p>
            <a:pPr algn="l"/>
            <a:r>
              <a:rPr lang="en-US" sz="600" dirty="0">
                <a:solidFill>
                  <a:schemeClr val="bg2"/>
                </a:solidFill>
                <a:latin typeface="Arial Rounded MT Bold" panose="020F0704030504030204" pitchFamily="34" charset="0"/>
              </a:rPr>
              <a:t>&gt;&gt;Slide 4</a:t>
            </a:r>
            <a:r>
              <a:rPr lang="en-US" sz="2800" dirty="0">
                <a:solidFill>
                  <a:schemeClr val="bg2"/>
                </a:solidFill>
                <a:latin typeface="Arial Rounded MT Bold" panose="020F0704030504030204" pitchFamily="34" charset="0"/>
              </a:rPr>
              <a:t> </a:t>
            </a:r>
            <a:br>
              <a:rPr lang="en-US" sz="2800" dirty="0">
                <a:solidFill>
                  <a:srgbClr val="333399"/>
                </a:solidFill>
                <a:latin typeface="Arial Rounded MT Bold" panose="020F0704030504030204" pitchFamily="34" charset="0"/>
              </a:rPr>
            </a:br>
            <a:r>
              <a:rPr lang="en-US" sz="2800" dirty="0">
                <a:solidFill>
                  <a:srgbClr val="333399"/>
                </a:solidFill>
                <a:latin typeface="Arial Rounded MT Bold" panose="020F0704030504030204" pitchFamily="34" charset="0"/>
              </a:rPr>
              <a:t>W</a:t>
            </a:r>
            <a:r>
              <a:rPr lang="en-US" sz="2800" b="1" dirty="0">
                <a:solidFill>
                  <a:srgbClr val="333399"/>
                </a:solidFill>
                <a:latin typeface="Arial Rounded MT Bold"/>
                <a:ea typeface="Tahoma" panose="020B0604030504040204" pitchFamily="34" charset="0"/>
                <a:cs typeface="Tahoma" panose="020B0604030504040204" pitchFamily="34" charset="0"/>
              </a:rPr>
              <a:t>hat You Will Learn Today</a:t>
            </a:r>
            <a:endParaRPr lang="en-US" sz="2800" b="1" dirty="0">
              <a:solidFill>
                <a:srgbClr val="333399"/>
              </a:solidFill>
              <a:latin typeface="Arial Rounded MT Bold" panose="020F0704030504030204" pitchFamily="34" charset="0"/>
            </a:endParaRPr>
          </a:p>
        </p:txBody>
      </p:sp>
      <p:sp>
        <p:nvSpPr>
          <p:cNvPr id="3" name="Subtitle 2"/>
          <p:cNvSpPr>
            <a:spLocks noGrp="1"/>
          </p:cNvSpPr>
          <p:nvPr>
            <p:ph idx="1"/>
          </p:nvPr>
        </p:nvSpPr>
        <p:spPr>
          <a:xfrm>
            <a:off x="692150" y="1371600"/>
            <a:ext cx="8985250" cy="4932362"/>
          </a:xfrm>
        </p:spPr>
        <p:txBody>
          <a:bodyPr>
            <a:noAutofit/>
          </a:bodyPr>
          <a:lstStyle/>
          <a:p>
            <a:pPr lvl="0">
              <a:lnSpc>
                <a:spcPct val="100000"/>
              </a:lnSpc>
            </a:pPr>
            <a:r>
              <a:rPr lang="en-US" dirty="0"/>
              <a:t>Overview of the IL-NET T&amp;TA Center for CILs and SILCs — history, funding, and roles.</a:t>
            </a:r>
          </a:p>
          <a:p>
            <a:pPr lvl="0">
              <a:lnSpc>
                <a:spcPct val="100000"/>
              </a:lnSpc>
            </a:pPr>
            <a:r>
              <a:rPr lang="en-US" dirty="0"/>
              <a:t>Overview of the website layout and the best method to search for resources on the ILRU website.</a:t>
            </a:r>
          </a:p>
          <a:p>
            <a:pPr lvl="0">
              <a:lnSpc>
                <a:spcPct val="100000"/>
              </a:lnSpc>
            </a:pPr>
            <a:r>
              <a:rPr lang="en-US" dirty="0"/>
              <a:t>The wide array of training, resources, programs, and services available to CILs, SILCs, DSEs, consumers, and other stakeholders.</a:t>
            </a:r>
          </a:p>
        </p:txBody>
      </p:sp>
      <p:sp>
        <p:nvSpPr>
          <p:cNvPr id="4" name="Slide Number Placeholder 3"/>
          <p:cNvSpPr>
            <a:spLocks noGrp="1"/>
          </p:cNvSpPr>
          <p:nvPr>
            <p:ph type="sldNum" sz="quarter" idx="12"/>
          </p:nvPr>
        </p:nvSpPr>
        <p:spPr/>
        <p:txBody>
          <a:bodyPr/>
          <a:lstStyle/>
          <a:p>
            <a:fld id="{6153527D-BED1-478D-AC23-D9BDE0E418EC}" type="slidenum">
              <a:rPr lang="en-US" smtClean="0"/>
              <a:t>4</a:t>
            </a:fld>
            <a:endParaRPr lang="en-US" dirty="0"/>
          </a:p>
        </p:txBody>
      </p:sp>
    </p:spTree>
    <p:extLst>
      <p:ext uri="{BB962C8B-B14F-4D97-AF65-F5344CB8AC3E}">
        <p14:creationId xmlns:p14="http://schemas.microsoft.com/office/powerpoint/2010/main" val="17817369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 b="1" dirty="0">
                <a:solidFill>
                  <a:schemeClr val="bg1">
                    <a:lumMod val="85000"/>
                  </a:schemeClr>
                </a:solidFill>
                <a:latin typeface="Arial Rounded MT Bold" panose="020F0704030504030204" pitchFamily="34" charset="0"/>
              </a:rPr>
              <a:t>&gt;&gt; Slide </a:t>
            </a:r>
            <a:fld id="{8A444053-2964-4726-8391-23A946A74AF7}" type="slidenum">
              <a:rPr lang="en-US" sz="600" b="1">
                <a:solidFill>
                  <a:schemeClr val="bg1">
                    <a:lumMod val="85000"/>
                  </a:schemeClr>
                </a:solidFill>
                <a:latin typeface="Arial Rounded MT Bold" panose="020F0704030504030204" pitchFamily="34" charset="0"/>
              </a:rPr>
              <a:pPr/>
              <a:t>40</a:t>
            </a:fld>
            <a:br>
              <a:rPr lang="en-US" sz="2800" b="1" dirty="0">
                <a:solidFill>
                  <a:srgbClr val="333399"/>
                </a:solidFill>
                <a:latin typeface="Arial Rounded MT Bold" panose="020F0704030504030204" pitchFamily="34" charset="0"/>
              </a:rPr>
            </a:br>
            <a:r>
              <a:rPr lang="en-US" dirty="0"/>
              <a:t>Final Questions and Evaluation Survey</a:t>
            </a:r>
            <a:endParaRPr lang="en-US" sz="2800" b="1" dirty="0">
              <a:solidFill>
                <a:srgbClr val="333399"/>
              </a:solidFill>
              <a:latin typeface="Arial Rounded MT Bold" panose="020F0704030504030204" pitchFamily="34" charset="0"/>
            </a:endParaRPr>
          </a:p>
        </p:txBody>
      </p:sp>
      <p:sp>
        <p:nvSpPr>
          <p:cNvPr id="3" name="Subtitle 2"/>
          <p:cNvSpPr>
            <a:spLocks noGrp="1"/>
          </p:cNvSpPr>
          <p:nvPr>
            <p:ph idx="1"/>
          </p:nvPr>
        </p:nvSpPr>
        <p:spPr>
          <a:xfrm>
            <a:off x="692150" y="1295401"/>
            <a:ext cx="8147050" cy="5562599"/>
          </a:xfrm>
        </p:spPr>
        <p:txBody>
          <a:bodyPr>
            <a:normAutofit/>
          </a:bodyPr>
          <a:lstStyle/>
          <a:p>
            <a:pPr>
              <a:buNone/>
            </a:pPr>
            <a:r>
              <a:rPr lang="en-US" dirty="0"/>
              <a:t>Any final questions?</a:t>
            </a:r>
          </a:p>
          <a:p>
            <a:pPr>
              <a:buNone/>
            </a:pPr>
            <a:endParaRPr lang="en-US" sz="2000" dirty="0"/>
          </a:p>
          <a:p>
            <a:pPr>
              <a:buNone/>
            </a:pPr>
            <a:r>
              <a:rPr lang="en-US" dirty="0"/>
              <a:t>	Directly following </a:t>
            </a:r>
            <a:r>
              <a:rPr lang="en-US" dirty="0">
                <a:solidFill>
                  <a:schemeClr val="dk1"/>
                </a:solidFill>
                <a:ea typeface="Tahoma"/>
                <a:cs typeface="Tahoma"/>
                <a:sym typeface="Tahoma"/>
              </a:rPr>
              <a:t>the webinar, you will see a short evaluation survey to complete on your screen. We appreciate your feedback!</a:t>
            </a:r>
          </a:p>
          <a:p>
            <a:pPr>
              <a:buNone/>
            </a:pPr>
            <a:r>
              <a:rPr lang="en-US" u="sng" dirty="0">
                <a:hlinkClick r:id="rId3"/>
              </a:rPr>
              <a:t>https://uthtmc.az1.qualtrics.com/jfe/form/SV_9Rg9XEfLH8ddIR8</a:t>
            </a:r>
            <a:endParaRPr lang="en-US" i="1" dirty="0">
              <a:solidFill>
                <a:srgbClr val="C00000"/>
              </a:solidFill>
              <a:ea typeface="Tahoma"/>
              <a:cs typeface="Tahoma"/>
              <a:sym typeface="Tahoma"/>
            </a:endParaRPr>
          </a:p>
        </p:txBody>
      </p:sp>
      <p:sp>
        <p:nvSpPr>
          <p:cNvPr id="4" name="Slide Number Placeholder 3"/>
          <p:cNvSpPr>
            <a:spLocks noGrp="1"/>
          </p:cNvSpPr>
          <p:nvPr>
            <p:ph type="sldNum" sz="quarter" idx="12"/>
          </p:nvPr>
        </p:nvSpPr>
        <p:spPr/>
        <p:txBody>
          <a:bodyPr/>
          <a:lstStyle/>
          <a:p>
            <a:fld id="{6153527D-BED1-478D-AC23-D9BDE0E418EC}" type="slidenum">
              <a:rPr lang="en-US" smtClean="0"/>
              <a:t>40</a:t>
            </a:fld>
            <a:endParaRPr lang="en-US" dirty="0"/>
          </a:p>
        </p:txBody>
      </p:sp>
    </p:spTree>
    <p:extLst>
      <p:ext uri="{BB962C8B-B14F-4D97-AF65-F5344CB8AC3E}">
        <p14:creationId xmlns:p14="http://schemas.microsoft.com/office/powerpoint/2010/main" val="39936279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 dirty="0">
                <a:solidFill>
                  <a:schemeClr val="bg2"/>
                </a:solidFill>
                <a:latin typeface="Arial Rounded MT Bold" panose="020F0704030504030204" pitchFamily="34" charset="0"/>
              </a:rPr>
              <a:t>&gt;&gt; Slide </a:t>
            </a:r>
            <a:fld id="{8A444053-2964-4726-8391-23A946A74AF7}" type="slidenum">
              <a:rPr lang="en-US" sz="600">
                <a:solidFill>
                  <a:schemeClr val="bg2"/>
                </a:solidFill>
                <a:latin typeface="Arial Rounded MT Bold" panose="020F0704030504030204" pitchFamily="34" charset="0"/>
              </a:rPr>
              <a:pPr/>
              <a:t>41</a:t>
            </a:fld>
            <a:br>
              <a:rPr lang="en-US" dirty="0">
                <a:latin typeface="Arial Rounded MT Bold" panose="020F0704030504030204" pitchFamily="34" charset="0"/>
              </a:rPr>
            </a:br>
            <a:r>
              <a:rPr lang="en-US" dirty="0">
                <a:ea typeface="Arial"/>
                <a:cs typeface="Arial"/>
                <a:sym typeface="Arial"/>
              </a:rPr>
              <a:t>IL-NET Attribution</a:t>
            </a:r>
            <a:endParaRPr lang="en-US" sz="2800" b="1" dirty="0">
              <a:latin typeface="Arial Rounded MT Bold" panose="020F0704030504030204" pitchFamily="34" charset="0"/>
            </a:endParaRPr>
          </a:p>
        </p:txBody>
      </p:sp>
      <p:sp>
        <p:nvSpPr>
          <p:cNvPr id="3" name="Subtitle 2"/>
          <p:cNvSpPr>
            <a:spLocks noGrp="1"/>
          </p:cNvSpPr>
          <p:nvPr>
            <p:ph idx="1"/>
          </p:nvPr>
        </p:nvSpPr>
        <p:spPr>
          <a:xfrm>
            <a:off x="609600" y="1295400"/>
            <a:ext cx="9144000" cy="5486399"/>
          </a:xfrm>
        </p:spPr>
        <p:txBody>
          <a:bodyPr>
            <a:noAutofit/>
          </a:bodyPr>
          <a:lstStyle/>
          <a:p>
            <a:pPr marL="0" indent="0" fontAlgn="base">
              <a:lnSpc>
                <a:spcPct val="100000"/>
              </a:lnSpc>
              <a:buNone/>
            </a:pPr>
            <a:r>
              <a:rPr lang="en-US" dirty="0"/>
              <a:t>The IL-NET is supported by grant numbers 90ILTA0002 and 90ISTA0002 from the U.S. Administration for Community Living, Department of Health and Human Services, Washington, D.C. 20201. Grantees undertaking projects under government sponsorship are encouraged to express freely their findings and conclusions. Points of view or opinions do not, therefore, necessarily represent official Administration for Community Living policy.</a:t>
            </a:r>
          </a:p>
        </p:txBody>
      </p:sp>
      <p:sp>
        <p:nvSpPr>
          <p:cNvPr id="4" name="Slide Number Placeholder 3"/>
          <p:cNvSpPr>
            <a:spLocks noGrp="1"/>
          </p:cNvSpPr>
          <p:nvPr>
            <p:ph type="sldNum" sz="quarter" idx="12"/>
          </p:nvPr>
        </p:nvSpPr>
        <p:spPr/>
        <p:txBody>
          <a:bodyPr/>
          <a:lstStyle/>
          <a:p>
            <a:fld id="{6153527D-BED1-478D-AC23-D9BDE0E418EC}" type="slidenum">
              <a:rPr lang="en-US" smtClean="0"/>
              <a:t>41</a:t>
            </a:fld>
            <a:endParaRPr lang="en-US" dirty="0"/>
          </a:p>
        </p:txBody>
      </p:sp>
    </p:spTree>
    <p:extLst>
      <p:ext uri="{BB962C8B-B14F-4D97-AF65-F5344CB8AC3E}">
        <p14:creationId xmlns:p14="http://schemas.microsoft.com/office/powerpoint/2010/main" val="904287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3429000"/>
            <a:ext cx="7543800" cy="1828800"/>
          </a:xfrm>
        </p:spPr>
        <p:txBody>
          <a:bodyPr>
            <a:noAutofit/>
          </a:bodyPr>
          <a:lstStyle/>
          <a:p>
            <a:r>
              <a:rPr lang="en-US" sz="600" b="1" dirty="0">
                <a:solidFill>
                  <a:schemeClr val="bg2"/>
                </a:solidFill>
                <a:latin typeface="Arial Rounded MT Bold" panose="020F0704030504030204" pitchFamily="34" charset="0"/>
              </a:rPr>
              <a:t> Slide </a:t>
            </a:r>
            <a:fld id="{8A444053-2964-4726-8391-23A946A74AF7}" type="slidenum">
              <a:rPr lang="en-US" sz="600" b="1" smtClean="0">
                <a:solidFill>
                  <a:schemeClr val="bg2"/>
                </a:solidFill>
                <a:latin typeface="Arial Rounded MT Bold" panose="020F0704030504030204" pitchFamily="34" charset="0"/>
              </a:rPr>
              <a:pPr/>
              <a:t>5</a:t>
            </a:fld>
            <a:br>
              <a:rPr lang="en-US" sz="600" b="1" dirty="0">
                <a:solidFill>
                  <a:schemeClr val="bg1"/>
                </a:solidFill>
                <a:latin typeface="Arial Rounded MT Bold" panose="020F0704030504030204" pitchFamily="34" charset="0"/>
              </a:rPr>
            </a:br>
            <a:r>
              <a:rPr lang="en-US" sz="3200" dirty="0"/>
              <a:t>Overview of IL-NET</a:t>
            </a:r>
            <a:br>
              <a:rPr lang="en-US" sz="3200" dirty="0"/>
            </a:br>
            <a:br>
              <a:rPr lang="en-US" sz="3200" dirty="0"/>
            </a:br>
            <a:r>
              <a:rPr lang="en-US" sz="3200" dirty="0"/>
              <a:t>Richard Petty, ILRU</a:t>
            </a:r>
            <a:br>
              <a:rPr lang="en-US" sz="3200" dirty="0"/>
            </a:br>
            <a:r>
              <a:rPr lang="en-US" sz="3200" dirty="0"/>
              <a:t>IL-NET Project Director</a:t>
            </a:r>
            <a:br>
              <a:rPr lang="en-US" sz="3200" dirty="0"/>
            </a:br>
            <a:br>
              <a:rPr lang="en-US" sz="3200" dirty="0"/>
            </a:br>
            <a:r>
              <a:rPr lang="en-US" sz="3200" dirty="0"/>
              <a:t>Sandra Breitengross-Bitter, ILRU</a:t>
            </a:r>
            <a:br>
              <a:rPr lang="en-US" sz="3200" dirty="0"/>
            </a:br>
            <a:r>
              <a:rPr lang="en-US" sz="3200" dirty="0"/>
              <a:t>IL-NET Director of Training</a:t>
            </a:r>
            <a:endParaRPr lang="en-US" sz="2400" b="1" dirty="0">
              <a:solidFill>
                <a:srgbClr val="333399"/>
              </a:solidFill>
              <a:latin typeface="Arial Rounded MT Bold" panose="020F0704030504030204" pitchFamily="34" charset="0"/>
            </a:endParaRPr>
          </a:p>
        </p:txBody>
      </p:sp>
      <p:sp>
        <p:nvSpPr>
          <p:cNvPr id="4" name="Slide Number Placeholder 3"/>
          <p:cNvSpPr>
            <a:spLocks noGrp="1"/>
          </p:cNvSpPr>
          <p:nvPr>
            <p:ph type="sldNum" sz="quarter" idx="12"/>
          </p:nvPr>
        </p:nvSpPr>
        <p:spPr/>
        <p:txBody>
          <a:bodyPr/>
          <a:lstStyle/>
          <a:p>
            <a:fld id="{6153527D-BED1-478D-AC23-D9BDE0E418EC}" type="slidenum">
              <a:rPr lang="en-US" smtClean="0"/>
              <a:t>5</a:t>
            </a:fld>
            <a:endParaRPr lang="en-US" dirty="0"/>
          </a:p>
        </p:txBody>
      </p:sp>
    </p:spTree>
    <p:extLst>
      <p:ext uri="{BB962C8B-B14F-4D97-AF65-F5344CB8AC3E}">
        <p14:creationId xmlns:p14="http://schemas.microsoft.com/office/powerpoint/2010/main" val="3135869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 dirty="0">
                <a:solidFill>
                  <a:schemeClr val="bg1">
                    <a:lumMod val="85000"/>
                  </a:schemeClr>
                </a:solidFill>
                <a:latin typeface="Arial Rounded MT Bold" panose="020F0704030504030204" pitchFamily="34" charset="0"/>
              </a:rPr>
              <a:t>&gt;&gt; Slide </a:t>
            </a:r>
            <a:fld id="{8A444053-2964-4726-8391-23A946A74AF7}" type="slidenum">
              <a:rPr lang="en-US" sz="600">
                <a:solidFill>
                  <a:schemeClr val="bg1">
                    <a:lumMod val="85000"/>
                  </a:schemeClr>
                </a:solidFill>
                <a:latin typeface="Arial Rounded MT Bold" panose="020F0704030504030204" pitchFamily="34" charset="0"/>
              </a:rPr>
              <a:pPr/>
              <a:t>6</a:t>
            </a:fld>
            <a:br>
              <a:rPr lang="en-US" dirty="0">
                <a:latin typeface="Arial Rounded MT Bold" panose="020F0704030504030204" pitchFamily="34" charset="0"/>
              </a:rPr>
            </a:br>
            <a:r>
              <a:rPr lang="en-US" dirty="0">
                <a:latin typeface="Arial Rounded MT Bold" panose="020F0704030504030204" pitchFamily="34" charset="0"/>
              </a:rPr>
              <a:t>How the IL-NET is Funded</a:t>
            </a:r>
            <a:endParaRPr lang="en-US" sz="2800" b="1" dirty="0">
              <a:solidFill>
                <a:srgbClr val="333399"/>
              </a:solidFill>
            </a:endParaRPr>
          </a:p>
        </p:txBody>
      </p:sp>
      <p:sp>
        <p:nvSpPr>
          <p:cNvPr id="3" name="Subtitle 2"/>
          <p:cNvSpPr>
            <a:spLocks noGrp="1"/>
          </p:cNvSpPr>
          <p:nvPr>
            <p:ph idx="1"/>
          </p:nvPr>
        </p:nvSpPr>
        <p:spPr>
          <a:xfrm>
            <a:off x="688606" y="1265274"/>
            <a:ext cx="8674100" cy="5592725"/>
          </a:xfrm>
        </p:spPr>
        <p:txBody>
          <a:bodyPr>
            <a:normAutofit/>
          </a:bodyPr>
          <a:lstStyle/>
          <a:p>
            <a:r>
              <a:rPr lang="en-US" dirty="0"/>
              <a:t>Authorized by the Rehabilitation Act, the IL-NET National Training and Technical Assistance Center for Independent Living is funded by the Administration for Community Living (ACL).</a:t>
            </a:r>
          </a:p>
          <a:p>
            <a:r>
              <a:rPr lang="en-US" dirty="0"/>
              <a:t>IL training and TA is available for centers for independent living (CILs) and statewide independent living councils (SILCs)</a:t>
            </a:r>
            <a:r>
              <a:rPr lang="en-US" dirty="0">
                <a:solidFill>
                  <a:srgbClr val="FF0000"/>
                </a:solidFill>
              </a:rPr>
              <a:t>. </a:t>
            </a:r>
            <a:r>
              <a:rPr lang="en-US" dirty="0"/>
              <a:t>Designated State Entities (DSEs) may also receive TA.</a:t>
            </a:r>
          </a:p>
          <a:p>
            <a:r>
              <a:rPr lang="en-US" dirty="0"/>
              <a:t>IL-NET previously conducted the additional ACL-funded Disability, Diversity, and Intersectionality project to identify and share information about CILs making progress in this area. On-demand trainings available at </a:t>
            </a:r>
            <a:r>
              <a:rPr lang="en-US" dirty="0">
                <a:hlinkClick r:id="rId3"/>
              </a:rPr>
              <a:t>https://www.ilru.org/projects/cil-diversity</a:t>
            </a:r>
            <a:r>
              <a:rPr lang="en-US" dirty="0"/>
              <a:t>. </a:t>
            </a:r>
          </a:p>
        </p:txBody>
      </p:sp>
      <p:sp>
        <p:nvSpPr>
          <p:cNvPr id="4" name="Slide Number Placeholder 3"/>
          <p:cNvSpPr>
            <a:spLocks noGrp="1"/>
          </p:cNvSpPr>
          <p:nvPr>
            <p:ph type="sldNum" sz="quarter" idx="12"/>
          </p:nvPr>
        </p:nvSpPr>
        <p:spPr/>
        <p:txBody>
          <a:bodyPr/>
          <a:lstStyle/>
          <a:p>
            <a:fld id="{6153527D-BED1-478D-AC23-D9BDE0E418EC}" type="slidenum">
              <a:rPr lang="en-US" smtClean="0"/>
              <a:t>6</a:t>
            </a:fld>
            <a:endParaRPr lang="en-US" dirty="0"/>
          </a:p>
        </p:txBody>
      </p:sp>
    </p:spTree>
    <p:extLst>
      <p:ext uri="{BB962C8B-B14F-4D97-AF65-F5344CB8AC3E}">
        <p14:creationId xmlns:p14="http://schemas.microsoft.com/office/powerpoint/2010/main" val="2723539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 dirty="0">
                <a:solidFill>
                  <a:schemeClr val="bg1">
                    <a:lumMod val="85000"/>
                  </a:schemeClr>
                </a:solidFill>
                <a:latin typeface="Arial Rounded MT Bold" panose="020F0704030504030204" pitchFamily="34" charset="0"/>
              </a:rPr>
              <a:t>&gt;&gt; Slide </a:t>
            </a:r>
            <a:fld id="{8A444053-2964-4726-8391-23A946A74AF7}" type="slidenum">
              <a:rPr lang="en-US" sz="600">
                <a:solidFill>
                  <a:schemeClr val="bg1">
                    <a:lumMod val="85000"/>
                  </a:schemeClr>
                </a:solidFill>
                <a:latin typeface="Arial Rounded MT Bold" panose="020F0704030504030204" pitchFamily="34" charset="0"/>
              </a:rPr>
              <a:pPr/>
              <a:t>7</a:t>
            </a:fld>
            <a:br>
              <a:rPr lang="en-US" dirty="0">
                <a:latin typeface="Arial Rounded MT Bold" panose="020F0704030504030204" pitchFamily="34" charset="0"/>
              </a:rPr>
            </a:br>
            <a:r>
              <a:rPr lang="en-US" dirty="0"/>
              <a:t>IL-NET T&amp;TA Center</a:t>
            </a:r>
            <a:endParaRPr lang="en-US" sz="2400" b="1" dirty="0">
              <a:solidFill>
                <a:srgbClr val="333399"/>
              </a:solidFill>
              <a:latin typeface="Arial Rounded MT Bold" panose="020B0604020202020204" charset="0"/>
            </a:endParaRPr>
          </a:p>
        </p:txBody>
      </p:sp>
      <p:sp>
        <p:nvSpPr>
          <p:cNvPr id="3" name="Subtitle 2"/>
          <p:cNvSpPr>
            <a:spLocks noGrp="1"/>
          </p:cNvSpPr>
          <p:nvPr>
            <p:ph idx="1"/>
          </p:nvPr>
        </p:nvSpPr>
        <p:spPr>
          <a:xfrm>
            <a:off x="692150" y="1219200"/>
            <a:ext cx="8756650" cy="5791200"/>
          </a:xfrm>
        </p:spPr>
        <p:txBody>
          <a:bodyPr>
            <a:normAutofit/>
          </a:bodyPr>
          <a:lstStyle/>
          <a:p>
            <a:pPr marL="228600" lvl="1">
              <a:spcBef>
                <a:spcPts val="1000"/>
              </a:spcBef>
            </a:pPr>
            <a:r>
              <a:rPr lang="en-US" dirty="0"/>
              <a:t>The Center is operated by Independent Living Research Utilization (ILRU) – https://www.ilru.org</a:t>
            </a:r>
          </a:p>
          <a:p>
            <a:pPr marL="228600" lvl="1">
              <a:spcBef>
                <a:spcPts val="1000"/>
              </a:spcBef>
            </a:pPr>
            <a:r>
              <a:rPr lang="en-US" dirty="0"/>
              <a:t>ILRU is assisted in operating the IL-NET by:</a:t>
            </a:r>
          </a:p>
          <a:p>
            <a:pPr lvl="1"/>
            <a:r>
              <a:rPr lang="en-US" dirty="0"/>
              <a:t>National Council on Independent Living (NCIL) – https://www.ncil.org</a:t>
            </a:r>
          </a:p>
          <a:p>
            <a:pPr lvl="1"/>
            <a:r>
              <a:rPr lang="en-US" dirty="0"/>
              <a:t>Association of Programs for Rural Independent Living (APRIL) – https://www.april-rural.org</a:t>
            </a:r>
          </a:p>
          <a:p>
            <a:pPr lvl="1"/>
            <a:r>
              <a:rPr lang="en-US" dirty="0"/>
              <a:t>The University of Montana Rural Institute and RTC: Rural – https://rtc.ruralinstitute.umt.edu/</a:t>
            </a:r>
          </a:p>
        </p:txBody>
      </p:sp>
      <p:sp>
        <p:nvSpPr>
          <p:cNvPr id="4" name="Slide Number Placeholder 3"/>
          <p:cNvSpPr>
            <a:spLocks noGrp="1"/>
          </p:cNvSpPr>
          <p:nvPr>
            <p:ph type="sldNum" sz="quarter" idx="12"/>
          </p:nvPr>
        </p:nvSpPr>
        <p:spPr/>
        <p:txBody>
          <a:bodyPr/>
          <a:lstStyle/>
          <a:p>
            <a:fld id="{6153527D-BED1-478D-AC23-D9BDE0E418EC}" type="slidenum">
              <a:rPr lang="en-US" smtClean="0"/>
              <a:t>7</a:t>
            </a:fld>
            <a:endParaRPr lang="en-US" dirty="0"/>
          </a:p>
        </p:txBody>
      </p:sp>
    </p:spTree>
    <p:extLst>
      <p:ext uri="{BB962C8B-B14F-4D97-AF65-F5344CB8AC3E}">
        <p14:creationId xmlns:p14="http://schemas.microsoft.com/office/powerpoint/2010/main" val="34201023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00" dirty="0">
                <a:solidFill>
                  <a:schemeClr val="bg1">
                    <a:lumMod val="85000"/>
                  </a:schemeClr>
                </a:solidFill>
                <a:latin typeface="Arial Rounded MT Bold" panose="020F0704030504030204" pitchFamily="34" charset="0"/>
              </a:rPr>
              <a:t>&gt;&gt; Slide </a:t>
            </a:r>
            <a:fld id="{8A444053-2964-4726-8391-23A946A74AF7}" type="slidenum">
              <a:rPr lang="en-US" sz="700">
                <a:solidFill>
                  <a:schemeClr val="bg1">
                    <a:lumMod val="85000"/>
                  </a:schemeClr>
                </a:solidFill>
                <a:latin typeface="Arial Rounded MT Bold" panose="020F0704030504030204" pitchFamily="34" charset="0"/>
              </a:rPr>
              <a:pPr/>
              <a:t>8</a:t>
            </a:fld>
            <a:br>
              <a:rPr lang="en-US" dirty="0">
                <a:latin typeface="Arial Rounded MT Bold" panose="020F0704030504030204" pitchFamily="34" charset="0"/>
              </a:rPr>
            </a:br>
            <a:r>
              <a:rPr lang="en-US" dirty="0"/>
              <a:t>A Little IL-NET History &amp; Scope</a:t>
            </a:r>
            <a:endParaRPr lang="en-US" sz="2400" b="1" dirty="0">
              <a:solidFill>
                <a:srgbClr val="333399"/>
              </a:solidFill>
              <a:latin typeface="Arial Rounded MT Bold" panose="020F0704030504030204" pitchFamily="34" charset="0"/>
            </a:endParaRPr>
          </a:p>
        </p:txBody>
      </p:sp>
      <p:sp>
        <p:nvSpPr>
          <p:cNvPr id="3" name="Subtitle 2"/>
          <p:cNvSpPr>
            <a:spLocks noGrp="1"/>
          </p:cNvSpPr>
          <p:nvPr>
            <p:ph idx="1"/>
          </p:nvPr>
        </p:nvSpPr>
        <p:spPr>
          <a:xfrm>
            <a:off x="601202" y="1219200"/>
            <a:ext cx="9061450" cy="5638800"/>
          </a:xfrm>
        </p:spPr>
        <p:txBody>
          <a:bodyPr>
            <a:normAutofit fontScale="92500" lnSpcReduction="20000"/>
          </a:bodyPr>
          <a:lstStyle/>
          <a:p>
            <a:pPr>
              <a:lnSpc>
                <a:spcPct val="120000"/>
              </a:lnSpc>
            </a:pPr>
            <a:r>
              <a:rPr lang="en-US" dirty="0"/>
              <a:t>The Training and Technical Assistance Center for CILs and SILCs has been in operation (in one form or another) for over 28 years.</a:t>
            </a:r>
          </a:p>
          <a:p>
            <a:pPr>
              <a:lnSpc>
                <a:spcPct val="120000"/>
              </a:lnSpc>
            </a:pPr>
            <a:r>
              <a:rPr lang="en-US" dirty="0"/>
              <a:t>The IL-NET has evolved and grown to better meet needs of the field.</a:t>
            </a:r>
          </a:p>
          <a:p>
            <a:pPr fontAlgn="base">
              <a:lnSpc>
                <a:spcPct val="120000"/>
              </a:lnSpc>
              <a:spcBef>
                <a:spcPts val="0"/>
              </a:spcBef>
            </a:pPr>
            <a:r>
              <a:rPr lang="en-US" b="0" i="0" dirty="0">
                <a:effectLst/>
                <a:ea typeface="Tahoma" panose="020B0604030504040204" pitchFamily="34" charset="0"/>
                <a:cs typeface="Tahoma" panose="020B0604030504040204" pitchFamily="34" charset="0"/>
              </a:rPr>
              <a:t>Each partner organization brings different strengths.</a:t>
            </a:r>
          </a:p>
          <a:p>
            <a:pPr fontAlgn="base">
              <a:lnSpc>
                <a:spcPct val="120000"/>
              </a:lnSpc>
              <a:spcBef>
                <a:spcPts val="0"/>
              </a:spcBef>
            </a:pPr>
            <a:r>
              <a:rPr lang="en-US" b="0" i="0" dirty="0">
                <a:effectLst/>
                <a:ea typeface="Tahoma" panose="020B0604030504040204" pitchFamily="34" charset="0"/>
                <a:cs typeface="Tahoma" panose="020B0604030504040204" pitchFamily="34" charset="0"/>
              </a:rPr>
              <a:t>The resulting synergy increases effectiveness of the IL-NET.</a:t>
            </a:r>
          </a:p>
          <a:p>
            <a:pPr>
              <a:lnSpc>
                <a:spcPct val="120000"/>
              </a:lnSpc>
            </a:pPr>
            <a:r>
              <a:rPr lang="en-US" dirty="0"/>
              <a:t>The IL-NET has the national perspective needed as well as depth of understanding and commitment to IL philosophy.</a:t>
            </a:r>
          </a:p>
          <a:p>
            <a:pPr>
              <a:lnSpc>
                <a:spcPct val="120000"/>
              </a:lnSpc>
            </a:pPr>
            <a:r>
              <a:rPr lang="en-US" dirty="0"/>
              <a:t>IL-NET offers a cafeteria-style range of services so that CILs and SILCs can choose what works best for their educational needs and interests, staff and boards’ schedules, and organization budgets.</a:t>
            </a:r>
          </a:p>
        </p:txBody>
      </p:sp>
      <p:sp>
        <p:nvSpPr>
          <p:cNvPr id="4" name="Slide Number Placeholder 3"/>
          <p:cNvSpPr>
            <a:spLocks noGrp="1"/>
          </p:cNvSpPr>
          <p:nvPr>
            <p:ph type="sldNum" sz="quarter" idx="12"/>
          </p:nvPr>
        </p:nvSpPr>
        <p:spPr/>
        <p:txBody>
          <a:bodyPr/>
          <a:lstStyle/>
          <a:p>
            <a:fld id="{6153527D-BED1-478D-AC23-D9BDE0E418EC}" type="slidenum">
              <a:rPr lang="en-US" smtClean="0"/>
              <a:t>8</a:t>
            </a:fld>
            <a:endParaRPr lang="en-US" dirty="0"/>
          </a:p>
        </p:txBody>
      </p:sp>
    </p:spTree>
    <p:extLst>
      <p:ext uri="{BB962C8B-B14F-4D97-AF65-F5344CB8AC3E}">
        <p14:creationId xmlns:p14="http://schemas.microsoft.com/office/powerpoint/2010/main" val="3238267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 b="1" dirty="0">
                <a:solidFill>
                  <a:schemeClr val="bg1">
                    <a:lumMod val="85000"/>
                  </a:schemeClr>
                </a:solidFill>
                <a:latin typeface="Arial Rounded MT Bold" panose="020F0704030504030204" pitchFamily="34" charset="0"/>
              </a:rPr>
              <a:t>&gt;&gt; Slide </a:t>
            </a:r>
            <a:fld id="{8A444053-2964-4726-8391-23A946A74AF7}" type="slidenum">
              <a:rPr lang="en-US" sz="600" b="1">
                <a:solidFill>
                  <a:schemeClr val="bg1">
                    <a:lumMod val="85000"/>
                  </a:schemeClr>
                </a:solidFill>
                <a:latin typeface="Arial Rounded MT Bold" panose="020F0704030504030204" pitchFamily="34" charset="0"/>
              </a:rPr>
              <a:pPr/>
              <a:t>9</a:t>
            </a:fld>
            <a:br>
              <a:rPr lang="en-US" sz="2800" b="1" dirty="0">
                <a:latin typeface="Arial Rounded MT Bold" panose="020F0704030504030204" pitchFamily="34" charset="0"/>
              </a:rPr>
            </a:br>
            <a:r>
              <a:rPr lang="en-US" sz="2800" b="1" dirty="0">
                <a:latin typeface="Arial Rounded MT Bold" panose="020F0704030504030204" pitchFamily="34" charset="0"/>
              </a:rPr>
              <a:t>What We </a:t>
            </a:r>
            <a:r>
              <a:rPr lang="en-US" dirty="0">
                <a:latin typeface="Arial Rounded MT Bold" panose="020F0704030504030204" pitchFamily="34" charset="0"/>
              </a:rPr>
              <a:t>Offer </a:t>
            </a:r>
            <a:r>
              <a:rPr lang="en-US" dirty="0"/>
              <a:t>CILs and SILCs</a:t>
            </a:r>
            <a:endParaRPr lang="en-US" sz="2800" b="1" dirty="0">
              <a:solidFill>
                <a:srgbClr val="333399"/>
              </a:solidFill>
              <a:latin typeface="Arial Rounded MT Bold" panose="020F0704030504030204" pitchFamily="34" charset="0"/>
            </a:endParaRPr>
          </a:p>
        </p:txBody>
      </p:sp>
      <p:sp>
        <p:nvSpPr>
          <p:cNvPr id="3" name="Subtitle 2"/>
          <p:cNvSpPr>
            <a:spLocks noGrp="1"/>
          </p:cNvSpPr>
          <p:nvPr>
            <p:ph idx="1"/>
          </p:nvPr>
        </p:nvSpPr>
        <p:spPr>
          <a:xfrm>
            <a:off x="692150" y="1143000"/>
            <a:ext cx="9137650" cy="5791200"/>
          </a:xfrm>
        </p:spPr>
        <p:txBody>
          <a:bodyPr>
            <a:noAutofit/>
          </a:bodyPr>
          <a:lstStyle/>
          <a:p>
            <a:r>
              <a:rPr lang="en-US" sz="2200" dirty="0"/>
              <a:t>Virtual/On-location training</a:t>
            </a:r>
          </a:p>
          <a:p>
            <a:r>
              <a:rPr lang="en-US" sz="2200" dirty="0"/>
              <a:t>Online courses</a:t>
            </a:r>
          </a:p>
          <a:p>
            <a:r>
              <a:rPr lang="en-US" sz="2200" dirty="0"/>
              <a:t>Webinars</a:t>
            </a:r>
          </a:p>
          <a:p>
            <a:r>
              <a:rPr lang="en-US" sz="2200" dirty="0"/>
              <a:t>Self-study Web-based tutorials (RapidCourses)</a:t>
            </a:r>
          </a:p>
          <a:p>
            <a:r>
              <a:rPr lang="en-US" sz="2200" dirty="0"/>
              <a:t>Training manuals, factsheets, sample CIL/SILC policies/procedures/forms, and other resource materials</a:t>
            </a:r>
          </a:p>
          <a:p>
            <a:r>
              <a:rPr lang="en-US" sz="2200" dirty="0"/>
              <a:t>On-demand video from recordings of past on-location trainings and webinars/teleconferences</a:t>
            </a:r>
          </a:p>
          <a:p>
            <a:r>
              <a:rPr lang="en-US" sz="2200" dirty="0"/>
              <a:t>CIL-to-CIL and SILC-to-SILC peer mentoring</a:t>
            </a:r>
          </a:p>
          <a:p>
            <a:r>
              <a:rPr lang="en-US" sz="2200" dirty="0"/>
              <a:t>Technical Assistance (individualized or statewide IL network training/TA)</a:t>
            </a:r>
          </a:p>
          <a:p>
            <a:r>
              <a:rPr lang="en-US" sz="2200" dirty="0"/>
              <a:t>Intensive Support to help with compliance review findings</a:t>
            </a:r>
          </a:p>
          <a:p>
            <a:r>
              <a:rPr lang="en-US" sz="2200" dirty="0"/>
              <a:t>Peer technical assistance group calls/web-meetings</a:t>
            </a:r>
          </a:p>
          <a:p>
            <a:r>
              <a:rPr lang="en-US" sz="2200" dirty="0"/>
              <a:t>Electronic newsletters, blogs, and social media postings</a:t>
            </a:r>
          </a:p>
          <a:p>
            <a:r>
              <a:rPr lang="en-US" sz="2200" dirty="0"/>
              <a:t>Learning collaboratives – cohorts of CILs working together over time on a specific objective</a:t>
            </a:r>
          </a:p>
        </p:txBody>
      </p:sp>
      <p:sp>
        <p:nvSpPr>
          <p:cNvPr id="4" name="Slide Number Placeholder 3"/>
          <p:cNvSpPr>
            <a:spLocks noGrp="1"/>
          </p:cNvSpPr>
          <p:nvPr>
            <p:ph type="sldNum" sz="quarter" idx="12"/>
          </p:nvPr>
        </p:nvSpPr>
        <p:spPr/>
        <p:txBody>
          <a:bodyPr/>
          <a:lstStyle/>
          <a:p>
            <a:fld id="{6153527D-BED1-478D-AC23-D9BDE0E418EC}" type="slidenum">
              <a:rPr lang="en-US" smtClean="0"/>
              <a:t>9</a:t>
            </a:fld>
            <a:endParaRPr lang="en-US" dirty="0"/>
          </a:p>
        </p:txBody>
      </p:sp>
    </p:spTree>
    <p:extLst>
      <p:ext uri="{BB962C8B-B14F-4D97-AF65-F5344CB8AC3E}">
        <p14:creationId xmlns:p14="http://schemas.microsoft.com/office/powerpoint/2010/main" val="2692032877"/>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9892</TotalTime>
  <Words>3137</Words>
  <Application>Microsoft Office PowerPoint</Application>
  <PresentationFormat>Custom</PresentationFormat>
  <Paragraphs>296</Paragraphs>
  <Slides>41</Slides>
  <Notes>41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41</vt:i4>
      </vt:variant>
    </vt:vector>
  </HeadingPairs>
  <TitlesOfParts>
    <vt:vector size="48" baseType="lpstr">
      <vt:lpstr>Arial</vt:lpstr>
      <vt:lpstr>Arial Rounded MT Bold</vt:lpstr>
      <vt:lpstr>Calibri</vt:lpstr>
      <vt:lpstr>Calibri Light</vt:lpstr>
      <vt:lpstr>IL-Arial Rounded MT Bold</vt:lpstr>
      <vt:lpstr>Times New Roman</vt:lpstr>
      <vt:lpstr>Custom Design</vt:lpstr>
      <vt:lpstr>&gt;&gt;Slide 1</vt:lpstr>
      <vt:lpstr>&gt;&gt; Slide 2 Know Your Resources —  Orientation to the  IL-NET National T&amp;TA Center for Independent Living  Presenters:  Sandra Breitengross Bitter Carol Eubanks Paula McElwee Richard Petty Sierra Royster Jenny Sichel   November 10, 2022</vt:lpstr>
      <vt:lpstr>&gt;&gt; Slide 3 Evaluation Survey &amp; Presenter Contact Information</vt:lpstr>
      <vt:lpstr>&gt;&gt;Slide 4  What You Will Learn Today</vt:lpstr>
      <vt:lpstr> Slide 5 Overview of IL-NET  Richard Petty, ILRU IL-NET Project Director  Sandra Breitengross-Bitter, ILRU IL-NET Director of Training</vt:lpstr>
      <vt:lpstr>&gt;&gt; Slide 6 How the IL-NET is Funded</vt:lpstr>
      <vt:lpstr>&gt;&gt; Slide 7 IL-NET T&amp;TA Center</vt:lpstr>
      <vt:lpstr>&gt;&gt; Slide 8 A Little IL-NET History &amp; Scope</vt:lpstr>
      <vt:lpstr>&gt;&gt; Slide 9 What We Offer CILs and SILCs</vt:lpstr>
      <vt:lpstr>&gt;&gt;Slide 10 What’s New with the IL-NET</vt:lpstr>
      <vt:lpstr>Slide 11 ILRU’s IL-NET National Training and Technical  Assistance Center for Independent Living</vt:lpstr>
      <vt:lpstr>&gt;&gt; Slide 12 Independent Living Research Utilization (ILRU) Overview</vt:lpstr>
      <vt:lpstr>&gt;&gt; Slide 13 ILRU’s Role in the IL-NET</vt:lpstr>
      <vt:lpstr>&gt;&gt; Slide 14 Overview of ILRU.org  Carol Eubanks, ILRU IL-NET Instructional Designer</vt:lpstr>
      <vt:lpstr>&gt;&gt; Slide 15 Homepage –  ILRU.ORG</vt:lpstr>
      <vt:lpstr>&gt;&gt; Slide 16 Centers for Independent Living (CILs) and Statewide Independent Living Council (SILCs)</vt:lpstr>
      <vt:lpstr>&gt;&gt; Slide 17 Training: On-Demand and RapidCourses</vt:lpstr>
      <vt:lpstr>&gt;&gt;Slide 18 Online Courses</vt:lpstr>
      <vt:lpstr>&gt;&gt; Slide 19 Questions &amp; Discussion</vt:lpstr>
      <vt:lpstr> Slide 20 Overview of On-Location Trainings, Webinars, and Learning Collaboratives   Jenny Sichel, NCIL IL-NET Training Logistics Coordinator</vt:lpstr>
      <vt:lpstr>&gt;&gt; Slide 21 National Council on Independent Living (NCIL) Overview</vt:lpstr>
      <vt:lpstr>&gt;&gt; Slide 22 NCIL’s Role in the IL-NET Project</vt:lpstr>
      <vt:lpstr>&gt;&gt; Slide 23 Biennial Institute and On-Location Training Workshops</vt:lpstr>
      <vt:lpstr>&gt;&gt; Slide 24 Webinars</vt:lpstr>
      <vt:lpstr>&gt;&gt; Slide 25 Webinar Topics</vt:lpstr>
      <vt:lpstr> Slide 26 Overview of the Peer Mentoring Program and  Rural Conversation Community Calls  Sierra Royster, APRIL IL-NET Peer Mentoring Coordinator</vt:lpstr>
      <vt:lpstr>&gt;&gt; Slide 27 Association of Programs for Rural Independent Living (APRIL) Overview</vt:lpstr>
      <vt:lpstr>&gt;&gt; Slide 28 APRIL’s Role in the IL-NET</vt:lpstr>
      <vt:lpstr>&gt;&gt; Slide 29 Peer Mentoring Services </vt:lpstr>
      <vt:lpstr>&gt;&gt; Slide 30 Peer Mentoring, cont’d.</vt:lpstr>
      <vt:lpstr>&gt;&gt; Slide 31 Peer Mentoring Application and Process</vt:lpstr>
      <vt:lpstr>&gt;&gt; Slide 32 Rural Conversation Community</vt:lpstr>
      <vt:lpstr> Slide 33 Overview of Technical Assistance,  Intensive Support, TA Office Hours  and Peer Support TA Calls   Paula McElwee, ILRU IL-NET Director of TA</vt:lpstr>
      <vt:lpstr>&gt;&gt; Slide 34 Specific Technical Assistance </vt:lpstr>
      <vt:lpstr>&gt;&gt; Slide 35 Intensive Support is also Available</vt:lpstr>
      <vt:lpstr>&gt;&gt; Slide 36 Peer Support TA Calls </vt:lpstr>
      <vt:lpstr>&gt;&gt; Slide 37 A TA Refresher...and individualized support</vt:lpstr>
      <vt:lpstr>&gt;&gt; Slide 38  Questions &amp; Discussion</vt:lpstr>
      <vt:lpstr>&gt;&gt; Slide 39  Upcoming IL-NET Training &amp; TA Activities</vt:lpstr>
      <vt:lpstr>&gt;&gt; Slide 40 Final Questions and Evaluation Survey</vt:lpstr>
      <vt:lpstr>&gt;&gt; Slide 41 IL-NET Attribution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eleanor</dc:creator>
  <cp:lastModifiedBy>Sandra Breitengross</cp:lastModifiedBy>
  <cp:revision>190</cp:revision>
  <cp:lastPrinted>2019-11-15T16:17:43Z</cp:lastPrinted>
  <dcterms:created xsi:type="dcterms:W3CDTF">2019-06-30T15:12:08Z</dcterms:created>
  <dcterms:modified xsi:type="dcterms:W3CDTF">2022-11-01T21:26:25Z</dcterms:modified>
</cp:coreProperties>
</file>