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3"/>
  </p:notesMasterIdLst>
  <p:handoutMasterIdLst>
    <p:handoutMasterId r:id="rId14"/>
  </p:handoutMasterIdLst>
  <p:sldIdLst>
    <p:sldId id="263" r:id="rId2"/>
    <p:sldId id="264" r:id="rId3"/>
    <p:sldId id="266" r:id="rId4"/>
    <p:sldId id="395" r:id="rId5"/>
    <p:sldId id="256" r:id="rId6"/>
    <p:sldId id="257" r:id="rId7"/>
    <p:sldId id="258" r:id="rId8"/>
    <p:sldId id="259" r:id="rId9"/>
    <p:sldId id="394" r:id="rId10"/>
    <p:sldId id="396" r:id="rId11"/>
    <p:sldId id="319" r:id="rId12"/>
  </p:sldIdLst>
  <p:sldSz cx="10058400" cy="7772400"/>
  <p:notesSz cx="7010400" cy="92964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2D84710-02B3-7FE4-2256-E85EE37162EF}" name="Paula McElwee" initials="PM" userId="4e650acbddea7669" providerId="Windows Live"/>
  <p188:author id="{BB96F84A-45BC-A233-DC6F-38B58FAF81B9}" name="Carol Eubanks" initials="CE" userId="75585efcf1069a26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urtis, Brooke" initials="CB" lastIdx="18" clrIdx="0">
    <p:extLst>
      <p:ext uri="{19B8F6BF-5375-455C-9EA6-DF929625EA0E}">
        <p15:presenceInfo xmlns:p15="http://schemas.microsoft.com/office/powerpoint/2012/main" userId="S-1-5-21-2125796797-660828019-1501187911-650089" providerId="AD"/>
      </p:ext>
    </p:extLst>
  </p:cmAuthor>
  <p:cmAuthor id="2" name="Carol Eubanks" initials="CE" lastIdx="11" clrIdx="1">
    <p:extLst>
      <p:ext uri="{19B8F6BF-5375-455C-9EA6-DF929625EA0E}">
        <p15:presenceInfo xmlns:p15="http://schemas.microsoft.com/office/powerpoint/2012/main" userId="75585efcf1069a2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>
    <p:restoredLeft sz="7471" autoAdjust="0"/>
    <p:restoredTop sz="86467" autoAdjust="0"/>
  </p:normalViewPr>
  <p:slideViewPr>
    <p:cSldViewPr>
      <p:cViewPr varScale="1">
        <p:scale>
          <a:sx n="67" d="100"/>
          <a:sy n="67" d="100"/>
        </p:scale>
        <p:origin x="2246" y="58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87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35EDD98-0BE7-4947-A387-4990F7AFBD5B}" type="datetimeFigureOut">
              <a:rPr lang="en-US" smtClean="0"/>
              <a:t>11/28/2022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15F497E-2CFB-4B9B-B204-045FD3ACCA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735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B87D9D1-A72C-4980-BA97-6D821C250A20}" type="datetimeFigureOut">
              <a:rPr lang="en-US" smtClean="0"/>
              <a:t>11/28/2022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696913"/>
            <a:ext cx="451167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F40FD86-9BCF-4886-A05C-E17597BA81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508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0FD86-9BCF-4886-A05C-E17597BA816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339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0FD86-9BCF-4886-A05C-E17597BA816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93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0FD86-9BCF-4886-A05C-E17597BA816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501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92cfbc1b59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92cfbc1b59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92cfbc1b59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92cfbc1b59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92cfbc1b59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92cfbc1b59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0FD86-9BCF-4886-A05C-E17597BA816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4403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0FD86-9BCF-4886-A05C-E17597BA816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690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300" y="1828800"/>
            <a:ext cx="7543800" cy="18288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3050"/>
            <a:ext cx="7543800" cy="1876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61AB-B0DD-4F9C-9F8E-E57A609D99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736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2150" y="381000"/>
            <a:ext cx="8985250" cy="914401"/>
          </a:xfrm>
        </p:spPr>
        <p:txBody>
          <a:bodyPr/>
          <a:lstStyle>
            <a:lvl1pPr>
              <a:defRPr>
                <a:solidFill>
                  <a:srgbClr val="33339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150" y="1447800"/>
            <a:ext cx="8756650" cy="5237162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61AB-B0DD-4F9C-9F8E-E57A609D99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2150" y="2068513"/>
            <a:ext cx="4260850" cy="49323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2068513"/>
            <a:ext cx="4260850" cy="49323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61AB-B0DD-4F9C-9F8E-E57A609D99F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692150" y="7250668"/>
            <a:ext cx="410845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ILRU</a:t>
            </a:r>
            <a:endParaRPr lang="en-US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312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150" y="414338"/>
            <a:ext cx="8675688" cy="1501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150" y="1905000"/>
            <a:ext cx="4256088" cy="9334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150" y="2838450"/>
            <a:ext cx="4256088" cy="41767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700" y="1905000"/>
            <a:ext cx="4275138" cy="9334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700" y="2838450"/>
            <a:ext cx="4275138" cy="41767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61AB-B0DD-4F9C-9F8E-E57A609D99F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692150" y="7250668"/>
            <a:ext cx="410845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ILRU</a:t>
            </a:r>
            <a:endParaRPr lang="en-US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366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60" cy="865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9372660" cy="5162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02920" lvl="0" indent="-37719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005840" lvl="1" indent="-34925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508760" lvl="2" indent="-34925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011680" lvl="3" indent="-34925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514600" lvl="4" indent="-34925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017520" lvl="5" indent="-34925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520440" lvl="6" indent="-34925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023360" lvl="7" indent="-34925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526280" lvl="8" indent="-34925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570" cy="5947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79182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2150" y="609599"/>
            <a:ext cx="8674100" cy="914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150" y="1752600"/>
            <a:ext cx="8674100" cy="4932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063" y="7129462"/>
            <a:ext cx="2262187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45AF61AB-B0DD-4F9C-9F8E-E57A609D99F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ACL Logo Administration for Community Living">
            <a:extLst>
              <a:ext uri="{FF2B5EF4-FFF2-40B4-BE49-F238E27FC236}">
                <a16:creationId xmlns:a16="http://schemas.microsoft.com/office/drawing/2014/main" id="{1966891F-D4D2-4998-CCC7-561938D1432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800600" y="7108031"/>
            <a:ext cx="110235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471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5" r:id="rId3"/>
    <p:sldLayoutId id="2147483656" r:id="rId4"/>
    <p:sldLayoutId id="2147483657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333399"/>
          </a:solidFill>
          <a:latin typeface="Arial Rounded MT Bold" panose="020B060402020202020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Kimball.Gray@acl.hhs.gov" TargetMode="External"/><Relationship Id="rId3" Type="http://schemas.openxmlformats.org/officeDocument/2006/relationships/hyperlink" Target="mailto:ASBrown@mydslc.org" TargetMode="External"/><Relationship Id="rId7" Type="http://schemas.openxmlformats.org/officeDocument/2006/relationships/hyperlink" Target="mailto:jnd@indigowi.org" TargetMode="External"/><Relationship Id="rId2" Type="http://schemas.openxmlformats.org/officeDocument/2006/relationships/hyperlink" Target="mailto:hbenally@nativedisabilitylaw.or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ulies@upsail.org" TargetMode="External"/><Relationship Id="rId5" Type="http://schemas.openxmlformats.org/officeDocument/2006/relationships/hyperlink" Target="mailto:jfriday@sailinc.org" TargetMode="External"/><Relationship Id="rId4" Type="http://schemas.openxmlformats.org/officeDocument/2006/relationships/hyperlink" Target="mailto:jokeefe@sailinc.org" TargetMode="External"/><Relationship Id="rId9" Type="http://schemas.openxmlformats.org/officeDocument/2006/relationships/hyperlink" Target="mailto:paulamcelwee.irlu@gmail.co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urldefense.proofpoint.com/v2/url?u=https-3A__uthtmc.az1.qualtrics.com_jfe_form_SV-5FcC52xZKba53oGA6&amp;d=DwMFAg&amp;c=ZQs-KZ8oxEw0p81sqgiaRA&amp;r=uGn_Vkl_JR-YWpk6ktqEcA&amp;m=a95tMDlY6I_Om5aulkpYldKZE-gHQlwhYp5GCQ9AOeiNZUh7xR7onAnQ1VUacoaj&amp;s=u0Se-c6OgJzqnBmM3pXNIxhbYeoQmzUN1RXWnX6vC2A&amp;e=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rldefense.proofpoint.com/v2/url?u=https-3A__uthtmc.az1.qualtrics.com_jfe_form_SV-5FcC52xZKba53oGA6&amp;d=DwMFAg&amp;c=ZQs-KZ8oxEw0p81sqgiaRA&amp;r=uGn_Vkl_JR-YWpk6ktqEcA&amp;m=a95tMDlY6I_Om5aulkpYldKZE-gHQlwhYp5GCQ9AOeiNZUh7xR7onAnQ1VUacoaj&amp;s=u0Se-c6OgJzqnBmM3pXNIxhbYeoQmzUN1RXWnX6vC2A&amp;e=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276600"/>
            <a:ext cx="9144000" cy="1524000"/>
          </a:xfrm>
        </p:spPr>
        <p:txBody>
          <a:bodyPr>
            <a:noAutofit/>
          </a:bodyPr>
          <a:lstStyle/>
          <a:p>
            <a:r>
              <a:rPr lang="en-US" sz="6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&gt;&gt; Slide </a:t>
            </a:r>
            <a:fld id="{8A444053-2964-4726-8391-23A946A74AF7}" type="slidenum">
              <a:rPr lang="en-US" sz="600" b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pPr/>
              <a:t>1</a:t>
            </a:fld>
            <a:r>
              <a:rPr lang="en-US" sz="3200" b="1" dirty="0">
                <a:solidFill>
                  <a:schemeClr val="bg1">
                    <a:lumMod val="75000"/>
                  </a:schemeClr>
                </a:solidFill>
                <a:latin typeface="Arial Rounded MT Bold" panose="020F0704030504030204" pitchFamily="34" charset="0"/>
              </a:rPr>
              <a:t/>
            </a:r>
            <a:br>
              <a:rPr lang="en-US" sz="3200" b="1" dirty="0">
                <a:solidFill>
                  <a:schemeClr val="bg1">
                    <a:lumMod val="75000"/>
                  </a:schemeClr>
                </a:solidFill>
                <a:latin typeface="Arial Rounded MT Bold" panose="020F0704030504030204" pitchFamily="34" charset="0"/>
              </a:rPr>
            </a:br>
            <a:r>
              <a:rPr lang="en-US" sz="2800" b="1" i="0" dirty="0">
                <a:effectLst/>
                <a:latin typeface="Arial Rounded MT Bold" panose="020F0704030504030204" pitchFamily="34" charset="0"/>
              </a:rPr>
              <a:t>Being Invited in: </a:t>
            </a:r>
            <a:br>
              <a:rPr lang="en-US" sz="2800" b="1" i="0" dirty="0">
                <a:effectLst/>
                <a:latin typeface="Arial Rounded MT Bold" panose="020F0704030504030204" pitchFamily="34" charset="0"/>
              </a:rPr>
            </a:br>
            <a:r>
              <a:rPr lang="en-US" sz="2800" b="1" i="0" dirty="0">
                <a:effectLst/>
                <a:latin typeface="Arial Rounded MT Bold" panose="020F0704030504030204" pitchFamily="34" charset="0"/>
              </a:rPr>
              <a:t>Understanding and Respecting Native Disability Culture</a:t>
            </a:r>
            <a:r>
              <a:rPr lang="en-US" sz="4800" dirty="0">
                <a:latin typeface="Arial Rounded MT Bold" panose="020F0704030504030204" pitchFamily="34" charset="0"/>
              </a:rPr>
              <a:t/>
            </a:r>
            <a:br>
              <a:rPr lang="en-US" sz="4800" dirty="0">
                <a:latin typeface="Arial Rounded MT Bold" panose="020F0704030504030204" pitchFamily="34" charset="0"/>
              </a:rPr>
            </a:br>
            <a:r>
              <a:rPr lang="en-US" altLang="en-US" sz="2400" dirty="0">
                <a:solidFill>
                  <a:srgbClr val="333399"/>
                </a:solidFill>
                <a:latin typeface="Arial Rounded MT Bold" panose="020F0704030504030204" pitchFamily="34" charset="0"/>
                <a:ea typeface="ＭＳ Ｐゴシック" pitchFamily="34" charset="-128"/>
                <a:cs typeface="Arial" charset="0"/>
              </a:rPr>
              <a:t/>
            </a:r>
            <a:br>
              <a:rPr lang="en-US" altLang="en-US" sz="2400" dirty="0">
                <a:solidFill>
                  <a:srgbClr val="333399"/>
                </a:solidFill>
                <a:latin typeface="Arial Rounded MT Bold" panose="020F0704030504030204" pitchFamily="34" charset="0"/>
                <a:ea typeface="ＭＳ Ｐゴシック" pitchFamily="34" charset="-128"/>
                <a:cs typeface="Arial" charset="0"/>
              </a:rPr>
            </a:br>
            <a:r>
              <a:rPr lang="en-US" altLang="en-US" sz="2400" b="1" dirty="0">
                <a:solidFill>
                  <a:srgbClr val="333399"/>
                </a:solidFill>
                <a:latin typeface="Arial Rounded MT Bold" panose="020F0704030504030204" pitchFamily="34" charset="0"/>
                <a:ea typeface="ＭＳ Ｐゴシック" pitchFamily="34" charset="-128"/>
                <a:cs typeface="Arial" charset="0"/>
              </a:rPr>
              <a:t/>
            </a:r>
            <a:br>
              <a:rPr lang="en-US" altLang="en-US" sz="2400" b="1" dirty="0">
                <a:solidFill>
                  <a:srgbClr val="333399"/>
                </a:solidFill>
                <a:latin typeface="Arial Rounded MT Bold" panose="020F0704030504030204" pitchFamily="34" charset="0"/>
                <a:ea typeface="ＭＳ Ｐゴシック" pitchFamily="34" charset="-128"/>
                <a:cs typeface="Arial" charset="0"/>
              </a:rPr>
            </a:br>
            <a:r>
              <a:rPr lang="en-US" altLang="en-US" sz="2400" b="1" dirty="0">
                <a:solidFill>
                  <a:srgbClr val="333399"/>
                </a:solidFill>
                <a:latin typeface="Arial Rounded MT Bold" panose="020F0704030504030204" pitchFamily="34" charset="0"/>
                <a:ea typeface="ＭＳ Ｐゴシック" pitchFamily="34" charset="-128"/>
                <a:cs typeface="Arial" charset="0"/>
              </a:rPr>
              <a:t/>
            </a:r>
            <a:br>
              <a:rPr lang="en-US" altLang="en-US" sz="2400" b="1" dirty="0">
                <a:solidFill>
                  <a:srgbClr val="333399"/>
                </a:solidFill>
                <a:latin typeface="Arial Rounded MT Bold" panose="020F0704030504030204" pitchFamily="34" charset="0"/>
                <a:ea typeface="ＭＳ Ｐゴシック" pitchFamily="34" charset="-128"/>
                <a:cs typeface="Arial" charset="0"/>
              </a:rPr>
            </a:br>
            <a:r>
              <a:rPr lang="en-US" altLang="en-US" sz="2400" b="1" dirty="0">
                <a:solidFill>
                  <a:srgbClr val="333399"/>
                </a:solidFill>
                <a:latin typeface="Arial Rounded MT Bold" panose="020F0704030504030204" pitchFamily="34" charset="0"/>
                <a:ea typeface="ＭＳ Ｐゴシック" pitchFamily="34" charset="-128"/>
                <a:cs typeface="Arial" charset="0"/>
              </a:rPr>
              <a:t/>
            </a:r>
            <a:br>
              <a:rPr lang="en-US" altLang="en-US" sz="2400" b="1" dirty="0">
                <a:solidFill>
                  <a:srgbClr val="333399"/>
                </a:solidFill>
                <a:latin typeface="Arial Rounded MT Bold" panose="020F0704030504030204" pitchFamily="34" charset="0"/>
                <a:ea typeface="ＭＳ Ｐゴシック" pitchFamily="34" charset="-128"/>
                <a:cs typeface="Arial" charset="0"/>
              </a:rPr>
            </a:br>
            <a:r>
              <a:rPr lang="en-US" altLang="en-US" sz="2400" b="1" dirty="0">
                <a:solidFill>
                  <a:srgbClr val="333399"/>
                </a:solidFill>
                <a:latin typeface="Arial Rounded MT Bold" panose="020F0704030504030204" pitchFamily="34" charset="0"/>
                <a:ea typeface="ＭＳ Ｐゴシック" pitchFamily="34" charset="-128"/>
                <a:cs typeface="Arial" charset="0"/>
              </a:rPr>
              <a:t/>
            </a:r>
            <a:br>
              <a:rPr lang="en-US" altLang="en-US" sz="2400" b="1" dirty="0">
                <a:solidFill>
                  <a:srgbClr val="333399"/>
                </a:solidFill>
                <a:latin typeface="Arial Rounded MT Bold" panose="020F0704030504030204" pitchFamily="34" charset="0"/>
                <a:ea typeface="ＭＳ Ｐゴシック" pitchFamily="34" charset="-128"/>
                <a:cs typeface="Arial" charset="0"/>
              </a:rPr>
            </a:br>
            <a:r>
              <a:rPr lang="en-US" altLang="en-US" sz="2400" dirty="0">
                <a:solidFill>
                  <a:srgbClr val="333399"/>
                </a:solidFill>
                <a:latin typeface="Arial Rounded MT Bold" panose="020F0704030504030204" pitchFamily="34" charset="0"/>
                <a:ea typeface="ＭＳ Ｐゴシック" pitchFamily="34" charset="-128"/>
                <a:cs typeface="Arial" charset="0"/>
              </a:rPr>
              <a:t>November </a:t>
            </a:r>
            <a:r>
              <a:rPr lang="en-US" altLang="en-US" sz="2400" dirty="0">
                <a:latin typeface="Arial Rounded MT Bold" panose="020F0704030504030204" pitchFamily="34" charset="0"/>
                <a:ea typeface="ＭＳ Ｐゴシック" pitchFamily="34" charset="-128"/>
                <a:cs typeface="Arial" charset="0"/>
              </a:rPr>
              <a:t>29</a:t>
            </a:r>
            <a:r>
              <a:rPr lang="en-US" altLang="en-US" sz="2400" dirty="0">
                <a:solidFill>
                  <a:srgbClr val="333399"/>
                </a:solidFill>
                <a:latin typeface="Arial Rounded MT Bold" panose="020F0704030504030204" pitchFamily="34" charset="0"/>
                <a:ea typeface="ＭＳ Ｐゴシック" pitchFamily="34" charset="-128"/>
                <a:cs typeface="Arial" charset="0"/>
              </a:rPr>
              <a:t>, 2022</a:t>
            </a:r>
            <a:endParaRPr lang="en-US" sz="3200" b="1" dirty="0">
              <a:solidFill>
                <a:srgbClr val="333399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3527D-BED1-478D-AC23-D9BDE0E418E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831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FF59E-9340-58B7-0F7C-11FCFA0F8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" dirty="0">
                <a:solidFill>
                  <a:schemeClr val="bg1"/>
                </a:solidFill>
              </a:rPr>
              <a:t>&gt;&gt;Slide 11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Contact Information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F9FF7-42C0-C2C3-155C-C2C35E61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246" y="1219200"/>
            <a:ext cx="9117554" cy="5715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altLang="en-US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Hoskie Benally,</a:t>
            </a:r>
            <a:r>
              <a:rPr lang="en-US" sz="210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Native American Disability Law Center; Member, National Council on Disability, </a:t>
            </a:r>
            <a:r>
              <a:rPr lang="en-US" sz="210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hbenally@nativedisabilitylaw.org</a:t>
            </a:r>
            <a:endParaRPr lang="en-US" sz="2100" i="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altLang="en-US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Adam Brown, </a:t>
            </a:r>
            <a:r>
              <a:rPr lang="en-US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Disability Services and Legal Center, </a:t>
            </a:r>
            <a:r>
              <a:rPr lang="en-US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ASBrown@mydslc.org</a:t>
            </a:r>
            <a:endParaRPr lang="en-US" sz="2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altLang="en-US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Joan O’Keefe, </a:t>
            </a:r>
            <a:r>
              <a:rPr lang="en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Southeast Alaska Independent Living, Inc., </a:t>
            </a:r>
            <a:r>
              <a:rPr lang="en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jokeefe@sailinc.org</a:t>
            </a:r>
            <a:endParaRPr lang="en" sz="2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Janelle Friday, </a:t>
            </a:r>
            <a:r>
              <a:rPr lang="en-US" sz="210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Village Independent Living Coordinator, </a:t>
            </a:r>
            <a:r>
              <a:rPr lang="en-US" sz="2100" b="0" i="0" dirty="0">
                <a:solidFill>
                  <a:srgbClr val="242424"/>
                </a:solidFill>
                <a:effectLst/>
                <a:latin typeface="verdana" panose="020B0604030504040204" pitchFamily="34" charset="0"/>
                <a:hlinkClick r:id="rId5"/>
              </a:rPr>
              <a:t>jfriday@sailinc.org</a:t>
            </a:r>
            <a:r>
              <a:rPr lang="en-US" sz="2100" b="0" i="0" dirty="0">
                <a:solidFill>
                  <a:srgbClr val="242424"/>
                </a:solidFill>
                <a:effectLst/>
                <a:latin typeface="verdana" panose="020B0604030504040204" pitchFamily="34" charset="0"/>
              </a:rPr>
              <a:t> </a:t>
            </a:r>
            <a:endParaRPr lang="en" sz="2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altLang="en-US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Julie Shaw, </a:t>
            </a:r>
            <a:r>
              <a:rPr lang="en-US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Superior Alliance for Independent Living, </a:t>
            </a:r>
            <a:r>
              <a:rPr lang="en-US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julies@upsail.org</a:t>
            </a:r>
            <a:endParaRPr lang="en-US" sz="2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altLang="en-US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Jillian Nyberg,</a:t>
            </a:r>
            <a:r>
              <a:rPr lang="en-US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indigo, </a:t>
            </a:r>
            <a:r>
              <a:rPr lang="en-US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7"/>
              </a:rPr>
              <a:t>jnd@indigowi.org</a:t>
            </a:r>
            <a:endParaRPr lang="en-US" sz="2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altLang="en-US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Kimball Gray, </a:t>
            </a:r>
            <a:r>
              <a:rPr lang="en-US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 Analyst, Administration for Community Living, U.S. Department of Health &amp; Human Services, </a:t>
            </a:r>
            <a:r>
              <a:rPr lang="en-US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8"/>
              </a:rPr>
              <a:t>Kimball.Gray@acl.hhs.gov</a:t>
            </a:r>
            <a:endParaRPr lang="en-US" sz="2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Paula McElwee, Director Training &amp; Technical Assistance, </a:t>
            </a:r>
            <a:r>
              <a:rPr lang="en-US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9"/>
              </a:rPr>
              <a:t>paulamcelwee.irlu@gmail.com</a:t>
            </a:r>
            <a:endParaRPr lang="en-US" sz="2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BAA72C-E72D-565F-BD93-A2A32E69D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61AB-B0DD-4F9C-9F8E-E57A609D99F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842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150" y="228600"/>
            <a:ext cx="8985250" cy="914401"/>
          </a:xfrm>
        </p:spPr>
        <p:txBody>
          <a:bodyPr>
            <a:noAutofit/>
          </a:bodyPr>
          <a:lstStyle/>
          <a:p>
            <a:r>
              <a:rPr lang="en-US" sz="5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&gt;&gt;Slide 12</a:t>
            </a:r>
            <a:r>
              <a:rPr lang="en-US" sz="2800" b="1" dirty="0">
                <a:solidFill>
                  <a:srgbClr val="333399"/>
                </a:solidFill>
                <a:latin typeface="Arial Rounded MT Bold" panose="020F0704030504030204" pitchFamily="34" charset="0"/>
              </a:rPr>
              <a:t/>
            </a:r>
            <a:br>
              <a:rPr lang="en-US" sz="2800" b="1" dirty="0">
                <a:solidFill>
                  <a:srgbClr val="333399"/>
                </a:solidFill>
                <a:latin typeface="Arial Rounded MT Bold" panose="020F0704030504030204" pitchFamily="34" charset="0"/>
              </a:rPr>
            </a:br>
            <a:r>
              <a:rPr lang="en-US" dirty="0"/>
              <a:t>Final Questions and Evaluation Survey</a:t>
            </a:r>
            <a:endParaRPr lang="en-US" sz="2800" b="1" dirty="0">
              <a:solidFill>
                <a:srgbClr val="333399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92150" y="1295401"/>
            <a:ext cx="8604250" cy="55625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Any final questions?</a:t>
            </a:r>
          </a:p>
          <a:p>
            <a:pPr>
              <a:lnSpc>
                <a:spcPct val="100000"/>
              </a:lnSpc>
              <a:buNone/>
            </a:pPr>
            <a:r>
              <a:rPr lang="en-US" dirty="0"/>
              <a:t>Directly following </a:t>
            </a:r>
            <a:r>
              <a:rPr lang="en-US" dirty="0">
                <a:solidFill>
                  <a:schemeClr val="dk1"/>
                </a:solidFill>
                <a:ea typeface="Tahoma"/>
                <a:cs typeface="Tahoma"/>
                <a:sym typeface="Tahoma"/>
              </a:rPr>
              <a:t>the webinar, you will see a short evaluation survey to complete on your screen. We appreciate your feedback!</a:t>
            </a:r>
          </a:p>
          <a:p>
            <a:pPr>
              <a:buNone/>
            </a:pPr>
            <a:r>
              <a:rPr lang="en-US" u="sng" dirty="0">
                <a:hlinkClick r:id="rId3"/>
              </a:rPr>
              <a:t>https://uthtmc.az1.qualtrics.com/jfe/form/SV_cC52xZKba53oGA6</a:t>
            </a:r>
            <a:endParaRPr lang="en-US" dirty="0">
              <a:solidFill>
                <a:schemeClr val="dk1"/>
              </a:solidFill>
              <a:ea typeface="Tahoma"/>
              <a:cs typeface="Tahoma"/>
              <a:sym typeface="Tahom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3527D-BED1-478D-AC23-D9BDE0E418E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627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150" y="304800"/>
            <a:ext cx="8674100" cy="762000"/>
          </a:xfrm>
        </p:spPr>
        <p:txBody>
          <a:bodyPr>
            <a:noAutofit/>
          </a:bodyPr>
          <a:lstStyle/>
          <a:p>
            <a:pPr algn="l"/>
            <a:r>
              <a:rPr lang="en-US" sz="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&gt;&gt;Slide 2</a:t>
            </a:r>
            <a:r>
              <a:rPr lang="en-US" sz="2800" dirty="0">
                <a:solidFill>
                  <a:srgbClr val="333399"/>
                </a:solidFill>
                <a:latin typeface="Arial Rounded MT Bold" panose="020F0704030504030204" pitchFamily="34" charset="0"/>
              </a:rPr>
              <a:t/>
            </a:r>
            <a:br>
              <a:rPr lang="en-US" sz="2800" dirty="0">
                <a:solidFill>
                  <a:srgbClr val="333399"/>
                </a:solidFill>
                <a:latin typeface="Arial Rounded MT Bold" panose="020F0704030504030204" pitchFamily="34" charset="0"/>
              </a:rPr>
            </a:br>
            <a:r>
              <a:rPr lang="en-US" sz="2800" dirty="0">
                <a:solidFill>
                  <a:srgbClr val="333399"/>
                </a:solidFill>
                <a:latin typeface="Arial Rounded MT Bold" panose="020F0704030504030204" pitchFamily="34" charset="0"/>
              </a:rPr>
              <a:t>W</a:t>
            </a:r>
            <a:r>
              <a:rPr lang="en-US" sz="2800" b="1" dirty="0">
                <a:solidFill>
                  <a:srgbClr val="333399"/>
                </a:solidFill>
                <a:latin typeface="Arial Rounded MT Bold"/>
                <a:ea typeface="Tahoma" panose="020B0604030504040204" pitchFamily="34" charset="0"/>
                <a:cs typeface="Tahoma" panose="020B0604030504040204" pitchFamily="34" charset="0"/>
              </a:rPr>
              <a:t>hat You Will Learn Today</a:t>
            </a:r>
            <a:endParaRPr lang="en-US" sz="2800" b="1" dirty="0">
              <a:solidFill>
                <a:srgbClr val="333399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92150" y="1371600"/>
            <a:ext cx="8985250" cy="4932362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 dirty="0"/>
              <a:t>Key issues tribal communities are facing around disability</a:t>
            </a:r>
          </a:p>
          <a:p>
            <a:pPr lvl="0">
              <a:lnSpc>
                <a:spcPct val="100000"/>
              </a:lnSpc>
            </a:pPr>
            <a:r>
              <a:rPr lang="en-US" dirty="0"/>
              <a:t>Barriers and best practices to collaboration</a:t>
            </a:r>
          </a:p>
          <a:p>
            <a:pPr lvl="0">
              <a:lnSpc>
                <a:spcPct val="100000"/>
              </a:lnSpc>
            </a:pPr>
            <a:r>
              <a:rPr lang="en-US" dirty="0"/>
              <a:t>Impacts to community-led efforts</a:t>
            </a:r>
          </a:p>
          <a:p>
            <a:pPr lvl="0">
              <a:lnSpc>
                <a:spcPct val="100000"/>
              </a:lnSpc>
            </a:pPr>
            <a:r>
              <a:rPr lang="en-US" dirty="0"/>
              <a:t>How to partner to strengthen work with tribal communities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3527D-BED1-478D-AC23-D9BDE0E418E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736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150" y="457200"/>
            <a:ext cx="9061450" cy="838201"/>
          </a:xfrm>
        </p:spPr>
        <p:txBody>
          <a:bodyPr>
            <a:noAutofit/>
          </a:bodyPr>
          <a:lstStyle/>
          <a:p>
            <a:r>
              <a:rPr lang="en-US" sz="6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&gt;&gt; Slide </a:t>
            </a:r>
            <a:fld id="{8A444053-2964-4726-8391-23A946A74AF7}" type="slidenum">
              <a:rPr lang="en-US" sz="600" b="1">
                <a:solidFill>
                  <a:schemeClr val="bg1"/>
                </a:solidFill>
                <a:latin typeface="Arial Rounded MT Bold" panose="020F0704030504030204" pitchFamily="34" charset="0"/>
              </a:rPr>
              <a:pPr/>
              <a:t>3</a:t>
            </a:fld>
            <a:r>
              <a:rPr lang="en-US" sz="2800" b="1" dirty="0">
                <a:solidFill>
                  <a:srgbClr val="333399"/>
                </a:solidFill>
                <a:latin typeface="Arial Rounded MT Bold" panose="020F0704030504030204" pitchFamily="34" charset="0"/>
              </a:rPr>
              <a:t/>
            </a:r>
            <a:br>
              <a:rPr lang="en-US" sz="2800" b="1" dirty="0">
                <a:solidFill>
                  <a:srgbClr val="333399"/>
                </a:solidFill>
                <a:latin typeface="Arial Rounded MT Bold" panose="020F0704030504030204" pitchFamily="34" charset="0"/>
              </a:rPr>
            </a:br>
            <a:r>
              <a:rPr lang="en-US" dirty="0"/>
              <a:t>Evaluation Survey</a:t>
            </a:r>
            <a:endParaRPr lang="en-US" sz="2800" b="1" dirty="0">
              <a:solidFill>
                <a:srgbClr val="333399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92150" y="1219200"/>
            <a:ext cx="8674100" cy="5638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Your feedback on this webinar is important to us. At the end of the presentation, you will have the opportunity to complete a brief evaluation survey.</a:t>
            </a:r>
          </a:p>
          <a:p>
            <a:r>
              <a:rPr lang="en-US" b="0" i="0" u="sng" dirty="0">
                <a:solidFill>
                  <a:srgbClr val="0563C1"/>
                </a:solidFill>
                <a:effectLst/>
                <a:latin typeface="Helvetica" panose="020B0604020202020204" pitchFamily="34" charset="0"/>
                <a:hlinkClick r:id="rId3"/>
              </a:rPr>
              <a:t>https://uthtmc.az1.qualtrics.com/jfe/form/SV_cC52xZKba53oGA6</a:t>
            </a:r>
            <a:endParaRPr lang="en-US" altLang="en-US" dirty="0">
              <a:ea typeface="ＭＳ Ｐゴシック" pitchFamily="34" charset="-128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3527D-BED1-478D-AC23-D9BDE0E418E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453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FF59E-9340-58B7-0F7C-11FCFA0F8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&gt;&gt; Slide 4</a:t>
            </a:r>
            <a:r>
              <a:rPr lang="en-US" sz="800" dirty="0">
                <a:solidFill>
                  <a:schemeClr val="bg2"/>
                </a:solidFill>
                <a:latin typeface="Arial Rounded MT Bold" panose="020F0704030504030204" pitchFamily="34" charset="0"/>
              </a:rPr>
              <a:t/>
            </a:r>
            <a:br>
              <a:rPr lang="en-US" sz="800" dirty="0">
                <a:solidFill>
                  <a:schemeClr val="bg2"/>
                </a:solidFill>
                <a:latin typeface="Arial Rounded MT Bold" panose="020F0704030504030204" pitchFamily="34" charset="0"/>
              </a:rPr>
            </a:br>
            <a:r>
              <a:rPr lang="en-US" dirty="0"/>
              <a:t>Our Panelists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F9FF7-42C0-C2C3-155C-C2C35E61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470" y="1219200"/>
            <a:ext cx="9117554" cy="5715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alt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Hoskie Benally,</a:t>
            </a:r>
            <a:r>
              <a:rPr lang="en-US" sz="220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Community and Government Liaison, </a:t>
            </a:r>
            <a:br>
              <a:rPr lang="en-US" sz="220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20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Native American Disability Law Center; Member, National Council on Disability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alt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Adam Brown, 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Executive Director, Disability Services and Legal Center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alt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Joan O’Keefe, </a:t>
            </a:r>
            <a:r>
              <a:rPr lang="en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Executive Director, Southeast Alaska Independent Living, Inc.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200" i="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Janelle Friday, Village Independent Living Coordinator</a:t>
            </a:r>
            <a:endParaRPr lang="en" sz="2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alt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Julie </a:t>
            </a:r>
            <a:r>
              <a:rPr lang="en-US" alt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Shaw, 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Executive Director, Superior Alliance for Independent Living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alt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Jillian Nyberg, 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Executive Director, indigo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alt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Kimball Gray, </a:t>
            </a: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 Analyst, Administration for Community Living, U.S. Department of Health &amp; Human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BAA72C-E72D-565F-BD93-A2A32E69D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61AB-B0DD-4F9C-9F8E-E57A609D99F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490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57200" y="3429000"/>
            <a:ext cx="9372660" cy="2432430"/>
          </a:xfrm>
          <a:prstGeom prst="rect">
            <a:avLst/>
          </a:prstGeom>
        </p:spPr>
        <p:txBody>
          <a:bodyPr spcFirstLastPara="1" vert="horz" wrap="square" lIns="100568" tIns="100568" rIns="100568" bIns="100568" rtlCol="0" anchor="b" anchorCtr="0">
            <a:normAutofit fontScale="90000"/>
          </a:bodyPr>
          <a:lstStyle/>
          <a:p>
            <a:pPr fontAlgn="base"/>
            <a:r>
              <a:rPr lang="en" sz="800" dirty="0">
                <a:solidFill>
                  <a:schemeClr val="bg1"/>
                </a:solidFill>
              </a:rPr>
              <a:t>&gt;&gt;Slide 5</a:t>
            </a:r>
            <a:r>
              <a:rPr lang="en" sz="800" dirty="0"/>
              <a:t/>
            </a:r>
            <a:br>
              <a:rPr lang="en" sz="800" dirty="0"/>
            </a:br>
            <a:r>
              <a:rPr lang="en" sz="2800" dirty="0">
                <a:latin typeface="Arial Rounded MT Bold" panose="020F0704030504030204" pitchFamily="34" charset="0"/>
                <a:ea typeface="Times New Roman"/>
                <a:cs typeface="Times New Roman"/>
                <a:sym typeface="Times New Roman"/>
              </a:rPr>
              <a:t>Joan O’Keefe,</a:t>
            </a:r>
            <a:br>
              <a:rPr lang="en" sz="2800" dirty="0">
                <a:latin typeface="Arial Rounded MT Bold" panose="020F0704030504030204" pitchFamily="34" charset="0"/>
                <a:ea typeface="Times New Roman"/>
                <a:cs typeface="Times New Roman"/>
                <a:sym typeface="Times New Roman"/>
              </a:rPr>
            </a:br>
            <a:r>
              <a:rPr lang="en" sz="2800" dirty="0"/>
              <a:t>Executive Director</a:t>
            </a:r>
            <a:br>
              <a:rPr lang="en" sz="2800" dirty="0"/>
            </a:br>
            <a:r>
              <a:rPr lang="en" sz="2800" dirty="0"/>
              <a:t>Southeast Alaska Independent Living, Inc.</a:t>
            </a:r>
            <a:br>
              <a:rPr lang="en" sz="2800" dirty="0"/>
            </a:br>
            <a:r>
              <a:rPr lang="en" sz="2800" dirty="0"/>
              <a:t/>
            </a:r>
            <a:br>
              <a:rPr lang="en" sz="2800" dirty="0"/>
            </a:br>
            <a:r>
              <a:rPr lang="en-US" sz="2800" i="0" dirty="0">
                <a:effectLst/>
                <a:latin typeface="Arial Rounded MT Bold" panose="020F0704030504030204" pitchFamily="34" charset="0"/>
              </a:rPr>
              <a:t>Janelle Friday, </a:t>
            </a:r>
            <a:br>
              <a:rPr lang="en-US" sz="2800" i="0" dirty="0">
                <a:effectLst/>
                <a:latin typeface="Arial Rounded MT Bold" panose="020F0704030504030204" pitchFamily="34" charset="0"/>
              </a:rPr>
            </a:br>
            <a:r>
              <a:rPr lang="en-US" sz="2800" i="0" dirty="0">
                <a:effectLst/>
                <a:latin typeface="Arial Rounded MT Bold" panose="020F0704030504030204" pitchFamily="34" charset="0"/>
              </a:rPr>
              <a:t>Village Independent Living Coordinator</a:t>
            </a:r>
            <a:br>
              <a:rPr lang="en-US" sz="2800" i="0" dirty="0">
                <a:effectLst/>
                <a:latin typeface="Arial Rounded MT Bold" panose="020F0704030504030204" pitchFamily="34" charset="0"/>
              </a:rPr>
            </a:br>
            <a:r>
              <a:rPr lang="en-US" sz="1400" b="0" i="0" dirty="0">
                <a:solidFill>
                  <a:srgbClr val="242424"/>
                </a:solidFill>
                <a:effectLst/>
                <a:latin typeface="verdana" panose="020B0604030504040204" pitchFamily="34" charset="0"/>
              </a:rPr>
              <a:t> </a:t>
            </a:r>
            <a:br>
              <a:rPr lang="en-US" sz="1400" b="0" i="0" dirty="0">
                <a:solidFill>
                  <a:srgbClr val="242424"/>
                </a:solidFill>
                <a:effectLst/>
                <a:latin typeface="verdana" panose="020B0604030504040204" pitchFamily="34" charset="0"/>
              </a:rPr>
            </a:br>
            <a:r>
              <a:rPr lang="en" sz="2800" dirty="0"/>
              <a:t/>
            </a:r>
            <a:br>
              <a:rPr lang="en" sz="2800" dirty="0"/>
            </a:br>
            <a:endParaRPr sz="3300" dirty="0"/>
          </a:p>
        </p:txBody>
      </p:sp>
      <p:pic>
        <p:nvPicPr>
          <p:cNvPr id="56" name="Google Shape;56;p13" descr="SAIL logo 30 years Inspiring Personal Independenc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336" y="1186883"/>
            <a:ext cx="1827019" cy="1088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1893E0-AABD-A32A-4271-F74A3E1ED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61AB-B0DD-4F9C-9F8E-E57A609D99F7}" type="slidenum">
              <a:rPr lang="en-US" smtClean="0"/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 descr="Colorful map of Alaska titled Indigenous Peoples and Languages of Alask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7596" y="1200149"/>
            <a:ext cx="7623210" cy="565785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B74B691-5AD0-DBEF-5877-7D9C4B0B4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&gt;&gt;Slide 6 </a:t>
            </a:r>
            <a:br>
              <a:rPr lang="en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dirty="0"/>
              <a:t>Indigenous Peoples and Languages of Alaska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331E0B-AFFB-6BDF-ED09-A926560B1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61AB-B0DD-4F9C-9F8E-E57A609D99F7}" type="slidenum">
              <a:rPr lang="en-US" smtClean="0"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 descr="Map of FY22 SAIL Offices &amp; Staff as designated by 8 blue circles. Other communities served by SAIL as designated by 13 yellow circles. &#10;SAIL served 2,825+ people with disabilities and seniors throughout Southeast in FY 22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0911" y="1248867"/>
            <a:ext cx="7970159" cy="507872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3256217-C0FB-413B-C006-F4E9555C3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" b="1" kern="1200" dirty="0">
                <a:solidFill>
                  <a:schemeClr val="bg1"/>
                </a:solidFill>
                <a:effectLst/>
                <a:latin typeface="Arial Rounded MT Bold" panose="020B0604020202020204" charset="0"/>
                <a:ea typeface="+mj-ea"/>
                <a:cs typeface="+mj-cs"/>
              </a:rPr>
              <a:t>&gt;&gt;Slide 7</a:t>
            </a:r>
            <a:r>
              <a:rPr lang="en-US" sz="2800" b="1" kern="1200" dirty="0">
                <a:solidFill>
                  <a:srgbClr val="333399"/>
                </a:solidFill>
                <a:effectLst/>
                <a:latin typeface="Arial Rounded MT Bold" panose="020B0604020202020204" charset="0"/>
                <a:ea typeface="+mj-ea"/>
                <a:cs typeface="+mj-cs"/>
              </a:rPr>
              <a:t/>
            </a:r>
            <a:br>
              <a:rPr lang="en-US" sz="2800" b="1" kern="1200" dirty="0">
                <a:solidFill>
                  <a:srgbClr val="333399"/>
                </a:solidFill>
                <a:effectLst/>
                <a:latin typeface="Arial Rounded MT Bold" panose="020B0604020202020204" charset="0"/>
                <a:ea typeface="+mj-ea"/>
                <a:cs typeface="+mj-cs"/>
              </a:rPr>
            </a:br>
            <a:r>
              <a:rPr lang="en-US" dirty="0"/>
              <a:t>SAIL Offices &amp; Staff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3A8361-C04B-EA9A-E72D-D3D1D1206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7</a:t>
            </a:fld>
            <a:endParaRPr lang="en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7C44EC4-A08F-C207-5E78-6E536F7B6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242" y="228563"/>
            <a:ext cx="8985250" cy="914401"/>
          </a:xfrm>
        </p:spPr>
        <p:txBody>
          <a:bodyPr/>
          <a:lstStyle/>
          <a:p>
            <a:r>
              <a:rPr lang="en" sz="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&gt;&gt;Slide </a:t>
            </a:r>
            <a:r>
              <a:rPr lang="en" sz="2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lang="en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dirty="0"/>
              <a:t>Images of Alaska Life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03EFE03-D826-30B3-35D0-0B4248EFC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8</a:t>
            </a:fld>
            <a:endParaRPr lang="en"/>
          </a:p>
        </p:txBody>
      </p:sp>
      <p:grpSp>
        <p:nvGrpSpPr>
          <p:cNvPr id="12" name="Group 11" descr="Collage of different images of Alaska life - cruise ship, totem pole, Native Alaskans, sea plane">
            <a:extLst>
              <a:ext uri="{FF2B5EF4-FFF2-40B4-BE49-F238E27FC236}">
                <a16:creationId xmlns:a16="http://schemas.microsoft.com/office/drawing/2014/main" id="{18C739CE-2519-2D9A-6A8B-B9FA85802E61}"/>
              </a:ext>
            </a:extLst>
          </p:cNvPr>
          <p:cNvGrpSpPr/>
          <p:nvPr/>
        </p:nvGrpSpPr>
        <p:grpSpPr>
          <a:xfrm>
            <a:off x="430464" y="1219200"/>
            <a:ext cx="9332070" cy="5473032"/>
            <a:chOff x="55422" y="1188374"/>
            <a:chExt cx="9332070" cy="5473032"/>
          </a:xfrm>
        </p:grpSpPr>
        <p:grpSp>
          <p:nvGrpSpPr>
            <p:cNvPr id="7" name="Group 6" descr="Collage of different pictures showing Alaska life. Some include Native Alaskns, totem poles, cruise ship.">
              <a:extLst>
                <a:ext uri="{FF2B5EF4-FFF2-40B4-BE49-F238E27FC236}">
                  <a16:creationId xmlns:a16="http://schemas.microsoft.com/office/drawing/2014/main" id="{88864FE7-10E5-AC6A-4093-539CFC4B3B22}"/>
                </a:ext>
              </a:extLst>
            </p:cNvPr>
            <p:cNvGrpSpPr/>
            <p:nvPr/>
          </p:nvGrpSpPr>
          <p:grpSpPr>
            <a:xfrm>
              <a:off x="55422" y="1188374"/>
              <a:ext cx="9332070" cy="5473032"/>
              <a:chOff x="365675" y="45791"/>
              <a:chExt cx="8483700" cy="4975484"/>
            </a:xfrm>
          </p:grpSpPr>
          <p:pic>
            <p:nvPicPr>
              <p:cNvPr id="72" name="Google Shape;72;p16"/>
              <p:cNvPicPr preferRelativeResize="0"/>
              <p:nvPr/>
            </p:nvPicPr>
            <p:blipFill rotWithShape="1">
              <a:blip r:embed="rId3">
                <a:alphaModFix/>
              </a:blip>
              <a:srcRect l="2272" t="1756" r="4190" b="2283"/>
              <a:stretch/>
            </p:blipFill>
            <p:spPr>
              <a:xfrm>
                <a:off x="2597375" y="2218325"/>
                <a:ext cx="1641650" cy="28029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3" name="Google Shape;73;p16"/>
              <p:cNvPicPr preferRelativeResize="0"/>
              <p:nvPr/>
            </p:nvPicPr>
            <p:blipFill rotWithShape="1">
              <a:blip r:embed="rId4">
                <a:alphaModFix/>
              </a:blip>
              <a:srcRect l="2477"/>
              <a:stretch/>
            </p:blipFill>
            <p:spPr>
              <a:xfrm>
                <a:off x="365675" y="1883571"/>
                <a:ext cx="2231700" cy="31377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" name="Google Shape;74;p16">
                <a:extLst>
                  <a:ext uri="{FF2B5EF4-FFF2-40B4-BE49-F238E27FC236}">
                    <a16:creationId xmlns:a16="http://schemas.microsoft.com/office/drawing/2014/main" id="{743DFE54-1394-9B7E-8A71-712336245E84}"/>
                  </a:ext>
                </a:extLst>
              </p:cNvPr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6007350" y="176450"/>
                <a:ext cx="2842025" cy="146628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" name="Google Shape;76;p16">
                <a:extLst>
                  <a:ext uri="{FF2B5EF4-FFF2-40B4-BE49-F238E27FC236}">
                    <a16:creationId xmlns:a16="http://schemas.microsoft.com/office/drawing/2014/main" id="{68BD8F1A-9AF5-D254-1116-CCFCFA425207}"/>
                  </a:ext>
                </a:extLst>
              </p:cNvPr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6007350" y="2982950"/>
                <a:ext cx="2842025" cy="200389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" name="Google Shape;77;p16">
                <a:extLst>
                  <a:ext uri="{FF2B5EF4-FFF2-40B4-BE49-F238E27FC236}">
                    <a16:creationId xmlns:a16="http://schemas.microsoft.com/office/drawing/2014/main" id="{EE49963E-5B62-B4AF-19A0-E7774A3491F6}"/>
                  </a:ext>
                </a:extLst>
              </p:cNvPr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365675" y="45800"/>
                <a:ext cx="2231700" cy="18033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" name="Google Shape;78;p16">
                <a:extLst>
                  <a:ext uri="{FF2B5EF4-FFF2-40B4-BE49-F238E27FC236}">
                    <a16:creationId xmlns:a16="http://schemas.microsoft.com/office/drawing/2014/main" id="{1E9467CC-7FAC-9830-DD8D-E145CF23FBEE}"/>
                  </a:ext>
                </a:extLst>
              </p:cNvPr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4239025" y="2218325"/>
                <a:ext cx="1815651" cy="27685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" name="Google Shape;79;p16">
                <a:extLst>
                  <a:ext uri="{FF2B5EF4-FFF2-40B4-BE49-F238E27FC236}">
                    <a16:creationId xmlns:a16="http://schemas.microsoft.com/office/drawing/2014/main" id="{A316F662-A6AF-F05B-C3AB-8754AF3A2A8F}"/>
                  </a:ext>
                </a:extLst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2597375" y="45791"/>
                <a:ext cx="3470975" cy="217253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1" name="Google Shape;75;p16">
              <a:extLst>
                <a:ext uri="{FF2B5EF4-FFF2-40B4-BE49-F238E27FC236}">
                  <a16:creationId xmlns:a16="http://schemas.microsoft.com/office/drawing/2014/main" id="{D173628B-A5F0-F595-ECA8-38D1BE9D90BD}"/>
                </a:ext>
              </a:extLst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6328365" y="2945017"/>
              <a:ext cx="3037885" cy="147422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150" y="457200"/>
            <a:ext cx="8674100" cy="838201"/>
          </a:xfrm>
        </p:spPr>
        <p:txBody>
          <a:bodyPr>
            <a:normAutofit/>
          </a:bodyPr>
          <a:lstStyle/>
          <a:p>
            <a:r>
              <a:rPr lang="en-US" sz="6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&gt;&gt; Slide 10</a:t>
            </a:r>
            <a:r>
              <a:rPr lang="en-US" sz="800" dirty="0">
                <a:solidFill>
                  <a:schemeClr val="bg1">
                    <a:lumMod val="85000"/>
                  </a:schemeClr>
                </a:solidFill>
                <a:latin typeface="Arial Rounded MT Bold" panose="020F0704030504030204" pitchFamily="34" charset="0"/>
              </a:rPr>
              <a:t> </a:t>
            </a:r>
            <a:br>
              <a:rPr lang="en-US" sz="800" dirty="0">
                <a:solidFill>
                  <a:schemeClr val="bg1">
                    <a:lumMod val="85000"/>
                  </a:schemeClr>
                </a:solidFill>
                <a:latin typeface="Arial Rounded MT Bold" panose="020F0704030504030204" pitchFamily="34" charset="0"/>
              </a:rPr>
            </a:br>
            <a:r>
              <a:rPr lang="en-US" dirty="0"/>
              <a:t>Questions &amp; Discussion</a:t>
            </a:r>
            <a:endParaRPr lang="en-US" sz="3200" b="1" dirty="0">
              <a:solidFill>
                <a:srgbClr val="333399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3527D-BED1-478D-AC23-D9BDE0E418E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44065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11783</TotalTime>
  <Words>193</Words>
  <Application>Microsoft Office PowerPoint</Application>
  <PresentationFormat>Custom</PresentationFormat>
  <Paragraphs>51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ＭＳ Ｐゴシック</vt:lpstr>
      <vt:lpstr>Arial</vt:lpstr>
      <vt:lpstr>Arial Rounded MT Bold</vt:lpstr>
      <vt:lpstr>Calibri</vt:lpstr>
      <vt:lpstr>Helvetica</vt:lpstr>
      <vt:lpstr>Tahoma</vt:lpstr>
      <vt:lpstr>Times New Roman</vt:lpstr>
      <vt:lpstr>verdana</vt:lpstr>
      <vt:lpstr>Custom Design</vt:lpstr>
      <vt:lpstr>&gt;&gt; Slide 1 Being Invited in:  Understanding and Respecting Native Disability Culture      November 29, 2022</vt:lpstr>
      <vt:lpstr>&gt;&gt;Slide 2 What You Will Learn Today</vt:lpstr>
      <vt:lpstr>&gt;&gt; Slide 3 Evaluation Survey</vt:lpstr>
      <vt:lpstr>&gt;&gt; Slide 4 Our Panelists</vt:lpstr>
      <vt:lpstr>&gt;&gt;Slide 5 Joan O’Keefe, Executive Director Southeast Alaska Independent Living, Inc.  Janelle Friday,  Village Independent Living Coordinator    </vt:lpstr>
      <vt:lpstr>&gt;&gt;Slide 6  Indigenous Peoples and Languages of Alaska</vt:lpstr>
      <vt:lpstr>&gt;&gt;Slide 7 SAIL Offices &amp; Staff</vt:lpstr>
      <vt:lpstr>&gt;&gt;Slide 8 Images of Alaska Life</vt:lpstr>
      <vt:lpstr>&gt;&gt; Slide 10  Questions &amp; Discussion</vt:lpstr>
      <vt:lpstr>&gt;&gt;Slide 11 Contact Information </vt:lpstr>
      <vt:lpstr>&gt;&gt;Slide 12 Final Questions and Evaluation Survey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eleanor</dc:creator>
  <cp:lastModifiedBy>Eleanor Canter</cp:lastModifiedBy>
  <cp:revision>210</cp:revision>
  <cp:lastPrinted>2019-11-15T16:17:43Z</cp:lastPrinted>
  <dcterms:created xsi:type="dcterms:W3CDTF">2019-06-30T15:12:08Z</dcterms:created>
  <dcterms:modified xsi:type="dcterms:W3CDTF">2022-11-28T15:43:56Z</dcterms:modified>
</cp:coreProperties>
</file>