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636" r:id="rId2"/>
    <p:sldId id="824" r:id="rId3"/>
    <p:sldId id="823" r:id="rId4"/>
    <p:sldId id="860" r:id="rId5"/>
    <p:sldId id="861" r:id="rId6"/>
    <p:sldId id="826" r:id="rId7"/>
    <p:sldId id="839" r:id="rId8"/>
    <p:sldId id="859" r:id="rId9"/>
    <p:sldId id="862" r:id="rId10"/>
    <p:sldId id="854" r:id="rId11"/>
    <p:sldId id="855" r:id="rId12"/>
    <p:sldId id="856" r:id="rId13"/>
    <p:sldId id="858" r:id="rId14"/>
    <p:sldId id="857" r:id="rId15"/>
    <p:sldId id="863" r:id="rId16"/>
    <p:sldId id="834" r:id="rId17"/>
    <p:sldId id="835" r:id="rId18"/>
    <p:sldId id="864" r:id="rId19"/>
    <p:sldId id="840" r:id="rId20"/>
    <p:sldId id="841" r:id="rId21"/>
    <p:sldId id="842" r:id="rId22"/>
    <p:sldId id="821" r:id="rId23"/>
    <p:sldId id="852" r:id="rId24"/>
    <p:sldId id="822" r:id="rId25"/>
    <p:sldId id="853" r:id="rId26"/>
    <p:sldId id="764"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5244" autoAdjust="0"/>
  </p:normalViewPr>
  <p:slideViewPr>
    <p:cSldViewPr>
      <p:cViewPr varScale="1">
        <p:scale>
          <a:sx n="102" d="100"/>
          <a:sy n="102" d="100"/>
        </p:scale>
        <p:origin x="26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3504" y="-5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9/6/2022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0770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71728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24675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66420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26</a:t>
            </a:fld>
            <a:endParaRPr lang="en-US"/>
          </a:p>
        </p:txBody>
      </p:sp>
    </p:spTree>
    <p:extLst>
      <p:ext uri="{BB962C8B-B14F-4D97-AF65-F5344CB8AC3E}">
        <p14:creationId xmlns:p14="http://schemas.microsoft.com/office/powerpoint/2010/main" val="21888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30052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3934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9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56670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6285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34274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5818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9505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D8417-5C5F-4D58-AB42-03357BB8F862}" type="datetime1">
              <a:rPr lang="en-US" smtClean="0"/>
              <a:t>9/6/2022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61704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8"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 id="2147483662" r:id="rId6"/>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uthtmc.az1.qualtrics.com/jfe/form/SV_eRPhdI6cRdfhv2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thtmc.az1.qualtrics.com/jfe/form/SV_eRPhdI6cRdfhv2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ZxidR5SZXx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a:xfrm>
            <a:off x="6553200" y="6248400"/>
            <a:ext cx="2362200" cy="244475"/>
          </a:xfrm>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54BB0-BF3A-E47E-56D9-E315449B4297}"/>
              </a:ext>
            </a:extLst>
          </p:cNvPr>
          <p:cNvSpPr>
            <a:spLocks noGrp="1"/>
          </p:cNvSpPr>
          <p:nvPr>
            <p:ph type="title"/>
          </p:nvPr>
        </p:nvSpPr>
        <p:spPr>
          <a:xfrm>
            <a:off x="457200" y="274638"/>
            <a:ext cx="8458200" cy="792162"/>
          </a:xfrm>
        </p:spPr>
        <p:txBody>
          <a:bodyPr/>
          <a:lstStyle/>
          <a:p>
            <a:r>
              <a:rPr lang="en-US" sz="800" dirty="0">
                <a:solidFill>
                  <a:schemeClr val="bg1">
                    <a:lumMod val="95000"/>
                  </a:schemeClr>
                </a:solidFill>
              </a:rPr>
              <a:t>&gt;&gt;Slide 10 </a:t>
            </a:r>
            <a:br>
              <a:rPr lang="en-US" sz="800" dirty="0">
                <a:solidFill>
                  <a:schemeClr val="bg1">
                    <a:lumMod val="95000"/>
                  </a:schemeClr>
                </a:solidFill>
              </a:rPr>
            </a:br>
            <a:r>
              <a:rPr lang="en-US" dirty="0"/>
              <a:t>Foundations of the IL Movement	</a:t>
            </a:r>
          </a:p>
        </p:txBody>
      </p:sp>
      <p:sp>
        <p:nvSpPr>
          <p:cNvPr id="3" name="Content Placeholder 2">
            <a:extLst>
              <a:ext uri="{FF2B5EF4-FFF2-40B4-BE49-F238E27FC236}">
                <a16:creationId xmlns:a16="http://schemas.microsoft.com/office/drawing/2014/main" id="{F3FDE019-6816-2DB9-375D-1107FAB42B51}"/>
              </a:ext>
            </a:extLst>
          </p:cNvPr>
          <p:cNvSpPr>
            <a:spLocks noGrp="1"/>
          </p:cNvSpPr>
          <p:nvPr>
            <p:ph sz="half" idx="1"/>
          </p:nvPr>
        </p:nvSpPr>
        <p:spPr>
          <a:xfrm>
            <a:off x="495300" y="1329936"/>
            <a:ext cx="4229100" cy="5029200"/>
          </a:xfrm>
        </p:spPr>
        <p:txBody>
          <a:bodyPr/>
          <a:lstStyle/>
          <a:p>
            <a:pPr marL="0" indent="0">
              <a:buNone/>
            </a:pPr>
            <a:r>
              <a:rPr lang="en-US" sz="2400" dirty="0"/>
              <a:t>IL based on several 1960s movements</a:t>
            </a:r>
          </a:p>
          <a:p>
            <a:pPr marL="0" indent="0">
              <a:buNone/>
            </a:pPr>
            <a:endParaRPr lang="en-US" sz="1050" dirty="0"/>
          </a:p>
          <a:p>
            <a:r>
              <a:rPr lang="en-US" sz="2400" dirty="0"/>
              <a:t>Deinstitutionalization</a:t>
            </a:r>
          </a:p>
          <a:p>
            <a:r>
              <a:rPr lang="en-US" sz="2400" dirty="0"/>
              <a:t>Demedicalization</a:t>
            </a:r>
          </a:p>
          <a:p>
            <a:r>
              <a:rPr lang="en-US" sz="2400" dirty="0"/>
              <a:t>Self-Help</a:t>
            </a:r>
          </a:p>
          <a:p>
            <a:r>
              <a:rPr lang="en-US" sz="2400" dirty="0"/>
              <a:t>Consumerism</a:t>
            </a:r>
          </a:p>
          <a:p>
            <a:r>
              <a:rPr lang="en-US" sz="2400" dirty="0"/>
              <a:t>Civil Rights</a:t>
            </a:r>
          </a:p>
        </p:txBody>
      </p:sp>
      <p:sp>
        <p:nvSpPr>
          <p:cNvPr id="4" name="Content Placeholder 3">
            <a:extLst>
              <a:ext uri="{FF2B5EF4-FFF2-40B4-BE49-F238E27FC236}">
                <a16:creationId xmlns:a16="http://schemas.microsoft.com/office/drawing/2014/main" id="{7E231451-5320-41ED-470A-F6649B46A3DA}"/>
              </a:ext>
            </a:extLst>
          </p:cNvPr>
          <p:cNvSpPr>
            <a:spLocks noGrp="1"/>
          </p:cNvSpPr>
          <p:nvPr>
            <p:ph sz="half" idx="2"/>
          </p:nvPr>
        </p:nvSpPr>
        <p:spPr>
          <a:xfrm>
            <a:off x="4495800" y="1357280"/>
            <a:ext cx="4267200" cy="5029200"/>
          </a:xfrm>
        </p:spPr>
        <p:txBody>
          <a:bodyPr/>
          <a:lstStyle/>
          <a:p>
            <a:pPr marL="0" indent="0">
              <a:buNone/>
            </a:pPr>
            <a:r>
              <a:rPr lang="en-US" sz="2400" dirty="0"/>
              <a:t>Independent Living Principles</a:t>
            </a:r>
          </a:p>
          <a:p>
            <a:pPr marL="0" indent="0">
              <a:buNone/>
            </a:pPr>
            <a:endParaRPr lang="en-US" dirty="0"/>
          </a:p>
          <a:p>
            <a:r>
              <a:rPr lang="en-US" sz="2400" dirty="0"/>
              <a:t>Community-Based</a:t>
            </a:r>
          </a:p>
          <a:p>
            <a:r>
              <a:rPr lang="en-US" sz="2400" dirty="0"/>
              <a:t>Cross-Disability</a:t>
            </a:r>
          </a:p>
          <a:p>
            <a:r>
              <a:rPr lang="en-US" sz="2400" dirty="0"/>
              <a:t>Peer Support</a:t>
            </a:r>
          </a:p>
          <a:p>
            <a:r>
              <a:rPr lang="en-US" sz="2400" dirty="0"/>
              <a:t>Consumer Control</a:t>
            </a:r>
          </a:p>
          <a:p>
            <a:r>
              <a:rPr lang="en-US" sz="2400" dirty="0"/>
              <a:t>Advocacy</a:t>
            </a:r>
          </a:p>
        </p:txBody>
      </p:sp>
      <p:sp>
        <p:nvSpPr>
          <p:cNvPr id="5" name="Slide Number Placeholder 4">
            <a:extLst>
              <a:ext uri="{FF2B5EF4-FFF2-40B4-BE49-F238E27FC236}">
                <a16:creationId xmlns:a16="http://schemas.microsoft.com/office/drawing/2014/main" id="{1F40E759-9AF7-7960-75E2-6CCDB24A11C3}"/>
              </a:ext>
            </a:extLst>
          </p:cNvPr>
          <p:cNvSpPr>
            <a:spLocks noGrp="1"/>
          </p:cNvSpPr>
          <p:nvPr>
            <p:ph type="sldNum" sz="quarter" idx="10"/>
          </p:nvPr>
        </p:nvSpPr>
        <p:spPr/>
        <p:txBody>
          <a:bodyPr/>
          <a:lstStyle/>
          <a:p>
            <a:pPr>
              <a:defRPr/>
            </a:pPr>
            <a:fld id="{4CF5312C-8747-4F3B-BF17-2BCC2CA352BE}" type="slidenum">
              <a:rPr lang="en-US" smtClean="0"/>
              <a:pPr>
                <a:defRPr/>
              </a:pPr>
              <a:t>10</a:t>
            </a:fld>
            <a:endParaRPr lang="en-US"/>
          </a:p>
        </p:txBody>
      </p:sp>
    </p:spTree>
    <p:extLst>
      <p:ext uri="{BB962C8B-B14F-4D97-AF65-F5344CB8AC3E}">
        <p14:creationId xmlns:p14="http://schemas.microsoft.com/office/powerpoint/2010/main" val="256457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54C7B-0995-BD7F-03B4-625ED8D0B1D4}"/>
              </a:ext>
            </a:extLst>
          </p:cNvPr>
          <p:cNvSpPr>
            <a:spLocks noGrp="1"/>
          </p:cNvSpPr>
          <p:nvPr>
            <p:ph idx="1"/>
          </p:nvPr>
        </p:nvSpPr>
        <p:spPr>
          <a:xfrm>
            <a:off x="381000" y="1219200"/>
            <a:ext cx="8610600" cy="5029200"/>
          </a:xfrm>
        </p:spPr>
        <p:txBody>
          <a:bodyPr/>
          <a:lstStyle/>
          <a:p>
            <a:r>
              <a:rPr lang="en-US" dirty="0"/>
              <a:t>Impairment can be ameliorated through medical and professional intervention</a:t>
            </a:r>
          </a:p>
          <a:p>
            <a:r>
              <a:rPr lang="en-US" dirty="0"/>
              <a:t>Experts on all aspects of disability and arbiters of decisions about us</a:t>
            </a:r>
          </a:p>
          <a:p>
            <a:r>
              <a:rPr lang="en-US" dirty="0"/>
              <a:t>Disability is solely a biological phenomenon; the disability and the person are synonymous</a:t>
            </a:r>
          </a:p>
          <a:p>
            <a:r>
              <a:rPr lang="en-US" dirty="0"/>
              <a:t>The impairment itself, not discrimination, is the cause of all our problems</a:t>
            </a:r>
          </a:p>
          <a:p>
            <a:r>
              <a:rPr lang="en-US" dirty="0"/>
              <a:t>Does not address our long-term needs because we seek only a cure..</a:t>
            </a:r>
          </a:p>
        </p:txBody>
      </p:sp>
      <p:sp>
        <p:nvSpPr>
          <p:cNvPr id="3" name="Slide Number Placeholder 2">
            <a:extLst>
              <a:ext uri="{FF2B5EF4-FFF2-40B4-BE49-F238E27FC236}">
                <a16:creationId xmlns:a16="http://schemas.microsoft.com/office/drawing/2014/main" id="{23D433CF-854C-9144-9195-DAA39CC30C3B}"/>
              </a:ext>
            </a:extLst>
          </p:cNvPr>
          <p:cNvSpPr>
            <a:spLocks noGrp="1"/>
          </p:cNvSpPr>
          <p:nvPr>
            <p:ph type="sldNum" sz="quarter" idx="10"/>
          </p:nvPr>
        </p:nvSpPr>
        <p:spPr/>
        <p:txBody>
          <a:bodyPr/>
          <a:lstStyle/>
          <a:p>
            <a:pPr>
              <a:defRPr/>
            </a:pPr>
            <a:fld id="{F2DF5F09-D78D-44DB-A338-E90D23C46220}" type="slidenum">
              <a:rPr lang="en-US" smtClean="0"/>
              <a:pPr>
                <a:defRPr/>
              </a:pPr>
              <a:t>11</a:t>
            </a:fld>
            <a:endParaRPr lang="en-US"/>
          </a:p>
        </p:txBody>
      </p:sp>
      <p:sp>
        <p:nvSpPr>
          <p:cNvPr id="4" name="Title 3">
            <a:extLst>
              <a:ext uri="{FF2B5EF4-FFF2-40B4-BE49-F238E27FC236}">
                <a16:creationId xmlns:a16="http://schemas.microsoft.com/office/drawing/2014/main" id="{64686E2D-8861-2D3B-4E8D-4CFD0F1862DB}"/>
              </a:ext>
            </a:extLst>
          </p:cNvPr>
          <p:cNvSpPr>
            <a:spLocks noGrp="1"/>
          </p:cNvSpPr>
          <p:nvPr>
            <p:ph type="title"/>
          </p:nvPr>
        </p:nvSpPr>
        <p:spPr>
          <a:xfrm>
            <a:off x="457200" y="274638"/>
            <a:ext cx="7696200" cy="792162"/>
          </a:xfrm>
        </p:spPr>
        <p:txBody>
          <a:bodyPr/>
          <a:lstStyle/>
          <a:p>
            <a:r>
              <a:rPr lang="en-US" sz="800" dirty="0">
                <a:solidFill>
                  <a:schemeClr val="bg1">
                    <a:lumMod val="95000"/>
                  </a:schemeClr>
                </a:solidFill>
              </a:rPr>
              <a:t>&gt;&gt;Slide 11</a:t>
            </a:r>
            <a:br>
              <a:rPr lang="en-US" sz="800" dirty="0">
                <a:solidFill>
                  <a:schemeClr val="bg1">
                    <a:lumMod val="95000"/>
                  </a:schemeClr>
                </a:solidFill>
              </a:rPr>
            </a:br>
            <a:r>
              <a:rPr lang="en-US" dirty="0"/>
              <a:t>Medical Model of Disability</a:t>
            </a:r>
          </a:p>
        </p:txBody>
      </p:sp>
    </p:spTree>
    <p:extLst>
      <p:ext uri="{BB962C8B-B14F-4D97-AF65-F5344CB8AC3E}">
        <p14:creationId xmlns:p14="http://schemas.microsoft.com/office/powerpoint/2010/main" val="2353218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ED1CBD-FA90-1462-6FF0-9B55B4C555A6}"/>
              </a:ext>
            </a:extLst>
          </p:cNvPr>
          <p:cNvSpPr>
            <a:spLocks noGrp="1"/>
          </p:cNvSpPr>
          <p:nvPr>
            <p:ph idx="1"/>
          </p:nvPr>
        </p:nvSpPr>
        <p:spPr>
          <a:xfrm>
            <a:off x="533400" y="1219200"/>
            <a:ext cx="8001000" cy="5029200"/>
          </a:xfrm>
        </p:spPr>
        <p:txBody>
          <a:bodyPr/>
          <a:lstStyle/>
          <a:p>
            <a:pPr marL="0" indent="0">
              <a:buNone/>
            </a:pPr>
            <a:r>
              <a:rPr lang="en-US" dirty="0"/>
              <a:t>At the individual level:</a:t>
            </a:r>
          </a:p>
          <a:p>
            <a:r>
              <a:rPr lang="en-US" dirty="0"/>
              <a:t>We as individuals control the services and supports we need.</a:t>
            </a:r>
          </a:p>
          <a:p>
            <a:r>
              <a:rPr lang="en-US" dirty="0"/>
              <a:t>We speak for ourselves―family members or service providers don’t speak for us.</a:t>
            </a:r>
          </a:p>
          <a:p>
            <a:pPr marL="0" indent="0">
              <a:buNone/>
            </a:pPr>
            <a:endParaRPr lang="en-US" sz="1600" dirty="0"/>
          </a:p>
          <a:p>
            <a:pPr marL="0" indent="0">
              <a:buNone/>
            </a:pPr>
            <a:r>
              <a:rPr lang="en-US" dirty="0"/>
              <a:t>At the organizational level:</a:t>
            </a:r>
          </a:p>
          <a:p>
            <a:r>
              <a:rPr lang="en-US" dirty="0"/>
              <a:t>We form and participate in our own advocacy groups.</a:t>
            </a:r>
          </a:p>
          <a:p>
            <a:r>
              <a:rPr lang="en-US" dirty="0"/>
              <a:t>We decide what issues are most important to us― transportation, housing, employment.</a:t>
            </a:r>
          </a:p>
        </p:txBody>
      </p:sp>
      <p:sp>
        <p:nvSpPr>
          <p:cNvPr id="3" name="Slide Number Placeholder 2">
            <a:extLst>
              <a:ext uri="{FF2B5EF4-FFF2-40B4-BE49-F238E27FC236}">
                <a16:creationId xmlns:a16="http://schemas.microsoft.com/office/drawing/2014/main" id="{DBE31592-43EF-4F7A-46C0-8DE001B53719}"/>
              </a:ext>
            </a:extLst>
          </p:cNvPr>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
        <p:nvSpPr>
          <p:cNvPr id="4" name="Title 3">
            <a:extLst>
              <a:ext uri="{FF2B5EF4-FFF2-40B4-BE49-F238E27FC236}">
                <a16:creationId xmlns:a16="http://schemas.microsoft.com/office/drawing/2014/main" id="{162B5D27-61E7-528A-066A-288BE32B588E}"/>
              </a:ext>
            </a:extLst>
          </p:cNvPr>
          <p:cNvSpPr>
            <a:spLocks noGrp="1"/>
          </p:cNvSpPr>
          <p:nvPr>
            <p:ph type="title"/>
          </p:nvPr>
        </p:nvSpPr>
        <p:spPr>
          <a:xfrm>
            <a:off x="457200" y="274638"/>
            <a:ext cx="8001000" cy="792162"/>
          </a:xfrm>
        </p:spPr>
        <p:txBody>
          <a:bodyPr/>
          <a:lstStyle/>
          <a:p>
            <a:r>
              <a:rPr lang="en-US" sz="800" dirty="0">
                <a:solidFill>
                  <a:schemeClr val="bg1">
                    <a:lumMod val="95000"/>
                  </a:schemeClr>
                </a:solidFill>
              </a:rPr>
              <a:t>&gt;&gt;Slide 12</a:t>
            </a:r>
            <a:br>
              <a:rPr lang="en-US" sz="800" dirty="0">
                <a:solidFill>
                  <a:schemeClr val="bg1">
                    <a:lumMod val="95000"/>
                  </a:schemeClr>
                </a:solidFill>
              </a:rPr>
            </a:br>
            <a:r>
              <a:rPr lang="en-US" dirty="0"/>
              <a:t>Consumer Control: Central to Our Movement</a:t>
            </a:r>
          </a:p>
        </p:txBody>
      </p:sp>
    </p:spTree>
    <p:extLst>
      <p:ext uri="{BB962C8B-B14F-4D97-AF65-F5344CB8AC3E}">
        <p14:creationId xmlns:p14="http://schemas.microsoft.com/office/powerpoint/2010/main" val="153413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D09A9E-43CD-C34E-6FAF-A08276502E04}"/>
              </a:ext>
            </a:extLst>
          </p:cNvPr>
          <p:cNvSpPr>
            <a:spLocks noGrp="1"/>
          </p:cNvSpPr>
          <p:nvPr>
            <p:ph idx="1"/>
          </p:nvPr>
        </p:nvSpPr>
        <p:spPr>
          <a:xfrm>
            <a:off x="304800" y="1219200"/>
            <a:ext cx="8458200" cy="5029200"/>
          </a:xfrm>
        </p:spPr>
        <p:txBody>
          <a:bodyPr/>
          <a:lstStyle/>
          <a:p>
            <a:r>
              <a:rPr lang="en-US" dirty="0"/>
              <a:t>Consumers decide what services they will receive from the CIL.</a:t>
            </a:r>
          </a:p>
          <a:p>
            <a:r>
              <a:rPr lang="en-US" dirty="0"/>
              <a:t>People with Disabilities (PWD) support each other through peer support.</a:t>
            </a:r>
          </a:p>
          <a:p>
            <a:r>
              <a:rPr lang="en-US" dirty="0"/>
              <a:t>Consumers help to determine what services CILs provide and what the advocacy issues should be.</a:t>
            </a:r>
          </a:p>
          <a:p>
            <a:r>
              <a:rPr lang="en-US" dirty="0"/>
              <a:t>Majority of board and staff must be people with disabilities.</a:t>
            </a:r>
          </a:p>
          <a:p>
            <a:r>
              <a:rPr lang="en-US" dirty="0"/>
              <a:t>This consumer control promotes leadership!</a:t>
            </a:r>
          </a:p>
        </p:txBody>
      </p:sp>
      <p:sp>
        <p:nvSpPr>
          <p:cNvPr id="3" name="Slide Number Placeholder 2">
            <a:extLst>
              <a:ext uri="{FF2B5EF4-FFF2-40B4-BE49-F238E27FC236}">
                <a16:creationId xmlns:a16="http://schemas.microsoft.com/office/drawing/2014/main" id="{0E0F93F0-231A-F6CB-D1E7-478858CE254C}"/>
              </a:ext>
            </a:extLst>
          </p:cNvPr>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
        <p:nvSpPr>
          <p:cNvPr id="4" name="Title 3">
            <a:extLst>
              <a:ext uri="{FF2B5EF4-FFF2-40B4-BE49-F238E27FC236}">
                <a16:creationId xmlns:a16="http://schemas.microsoft.com/office/drawing/2014/main" id="{76A385D5-2FFF-61C2-6946-D2B988A24411}"/>
              </a:ext>
            </a:extLst>
          </p:cNvPr>
          <p:cNvSpPr>
            <a:spLocks noGrp="1"/>
          </p:cNvSpPr>
          <p:nvPr>
            <p:ph type="title"/>
          </p:nvPr>
        </p:nvSpPr>
        <p:spPr>
          <a:xfrm>
            <a:off x="457200" y="358776"/>
            <a:ext cx="8305800" cy="792162"/>
          </a:xfrm>
        </p:spPr>
        <p:txBody>
          <a:bodyPr/>
          <a:lstStyle/>
          <a:p>
            <a:r>
              <a:rPr lang="en-US" sz="800" dirty="0">
                <a:solidFill>
                  <a:schemeClr val="bg1">
                    <a:lumMod val="95000"/>
                  </a:schemeClr>
                </a:solidFill>
              </a:rPr>
              <a:t>&gt;&gt;Slide 13</a:t>
            </a:r>
            <a:br>
              <a:rPr lang="en-US" sz="800" dirty="0">
                <a:solidFill>
                  <a:schemeClr val="bg1">
                    <a:lumMod val="95000"/>
                  </a:schemeClr>
                </a:solidFill>
              </a:rPr>
            </a:br>
            <a:r>
              <a:rPr lang="en-US" dirty="0"/>
              <a:t>Consumer Control: At the CIL Level</a:t>
            </a:r>
          </a:p>
        </p:txBody>
      </p:sp>
    </p:spTree>
    <p:extLst>
      <p:ext uri="{BB962C8B-B14F-4D97-AF65-F5344CB8AC3E}">
        <p14:creationId xmlns:p14="http://schemas.microsoft.com/office/powerpoint/2010/main" val="331331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76FDC9-1BF0-64DE-5A44-B71A50A38BC9}"/>
              </a:ext>
            </a:extLst>
          </p:cNvPr>
          <p:cNvSpPr>
            <a:spLocks noGrp="1"/>
          </p:cNvSpPr>
          <p:nvPr>
            <p:ph idx="1"/>
          </p:nvPr>
        </p:nvSpPr>
        <p:spPr>
          <a:xfrm>
            <a:off x="457200" y="1049482"/>
            <a:ext cx="8382000" cy="5029200"/>
          </a:xfrm>
        </p:spPr>
        <p:txBody>
          <a:bodyPr/>
          <a:lstStyle/>
          <a:p>
            <a:pPr marL="0" indent="0">
              <a:buNone/>
            </a:pPr>
            <a:r>
              <a:rPr lang="en-US" sz="2500" dirty="0"/>
              <a:t>Your most important role as a staff or board member is to enable PWD to take leadership positions.</a:t>
            </a:r>
          </a:p>
          <a:p>
            <a:r>
              <a:rPr lang="en-US" sz="2500" dirty="0"/>
              <a:t>Allow consumers to speak publicly about the services and advocacy they receive from the Center.</a:t>
            </a:r>
          </a:p>
          <a:p>
            <a:r>
              <a:rPr lang="en-US" sz="2500" dirty="0"/>
              <a:t>Promote consumers, staff &amp; board members to serve on and chair policy making and advisory boards.</a:t>
            </a:r>
          </a:p>
          <a:p>
            <a:r>
              <a:rPr lang="en-US" sz="2500" dirty="0"/>
              <a:t>Ensure that your board and staff reflect the population your Center serves, including people of color.</a:t>
            </a:r>
          </a:p>
          <a:p>
            <a:r>
              <a:rPr lang="en-US" sz="2500" dirty="0"/>
              <a:t>Set your own goals for career advancement.</a:t>
            </a:r>
          </a:p>
          <a:p>
            <a:r>
              <a:rPr lang="en-US" sz="2500" dirty="0"/>
              <a:t>Enable a PWD to replace you as you move on in your career.</a:t>
            </a:r>
          </a:p>
        </p:txBody>
      </p:sp>
      <p:sp>
        <p:nvSpPr>
          <p:cNvPr id="3" name="Slide Number Placeholder 2">
            <a:extLst>
              <a:ext uri="{FF2B5EF4-FFF2-40B4-BE49-F238E27FC236}">
                <a16:creationId xmlns:a16="http://schemas.microsoft.com/office/drawing/2014/main" id="{3DB1EEBA-4BE1-A9D3-9199-A7AAF047625F}"/>
              </a:ext>
            </a:extLst>
          </p:cNvPr>
          <p:cNvSpPr>
            <a:spLocks noGrp="1"/>
          </p:cNvSpPr>
          <p:nvPr>
            <p:ph type="sldNum" sz="quarter" idx="10"/>
          </p:nvPr>
        </p:nvSpPr>
        <p:spPr/>
        <p:txBody>
          <a:bodyPr/>
          <a:lstStyle/>
          <a:p>
            <a:pPr>
              <a:defRPr/>
            </a:pPr>
            <a:fld id="{F2DF5F09-D78D-44DB-A338-E90D23C46220}" type="slidenum">
              <a:rPr lang="en-US" smtClean="0"/>
              <a:pPr>
                <a:defRPr/>
              </a:pPr>
              <a:t>14</a:t>
            </a:fld>
            <a:endParaRPr lang="en-US"/>
          </a:p>
        </p:txBody>
      </p:sp>
      <p:sp>
        <p:nvSpPr>
          <p:cNvPr id="4" name="Title 3">
            <a:extLst>
              <a:ext uri="{FF2B5EF4-FFF2-40B4-BE49-F238E27FC236}">
                <a16:creationId xmlns:a16="http://schemas.microsoft.com/office/drawing/2014/main" id="{629ADCFF-B42A-C59B-5CCE-0EBD8E44392A}"/>
              </a:ext>
            </a:extLst>
          </p:cNvPr>
          <p:cNvSpPr>
            <a:spLocks noGrp="1"/>
          </p:cNvSpPr>
          <p:nvPr>
            <p:ph type="title"/>
          </p:nvPr>
        </p:nvSpPr>
        <p:spPr>
          <a:xfrm>
            <a:off x="457200" y="274638"/>
            <a:ext cx="7696200" cy="792162"/>
          </a:xfrm>
        </p:spPr>
        <p:txBody>
          <a:bodyPr/>
          <a:lstStyle/>
          <a:p>
            <a:r>
              <a:rPr lang="en-US" sz="800" dirty="0">
                <a:solidFill>
                  <a:schemeClr val="bg1">
                    <a:lumMod val="95000"/>
                  </a:schemeClr>
                </a:solidFill>
              </a:rPr>
              <a:t>&gt;&gt;Slide 14</a:t>
            </a:r>
            <a:br>
              <a:rPr lang="en-US" sz="800" dirty="0">
                <a:solidFill>
                  <a:schemeClr val="bg1">
                    <a:lumMod val="95000"/>
                  </a:schemeClr>
                </a:solidFill>
              </a:rPr>
            </a:br>
            <a:r>
              <a:rPr lang="en-US" dirty="0"/>
              <a:t>Consumer Control Advances Leadership</a:t>
            </a:r>
          </a:p>
        </p:txBody>
      </p:sp>
    </p:spTree>
    <p:extLst>
      <p:ext uri="{BB962C8B-B14F-4D97-AF65-F5344CB8AC3E}">
        <p14:creationId xmlns:p14="http://schemas.microsoft.com/office/powerpoint/2010/main" val="4216780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958CD5-C813-C82C-8F3F-745B3032CD81}"/>
              </a:ext>
            </a:extLst>
          </p:cNvPr>
          <p:cNvSpPr>
            <a:spLocks noGrp="1"/>
          </p:cNvSpPr>
          <p:nvPr>
            <p:ph type="title"/>
          </p:nvPr>
        </p:nvSpPr>
        <p:spPr>
          <a:xfrm>
            <a:off x="304800" y="2255838"/>
            <a:ext cx="8458200" cy="792162"/>
          </a:xfrm>
        </p:spPr>
        <p:txBody>
          <a:bodyPr/>
          <a:lstStyle/>
          <a:p>
            <a:pPr algn="ctr"/>
            <a:r>
              <a:rPr lang="en-US" sz="800" dirty="0">
                <a:solidFill>
                  <a:schemeClr val="bg1">
                    <a:lumMod val="95000"/>
                  </a:schemeClr>
                </a:solidFill>
              </a:rPr>
              <a:t>&gt;&gt;Slide 15</a:t>
            </a:r>
            <a:br>
              <a:rPr lang="en-US" sz="800" dirty="0">
                <a:solidFill>
                  <a:schemeClr val="bg1">
                    <a:lumMod val="95000"/>
                  </a:schemeClr>
                </a:solidFill>
              </a:rPr>
            </a:br>
            <a:r>
              <a:rPr lang="en-US" dirty="0"/>
              <a:t>Dr. Linda Groomes, President &amp; CEO</a:t>
            </a:r>
            <a:br>
              <a:rPr lang="en-US" dirty="0"/>
            </a:br>
            <a:r>
              <a:rPr lang="en-US" dirty="0"/>
              <a:t>Achieving my Purpose</a:t>
            </a:r>
          </a:p>
        </p:txBody>
      </p:sp>
      <p:sp>
        <p:nvSpPr>
          <p:cNvPr id="3" name="Slide Number Placeholder 2">
            <a:extLst>
              <a:ext uri="{FF2B5EF4-FFF2-40B4-BE49-F238E27FC236}">
                <a16:creationId xmlns:a16="http://schemas.microsoft.com/office/drawing/2014/main" id="{C75C0B77-BA54-2411-72E1-E24170297096}"/>
              </a:ext>
            </a:extLst>
          </p:cNvPr>
          <p:cNvSpPr>
            <a:spLocks noGrp="1"/>
          </p:cNvSpPr>
          <p:nvPr>
            <p:ph type="sldNum" sz="quarter" idx="10"/>
          </p:nvPr>
        </p:nvSpPr>
        <p:spPr/>
        <p:txBody>
          <a:bodyPr/>
          <a:lstStyle/>
          <a:p>
            <a:pPr>
              <a:defRPr/>
            </a:pPr>
            <a:fld id="{F2DF5F09-D78D-44DB-A338-E90D23C46220}" type="slidenum">
              <a:rPr lang="en-US" smtClean="0"/>
              <a:pPr>
                <a:defRPr/>
              </a:pPr>
              <a:t>15</a:t>
            </a:fld>
            <a:endParaRPr lang="en-US"/>
          </a:p>
        </p:txBody>
      </p:sp>
    </p:spTree>
    <p:extLst>
      <p:ext uri="{BB962C8B-B14F-4D97-AF65-F5344CB8AC3E}">
        <p14:creationId xmlns:p14="http://schemas.microsoft.com/office/powerpoint/2010/main" val="1609521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74638"/>
            <a:ext cx="8458200" cy="792162"/>
          </a:xfrm>
        </p:spPr>
        <p:txBody>
          <a:bodyPr/>
          <a:lstStyle/>
          <a:p>
            <a:r>
              <a:rPr lang="en-US" sz="800" dirty="0">
                <a:solidFill>
                  <a:schemeClr val="bg1">
                    <a:lumMod val="95000"/>
                  </a:schemeClr>
                </a:solidFill>
              </a:rPr>
              <a:t>&gt;&gt;Slide 16</a:t>
            </a:r>
            <a:br>
              <a:rPr lang="en-US" sz="800" dirty="0">
                <a:solidFill>
                  <a:schemeClr val="bg1">
                    <a:lumMod val="95000"/>
                  </a:schemeClr>
                </a:solidFill>
              </a:rPr>
            </a:br>
            <a:r>
              <a:rPr lang="en-US" dirty="0"/>
              <a:t>Key Elements for Authentic DEI Change</a:t>
            </a:r>
            <a:endParaRPr lang="en-US" i="1" dirty="0">
              <a:solidFill>
                <a:srgbClr val="FF0000"/>
              </a:solidFill>
            </a:endParaRPr>
          </a:p>
        </p:txBody>
      </p:sp>
      <p:sp>
        <p:nvSpPr>
          <p:cNvPr id="2" name="Content Placeholder 1"/>
          <p:cNvSpPr>
            <a:spLocks noGrp="1"/>
          </p:cNvSpPr>
          <p:nvPr>
            <p:ph sz="half" idx="1"/>
          </p:nvPr>
        </p:nvSpPr>
        <p:spPr>
          <a:xfrm>
            <a:off x="351953" y="1219200"/>
            <a:ext cx="4229100" cy="5029200"/>
          </a:xfrm>
        </p:spPr>
        <p:txBody>
          <a:bodyPr/>
          <a:lstStyle/>
          <a:p>
            <a:pPr marL="685800" indent="-457200">
              <a:spcBef>
                <a:spcPts val="0"/>
              </a:spcBef>
              <a:spcAft>
                <a:spcPts val="0"/>
              </a:spcAft>
            </a:pPr>
            <a:r>
              <a:rPr lang="en-US" sz="2500" dirty="0">
                <a:ea typeface="Calibri" panose="020F0502020204030204" pitchFamily="34" charset="0"/>
                <a:cs typeface="Calibri" panose="020F0502020204030204" pitchFamily="34" charset="0"/>
              </a:rPr>
              <a:t>Know your “Why”</a:t>
            </a:r>
          </a:p>
          <a:p>
            <a:pPr marL="685800" indent="-457200">
              <a:spcBef>
                <a:spcPts val="0"/>
              </a:spcBef>
              <a:spcAft>
                <a:spcPts val="0"/>
              </a:spcAft>
            </a:pPr>
            <a:r>
              <a:rPr lang="en-US" sz="2500" dirty="0">
                <a:effectLst/>
                <a:ea typeface="Calibri" panose="020F0502020204030204" pitchFamily="34" charset="0"/>
                <a:cs typeface="Calibri" panose="020F0502020204030204" pitchFamily="34" charset="0"/>
              </a:rPr>
              <a:t>Strong commitment and support of the Board Chair and CEO</a:t>
            </a:r>
          </a:p>
          <a:p>
            <a:pPr marL="1085850" lvl="1" indent="-457200">
              <a:spcBef>
                <a:spcPts val="0"/>
              </a:spcBef>
              <a:spcAft>
                <a:spcPts val="0"/>
              </a:spcAft>
            </a:pPr>
            <a:r>
              <a:rPr lang="en-US" sz="2500" dirty="0">
                <a:ea typeface="Calibri" panose="020F0502020204030204" pitchFamily="34" charset="0"/>
                <a:cs typeface="Calibri" panose="020F0502020204030204" pitchFamily="34" charset="0"/>
              </a:rPr>
              <a:t>Set the tone</a:t>
            </a:r>
          </a:p>
          <a:p>
            <a:pPr marL="1085850" lvl="1" indent="-457200">
              <a:spcBef>
                <a:spcPts val="0"/>
              </a:spcBef>
              <a:spcAft>
                <a:spcPts val="0"/>
              </a:spcAft>
            </a:pPr>
            <a:r>
              <a:rPr lang="en-US" sz="2500" dirty="0">
                <a:ea typeface="Calibri" panose="020F0502020204030204" pitchFamily="34" charset="0"/>
                <a:cs typeface="Calibri" panose="020F0502020204030204" pitchFamily="34" charset="0"/>
              </a:rPr>
              <a:t>Walk the talk</a:t>
            </a:r>
          </a:p>
          <a:p>
            <a:pPr marL="1085850" lvl="1" indent="-457200">
              <a:spcBef>
                <a:spcPts val="0"/>
              </a:spcBef>
              <a:spcAft>
                <a:spcPts val="0"/>
              </a:spcAft>
            </a:pPr>
            <a:r>
              <a:rPr lang="en-US" sz="2500" dirty="0">
                <a:effectLst/>
                <a:ea typeface="Calibri" panose="020F0502020204030204" pitchFamily="34" charset="0"/>
                <a:cs typeface="Calibri" panose="020F0502020204030204" pitchFamily="34" charset="0"/>
              </a:rPr>
              <a:t>Actively participate </a:t>
            </a:r>
          </a:p>
          <a:p>
            <a:pPr marL="685800" indent="-457200">
              <a:spcBef>
                <a:spcPts val="0"/>
              </a:spcBef>
              <a:spcAft>
                <a:spcPts val="0"/>
              </a:spcAft>
            </a:pPr>
            <a:r>
              <a:rPr lang="en-US" sz="2500" dirty="0">
                <a:ea typeface="Calibri" panose="020F0502020204030204" pitchFamily="34" charset="0"/>
                <a:cs typeface="Calibri" panose="020F0502020204030204" pitchFamily="34" charset="0"/>
              </a:rPr>
              <a:t>Long term Commitment</a:t>
            </a:r>
          </a:p>
          <a:p>
            <a:pPr marL="685800" indent="-457200">
              <a:spcBef>
                <a:spcPts val="0"/>
              </a:spcBef>
              <a:spcAft>
                <a:spcPts val="0"/>
              </a:spcAft>
            </a:pPr>
            <a:r>
              <a:rPr lang="en-US" sz="2500" dirty="0">
                <a:ea typeface="Calibri" panose="020F0502020204030204" pitchFamily="34" charset="0"/>
                <a:cs typeface="Calibri" panose="020F0502020204030204" pitchFamily="34" charset="0"/>
              </a:rPr>
              <a:t>Cultural Change (Transformative not transactional)</a:t>
            </a:r>
          </a:p>
        </p:txBody>
      </p:sp>
      <p:sp>
        <p:nvSpPr>
          <p:cNvPr id="5" name="Content Placeholder 4">
            <a:extLst>
              <a:ext uri="{FF2B5EF4-FFF2-40B4-BE49-F238E27FC236}">
                <a16:creationId xmlns:a16="http://schemas.microsoft.com/office/drawing/2014/main" id="{082CF71C-4076-22A3-3D52-86AD1BEE622B}"/>
              </a:ext>
            </a:extLst>
          </p:cNvPr>
          <p:cNvSpPr>
            <a:spLocks noGrp="1"/>
          </p:cNvSpPr>
          <p:nvPr>
            <p:ph sz="half" idx="2"/>
          </p:nvPr>
        </p:nvSpPr>
        <p:spPr>
          <a:xfrm>
            <a:off x="4419600" y="1219200"/>
            <a:ext cx="4229100" cy="5029200"/>
          </a:xfrm>
        </p:spPr>
        <p:txBody>
          <a:bodyPr/>
          <a:lstStyle/>
          <a:p>
            <a:pPr marL="685800" indent="-457200">
              <a:spcBef>
                <a:spcPts val="0"/>
              </a:spcBef>
              <a:spcAft>
                <a:spcPts val="0"/>
              </a:spcAft>
            </a:pPr>
            <a:r>
              <a:rPr lang="en-US" sz="2500" dirty="0">
                <a:ea typeface="Calibri" panose="020F0502020204030204" pitchFamily="34" charset="0"/>
                <a:cs typeface="Calibri" panose="020F0502020204030204" pitchFamily="34" charset="0"/>
              </a:rPr>
              <a:t>Requires time, energy and money </a:t>
            </a:r>
          </a:p>
          <a:p>
            <a:pPr marL="685800" indent="-457200">
              <a:spcBef>
                <a:spcPts val="0"/>
              </a:spcBef>
              <a:spcAft>
                <a:spcPts val="0"/>
              </a:spcAft>
            </a:pPr>
            <a:r>
              <a:rPr lang="en-US" sz="2500" dirty="0">
                <a:ea typeface="Calibri" panose="020F0502020204030204" pitchFamily="34" charset="0"/>
                <a:cs typeface="Calibri" panose="020F0502020204030204" pitchFamily="34" charset="0"/>
              </a:rPr>
              <a:t>Expect discomfort and some resistance</a:t>
            </a:r>
          </a:p>
          <a:p>
            <a:pPr marL="685800" indent="-457200">
              <a:spcBef>
                <a:spcPts val="0"/>
              </a:spcBef>
              <a:spcAft>
                <a:spcPts val="0"/>
              </a:spcAft>
            </a:pPr>
            <a:r>
              <a:rPr lang="en-US" sz="2500" dirty="0">
                <a:ea typeface="Calibri" panose="020F0502020204030204" pitchFamily="34" charset="0"/>
                <a:cs typeface="Calibri" panose="020F0502020204030204" pitchFamily="34" charset="0"/>
              </a:rPr>
              <a:t>Set Measurable criteria</a:t>
            </a:r>
          </a:p>
          <a:p>
            <a:pPr marL="685800" indent="-457200">
              <a:spcBef>
                <a:spcPts val="0"/>
              </a:spcBef>
              <a:spcAft>
                <a:spcPts val="0"/>
              </a:spcAft>
            </a:pPr>
            <a:r>
              <a:rPr lang="en-US" sz="2500" dirty="0">
                <a:ea typeface="Calibri" panose="020F0502020204030204" pitchFamily="34" charset="0"/>
                <a:cs typeface="Calibri" panose="020F0502020204030204" pitchFamily="34" charset="0"/>
              </a:rPr>
              <a:t>Determine the organization’s readiness</a:t>
            </a:r>
            <a:endParaRPr lang="en-US" sz="25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16</a:t>
            </a:fld>
            <a:endParaRPr lang="en-US"/>
          </a:p>
        </p:txBody>
      </p:sp>
    </p:spTree>
    <p:extLst>
      <p:ext uri="{BB962C8B-B14F-4D97-AF65-F5344CB8AC3E}">
        <p14:creationId xmlns:p14="http://schemas.microsoft.com/office/powerpoint/2010/main" val="3871649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696200" cy="792162"/>
          </a:xfrm>
        </p:spPr>
        <p:txBody>
          <a:bodyPr/>
          <a:lstStyle/>
          <a:p>
            <a:r>
              <a:rPr lang="en-US" sz="800" dirty="0">
                <a:solidFill>
                  <a:schemeClr val="bg1">
                    <a:lumMod val="95000"/>
                  </a:schemeClr>
                </a:solidFill>
              </a:rPr>
              <a:t>&gt;&gt;Slide 17 </a:t>
            </a:r>
            <a:br>
              <a:rPr lang="en-US" sz="800" dirty="0">
                <a:solidFill>
                  <a:schemeClr val="bg1">
                    <a:lumMod val="95000"/>
                  </a:schemeClr>
                </a:solidFill>
              </a:rPr>
            </a:br>
            <a:r>
              <a:rPr lang="en-US" dirty="0"/>
              <a:t>DEI Process</a:t>
            </a:r>
            <a:endParaRPr lang="en-US" i="1" dirty="0">
              <a:solidFill>
                <a:srgbClr val="FF0000"/>
              </a:solidFill>
            </a:endParaRPr>
          </a:p>
        </p:txBody>
      </p:sp>
      <p:sp>
        <p:nvSpPr>
          <p:cNvPr id="2" name="Content Placeholder 1"/>
          <p:cNvSpPr>
            <a:spLocks noGrp="1"/>
          </p:cNvSpPr>
          <p:nvPr>
            <p:ph idx="1"/>
          </p:nvPr>
        </p:nvSpPr>
        <p:spPr>
          <a:xfrm>
            <a:off x="304800" y="1142999"/>
            <a:ext cx="8610600" cy="5241925"/>
          </a:xfrm>
        </p:spPr>
        <p:txBody>
          <a:bodyPr/>
          <a:lstStyle/>
          <a:p>
            <a:pPr marL="685800" indent="-457200">
              <a:spcBef>
                <a:spcPts val="0"/>
              </a:spcBef>
              <a:spcAft>
                <a:spcPts val="0"/>
              </a:spcAft>
              <a:buFont typeface="+mj-lt"/>
              <a:buAutoNum type="arabicPeriod"/>
            </a:pPr>
            <a:r>
              <a:rPr lang="en-US" sz="2400" dirty="0">
                <a:effectLst/>
                <a:ea typeface="Calibri" panose="020F0502020204030204" pitchFamily="34" charset="0"/>
                <a:cs typeface="Calibri" panose="020F0502020204030204" pitchFamily="34" charset="0"/>
              </a:rPr>
              <a:t>Assess your current state</a:t>
            </a:r>
          </a:p>
          <a:p>
            <a:pPr marL="1085850" lvl="1" indent="-457200">
              <a:spcBef>
                <a:spcPts val="0"/>
              </a:spcBef>
              <a:spcAft>
                <a:spcPts val="0"/>
              </a:spcAft>
            </a:pPr>
            <a:r>
              <a:rPr lang="en-US" sz="2400" dirty="0">
                <a:ea typeface="Calibri" panose="020F0502020204030204" pitchFamily="34" charset="0"/>
                <a:cs typeface="Calibri" panose="020F0502020204030204" pitchFamily="34" charset="0"/>
              </a:rPr>
              <a:t>Mission and values</a:t>
            </a:r>
          </a:p>
          <a:p>
            <a:pPr marL="1085850" lvl="1" indent="-457200">
              <a:spcBef>
                <a:spcPts val="0"/>
              </a:spcBef>
              <a:spcAft>
                <a:spcPts val="0"/>
              </a:spcAft>
            </a:pPr>
            <a:r>
              <a:rPr lang="en-US" sz="2400" dirty="0">
                <a:effectLst/>
                <a:ea typeface="Calibri" panose="020F0502020204030204" pitchFamily="34" charset="0"/>
                <a:cs typeface="Calibri" panose="020F0502020204030204" pitchFamily="34" charset="0"/>
              </a:rPr>
              <a:t>Programs and Clients served</a:t>
            </a:r>
          </a:p>
          <a:p>
            <a:pPr marL="1085850" lvl="1" indent="-457200">
              <a:spcBef>
                <a:spcPts val="0"/>
              </a:spcBef>
              <a:spcAft>
                <a:spcPts val="0"/>
              </a:spcAft>
            </a:pPr>
            <a:r>
              <a:rPr lang="en-US" sz="2400" dirty="0">
                <a:ea typeface="Calibri" panose="020F0502020204030204" pitchFamily="34" charset="0"/>
                <a:cs typeface="Calibri" panose="020F0502020204030204" pitchFamily="34" charset="0"/>
              </a:rPr>
              <a:t>Governance</a:t>
            </a:r>
          </a:p>
          <a:p>
            <a:pPr marL="1085850" lvl="1" indent="-457200">
              <a:spcBef>
                <a:spcPts val="0"/>
              </a:spcBef>
              <a:spcAft>
                <a:spcPts val="0"/>
              </a:spcAft>
            </a:pPr>
            <a:r>
              <a:rPr lang="en-US" sz="2400" dirty="0">
                <a:effectLst/>
                <a:ea typeface="Calibri" panose="020F0502020204030204" pitchFamily="34" charset="0"/>
                <a:cs typeface="Calibri" panose="020F0502020204030204" pitchFamily="34" charset="0"/>
              </a:rPr>
              <a:t>Internal Policies and Practices</a:t>
            </a:r>
          </a:p>
          <a:p>
            <a:pPr marL="1085850" lvl="1" indent="-457200">
              <a:spcBef>
                <a:spcPts val="0"/>
              </a:spcBef>
              <a:spcAft>
                <a:spcPts val="0"/>
              </a:spcAft>
            </a:pPr>
            <a:r>
              <a:rPr lang="en-US" sz="2400" dirty="0">
                <a:ea typeface="Calibri" panose="020F0502020204030204" pitchFamily="34" charset="0"/>
                <a:cs typeface="Calibri" panose="020F0502020204030204" pitchFamily="34" charset="0"/>
              </a:rPr>
              <a:t>Donor Cultivation</a:t>
            </a:r>
          </a:p>
          <a:p>
            <a:pPr marL="685800" indent="-457200">
              <a:spcBef>
                <a:spcPts val="0"/>
              </a:spcBef>
              <a:spcAft>
                <a:spcPts val="0"/>
              </a:spcAft>
              <a:buFont typeface="+mj-lt"/>
              <a:buAutoNum type="arabicPeriod"/>
            </a:pPr>
            <a:r>
              <a:rPr lang="en-US" sz="2400" dirty="0">
                <a:effectLst/>
                <a:ea typeface="Calibri" panose="020F0502020204030204" pitchFamily="34" charset="0"/>
                <a:cs typeface="Calibri" panose="020F0502020204030204" pitchFamily="34" charset="0"/>
              </a:rPr>
              <a:t>Develop initiatives aligned with your strategic plan</a:t>
            </a:r>
          </a:p>
          <a:p>
            <a:pPr marL="685800" indent="-457200">
              <a:spcBef>
                <a:spcPts val="0"/>
              </a:spcBef>
              <a:spcAft>
                <a:spcPts val="0"/>
              </a:spcAft>
              <a:buFont typeface="+mj-lt"/>
              <a:buAutoNum type="arabicPeriod"/>
            </a:pPr>
            <a:r>
              <a:rPr lang="en-US" sz="2400" dirty="0">
                <a:effectLst/>
                <a:ea typeface="Calibri" panose="020F0502020204030204" pitchFamily="34" charset="0"/>
                <a:cs typeface="Calibri" panose="020F0502020204030204" pitchFamily="34" charset="0"/>
              </a:rPr>
              <a:t>Determine an implementation/roadmap</a:t>
            </a:r>
          </a:p>
          <a:p>
            <a:pPr marL="1085850" lvl="1" indent="-457200">
              <a:spcBef>
                <a:spcPts val="0"/>
              </a:spcBef>
              <a:spcAft>
                <a:spcPts val="0"/>
              </a:spcAft>
            </a:pPr>
            <a:r>
              <a:rPr lang="en-US" sz="2400" dirty="0">
                <a:effectLst/>
                <a:ea typeface="Calibri" panose="020F0502020204030204" pitchFamily="34" charset="0"/>
                <a:cs typeface="Calibri" panose="020F0502020204030204" pitchFamily="34" charset="0"/>
              </a:rPr>
              <a:t>Including:</a:t>
            </a:r>
          </a:p>
          <a:p>
            <a:pPr marL="628650" lvl="1" indent="0">
              <a:spcBef>
                <a:spcPts val="0"/>
              </a:spcBef>
              <a:spcAft>
                <a:spcPts val="0"/>
              </a:spcAft>
              <a:buNone/>
            </a:pPr>
            <a:r>
              <a:rPr lang="en-US" sz="2400" dirty="0">
                <a:ea typeface="Calibri" panose="020F0502020204030204" pitchFamily="34" charset="0"/>
                <a:cs typeface="Calibri" panose="020F0502020204030204" pitchFamily="34" charset="0"/>
              </a:rPr>
              <a:t>		</a:t>
            </a:r>
            <a:r>
              <a:rPr lang="en-US" sz="2400" dirty="0">
                <a:effectLst/>
                <a:ea typeface="Calibri" panose="020F0502020204030204" pitchFamily="34" charset="0"/>
                <a:cs typeface="Calibri" panose="020F0502020204030204" pitchFamily="34" charset="0"/>
              </a:rPr>
              <a:t> Education and Training</a:t>
            </a:r>
          </a:p>
          <a:p>
            <a:pPr marL="628650" lvl="1" indent="0">
              <a:spcBef>
                <a:spcPts val="0"/>
              </a:spcBef>
              <a:spcAft>
                <a:spcPts val="0"/>
              </a:spcAft>
              <a:buNone/>
            </a:pPr>
            <a:r>
              <a:rPr lang="en-US" sz="2400" dirty="0">
                <a:ea typeface="Calibri" panose="020F0502020204030204" pitchFamily="34" charset="0"/>
                <a:cs typeface="Calibri" panose="020F0502020204030204" pitchFamily="34" charset="0"/>
              </a:rPr>
              <a:t>		 </a:t>
            </a:r>
            <a:r>
              <a:rPr lang="en-US" sz="2400" dirty="0">
                <a:effectLst/>
                <a:ea typeface="Calibri" panose="020F0502020204030204" pitchFamily="34" charset="0"/>
                <a:cs typeface="Calibri" panose="020F0502020204030204" pitchFamily="34" charset="0"/>
              </a:rPr>
              <a:t>Communication Plan</a:t>
            </a:r>
          </a:p>
          <a:p>
            <a:pPr marL="685800" indent="-457200">
              <a:spcBef>
                <a:spcPts val="0"/>
              </a:spcBef>
              <a:spcAft>
                <a:spcPts val="0"/>
              </a:spcAft>
              <a:buFont typeface="+mj-lt"/>
              <a:buAutoNum type="arabicPeriod"/>
            </a:pPr>
            <a:r>
              <a:rPr lang="en-US" sz="2400" dirty="0">
                <a:ea typeface="Calibri" panose="020F0502020204030204" pitchFamily="34" charset="0"/>
                <a:cs typeface="Calibri" panose="020F0502020204030204" pitchFamily="34" charset="0"/>
              </a:rPr>
              <a:t>Evaluation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a:p>
        </p:txBody>
      </p:sp>
    </p:spTree>
    <p:extLst>
      <p:ext uri="{BB962C8B-B14F-4D97-AF65-F5344CB8AC3E}">
        <p14:creationId xmlns:p14="http://schemas.microsoft.com/office/powerpoint/2010/main" val="3790541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958CD5-C813-C82C-8F3F-745B3032CD81}"/>
              </a:ext>
            </a:extLst>
          </p:cNvPr>
          <p:cNvSpPr>
            <a:spLocks noGrp="1"/>
          </p:cNvSpPr>
          <p:nvPr>
            <p:ph type="title"/>
          </p:nvPr>
        </p:nvSpPr>
        <p:spPr>
          <a:xfrm>
            <a:off x="304800" y="2255838"/>
            <a:ext cx="8458200" cy="1020762"/>
          </a:xfrm>
        </p:spPr>
        <p:txBody>
          <a:bodyPr/>
          <a:lstStyle/>
          <a:p>
            <a:pPr algn="ctr"/>
            <a:r>
              <a:rPr lang="en-US" sz="800" dirty="0">
                <a:solidFill>
                  <a:schemeClr val="bg1">
                    <a:lumMod val="95000"/>
                  </a:schemeClr>
                </a:solidFill>
              </a:rPr>
              <a:t>&gt;&gt;Slide 18</a:t>
            </a:r>
            <a:br>
              <a:rPr lang="en-US" sz="800" dirty="0">
                <a:solidFill>
                  <a:schemeClr val="bg1">
                    <a:lumMod val="95000"/>
                  </a:schemeClr>
                </a:solidFill>
              </a:rPr>
            </a:br>
            <a:r>
              <a:rPr lang="en-US" dirty="0"/>
              <a:t>Bill Henning, Executive Director</a:t>
            </a:r>
            <a:br>
              <a:rPr lang="en-US" dirty="0"/>
            </a:br>
            <a:r>
              <a:rPr lang="en-US" dirty="0"/>
              <a:t>Boston Center for Independent Living (BCIL)</a:t>
            </a:r>
          </a:p>
        </p:txBody>
      </p:sp>
      <p:sp>
        <p:nvSpPr>
          <p:cNvPr id="3" name="Slide Number Placeholder 2">
            <a:extLst>
              <a:ext uri="{FF2B5EF4-FFF2-40B4-BE49-F238E27FC236}">
                <a16:creationId xmlns:a16="http://schemas.microsoft.com/office/drawing/2014/main" id="{C75C0B77-BA54-2411-72E1-E24170297096}"/>
              </a:ext>
            </a:extLst>
          </p:cNvPr>
          <p:cNvSpPr>
            <a:spLocks noGrp="1"/>
          </p:cNvSpPr>
          <p:nvPr>
            <p:ph type="sldNum" sz="quarter" idx="10"/>
          </p:nvPr>
        </p:nvSpPr>
        <p:spPr/>
        <p:txBody>
          <a:bodyPr/>
          <a:lstStyle/>
          <a:p>
            <a:pPr>
              <a:defRPr/>
            </a:pPr>
            <a:fld id="{F2DF5F09-D78D-44DB-A338-E90D23C46220}" type="slidenum">
              <a:rPr lang="en-US" smtClean="0"/>
              <a:pPr>
                <a:defRPr/>
              </a:pPr>
              <a:t>18</a:t>
            </a:fld>
            <a:endParaRPr lang="en-US"/>
          </a:p>
        </p:txBody>
      </p:sp>
    </p:spTree>
    <p:extLst>
      <p:ext uri="{BB962C8B-B14F-4D97-AF65-F5344CB8AC3E}">
        <p14:creationId xmlns:p14="http://schemas.microsoft.com/office/powerpoint/2010/main" val="2703651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077200" cy="792162"/>
          </a:xfrm>
        </p:spPr>
        <p:txBody>
          <a:bodyPr/>
          <a:lstStyle/>
          <a:p>
            <a:r>
              <a:rPr lang="en-US" sz="800" dirty="0">
                <a:solidFill>
                  <a:schemeClr val="bg1">
                    <a:lumMod val="95000"/>
                  </a:schemeClr>
                </a:solidFill>
              </a:rPr>
              <a:t>&gt;&gt;Slide 19 </a:t>
            </a:r>
            <a:br>
              <a:rPr lang="en-US" sz="800" dirty="0">
                <a:solidFill>
                  <a:schemeClr val="bg1">
                    <a:lumMod val="95000"/>
                  </a:schemeClr>
                </a:solidFill>
              </a:rPr>
            </a:br>
            <a:r>
              <a:rPr lang="en-US" b="1" i="0" dirty="0">
                <a:effectLst/>
              </a:rPr>
              <a:t>Consumer Control as Reflected in Leadership</a:t>
            </a:r>
            <a:endParaRPr lang="en-US" i="1" dirty="0"/>
          </a:p>
        </p:txBody>
      </p:sp>
      <p:sp>
        <p:nvSpPr>
          <p:cNvPr id="2" name="Content Placeholder 1"/>
          <p:cNvSpPr>
            <a:spLocks noGrp="1"/>
          </p:cNvSpPr>
          <p:nvPr>
            <p:ph idx="1"/>
          </p:nvPr>
        </p:nvSpPr>
        <p:spPr>
          <a:xfrm>
            <a:off x="304800" y="1142999"/>
            <a:ext cx="8382000" cy="5241925"/>
          </a:xfrm>
        </p:spPr>
        <p:txBody>
          <a:bodyPr/>
          <a:lstStyle/>
          <a:p>
            <a:pPr>
              <a:spcBef>
                <a:spcPts val="0"/>
              </a:spcBef>
              <a:spcAft>
                <a:spcPts val="0"/>
              </a:spcAft>
            </a:pPr>
            <a:r>
              <a:rPr lang="en-US" b="0" i="0" dirty="0">
                <a:solidFill>
                  <a:srgbClr val="201F1E"/>
                </a:solidFill>
                <a:effectLst/>
              </a:rPr>
              <a:t>Not having every staff and public-facing message come from the director—even if the individual is a true representative of the community—because that centers all things in one spot in contradiction of consumer control.</a:t>
            </a:r>
          </a:p>
          <a:p>
            <a:pPr>
              <a:spcBef>
                <a:spcPts val="0"/>
              </a:spcBef>
              <a:spcAft>
                <a:spcPts val="0"/>
              </a:spcAft>
            </a:pPr>
            <a:r>
              <a:rPr lang="en-US" b="0" i="0" dirty="0">
                <a:solidFill>
                  <a:srgbClr val="201F1E"/>
                </a:solidFill>
                <a:effectLst/>
              </a:rPr>
              <a:t>It is consciously delegating responsibility and letting those best representative of an issue take the lead—and not only respecting this but facilitating it!</a:t>
            </a:r>
          </a:p>
          <a:p>
            <a:pPr>
              <a:spcBef>
                <a:spcPts val="0"/>
              </a:spcBef>
              <a:spcAft>
                <a:spcPts val="0"/>
              </a:spcAft>
            </a:pPr>
            <a:r>
              <a:rPr lang="en-US" b="0" i="0" dirty="0">
                <a:solidFill>
                  <a:srgbClr val="201F1E"/>
                </a:solidFill>
                <a:effectLst/>
              </a:rPr>
              <a:t>The more spokespersons, meeting and event facilitators, and decision makers that a center has, the better.</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a:p>
        </p:txBody>
      </p:sp>
    </p:spTree>
    <p:extLst>
      <p:ext uri="{BB962C8B-B14F-4D97-AF65-F5344CB8AC3E}">
        <p14:creationId xmlns:p14="http://schemas.microsoft.com/office/powerpoint/2010/main" val="1974250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2 </a:t>
            </a:r>
            <a:br>
              <a:rPr lang="en-US" sz="800" dirty="0">
                <a:solidFill>
                  <a:schemeClr val="bg1">
                    <a:lumMod val="95000"/>
                  </a:schemeClr>
                </a:solidFill>
              </a:rPr>
            </a:br>
            <a:r>
              <a:rPr lang="en-US" dirty="0"/>
              <a:t>Welcome and Housekeeping</a:t>
            </a:r>
          </a:p>
        </p:txBody>
      </p:sp>
      <p:sp>
        <p:nvSpPr>
          <p:cNvPr id="2" name="Content Placeholder 1"/>
          <p:cNvSpPr>
            <a:spLocks noGrp="1"/>
          </p:cNvSpPr>
          <p:nvPr>
            <p:ph idx="1"/>
          </p:nvPr>
        </p:nvSpPr>
        <p:spPr/>
        <p:txBody>
          <a:bodyPr/>
          <a:lstStyle/>
          <a:p>
            <a:r>
              <a:rPr lang="en-US" dirty="0"/>
              <a:t>CART Captioning &amp; ASL Interpreters are available.</a:t>
            </a:r>
          </a:p>
          <a:p>
            <a:r>
              <a:rPr lang="en-US" dirty="0"/>
              <a:t>We will have audience Q&amp;A today.  You may submit a question through: </a:t>
            </a:r>
          </a:p>
          <a:p>
            <a:pPr lvl="1"/>
            <a:r>
              <a:rPr lang="en-US" dirty="0"/>
              <a:t>Zoom Q&amp;A Tab</a:t>
            </a:r>
          </a:p>
          <a:p>
            <a:pPr lvl="1"/>
            <a:r>
              <a:rPr lang="en-US" dirty="0"/>
              <a:t>Phone callers only may press *9 on their keypad</a:t>
            </a:r>
          </a:p>
          <a:p>
            <a:r>
              <a:rPr lang="en-US" dirty="0"/>
              <a:t>Submit questions anytime, but we will wait for our Q&amp;A break to address them.</a:t>
            </a:r>
          </a:p>
          <a:p>
            <a:r>
              <a:rPr lang="en-US" dirty="0"/>
              <a:t>Please fill out the evaluation after today’s event.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a:t>
            </a:fld>
            <a:endParaRPr lang="en-US"/>
          </a:p>
        </p:txBody>
      </p:sp>
    </p:spTree>
    <p:extLst>
      <p:ext uri="{BB962C8B-B14F-4D97-AF65-F5344CB8AC3E}">
        <p14:creationId xmlns:p14="http://schemas.microsoft.com/office/powerpoint/2010/main" val="3494086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20 </a:t>
            </a:r>
            <a:br>
              <a:rPr lang="en-US" sz="800" dirty="0">
                <a:solidFill>
                  <a:schemeClr val="bg1">
                    <a:lumMod val="95000"/>
                  </a:schemeClr>
                </a:solidFill>
              </a:rPr>
            </a:br>
            <a:r>
              <a:rPr lang="en-US" b="1" i="0" dirty="0">
                <a:effectLst/>
              </a:rPr>
              <a:t>Consumer Control and DEI are Not</a:t>
            </a:r>
            <a:r>
              <a:rPr lang="en-US" b="1" i="0" dirty="0">
                <a:effectLst/>
                <a:latin typeface="Tahoma" panose="020B0604030504040204" pitchFamily="34" charset="0"/>
                <a:ea typeface="Tahoma" panose="020B0604030504040204" pitchFamily="34" charset="0"/>
                <a:cs typeface="Tahoma" panose="020B0604030504040204" pitchFamily="34" charset="0"/>
              </a:rPr>
              <a:t>‒</a:t>
            </a:r>
            <a:endParaRPr lang="en-US" i="1" dirty="0"/>
          </a:p>
        </p:txBody>
      </p:sp>
      <p:sp>
        <p:nvSpPr>
          <p:cNvPr id="2" name="Content Placeholder 1"/>
          <p:cNvSpPr>
            <a:spLocks noGrp="1"/>
          </p:cNvSpPr>
          <p:nvPr>
            <p:ph idx="1"/>
          </p:nvPr>
        </p:nvSpPr>
        <p:spPr>
          <a:xfrm>
            <a:off x="304800" y="1142999"/>
            <a:ext cx="8382000" cy="5241925"/>
          </a:xfrm>
        </p:spPr>
        <p:txBody>
          <a:bodyPr/>
          <a:lstStyle/>
          <a:p>
            <a:pPr>
              <a:spcBef>
                <a:spcPts val="0"/>
              </a:spcBef>
              <a:spcAft>
                <a:spcPts val="0"/>
              </a:spcAft>
            </a:pPr>
            <a:r>
              <a:rPr lang="en-US" i="0" dirty="0">
                <a:effectLst/>
              </a:rPr>
              <a:t>Just an outreach table.</a:t>
            </a:r>
          </a:p>
          <a:p>
            <a:pPr>
              <a:spcBef>
                <a:spcPts val="0"/>
              </a:spcBef>
              <a:spcAft>
                <a:spcPts val="0"/>
              </a:spcAft>
            </a:pPr>
            <a:r>
              <a:rPr lang="en-US" i="0" dirty="0">
                <a:effectLst/>
              </a:rPr>
              <a:t>Just having a DEI officer.</a:t>
            </a:r>
          </a:p>
          <a:p>
            <a:pPr>
              <a:spcBef>
                <a:spcPts val="0"/>
              </a:spcBef>
              <a:spcAft>
                <a:spcPts val="0"/>
              </a:spcAft>
            </a:pPr>
            <a:r>
              <a:rPr lang="en-US" i="0" dirty="0">
                <a:effectLst/>
              </a:rPr>
              <a:t>Just noting MLK Day and the ADA anniversary.</a:t>
            </a:r>
          </a:p>
          <a:p>
            <a:pPr>
              <a:spcBef>
                <a:spcPts val="0"/>
              </a:spcBef>
              <a:spcAft>
                <a:spcPts val="0"/>
              </a:spcAft>
            </a:pPr>
            <a:r>
              <a:rPr lang="en-US" i="0" dirty="0">
                <a:effectLst/>
              </a:rPr>
              <a:t>Just adding that you’re an affirmative employer to your job ads.</a:t>
            </a:r>
          </a:p>
          <a:p>
            <a:pPr>
              <a:spcBef>
                <a:spcPts val="0"/>
              </a:spcBef>
              <a:spcAft>
                <a:spcPts val="0"/>
              </a:spcAft>
            </a:pPr>
            <a:r>
              <a:rPr lang="en-US" i="0" dirty="0">
                <a:effectLst/>
              </a:rPr>
              <a:t>Just issuing messages stating a commitment to diversity.</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a:p>
        </p:txBody>
      </p:sp>
    </p:spTree>
    <p:extLst>
      <p:ext uri="{BB962C8B-B14F-4D97-AF65-F5344CB8AC3E}">
        <p14:creationId xmlns:p14="http://schemas.microsoft.com/office/powerpoint/2010/main" val="2573253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21 </a:t>
            </a:r>
            <a:br>
              <a:rPr lang="en-US" sz="800" dirty="0">
                <a:solidFill>
                  <a:schemeClr val="bg1">
                    <a:lumMod val="95000"/>
                  </a:schemeClr>
                </a:solidFill>
              </a:rPr>
            </a:br>
            <a:r>
              <a:rPr lang="en-US" dirty="0"/>
              <a:t>BCIL examples</a:t>
            </a:r>
            <a:endParaRPr lang="en-US" i="1" dirty="0">
              <a:solidFill>
                <a:srgbClr val="FF0000"/>
              </a:solidFill>
            </a:endParaRPr>
          </a:p>
        </p:txBody>
      </p:sp>
      <p:sp>
        <p:nvSpPr>
          <p:cNvPr id="2" name="Content Placeholder 1"/>
          <p:cNvSpPr>
            <a:spLocks noGrp="1"/>
          </p:cNvSpPr>
          <p:nvPr>
            <p:ph idx="1"/>
          </p:nvPr>
        </p:nvSpPr>
        <p:spPr>
          <a:xfrm>
            <a:off x="304800" y="1142999"/>
            <a:ext cx="8305800" cy="5241925"/>
          </a:xfrm>
        </p:spPr>
        <p:txBody>
          <a:bodyPr/>
          <a:lstStyle/>
          <a:p>
            <a:r>
              <a:rPr lang="en-US" sz="2400" dirty="0"/>
              <a:t>Antiracism committee efforts: profiles, trainings, dialogues, outreach, inclusion that is of, by, and for BIPOC persons—and everyone else!</a:t>
            </a:r>
          </a:p>
          <a:p>
            <a:r>
              <a:rPr lang="en-US" sz="2400" dirty="0"/>
              <a:t>Consumer voice in advocacy: giving prominence to consumers in media appearances, interactions with elected officials, at public hearings, as possible. Staff lays back and consumers represent the issues; absent this, the optimum is staff with disabilities most knowledgeable on an issue or concern leading. Recent examples include: remote work advocacy; wheelchair repairs advocacy; health care activism.</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21</a:t>
            </a:fld>
            <a:endParaRPr lang="en-US"/>
          </a:p>
        </p:txBody>
      </p:sp>
    </p:spTree>
    <p:extLst>
      <p:ext uri="{BB962C8B-B14F-4D97-AF65-F5344CB8AC3E}">
        <p14:creationId xmlns:p14="http://schemas.microsoft.com/office/powerpoint/2010/main" val="237591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22</a:t>
            </a:r>
            <a:br>
              <a:rPr lang="en-US" sz="800" dirty="0">
                <a:solidFill>
                  <a:schemeClr val="bg1">
                    <a:lumMod val="95000"/>
                  </a:schemeClr>
                </a:solidFill>
              </a:rPr>
            </a:br>
            <a:r>
              <a:rPr lang="en-US" dirty="0"/>
              <a:t>Evaluation Survey</a:t>
            </a:r>
            <a:endParaRPr lang="en-US" sz="2400" b="0" dirty="0"/>
          </a:p>
        </p:txBody>
      </p:sp>
      <p:sp>
        <p:nvSpPr>
          <p:cNvPr id="2" name="Content Placeholder 1"/>
          <p:cNvSpPr>
            <a:spLocks noGrp="1"/>
          </p:cNvSpPr>
          <p:nvPr>
            <p:ph idx="1"/>
          </p:nvPr>
        </p:nvSpPr>
        <p:spPr>
          <a:xfrm>
            <a:off x="304800" y="1219200"/>
            <a:ext cx="8382000" cy="5029200"/>
          </a:xfrm>
        </p:spPr>
        <p:txBody>
          <a:bodyPr/>
          <a:lstStyle/>
          <a:p>
            <a:pPr marL="0" indent="0">
              <a:buNone/>
            </a:pPr>
            <a:r>
              <a:rPr lang="en-US" dirty="0"/>
              <a:t>We appreciate your feedback! Look for the link in the Chat for your convenience as we approach the end of the presentation. </a:t>
            </a:r>
          </a:p>
          <a:p>
            <a:pPr marL="0" indent="0">
              <a:buNone/>
            </a:pPr>
            <a:endParaRPr lang="en-US" dirty="0"/>
          </a:p>
          <a:p>
            <a:pPr marL="0" indent="0">
              <a:buNone/>
            </a:pPr>
            <a:r>
              <a:rPr lang="en-US" i="1" dirty="0">
                <a:solidFill>
                  <a:srgbClr val="FF0000"/>
                </a:solidFill>
                <a:hlinkClick r:id="rId2"/>
              </a:rPr>
              <a:t>https://uthtmc.az1.qualtrics.com/jfe/form/SV_eRPhdI6cRdfhv2S</a:t>
            </a:r>
            <a:r>
              <a:rPr lang="en-US" i="1" dirty="0">
                <a:solidFill>
                  <a:srgbClr val="FF0000"/>
                </a:solidFill>
              </a:rPr>
              <a:t> </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22</a:t>
            </a:fld>
            <a:endParaRPr lang="en-US"/>
          </a:p>
        </p:txBody>
      </p:sp>
    </p:spTree>
    <p:extLst>
      <p:ext uri="{BB962C8B-B14F-4D97-AF65-F5344CB8AC3E}">
        <p14:creationId xmlns:p14="http://schemas.microsoft.com/office/powerpoint/2010/main" val="2912521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23</a:t>
            </a:r>
            <a:br>
              <a:rPr lang="en-US" sz="800" dirty="0">
                <a:solidFill>
                  <a:schemeClr val="bg1">
                    <a:lumMod val="95000"/>
                  </a:schemeClr>
                </a:solidFill>
              </a:rPr>
            </a:br>
            <a:r>
              <a:rPr lang="en-US" dirty="0">
                <a:effectLst/>
              </a:rPr>
              <a:t>Questions &amp; Discussion</a:t>
            </a:r>
            <a:endParaRPr lang="en-US" sz="2400" dirty="0">
              <a:effectLst/>
            </a:endParaRPr>
          </a:p>
        </p:txBody>
      </p:sp>
      <p:sp>
        <p:nvSpPr>
          <p:cNvPr id="3" name="Slide Number Placeholder 2"/>
          <p:cNvSpPr>
            <a:spLocks noGrp="1"/>
          </p:cNvSpPr>
          <p:nvPr>
            <p:ph type="sldNum" sz="quarter" idx="10"/>
          </p:nvPr>
        </p:nvSpPr>
        <p:spPr>
          <a:xfrm>
            <a:off x="6477000" y="6324600"/>
            <a:ext cx="2362200" cy="244475"/>
          </a:xfrm>
        </p:spPr>
        <p:txBody>
          <a:bodyPr/>
          <a:lstStyle/>
          <a:p>
            <a:pPr>
              <a:defRPr/>
            </a:pPr>
            <a:fld id="{F42DF3E2-0175-464B-95E4-5D6CFE698002}" type="slidenum">
              <a:rPr lang="en-US" smtClean="0"/>
              <a:pPr>
                <a:defRPr/>
              </a:pPr>
              <a:t>23</a:t>
            </a:fld>
            <a:endParaRPr lang="en-US" dirty="0"/>
          </a:p>
        </p:txBody>
      </p:sp>
    </p:spTree>
    <p:extLst>
      <p:ext uri="{BB962C8B-B14F-4D97-AF65-F5344CB8AC3E}">
        <p14:creationId xmlns:p14="http://schemas.microsoft.com/office/powerpoint/2010/main" val="4144009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D7A568-4330-4732-823B-21BD848F0AD0}"/>
              </a:ext>
            </a:extLst>
          </p:cNvPr>
          <p:cNvSpPr>
            <a:spLocks noGrp="1"/>
          </p:cNvSpPr>
          <p:nvPr>
            <p:ph idx="1"/>
          </p:nvPr>
        </p:nvSpPr>
        <p:spPr>
          <a:xfrm>
            <a:off x="381000" y="1219200"/>
            <a:ext cx="8610600" cy="5029200"/>
          </a:xfrm>
        </p:spPr>
        <p:txBody>
          <a:bodyPr/>
          <a:lstStyle/>
          <a:p>
            <a:r>
              <a:rPr lang="en-US" sz="2400" b="0" dirty="0"/>
              <a:t>Dr. Linda Groomes – lgroomes@achievingmypurpose.org</a:t>
            </a:r>
          </a:p>
          <a:p>
            <a:r>
              <a:rPr lang="en-US" sz="2400" dirty="0"/>
              <a:t>Bill Henning – bhenning@bostoncil.org</a:t>
            </a:r>
          </a:p>
          <a:p>
            <a:r>
              <a:rPr lang="en-US" sz="2400" dirty="0"/>
              <a:t>Bonnie O’Day – bonnoday@gmail.com</a:t>
            </a:r>
          </a:p>
          <a:p>
            <a:r>
              <a:rPr lang="en-US" sz="2400" dirty="0"/>
              <a:t>Richard Petty – rpetty@bcm.edu</a:t>
            </a:r>
            <a:endParaRPr lang="en-US" dirty="0"/>
          </a:p>
        </p:txBody>
      </p:sp>
      <p:sp>
        <p:nvSpPr>
          <p:cNvPr id="3" name="Slide Number Placeholder 2">
            <a:extLst>
              <a:ext uri="{FF2B5EF4-FFF2-40B4-BE49-F238E27FC236}">
                <a16:creationId xmlns:a16="http://schemas.microsoft.com/office/drawing/2014/main" id="{7E50A66E-6645-36A1-F540-D21514C7E3CE}"/>
              </a:ext>
            </a:extLst>
          </p:cNvPr>
          <p:cNvSpPr>
            <a:spLocks noGrp="1"/>
          </p:cNvSpPr>
          <p:nvPr>
            <p:ph type="sldNum" sz="quarter" idx="10"/>
          </p:nvPr>
        </p:nvSpPr>
        <p:spPr/>
        <p:txBody>
          <a:bodyPr/>
          <a:lstStyle/>
          <a:p>
            <a:pPr>
              <a:defRPr/>
            </a:pPr>
            <a:fld id="{F2DF5F09-D78D-44DB-A338-E90D23C46220}" type="slidenum">
              <a:rPr lang="en-US" smtClean="0"/>
              <a:pPr>
                <a:defRPr/>
              </a:pPr>
              <a:t>24</a:t>
            </a:fld>
            <a:endParaRPr lang="en-US"/>
          </a:p>
        </p:txBody>
      </p:sp>
      <p:sp>
        <p:nvSpPr>
          <p:cNvPr id="4" name="Title 3">
            <a:extLst>
              <a:ext uri="{FF2B5EF4-FFF2-40B4-BE49-F238E27FC236}">
                <a16:creationId xmlns:a16="http://schemas.microsoft.com/office/drawing/2014/main" id="{84BD1D79-1DD0-D9F0-445F-CB43D626B8C6}"/>
              </a:ext>
            </a:extLst>
          </p:cNvPr>
          <p:cNvSpPr>
            <a:spLocks noGrp="1"/>
          </p:cNvSpPr>
          <p:nvPr>
            <p:ph type="title"/>
          </p:nvPr>
        </p:nvSpPr>
        <p:spPr>
          <a:xfrm>
            <a:off x="381000" y="274638"/>
            <a:ext cx="7620000" cy="792162"/>
          </a:xfrm>
        </p:spPr>
        <p:txBody>
          <a:bodyPr/>
          <a:lstStyle/>
          <a:p>
            <a:r>
              <a:rPr lang="en-US" sz="500" dirty="0">
                <a:solidFill>
                  <a:schemeClr val="bg1">
                    <a:lumMod val="95000"/>
                  </a:schemeClr>
                </a:solidFill>
              </a:rPr>
              <a:t>&gt;&gt;Slide 24</a:t>
            </a:r>
            <a:br>
              <a:rPr lang="en-US" dirty="0">
                <a:solidFill>
                  <a:schemeClr val="bg1">
                    <a:lumMod val="95000"/>
                  </a:schemeClr>
                </a:solidFill>
              </a:rPr>
            </a:br>
            <a:r>
              <a:rPr lang="en-US" dirty="0"/>
              <a:t>Contact your presenters</a:t>
            </a:r>
          </a:p>
        </p:txBody>
      </p:sp>
    </p:spTree>
    <p:extLst>
      <p:ext uri="{BB962C8B-B14F-4D97-AF65-F5344CB8AC3E}">
        <p14:creationId xmlns:p14="http://schemas.microsoft.com/office/powerpoint/2010/main" val="464442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382000" cy="792162"/>
          </a:xfrm>
        </p:spPr>
        <p:txBody>
          <a:bodyPr/>
          <a:lstStyle/>
          <a:p>
            <a:r>
              <a:rPr lang="en-US" sz="800" dirty="0">
                <a:solidFill>
                  <a:schemeClr val="bg1">
                    <a:lumMod val="95000"/>
                  </a:schemeClr>
                </a:solidFill>
              </a:rPr>
              <a:t>&gt;&gt;Slide 25</a:t>
            </a:r>
            <a:br>
              <a:rPr lang="en-US" sz="800" dirty="0">
                <a:solidFill>
                  <a:schemeClr val="bg1">
                    <a:lumMod val="95000"/>
                  </a:schemeClr>
                </a:solidFill>
              </a:rPr>
            </a:br>
            <a:r>
              <a:rPr lang="en-US" dirty="0"/>
              <a:t>Final Questions and Evaluation Survey</a:t>
            </a:r>
            <a:endParaRPr lang="en-US" sz="2400" b="0" dirty="0"/>
          </a:p>
        </p:txBody>
      </p:sp>
      <p:sp>
        <p:nvSpPr>
          <p:cNvPr id="2" name="Content Placeholder 1"/>
          <p:cNvSpPr>
            <a:spLocks noGrp="1"/>
          </p:cNvSpPr>
          <p:nvPr>
            <p:ph idx="1"/>
          </p:nvPr>
        </p:nvSpPr>
        <p:spPr>
          <a:xfrm>
            <a:off x="457200" y="1219200"/>
            <a:ext cx="8610600" cy="5029200"/>
          </a:xfrm>
        </p:spPr>
        <p:txBody>
          <a:bodyPr/>
          <a:lstStyle/>
          <a:p>
            <a:r>
              <a:rPr lang="en-US" dirty="0"/>
              <a:t>Any final questions?</a:t>
            </a:r>
          </a:p>
          <a:p>
            <a:r>
              <a:rPr lang="en-US" dirty="0"/>
              <a:t>Directly following the webinar, you will see a short evaluation survey to complete on your screen. We appreciate your feedback!</a:t>
            </a:r>
          </a:p>
          <a:p>
            <a:endParaRPr lang="en-US" dirty="0"/>
          </a:p>
          <a:p>
            <a:pPr marL="0" indent="0">
              <a:buNone/>
            </a:pPr>
            <a:r>
              <a:rPr lang="en-US" i="1" dirty="0">
                <a:solidFill>
                  <a:srgbClr val="C00000"/>
                </a:solidFill>
                <a:hlinkClick r:id="rId2"/>
              </a:rPr>
              <a:t>https://uthtmc.az1.qualtrics.com/jfe/form/SV_eRPhdI6cRdfhv2S</a:t>
            </a:r>
            <a:r>
              <a:rPr lang="en-US" i="1" dirty="0">
                <a:solidFill>
                  <a:srgbClr val="C00000"/>
                </a:solidFill>
              </a:rPr>
              <a:t> </a:t>
            </a:r>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25</a:t>
            </a:fld>
            <a:endParaRPr lang="en-US"/>
          </a:p>
        </p:txBody>
      </p:sp>
    </p:spTree>
    <p:extLst>
      <p:ext uri="{BB962C8B-B14F-4D97-AF65-F5344CB8AC3E}">
        <p14:creationId xmlns:p14="http://schemas.microsoft.com/office/powerpoint/2010/main" val="471943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7696200" cy="792162"/>
          </a:xfrm>
        </p:spPr>
        <p:txBody>
          <a:bodyPr>
            <a:normAutofit/>
          </a:bodyPr>
          <a:lstStyle/>
          <a:p>
            <a:r>
              <a:rPr lang="en-US" sz="800" dirty="0">
                <a:solidFill>
                  <a:schemeClr val="accent3">
                    <a:lumMod val="95000"/>
                  </a:schemeClr>
                </a:solidFill>
                <a:latin typeface="Arial Rounded MT Bold" panose="020F0704030504030204" pitchFamily="34" charset="0"/>
              </a:rPr>
              <a:t>&gt;&gt; Slide 26</a:t>
            </a:r>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8068235" cy="4840940"/>
          </a:xfrm>
        </p:spPr>
        <p:txBody>
          <a:bodyPr>
            <a:noAutofit/>
          </a:bodyPr>
          <a:lstStyle/>
          <a:p>
            <a:pPr marL="0" indent="0">
              <a:buNone/>
            </a:pPr>
            <a:r>
              <a:rPr lang="en-US" sz="240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843153" y="6290702"/>
            <a:ext cx="1996047" cy="365592"/>
          </a:xfrm>
          <a:prstGeom prst="rect">
            <a:avLst/>
          </a:prstGeom>
        </p:spPr>
        <p:txBody>
          <a:bodyPr/>
          <a:lstStyle/>
          <a:p>
            <a:fld id="{6153527D-BED1-478D-AC23-D9BDE0E418EC}" type="slidenum">
              <a:rPr lang="en-US" smtClean="0"/>
              <a:t>26</a:t>
            </a:fld>
            <a:endParaRPr lang="en-US" dirty="0"/>
          </a:p>
        </p:txBody>
      </p:sp>
    </p:spTree>
    <p:extLst>
      <p:ext uri="{BB962C8B-B14F-4D97-AF65-F5344CB8AC3E}">
        <p14:creationId xmlns:p14="http://schemas.microsoft.com/office/powerpoint/2010/main" val="5597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305800" cy="5638800"/>
          </a:xfrm>
        </p:spPr>
        <p:txBody>
          <a:bodyPr/>
          <a:lstStyle/>
          <a:p>
            <a:pPr algn="ctr"/>
            <a:r>
              <a:rPr lang="en-US" sz="600" b="1" dirty="0">
                <a:solidFill>
                  <a:schemeClr val="bg1">
                    <a:lumMod val="95000"/>
                  </a:schemeClr>
                </a:solidFill>
                <a:effectLst/>
                <a:latin typeface="+mj-lt"/>
                <a:ea typeface="+mj-ea"/>
                <a:cs typeface="+mj-cs"/>
              </a:rPr>
              <a:t>&gt;&gt;Slide 3</a:t>
            </a:r>
            <a:br>
              <a:rPr lang="en-US" sz="2800" b="1" dirty="0">
                <a:solidFill>
                  <a:schemeClr val="accent2"/>
                </a:solidFill>
                <a:effectLst/>
                <a:latin typeface="+mj-lt"/>
                <a:ea typeface="+mj-ea"/>
                <a:cs typeface="+mj-cs"/>
              </a:rPr>
            </a:br>
            <a:r>
              <a:rPr lang="en-US" sz="2800" b="1" dirty="0">
                <a:solidFill>
                  <a:schemeClr val="accent2"/>
                </a:solidFill>
                <a:effectLst/>
                <a:latin typeface="+mj-lt"/>
                <a:ea typeface="+mj-ea"/>
                <a:cs typeface="+mj-cs"/>
              </a:rPr>
              <a:t>IL-NET Biennial IL Virtual Institute</a:t>
            </a:r>
            <a:br>
              <a:rPr lang="en-US" sz="2800" b="1" dirty="0">
                <a:solidFill>
                  <a:schemeClr val="accent2"/>
                </a:solidFill>
                <a:effectLst/>
                <a:latin typeface="+mj-lt"/>
                <a:ea typeface="+mj-ea"/>
                <a:cs typeface="+mj-cs"/>
              </a:rPr>
            </a:br>
            <a:br>
              <a:rPr lang="en-US" sz="2800" b="1" dirty="0">
                <a:solidFill>
                  <a:schemeClr val="accent2"/>
                </a:solidFill>
                <a:effectLst/>
                <a:latin typeface="+mj-lt"/>
                <a:ea typeface="+mj-ea"/>
                <a:cs typeface="+mj-cs"/>
              </a:rPr>
            </a:br>
            <a:r>
              <a:rPr lang="en-US" b="1" dirty="0">
                <a:effectLst/>
                <a:ea typeface="Calibri" panose="020F0502020204030204" pitchFamily="34" charset="0"/>
              </a:rPr>
              <a:t>How Consumer Control and Diversity, Equity, and Inclusion (DEI) Advance Leadership of People with Disabilities</a:t>
            </a:r>
            <a:br>
              <a:rPr lang="en-US" dirty="0"/>
            </a:br>
            <a:br>
              <a:rPr lang="en-US" i="1" dirty="0"/>
            </a:br>
            <a:r>
              <a:rPr lang="en-US" sz="2400" i="1" dirty="0"/>
              <a:t>Presenters:</a:t>
            </a:r>
            <a:br>
              <a:rPr lang="en-US" sz="2400" i="1" dirty="0"/>
            </a:br>
            <a:r>
              <a:rPr lang="en-US" sz="2400" dirty="0"/>
              <a:t>Richard Petty</a:t>
            </a:r>
            <a:br>
              <a:rPr lang="en-US" sz="2400" i="1" dirty="0"/>
            </a:br>
            <a:r>
              <a:rPr lang="en-US" sz="2400" b="0" dirty="0"/>
              <a:t>Bonnie O’Day, Ph.D. </a:t>
            </a:r>
            <a:br>
              <a:rPr lang="en-US" sz="2400" b="0" dirty="0"/>
            </a:br>
            <a:r>
              <a:rPr lang="en-US" sz="2400" b="0" dirty="0"/>
              <a:t>Dr. Linda Groomes</a:t>
            </a:r>
            <a:br>
              <a:rPr lang="en-US" sz="2400" b="0" i="1" dirty="0"/>
            </a:br>
            <a:r>
              <a:rPr lang="en-US" sz="2400" b="0" dirty="0"/>
              <a:t>Bill Henning</a:t>
            </a:r>
            <a:br>
              <a:rPr lang="en-US" sz="2400" b="0" dirty="0"/>
            </a:br>
            <a:br>
              <a:rPr lang="en-US" sz="2400" b="0" dirty="0"/>
            </a:br>
            <a:r>
              <a:rPr lang="en-US" sz="2400" dirty="0"/>
              <a:t>September 7, 2022</a:t>
            </a:r>
            <a:endParaRPr lang="en-US" dirty="0"/>
          </a:p>
        </p:txBody>
      </p:sp>
      <p:sp>
        <p:nvSpPr>
          <p:cNvPr id="4" name="Slide Number Placeholder 3"/>
          <p:cNvSpPr>
            <a:spLocks noGrp="1"/>
          </p:cNvSpPr>
          <p:nvPr>
            <p:ph type="sldNum" sz="quarter" idx="10"/>
          </p:nvPr>
        </p:nvSpPr>
        <p:spPr>
          <a:xfrm>
            <a:off x="6553200" y="6324600"/>
            <a:ext cx="2362200" cy="244475"/>
          </a:xfrm>
        </p:spPr>
        <p:txBody>
          <a:bodyPr/>
          <a:lstStyle/>
          <a:p>
            <a:pPr>
              <a:defRPr/>
            </a:pPr>
            <a:fld id="{C7C8ACA3-9F92-4AD5-9E39-716CB6917A7B}" type="slidenum">
              <a:rPr lang="en-US" smtClean="0"/>
              <a:pPr>
                <a:defRPr/>
              </a:pPr>
              <a:t>3</a:t>
            </a:fld>
            <a:endParaRPr lang="en-US" dirty="0"/>
          </a:p>
        </p:txBody>
      </p:sp>
    </p:spTree>
    <p:extLst>
      <p:ext uri="{BB962C8B-B14F-4D97-AF65-F5344CB8AC3E}">
        <p14:creationId xmlns:p14="http://schemas.microsoft.com/office/powerpoint/2010/main" val="1289212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Meet the Presenters</a:t>
            </a:r>
          </a:p>
        </p:txBody>
      </p:sp>
      <p:sp>
        <p:nvSpPr>
          <p:cNvPr id="2" name="Content Placeholder 1"/>
          <p:cNvSpPr>
            <a:spLocks noGrp="1"/>
          </p:cNvSpPr>
          <p:nvPr>
            <p:ph idx="1"/>
          </p:nvPr>
        </p:nvSpPr>
        <p:spPr>
          <a:xfrm>
            <a:off x="259702" y="1066800"/>
            <a:ext cx="8503298" cy="5029200"/>
          </a:xfrm>
        </p:spPr>
        <p:txBody>
          <a:bodyPr/>
          <a:lstStyle/>
          <a:p>
            <a:r>
              <a:rPr lang="en-US" sz="2350" dirty="0">
                <a:effectLst/>
                <a:ea typeface="Times New Roman" panose="02020603050405020304" pitchFamily="18" charset="0"/>
                <a:cs typeface="Times New Roman" panose="02020603050405020304" pitchFamily="18" charset="0"/>
              </a:rPr>
              <a:t>Richard Petty, Project Director, IL-NET National Training &amp; Technical Assistance Center for Independent Living; ILRU Co-Director; former CIL Executive Director, Mainstream</a:t>
            </a:r>
            <a:endParaRPr lang="en-US" sz="2350" dirty="0"/>
          </a:p>
          <a:p>
            <a:r>
              <a:rPr lang="en-US" sz="2350" b="0" dirty="0"/>
              <a:t>Bonnie O’Day, Ph.D. </a:t>
            </a:r>
            <a:r>
              <a:rPr lang="en-US" sz="2350" dirty="0"/>
              <a:t>–</a:t>
            </a:r>
            <a:r>
              <a:rPr lang="en-US" sz="2350" b="0" dirty="0"/>
              <a:t> </a:t>
            </a:r>
            <a:r>
              <a:rPr lang="en-US" sz="2350" dirty="0">
                <a:effectLst/>
                <a:ea typeface="Times New Roman" panose="02020603050405020304" pitchFamily="18" charset="0"/>
              </a:rPr>
              <a:t>Former Director </a:t>
            </a:r>
            <a:r>
              <a:rPr lang="en-US" sz="2350" dirty="0">
                <a:effectLst/>
                <a:ea typeface="Calibri" panose="020F0502020204030204" pitchFamily="34" charset="0"/>
              </a:rPr>
              <a:t>of the Boston Center for Independent Living, Southwest Center for Independent </a:t>
            </a:r>
            <a:r>
              <a:rPr lang="en-US" sz="2350" dirty="0">
                <a:ea typeface="Calibri" panose="020F0502020204030204" pitchFamily="34" charset="0"/>
              </a:rPr>
              <a:t>L</a:t>
            </a:r>
            <a:r>
              <a:rPr lang="en-US" sz="2350" dirty="0">
                <a:effectLst/>
                <a:ea typeface="Calibri" panose="020F0502020204030204" pitchFamily="34" charset="0"/>
              </a:rPr>
              <a:t>iving in Minnesota and the Endependence Center in Hampton Roads, Virginia</a:t>
            </a:r>
          </a:p>
          <a:p>
            <a:r>
              <a:rPr lang="en-US" sz="2350" b="0" dirty="0"/>
              <a:t>Dr. Linda Groomes, </a:t>
            </a:r>
            <a:r>
              <a:rPr lang="en-US" sz="2400" b="0" dirty="0"/>
              <a:t>President &amp; </a:t>
            </a:r>
            <a:r>
              <a:rPr lang="en-US" sz="2400" dirty="0"/>
              <a:t>CEO of Achieving My Purpose. As a DEI consultant, she h</a:t>
            </a:r>
            <a:r>
              <a:rPr lang="en-US" sz="2400" b="0" i="0" dirty="0">
                <a:effectLst/>
              </a:rPr>
              <a:t>as directed diversity efforts for major corporations, educational institutions, government entities, and nonprofit organizations. </a:t>
            </a:r>
            <a:endParaRPr lang="en-US" sz="2400" b="0" dirty="0"/>
          </a:p>
          <a:p>
            <a:r>
              <a:rPr lang="en-US" sz="2350" dirty="0"/>
              <a:t>Bill Henning – Executive Director, Boston Center for Independence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405311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958CD5-C813-C82C-8F3F-745B3032CD81}"/>
              </a:ext>
            </a:extLst>
          </p:cNvPr>
          <p:cNvSpPr>
            <a:spLocks noGrp="1"/>
          </p:cNvSpPr>
          <p:nvPr>
            <p:ph type="title"/>
          </p:nvPr>
        </p:nvSpPr>
        <p:spPr>
          <a:xfrm>
            <a:off x="685800" y="2255838"/>
            <a:ext cx="7772400" cy="792162"/>
          </a:xfrm>
        </p:spPr>
        <p:txBody>
          <a:bodyPr/>
          <a:lstStyle/>
          <a:p>
            <a:pPr algn="ctr"/>
            <a:r>
              <a:rPr lang="en-US" sz="800" dirty="0">
                <a:solidFill>
                  <a:schemeClr val="bg1">
                    <a:lumMod val="95000"/>
                  </a:schemeClr>
                </a:solidFill>
              </a:rPr>
              <a:t>&gt;&gt;Slide 5</a:t>
            </a:r>
            <a:br>
              <a:rPr lang="en-US" sz="800" dirty="0">
                <a:solidFill>
                  <a:schemeClr val="bg1">
                    <a:lumMod val="95000"/>
                  </a:schemeClr>
                </a:solidFill>
              </a:rPr>
            </a:br>
            <a:r>
              <a:rPr lang="en-US" dirty="0"/>
              <a:t>Richard Petty, </a:t>
            </a:r>
            <a:r>
              <a:rPr lang="en-US" dirty="0">
                <a:ea typeface="Times New Roman" panose="02020603050405020304" pitchFamily="18" charset="0"/>
                <a:cs typeface="Times New Roman" panose="02020603050405020304" pitchFamily="18" charset="0"/>
              </a:rPr>
              <a:t>Project Director, </a:t>
            </a:r>
            <a:br>
              <a:rPr lang="en-US" dirty="0">
                <a:ea typeface="Times New Roman" panose="02020603050405020304" pitchFamily="18" charset="0"/>
                <a:cs typeface="Times New Roman" panose="02020603050405020304" pitchFamily="18" charset="0"/>
              </a:rPr>
            </a:br>
            <a:r>
              <a:rPr lang="en-US" dirty="0">
                <a:ea typeface="Times New Roman" panose="02020603050405020304" pitchFamily="18" charset="0"/>
                <a:cs typeface="Times New Roman" panose="02020603050405020304" pitchFamily="18" charset="0"/>
              </a:rPr>
              <a:t>IL-NET National Training &amp; Technical Assistance Center for Independent Living</a:t>
            </a:r>
            <a:endParaRPr lang="en-US" dirty="0"/>
          </a:p>
        </p:txBody>
      </p:sp>
      <p:sp>
        <p:nvSpPr>
          <p:cNvPr id="3" name="Slide Number Placeholder 2">
            <a:extLst>
              <a:ext uri="{FF2B5EF4-FFF2-40B4-BE49-F238E27FC236}">
                <a16:creationId xmlns:a16="http://schemas.microsoft.com/office/drawing/2014/main" id="{C75C0B77-BA54-2411-72E1-E24170297096}"/>
              </a:ext>
            </a:extLst>
          </p:cNvPr>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val="4103524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spcAft>
                <a:spcPts val="0"/>
              </a:spcAft>
            </a:pPr>
            <a:r>
              <a:rPr lang="en-US" b="0" i="0" dirty="0">
                <a:solidFill>
                  <a:srgbClr val="000000"/>
                </a:solidFill>
                <a:effectLst/>
              </a:rPr>
              <a:t>Describe how consumer control became important for people with disabilities in their direction of their own lives and for them as leaders.</a:t>
            </a:r>
          </a:p>
          <a:p>
            <a:pPr>
              <a:spcBef>
                <a:spcPts val="0"/>
              </a:spcBef>
              <a:spcAft>
                <a:spcPts val="0"/>
              </a:spcAft>
            </a:pPr>
            <a:r>
              <a:rPr lang="en-US" b="0" i="0" dirty="0">
                <a:solidFill>
                  <a:srgbClr val="000000"/>
                </a:solidFill>
                <a:effectLst/>
              </a:rPr>
              <a:t>Describe how CILs can align their practices for more diverse, equitable, and inclusive programs. </a:t>
            </a:r>
          </a:p>
          <a:p>
            <a:pPr>
              <a:spcBef>
                <a:spcPts val="0"/>
              </a:spcBef>
              <a:spcAft>
                <a:spcPts val="0"/>
              </a:spcAft>
            </a:pPr>
            <a:r>
              <a:rPr lang="en-US" b="0" i="0" dirty="0">
                <a:solidFill>
                  <a:srgbClr val="000000"/>
                </a:solidFill>
                <a:effectLst/>
              </a:rPr>
              <a:t>Describe how CILs can advance leadership through consumer control and DEI.</a:t>
            </a:r>
            <a:endParaRPr lang="en-US" dirty="0">
              <a:effectLst/>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a:p>
        </p:txBody>
      </p:sp>
      <p:sp>
        <p:nvSpPr>
          <p:cNvPr id="4" name="Title 3"/>
          <p:cNvSpPr>
            <a:spLocks noGrp="1"/>
          </p:cNvSpPr>
          <p:nvPr>
            <p:ph type="title"/>
          </p:nvPr>
        </p:nvSpPr>
        <p:spPr/>
        <p:txBody>
          <a:bodyPr/>
          <a:lstStyle/>
          <a:p>
            <a:r>
              <a:rPr lang="en-US" sz="800" dirty="0">
                <a:solidFill>
                  <a:schemeClr val="bg1">
                    <a:lumMod val="95000"/>
                  </a:schemeClr>
                </a:solidFill>
              </a:rPr>
              <a:t>&gt;&gt;Slide 6 </a:t>
            </a:r>
            <a:br>
              <a:rPr lang="en-US" sz="800" dirty="0">
                <a:solidFill>
                  <a:schemeClr val="bg1">
                    <a:lumMod val="95000"/>
                  </a:schemeClr>
                </a:solidFill>
              </a:rPr>
            </a:br>
            <a:r>
              <a:rPr lang="en-US" dirty="0"/>
              <a:t>What You Will Learn</a:t>
            </a:r>
            <a:endParaRPr lang="en-US" i="1" dirty="0">
              <a:solidFill>
                <a:srgbClr val="FF0000"/>
              </a:solidFill>
            </a:endParaRPr>
          </a:p>
        </p:txBody>
      </p:sp>
    </p:spTree>
    <p:extLst>
      <p:ext uri="{BB962C8B-B14F-4D97-AF65-F5344CB8AC3E}">
        <p14:creationId xmlns:p14="http://schemas.microsoft.com/office/powerpoint/2010/main" val="909317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503237"/>
            <a:ext cx="7696200" cy="884237"/>
          </a:xfrm>
        </p:spPr>
        <p:txBody>
          <a:bodyPr/>
          <a:lstStyle/>
          <a:p>
            <a:r>
              <a:rPr lang="en-US" sz="800" dirty="0">
                <a:solidFill>
                  <a:schemeClr val="bg1">
                    <a:lumMod val="95000"/>
                  </a:schemeClr>
                </a:solidFill>
              </a:rPr>
              <a:t>&gt;&gt;Slide 7 </a:t>
            </a:r>
            <a:br>
              <a:rPr lang="en-US" sz="800" dirty="0">
                <a:solidFill>
                  <a:schemeClr val="bg1">
                    <a:lumMod val="95000"/>
                  </a:schemeClr>
                </a:solidFill>
              </a:rPr>
            </a:br>
            <a:r>
              <a:rPr lang="en-US" dirty="0"/>
              <a:t>Importance of Consumer Control and Disability-Led Organizations</a:t>
            </a:r>
            <a:endParaRPr lang="en-US" i="1" dirty="0">
              <a:solidFill>
                <a:srgbClr val="FF0000"/>
              </a:solidFill>
            </a:endParaRPr>
          </a:p>
        </p:txBody>
      </p:sp>
      <p:sp>
        <p:nvSpPr>
          <p:cNvPr id="2" name="Content Placeholder 1"/>
          <p:cNvSpPr>
            <a:spLocks noGrp="1"/>
          </p:cNvSpPr>
          <p:nvPr>
            <p:ph idx="1"/>
          </p:nvPr>
        </p:nvSpPr>
        <p:spPr>
          <a:xfrm>
            <a:off x="304800" y="1616075"/>
            <a:ext cx="8534400" cy="5241925"/>
          </a:xfrm>
        </p:spPr>
        <p:txBody>
          <a:bodyPr/>
          <a:lstStyle/>
          <a:p>
            <a:pPr>
              <a:spcBef>
                <a:spcPts val="0"/>
              </a:spcBef>
              <a:spcAft>
                <a:spcPts val="0"/>
              </a:spcAft>
            </a:pPr>
            <a:r>
              <a:rPr lang="en-US" sz="2400" b="0" i="0" dirty="0">
                <a:solidFill>
                  <a:srgbClr val="201F1E"/>
                </a:solidFill>
                <a:effectLst/>
              </a:rPr>
              <a:t>Why consumer control and disability-led organizations were needed</a:t>
            </a:r>
          </a:p>
          <a:p>
            <a:pPr>
              <a:spcBef>
                <a:spcPts val="0"/>
              </a:spcBef>
              <a:spcAft>
                <a:spcPts val="0"/>
              </a:spcAft>
            </a:pPr>
            <a:r>
              <a:rPr lang="en-US" sz="2400" b="0" i="0" dirty="0">
                <a:solidFill>
                  <a:srgbClr val="201F1E"/>
                </a:solidFill>
                <a:effectLst/>
              </a:rPr>
              <a:t>Example―Ed Roberts</a:t>
            </a:r>
          </a:p>
          <a:p>
            <a:pPr lvl="1">
              <a:spcBef>
                <a:spcPts val="0"/>
              </a:spcBef>
              <a:spcAft>
                <a:spcPts val="0"/>
              </a:spcAft>
            </a:pPr>
            <a:r>
              <a:rPr lang="en-US" sz="2400" b="0" i="0" dirty="0">
                <a:solidFill>
                  <a:srgbClr val="201F1E"/>
                </a:solidFill>
                <a:effectLst/>
              </a:rPr>
              <a:t>A person with significant physical disabilities</a:t>
            </a:r>
          </a:p>
          <a:p>
            <a:pPr lvl="1">
              <a:spcBef>
                <a:spcPts val="0"/>
              </a:spcBef>
              <a:spcAft>
                <a:spcPts val="0"/>
              </a:spcAft>
            </a:pPr>
            <a:r>
              <a:rPr lang="en-US" sz="2400" b="0" i="0" dirty="0">
                <a:solidFill>
                  <a:srgbClr val="201F1E"/>
                </a:solidFill>
                <a:effectLst/>
              </a:rPr>
              <a:t>Considered not feasible for rehabilitation by State rehabilitation agency</a:t>
            </a:r>
          </a:p>
          <a:p>
            <a:pPr lvl="1">
              <a:spcBef>
                <a:spcPts val="0"/>
              </a:spcBef>
              <a:spcAft>
                <a:spcPts val="0"/>
              </a:spcAft>
            </a:pPr>
            <a:r>
              <a:rPr lang="en-US" sz="2400" b="0" i="0" dirty="0">
                <a:solidFill>
                  <a:srgbClr val="201F1E"/>
                </a:solidFill>
                <a:effectLst/>
              </a:rPr>
              <a:t>Later became head of that agency</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val="3722674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3E04D3-3B2E-2B7F-BE92-5568AFA4E45B}"/>
              </a:ext>
            </a:extLst>
          </p:cNvPr>
          <p:cNvSpPr>
            <a:spLocks noGrp="1"/>
          </p:cNvSpPr>
          <p:nvPr>
            <p:ph idx="1"/>
          </p:nvPr>
        </p:nvSpPr>
        <p:spPr>
          <a:xfrm>
            <a:off x="457200" y="1219200"/>
            <a:ext cx="8305800" cy="5029200"/>
          </a:xfrm>
        </p:spPr>
        <p:txBody>
          <a:bodyPr/>
          <a:lstStyle/>
          <a:p>
            <a:pPr>
              <a:spcBef>
                <a:spcPts val="0"/>
              </a:spcBef>
              <a:spcAft>
                <a:spcPts val="0"/>
              </a:spcAft>
            </a:pPr>
            <a:r>
              <a:rPr lang="en-US" sz="2300" b="0" i="0" dirty="0">
                <a:solidFill>
                  <a:srgbClr val="201F1E"/>
                </a:solidFill>
                <a:effectLst/>
              </a:rPr>
              <a:t>View Ed Roberts on 60 Minutes with Harry Reasoner </a:t>
            </a:r>
            <a:r>
              <a:rPr lang="en-US" sz="2300" b="0" i="0" dirty="0">
                <a:solidFill>
                  <a:srgbClr val="201F1E"/>
                </a:solidFill>
                <a:effectLst/>
                <a:hlinkClick r:id="rId2"/>
              </a:rPr>
              <a:t>https://www.youtube.com/watch?v=ZxidR5SZXxA</a:t>
            </a:r>
            <a:endParaRPr lang="en-US" sz="2300" b="0" i="0" dirty="0">
              <a:solidFill>
                <a:srgbClr val="201F1E"/>
              </a:solidFill>
              <a:effectLst/>
            </a:endParaRPr>
          </a:p>
          <a:p>
            <a:pPr lvl="1">
              <a:spcBef>
                <a:spcPts val="0"/>
              </a:spcBef>
              <a:spcAft>
                <a:spcPts val="0"/>
              </a:spcAft>
            </a:pPr>
            <a:r>
              <a:rPr lang="en-US" sz="2300" b="0" i="0" dirty="0">
                <a:solidFill>
                  <a:srgbClr val="201F1E"/>
                </a:solidFill>
                <a:effectLst/>
              </a:rPr>
              <a:t>Listen to what Roberts says about how little people believed people with disabilities could achieve.</a:t>
            </a:r>
          </a:p>
          <a:p>
            <a:pPr lvl="1">
              <a:spcBef>
                <a:spcPts val="0"/>
              </a:spcBef>
              <a:spcAft>
                <a:spcPts val="0"/>
              </a:spcAft>
            </a:pPr>
            <a:r>
              <a:rPr lang="en-US" sz="2300" b="0" i="0" dirty="0">
                <a:solidFill>
                  <a:srgbClr val="201F1E"/>
                </a:solidFill>
                <a:effectLst/>
              </a:rPr>
              <a:t>Listen for what Roberts said about how we must serve and act as role models.</a:t>
            </a:r>
          </a:p>
          <a:p>
            <a:pPr lvl="1">
              <a:spcBef>
                <a:spcPts val="0"/>
              </a:spcBef>
              <a:spcAft>
                <a:spcPts val="0"/>
              </a:spcAft>
            </a:pPr>
            <a:r>
              <a:rPr lang="en-US" sz="2300" b="0" i="0" dirty="0">
                <a:solidFill>
                  <a:srgbClr val="201F1E"/>
                </a:solidFill>
                <a:effectLst/>
              </a:rPr>
              <a:t>All this points to our great need for disability community leadership.</a:t>
            </a:r>
          </a:p>
          <a:p>
            <a:pPr marL="0">
              <a:spcBef>
                <a:spcPts val="0"/>
              </a:spcBef>
              <a:spcAft>
                <a:spcPts val="0"/>
              </a:spcAft>
            </a:pPr>
            <a:r>
              <a:rPr lang="en-US" sz="2300" b="0" i="0" dirty="0">
                <a:solidFill>
                  <a:srgbClr val="201F1E"/>
                </a:solidFill>
                <a:effectLst/>
              </a:rPr>
              <a:t>Up </a:t>
            </a:r>
            <a:r>
              <a:rPr lang="en-US" sz="2300" dirty="0">
                <a:solidFill>
                  <a:srgbClr val="201F1E"/>
                </a:solidFill>
              </a:rPr>
              <a:t>Next: </a:t>
            </a:r>
            <a:r>
              <a:rPr lang="en-US" sz="2300" b="0" i="0" dirty="0">
                <a:solidFill>
                  <a:srgbClr val="201F1E"/>
                </a:solidFill>
                <a:effectLst/>
              </a:rPr>
              <a:t>Dr. Bonnie O’Day</a:t>
            </a:r>
          </a:p>
          <a:p>
            <a:pPr lvl="1">
              <a:spcBef>
                <a:spcPts val="0"/>
              </a:spcBef>
              <a:spcAft>
                <a:spcPts val="0"/>
              </a:spcAft>
            </a:pPr>
            <a:r>
              <a:rPr lang="en-US" sz="2300" b="0" i="0" dirty="0">
                <a:solidFill>
                  <a:srgbClr val="201F1E"/>
                </a:solidFill>
                <a:effectLst/>
              </a:rPr>
              <a:t>Her presentation of why consumer control was needed and how it began.</a:t>
            </a:r>
          </a:p>
          <a:p>
            <a:pPr lvl="1">
              <a:spcBef>
                <a:spcPts val="0"/>
              </a:spcBef>
              <a:spcAft>
                <a:spcPts val="0"/>
              </a:spcAft>
            </a:pPr>
            <a:r>
              <a:rPr lang="en-US" sz="2300" b="0" i="0" dirty="0">
                <a:solidFill>
                  <a:srgbClr val="201F1E"/>
                </a:solidFill>
                <a:effectLst/>
              </a:rPr>
              <a:t>Examples of how she helped others to develop leadership skills in her role as a CIL director.</a:t>
            </a:r>
            <a:endParaRPr lang="en-US" sz="2300" dirty="0"/>
          </a:p>
        </p:txBody>
      </p:sp>
      <p:sp>
        <p:nvSpPr>
          <p:cNvPr id="3" name="Slide Number Placeholder 2">
            <a:extLst>
              <a:ext uri="{FF2B5EF4-FFF2-40B4-BE49-F238E27FC236}">
                <a16:creationId xmlns:a16="http://schemas.microsoft.com/office/drawing/2014/main" id="{7B748E88-AF2E-7723-12BA-2063764E5598}"/>
              </a:ext>
            </a:extLst>
          </p:cNvPr>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
        <p:nvSpPr>
          <p:cNvPr id="4" name="Title 3">
            <a:extLst>
              <a:ext uri="{FF2B5EF4-FFF2-40B4-BE49-F238E27FC236}">
                <a16:creationId xmlns:a16="http://schemas.microsoft.com/office/drawing/2014/main" id="{BB37BA55-B10A-6090-8F72-FCF73DA43842}"/>
              </a:ext>
            </a:extLst>
          </p:cNvPr>
          <p:cNvSpPr>
            <a:spLocks noGrp="1"/>
          </p:cNvSpPr>
          <p:nvPr>
            <p:ph type="title"/>
          </p:nvPr>
        </p:nvSpPr>
        <p:spPr>
          <a:xfrm>
            <a:off x="457200" y="274638"/>
            <a:ext cx="7696200" cy="792162"/>
          </a:xfrm>
        </p:spPr>
        <p:txBody>
          <a:bodyPr/>
          <a:lstStyle/>
          <a:p>
            <a:r>
              <a:rPr lang="en-US" sz="500" dirty="0">
                <a:solidFill>
                  <a:schemeClr val="bg1">
                    <a:lumMod val="95000"/>
                  </a:schemeClr>
                </a:solidFill>
              </a:rPr>
              <a:t>&gt;&gt;Slide 8</a:t>
            </a:r>
            <a:br>
              <a:rPr lang="en-US" dirty="0">
                <a:solidFill>
                  <a:schemeClr val="bg1">
                    <a:lumMod val="95000"/>
                  </a:schemeClr>
                </a:solidFill>
              </a:rPr>
            </a:br>
            <a:r>
              <a:rPr lang="en-US" dirty="0"/>
              <a:t>Homework Assignment </a:t>
            </a:r>
          </a:p>
        </p:txBody>
      </p:sp>
    </p:spTree>
    <p:extLst>
      <p:ext uri="{BB962C8B-B14F-4D97-AF65-F5344CB8AC3E}">
        <p14:creationId xmlns:p14="http://schemas.microsoft.com/office/powerpoint/2010/main" val="159329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958CD5-C813-C82C-8F3F-745B3032CD81}"/>
              </a:ext>
            </a:extLst>
          </p:cNvPr>
          <p:cNvSpPr>
            <a:spLocks noGrp="1"/>
          </p:cNvSpPr>
          <p:nvPr>
            <p:ph type="title"/>
          </p:nvPr>
        </p:nvSpPr>
        <p:spPr>
          <a:xfrm>
            <a:off x="838200" y="3246438"/>
            <a:ext cx="7620000" cy="792162"/>
          </a:xfrm>
        </p:spPr>
        <p:txBody>
          <a:bodyPr/>
          <a:lstStyle/>
          <a:p>
            <a:pPr algn="ctr"/>
            <a:r>
              <a:rPr lang="en-US" sz="800" dirty="0">
                <a:solidFill>
                  <a:schemeClr val="bg1">
                    <a:lumMod val="95000"/>
                  </a:schemeClr>
                </a:solidFill>
              </a:rPr>
              <a:t>&gt;&gt;Slide 9</a:t>
            </a:r>
            <a:br>
              <a:rPr lang="en-US" sz="800" dirty="0">
                <a:solidFill>
                  <a:schemeClr val="bg1">
                    <a:lumMod val="95000"/>
                  </a:schemeClr>
                </a:solidFill>
              </a:rPr>
            </a:br>
            <a:r>
              <a:rPr lang="en-US" dirty="0"/>
              <a:t>Bonnie O’Day, Ph.D.</a:t>
            </a:r>
            <a:br>
              <a:rPr lang="en-US" dirty="0"/>
            </a:br>
            <a:r>
              <a:rPr lang="en-US" dirty="0">
                <a:ea typeface="Times New Roman" panose="02020603050405020304" pitchFamily="18" charset="0"/>
              </a:rPr>
              <a:t>Former Director,</a:t>
            </a:r>
            <a:r>
              <a:rPr lang="en-US" dirty="0">
                <a:ea typeface="Calibri" panose="020F0502020204030204" pitchFamily="34" charset="0"/>
              </a:rPr>
              <a:t> Boston Center for Independent Living, Southwest Center for Independent Living and the </a:t>
            </a:r>
            <a:br>
              <a:rPr lang="en-US" dirty="0">
                <a:ea typeface="Calibri" panose="020F0502020204030204" pitchFamily="34" charset="0"/>
              </a:rPr>
            </a:br>
            <a:r>
              <a:rPr lang="en-US" dirty="0">
                <a:ea typeface="Calibri" panose="020F0502020204030204" pitchFamily="34" charset="0"/>
              </a:rPr>
              <a:t>Endependence Center</a:t>
            </a:r>
            <a:endParaRPr lang="en-US" dirty="0"/>
          </a:p>
        </p:txBody>
      </p:sp>
      <p:sp>
        <p:nvSpPr>
          <p:cNvPr id="3" name="Slide Number Placeholder 2">
            <a:extLst>
              <a:ext uri="{FF2B5EF4-FFF2-40B4-BE49-F238E27FC236}">
                <a16:creationId xmlns:a16="http://schemas.microsoft.com/office/drawing/2014/main" id="{C75C0B77-BA54-2411-72E1-E24170297096}"/>
              </a:ext>
            </a:extLst>
          </p:cNvPr>
          <p:cNvSpPr>
            <a:spLocks noGrp="1"/>
          </p:cNvSpPr>
          <p:nvPr>
            <p:ph type="sldNum" sz="quarter" idx="10"/>
          </p:nvPr>
        </p:nvSpPr>
        <p:spPr/>
        <p:txBody>
          <a:bodyPr/>
          <a:lstStyle/>
          <a:p>
            <a:pPr>
              <a:defRPr/>
            </a:pPr>
            <a:fld id="{F2DF5F09-D78D-44DB-A338-E90D23C46220}" type="slidenum">
              <a:rPr lang="en-US" smtClean="0"/>
              <a:pPr>
                <a:defRPr/>
              </a:pPr>
              <a:t>9</a:t>
            </a:fld>
            <a:endParaRPr lang="en-US"/>
          </a:p>
        </p:txBody>
      </p:sp>
    </p:spTree>
    <p:extLst>
      <p:ext uri="{BB962C8B-B14F-4D97-AF65-F5344CB8AC3E}">
        <p14:creationId xmlns:p14="http://schemas.microsoft.com/office/powerpoint/2010/main" val="319320327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23790</TotalTime>
  <Words>1509</Words>
  <Application>Microsoft Office PowerPoint</Application>
  <PresentationFormat>On-screen Show (4:3)</PresentationFormat>
  <Paragraphs>160</Paragraphs>
  <Slides>26</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 Rounded MT Bold</vt:lpstr>
      <vt:lpstr>Tahoma</vt:lpstr>
      <vt:lpstr>Default Design</vt:lpstr>
      <vt:lpstr>&gt;&gt;Slide 1  Independent Living Research Utilization</vt:lpstr>
      <vt:lpstr>&gt;&gt;Slide 2  Welcome and Housekeeping</vt:lpstr>
      <vt:lpstr>&gt;&gt;Slide 3 IL-NET Biennial IL Virtual Institute  How Consumer Control and Diversity, Equity, and Inclusion (DEI) Advance Leadership of People with Disabilities  Presenters: Richard Petty Bonnie O’Day, Ph.D.  Dr. Linda Groomes Bill Henning  September 7, 2022</vt:lpstr>
      <vt:lpstr>&gt;&gt;Slide 4  Meet the Presenters</vt:lpstr>
      <vt:lpstr>&gt;&gt;Slide 5 Richard Petty, Project Director,  IL-NET National Training &amp; Technical Assistance Center for Independent Living</vt:lpstr>
      <vt:lpstr>&gt;&gt;Slide 6  What You Will Learn</vt:lpstr>
      <vt:lpstr>&gt;&gt;Slide 7  Importance of Consumer Control and Disability-Led Organizations</vt:lpstr>
      <vt:lpstr>&gt;&gt;Slide 8 Homework Assignment </vt:lpstr>
      <vt:lpstr>&gt;&gt;Slide 9 Bonnie O’Day, Ph.D. Former Director, Boston Center for Independent Living, Southwest Center for Independent Living and the  Endependence Center</vt:lpstr>
      <vt:lpstr>&gt;&gt;Slide 10  Foundations of the IL Movement </vt:lpstr>
      <vt:lpstr>&gt;&gt;Slide 11 Medical Model of Disability</vt:lpstr>
      <vt:lpstr>&gt;&gt;Slide 12 Consumer Control: Central to Our Movement</vt:lpstr>
      <vt:lpstr>&gt;&gt;Slide 13 Consumer Control: At the CIL Level</vt:lpstr>
      <vt:lpstr>&gt;&gt;Slide 14 Consumer Control Advances Leadership</vt:lpstr>
      <vt:lpstr>&gt;&gt;Slide 15 Dr. Linda Groomes, President &amp; CEO Achieving my Purpose</vt:lpstr>
      <vt:lpstr>&gt;&gt;Slide 16 Key Elements for Authentic DEI Change</vt:lpstr>
      <vt:lpstr>&gt;&gt;Slide 17  DEI Process</vt:lpstr>
      <vt:lpstr>&gt;&gt;Slide 18 Bill Henning, Executive Director Boston Center for Independent Living (BCIL)</vt:lpstr>
      <vt:lpstr>&gt;&gt;Slide 19  Consumer Control as Reflected in Leadership</vt:lpstr>
      <vt:lpstr>&gt;&gt;Slide 20  Consumer Control and DEI are Not‒</vt:lpstr>
      <vt:lpstr>&gt;&gt;Slide 21  BCIL examples</vt:lpstr>
      <vt:lpstr>&gt;&gt;Slide 22 Evaluation Survey</vt:lpstr>
      <vt:lpstr>&gt;&gt;Slide 23 Questions &amp; Discussion</vt:lpstr>
      <vt:lpstr>&gt;&gt;Slide 24 Contact your presenters</vt:lpstr>
      <vt:lpstr>&gt;&gt;Slide 25 Final Questions and Evaluation Survey</vt:lpstr>
      <vt:lpstr>&gt;&gt; Slide 26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IL Diversity and Leadership</dc:title>
  <dc:creator>eubanks</dc:creator>
  <cp:lastModifiedBy>Carol Eubanks</cp:lastModifiedBy>
  <cp:revision>632</cp:revision>
  <cp:lastPrinted>2018-09-12T11:52:12Z</cp:lastPrinted>
  <dcterms:created xsi:type="dcterms:W3CDTF">2011-01-05T14:17:40Z</dcterms:created>
  <dcterms:modified xsi:type="dcterms:W3CDTF">2022-09-06T20:03:04Z</dcterms:modified>
</cp:coreProperties>
</file>