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636" r:id="rId2"/>
    <p:sldId id="758" r:id="rId3"/>
    <p:sldId id="759" r:id="rId4"/>
    <p:sldId id="760" r:id="rId5"/>
    <p:sldId id="829" r:id="rId6"/>
    <p:sldId id="761" r:id="rId7"/>
    <p:sldId id="768" r:id="rId8"/>
    <p:sldId id="769" r:id="rId9"/>
    <p:sldId id="770" r:id="rId10"/>
    <p:sldId id="771" r:id="rId11"/>
    <p:sldId id="767" r:id="rId12"/>
    <p:sldId id="793" r:id="rId13"/>
    <p:sldId id="795" r:id="rId14"/>
    <p:sldId id="823" r:id="rId15"/>
    <p:sldId id="824" r:id="rId16"/>
    <p:sldId id="821" r:id="rId17"/>
    <p:sldId id="825" r:id="rId18"/>
    <p:sldId id="826" r:id="rId19"/>
    <p:sldId id="827" r:id="rId20"/>
    <p:sldId id="828" r:id="rId21"/>
    <p:sldId id="751" r:id="rId22"/>
    <p:sldId id="822" r:id="rId23"/>
    <p:sldId id="764"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 id="1" name="Jerri Davison" initials="JD" lastIdx="6" clrIdx="1">
    <p:extLst>
      <p:ext uri="{19B8F6BF-5375-455C-9EA6-DF929625EA0E}">
        <p15:presenceInfo xmlns:p15="http://schemas.microsoft.com/office/powerpoint/2012/main" userId="S-1-5-21-1436191093-2433587255-765818421-11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05" autoAdjust="0"/>
    <p:restoredTop sz="96120" autoAdjust="0"/>
  </p:normalViewPr>
  <p:slideViewPr>
    <p:cSldViewPr>
      <p:cViewPr varScale="1">
        <p:scale>
          <a:sx n="103" d="100"/>
          <a:sy n="103" d="100"/>
        </p:scale>
        <p:origin x="26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p:scale>
          <a:sx n="100" d="100"/>
          <a:sy n="100" d="100"/>
        </p:scale>
        <p:origin x="2352" y="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9/1/2022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90770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40FD86-9BCF-4886-A05C-E17597BA8168}" type="slidenum">
              <a:rPr lang="en-US" smtClean="0"/>
              <a:t>23</a:t>
            </a:fld>
            <a:endParaRPr lang="en-US"/>
          </a:p>
        </p:txBody>
      </p:sp>
    </p:spTree>
    <p:extLst>
      <p:ext uri="{BB962C8B-B14F-4D97-AF65-F5344CB8AC3E}">
        <p14:creationId xmlns:p14="http://schemas.microsoft.com/office/powerpoint/2010/main" val="218883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600"/>
            </a:lvl2pPr>
            <a:lvl3pPr>
              <a:defRPr sz="2600"/>
            </a:lvl3pPr>
            <a:lvl4pPr>
              <a:defRPr sz="2600"/>
            </a:lvl4pPr>
            <a:lvl5pPr>
              <a:defRPr sz="2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a:p>
        </p:txBody>
      </p:sp>
      <p:sp>
        <p:nvSpPr>
          <p:cNvPr id="2" name="Title 1"/>
          <p:cNvSpPr>
            <a:spLocks noGrp="1"/>
          </p:cNvSpPr>
          <p:nvPr>
            <p:ph type="title"/>
          </p:nvPr>
        </p:nvSpPr>
        <p:spPr>
          <a:xfrm>
            <a:off x="228600" y="274638"/>
            <a:ext cx="7696200" cy="792162"/>
          </a:xfrm>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1978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D8417-5C5F-4D58-AB42-03357BB8F862}" type="datetime1">
              <a:rPr lang="en-US" smtClean="0"/>
              <a:t>9/1/2022</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617046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a:p>
        </p:txBody>
      </p:sp>
      <p:pic>
        <p:nvPicPr>
          <p:cNvPr id="7" name="Picture 6" descr="ILRU logo - ilru red block letters with blue &quot;eyebrow&quot; over it"/>
          <p:cNvPicPr>
            <a:picLocks noChangeAspect="1"/>
          </p:cNvPicPr>
          <p:nvPr userDrawn="1"/>
        </p:nvPicPr>
        <p:blipFill>
          <a:blip r:embed="rId8" cstate="print"/>
          <a:stretch>
            <a:fillRect/>
          </a:stretch>
        </p:blipFill>
        <p:spPr>
          <a:xfrm>
            <a:off x="8229600" y="76200"/>
            <a:ext cx="838200" cy="40132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0" r:id="rId5"/>
    <p:sldLayoutId id="2147483662" r:id="rId6"/>
  </p:sldLayoutIdLst>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Darrell@ncil.org" TargetMode="External"/><Relationship Id="rId2" Type="http://schemas.openxmlformats.org/officeDocument/2006/relationships/hyperlink" Target="mailto:judithheumann1@gmail.com" TargetMode="External"/><Relationship Id="rId1" Type="http://schemas.openxmlformats.org/officeDocument/2006/relationships/slideLayout" Target="../slideLayouts/slideLayout2.xml"/><Relationship Id="rId5" Type="http://schemas.openxmlformats.org/officeDocument/2006/relationships/hyperlink" Target="mailto:paulamcelwee.ilru@gmail.com" TargetMode="External"/><Relationship Id="rId4" Type="http://schemas.openxmlformats.org/officeDocument/2006/relationships/hyperlink" Target="mailto:louannk@skilonline.com"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urldefense.proofpoint.com/v2/url?u=https-3A__judithheumann.com_heumann-2Dperspective_&amp;d=DwMFAg&amp;c=ZQs-KZ8oxEw0p81sqgiaRA&amp;r=uGn_Vkl_JR-YWpk6ktqEcA&amp;m=PkqLECkm0tZEZlopiKPwsXmlPIg1JUXmcH50b8SbBstm0ZTe5RTaRkmPO96THseR&amp;s=u9178PQLK0WcQMROzWxG9gKhO6v1tG8TTtXM-PhxYDo&amp;e=" TargetMode="External"/><Relationship Id="rId2" Type="http://schemas.openxmlformats.org/officeDocument/2006/relationships/hyperlink" Target="https://urldefense.proofpoint.com/v2/url?u=https-3A__judithheumann.com_&amp;d=DwMFAg&amp;c=ZQs-KZ8oxEw0p81sqgiaRA&amp;r=uGn_Vkl_JR-YWpk6ktqEcA&amp;m=PkqLECkm0tZEZlopiKPwsXmlPIg1JUXmcH50b8SbBstm0ZTe5RTaRkmPO96THseR&amp;s=HOQO-2ZAB352XmOTZdyg64Yv7vDgKQot2pruDxCpovc&amp;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0"/>
            <a:ext cx="8855064" cy="859730"/>
          </a:xfrm>
        </p:spPr>
        <p:txBody>
          <a:bodyPr>
            <a:noAutofit/>
          </a:bodyPr>
          <a:lstStyle/>
          <a:p>
            <a:pPr algn="ctr"/>
            <a:r>
              <a:rPr lang="en-US" sz="600" dirty="0">
                <a:solidFill>
                  <a:schemeClr val="bg1">
                    <a:lumMod val="95000"/>
                  </a:schemeClr>
                </a:solidFill>
              </a:rPr>
              <a:t>&gt;&gt;Slide 1 </a:t>
            </a:r>
            <a:br>
              <a:rPr lang="en-US" sz="600" dirty="0">
                <a:solidFill>
                  <a:schemeClr val="bg1">
                    <a:lumMod val="95000"/>
                  </a:schemeClr>
                </a:solidFill>
              </a:rPr>
            </a:br>
            <a:r>
              <a:rPr lang="en-US" sz="1600" dirty="0"/>
              <a:t>Independent Living Research Utilization</a:t>
            </a:r>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93" y="859730"/>
            <a:ext cx="7352413" cy="5312470"/>
          </a:xfrm>
          <a:prstGeom prst="rect">
            <a:avLst/>
          </a:prstGeom>
        </p:spPr>
      </p:pic>
      <p:sp>
        <p:nvSpPr>
          <p:cNvPr id="3" name="Slide Number Placeholder 2"/>
          <p:cNvSpPr>
            <a:spLocks noGrp="1"/>
          </p:cNvSpPr>
          <p:nvPr>
            <p:ph type="sldNum" sz="quarter" idx="10"/>
          </p:nvPr>
        </p:nvSpPr>
        <p:spPr>
          <a:xfrm>
            <a:off x="6553200" y="6248400"/>
            <a:ext cx="2362200" cy="244475"/>
          </a:xfrm>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639336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10 </a:t>
            </a:r>
            <a:br>
              <a:rPr lang="en-US" sz="800" dirty="0">
                <a:solidFill>
                  <a:schemeClr val="bg1">
                    <a:lumMod val="95000"/>
                  </a:schemeClr>
                </a:solidFill>
              </a:rPr>
            </a:br>
            <a:r>
              <a:rPr lang="en-US" dirty="0"/>
              <a:t>Three waves of empowerment:</a:t>
            </a:r>
            <a:endParaRPr lang="en-US" i="1" dirty="0">
              <a:solidFill>
                <a:srgbClr val="FF0000"/>
              </a:solidFill>
            </a:endParaRPr>
          </a:p>
        </p:txBody>
      </p:sp>
      <p:sp>
        <p:nvSpPr>
          <p:cNvPr id="2" name="Content Placeholder 1"/>
          <p:cNvSpPr>
            <a:spLocks noGrp="1"/>
          </p:cNvSpPr>
          <p:nvPr>
            <p:ph idx="1"/>
          </p:nvPr>
        </p:nvSpPr>
        <p:spPr>
          <a:xfrm>
            <a:off x="304800" y="1142999"/>
            <a:ext cx="8610600" cy="5241925"/>
          </a:xfrm>
        </p:spPr>
        <p:txBody>
          <a:bodyPr/>
          <a:lstStyle/>
          <a:p>
            <a:pPr marL="685800" indent="-457200">
              <a:spcBef>
                <a:spcPts val="0"/>
              </a:spcBef>
              <a:spcAft>
                <a:spcPts val="0"/>
              </a:spcAft>
              <a:buFont typeface="+mj-lt"/>
              <a:buAutoNum type="arabicPeriod"/>
            </a:pPr>
            <a:r>
              <a:rPr lang="en-US" sz="2400" dirty="0">
                <a:effectLst/>
                <a:ea typeface="Calibri" panose="020F0502020204030204" pitchFamily="34" charset="0"/>
                <a:cs typeface="Calibri" panose="020F0502020204030204" pitchFamily="34" charset="0"/>
              </a:rPr>
              <a:t>We follow the leader; we define ourselves according to what we were taught by our parents, teachers, clergy, political leaders, and other influential people in our communities.</a:t>
            </a:r>
          </a:p>
          <a:p>
            <a:pPr marL="685800" indent="-457200">
              <a:spcBef>
                <a:spcPts val="0"/>
              </a:spcBef>
              <a:spcAft>
                <a:spcPts val="0"/>
              </a:spcAft>
              <a:buFont typeface="+mj-lt"/>
              <a:buAutoNum type="arabicPeriod"/>
            </a:pPr>
            <a:r>
              <a:rPr lang="en-US" sz="2400" dirty="0">
                <a:ea typeface="Calibri" panose="020F0502020204030204" pitchFamily="34" charset="0"/>
                <a:cs typeface="Calibri" panose="020F0502020204030204" pitchFamily="34" charset="0"/>
              </a:rPr>
              <a:t>We learn to follow ourselves. We claim our own identities, dreams, plans and goals and reject what doesn’t fit us anymore.</a:t>
            </a:r>
          </a:p>
          <a:p>
            <a:pPr marL="685800" indent="-457200">
              <a:spcBef>
                <a:spcPts val="0"/>
              </a:spcBef>
              <a:spcAft>
                <a:spcPts val="0"/>
              </a:spcAft>
              <a:buFont typeface="+mj-lt"/>
              <a:buAutoNum type="arabicPeriod"/>
            </a:pPr>
            <a:r>
              <a:rPr lang="en-US" sz="2400" dirty="0">
                <a:effectLst/>
                <a:ea typeface="Calibri" panose="020F0502020204030204" pitchFamily="34" charset="0"/>
                <a:cs typeface="Calibri" panose="020F0502020204030204" pitchFamily="34" charset="0"/>
              </a:rPr>
              <a:t>We continue following ourselves but we learn how to make space for others to follow themselves. </a:t>
            </a:r>
          </a:p>
          <a:p>
            <a:pPr marL="685800" indent="-457200">
              <a:spcBef>
                <a:spcPts val="0"/>
              </a:spcBef>
              <a:spcAft>
                <a:spcPts val="0"/>
              </a:spcAft>
              <a:buFont typeface="+mj-lt"/>
              <a:buAutoNum type="arabicPeriod"/>
            </a:pPr>
            <a:endParaRPr lang="en-US" sz="2400" dirty="0">
              <a:ea typeface="Calibri" panose="020F0502020204030204" pitchFamily="34" charset="0"/>
              <a:cs typeface="Calibri" panose="020F0502020204030204" pitchFamily="34" charset="0"/>
            </a:endParaRPr>
          </a:p>
          <a:p>
            <a:pPr marL="228600" indent="0">
              <a:spcBef>
                <a:spcPts val="0"/>
              </a:spcBef>
              <a:spcAft>
                <a:spcPts val="0"/>
              </a:spcAft>
              <a:buNone/>
            </a:pPr>
            <a:r>
              <a:rPr lang="en-US" sz="2400" dirty="0">
                <a:effectLst/>
                <a:ea typeface="Calibri" panose="020F0502020204030204" pitchFamily="34" charset="0"/>
                <a:cs typeface="Calibri" panose="020F0502020204030204" pitchFamily="34" charset="0"/>
              </a:rPr>
              <a:t>In a nutshell, that’s what CILs, the IL Program, and disability rights and disability justice can offer the world. Everyone can be a leader if we make space for them to do so. </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a:t>
            </a:fld>
            <a:endParaRPr lang="en-US"/>
          </a:p>
        </p:txBody>
      </p:sp>
    </p:spTree>
    <p:extLst>
      <p:ext uri="{BB962C8B-B14F-4D97-AF65-F5344CB8AC3E}">
        <p14:creationId xmlns:p14="http://schemas.microsoft.com/office/powerpoint/2010/main" val="1763359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458200" cy="792162"/>
          </a:xfrm>
        </p:spPr>
        <p:txBody>
          <a:bodyPr/>
          <a:lstStyle/>
          <a:p>
            <a:pPr lvl="3" algn="ctr"/>
            <a:r>
              <a:rPr lang="en-US" sz="800" dirty="0">
                <a:solidFill>
                  <a:schemeClr val="bg1">
                    <a:lumMod val="95000"/>
                  </a:schemeClr>
                </a:solidFill>
              </a:rPr>
              <a:t>&gt;&gt;Slide 11</a:t>
            </a:r>
            <a:br>
              <a:rPr lang="en-US" sz="800" dirty="0">
                <a:solidFill>
                  <a:schemeClr val="bg1">
                    <a:lumMod val="95000"/>
                  </a:schemeClr>
                </a:solidFill>
              </a:rPr>
            </a:br>
            <a:r>
              <a:rPr lang="en-US" dirty="0">
                <a:effectLst/>
              </a:rPr>
              <a:t>Questions &amp; Discussion</a:t>
            </a:r>
            <a:endParaRPr lang="en-US" sz="2400" dirty="0">
              <a:effectLst/>
            </a:endParaRPr>
          </a:p>
        </p:txBody>
      </p:sp>
      <p:sp>
        <p:nvSpPr>
          <p:cNvPr id="3" name="Slide Number Placeholder 2"/>
          <p:cNvSpPr>
            <a:spLocks noGrp="1"/>
          </p:cNvSpPr>
          <p:nvPr>
            <p:ph type="sldNum" sz="quarter" idx="10"/>
          </p:nvPr>
        </p:nvSpPr>
        <p:spPr>
          <a:xfrm>
            <a:off x="6477000" y="6324600"/>
            <a:ext cx="2362200" cy="244475"/>
          </a:xfrm>
        </p:spPr>
        <p:txBody>
          <a:bodyPr/>
          <a:lstStyle/>
          <a:p>
            <a:pPr>
              <a:defRPr/>
            </a:pPr>
            <a:fld id="{F42DF3E2-0175-464B-95E4-5D6CFE698002}" type="slidenum">
              <a:rPr lang="en-US" smtClean="0"/>
              <a:pPr>
                <a:defRPr/>
              </a:pPr>
              <a:t>11</a:t>
            </a:fld>
            <a:endParaRPr lang="en-US" dirty="0"/>
          </a:p>
        </p:txBody>
      </p:sp>
    </p:spTree>
    <p:extLst>
      <p:ext uri="{BB962C8B-B14F-4D97-AF65-F5344CB8AC3E}">
        <p14:creationId xmlns:p14="http://schemas.microsoft.com/office/powerpoint/2010/main" val="4114947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458200" cy="792162"/>
          </a:xfrm>
        </p:spPr>
        <p:txBody>
          <a:bodyPr/>
          <a:lstStyle/>
          <a:p>
            <a:pPr lvl="3" algn="ctr"/>
            <a:r>
              <a:rPr lang="en-US" sz="800" dirty="0">
                <a:solidFill>
                  <a:schemeClr val="bg1">
                    <a:lumMod val="95000"/>
                  </a:schemeClr>
                </a:solidFill>
              </a:rPr>
              <a:t>&gt;&gt;Slide 12</a:t>
            </a:r>
            <a:br>
              <a:rPr lang="en-US" sz="800" dirty="0">
                <a:solidFill>
                  <a:schemeClr val="bg1">
                    <a:lumMod val="95000"/>
                  </a:schemeClr>
                </a:solidFill>
              </a:rPr>
            </a:br>
            <a:br>
              <a:rPr lang="en-US" sz="800" dirty="0">
                <a:solidFill>
                  <a:schemeClr val="bg1">
                    <a:lumMod val="95000"/>
                  </a:schemeClr>
                </a:solidFill>
              </a:rPr>
            </a:br>
            <a:r>
              <a:rPr lang="en-US" dirty="0">
                <a:effectLst/>
              </a:rPr>
              <a:t>Break</a:t>
            </a:r>
            <a:br>
              <a:rPr lang="en-US" dirty="0">
                <a:effectLst/>
              </a:rPr>
            </a:br>
            <a:br>
              <a:rPr lang="en-US" dirty="0">
                <a:effectLst/>
              </a:rPr>
            </a:br>
            <a:r>
              <a:rPr lang="en-US" dirty="0">
                <a:effectLst/>
              </a:rPr>
              <a:t>Return in 1 hour</a:t>
            </a:r>
            <a:endParaRPr lang="en-US" sz="2400" dirty="0">
              <a:effectLst/>
            </a:endParaRPr>
          </a:p>
        </p:txBody>
      </p:sp>
      <p:sp>
        <p:nvSpPr>
          <p:cNvPr id="3" name="Slide Number Placeholder 2"/>
          <p:cNvSpPr>
            <a:spLocks noGrp="1"/>
          </p:cNvSpPr>
          <p:nvPr>
            <p:ph type="sldNum" sz="quarter" idx="10"/>
          </p:nvPr>
        </p:nvSpPr>
        <p:spPr>
          <a:xfrm>
            <a:off x="6477000" y="6324600"/>
            <a:ext cx="2362200" cy="244475"/>
          </a:xfrm>
        </p:spPr>
        <p:txBody>
          <a:bodyPr/>
          <a:lstStyle/>
          <a:p>
            <a:pPr>
              <a:defRPr/>
            </a:pPr>
            <a:fld id="{F42DF3E2-0175-464B-95E4-5D6CFE698002}" type="slidenum">
              <a:rPr lang="en-US" smtClean="0"/>
              <a:pPr>
                <a:defRPr/>
              </a:pPr>
              <a:t>12</a:t>
            </a:fld>
            <a:endParaRPr lang="en-US" dirty="0"/>
          </a:p>
        </p:txBody>
      </p:sp>
    </p:spTree>
    <p:extLst>
      <p:ext uri="{BB962C8B-B14F-4D97-AF65-F5344CB8AC3E}">
        <p14:creationId xmlns:p14="http://schemas.microsoft.com/office/powerpoint/2010/main" val="1052507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13</a:t>
            </a:r>
            <a:br>
              <a:rPr lang="en-US" sz="800" dirty="0">
                <a:solidFill>
                  <a:schemeClr val="bg1">
                    <a:lumMod val="95000"/>
                  </a:schemeClr>
                </a:solidFill>
              </a:rPr>
            </a:br>
            <a:endParaRPr lang="en-US" i="1" dirty="0">
              <a:solidFill>
                <a:srgbClr val="FF0000"/>
              </a:solidFill>
            </a:endParaRPr>
          </a:p>
        </p:txBody>
      </p:sp>
      <p:sp>
        <p:nvSpPr>
          <p:cNvPr id="2" name="Content Placeholder 1"/>
          <p:cNvSpPr>
            <a:spLocks noGrp="1"/>
          </p:cNvSpPr>
          <p:nvPr>
            <p:ph idx="1"/>
          </p:nvPr>
        </p:nvSpPr>
        <p:spPr>
          <a:xfrm>
            <a:off x="304800" y="2073276"/>
            <a:ext cx="8458200" cy="3625850"/>
          </a:xfrm>
        </p:spPr>
        <p:txBody>
          <a:bodyPr/>
          <a:lstStyle/>
          <a:p>
            <a:pPr marL="228600" indent="0" algn="ctr">
              <a:spcBef>
                <a:spcPts val="0"/>
              </a:spcBef>
              <a:spcAft>
                <a:spcPts val="0"/>
              </a:spcAft>
              <a:buNone/>
            </a:pPr>
            <a:r>
              <a:rPr lang="en-US" sz="2800" b="1" dirty="0">
                <a:solidFill>
                  <a:schemeClr val="accent2"/>
                </a:solidFill>
                <a:latin typeface="+mj-lt"/>
                <a:ea typeface="Calibri" panose="020F0502020204030204" pitchFamily="34" charset="0"/>
                <a:cs typeface="Calibri" panose="020F0502020204030204" pitchFamily="34" charset="0"/>
              </a:rPr>
              <a:t>How do you create an environment that encourages leadership?</a:t>
            </a:r>
            <a:endParaRPr lang="en-US" sz="2800" b="1" dirty="0">
              <a:solidFill>
                <a:schemeClr val="accent2"/>
              </a:solidFill>
              <a:effectLst/>
              <a:latin typeface="+mj-lt"/>
              <a:ea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13</a:t>
            </a:fld>
            <a:endParaRPr lang="en-US"/>
          </a:p>
        </p:txBody>
      </p:sp>
    </p:spTree>
    <p:extLst>
      <p:ext uri="{BB962C8B-B14F-4D97-AF65-F5344CB8AC3E}">
        <p14:creationId xmlns:p14="http://schemas.microsoft.com/office/powerpoint/2010/main" val="3697713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14 </a:t>
            </a:r>
            <a:br>
              <a:rPr lang="en-US" sz="800" dirty="0">
                <a:solidFill>
                  <a:schemeClr val="bg1">
                    <a:lumMod val="95000"/>
                  </a:schemeClr>
                </a:solidFill>
              </a:rPr>
            </a:br>
            <a:endParaRPr lang="en-US" i="1" dirty="0">
              <a:solidFill>
                <a:srgbClr val="FF0000"/>
              </a:solidFill>
            </a:endParaRPr>
          </a:p>
        </p:txBody>
      </p:sp>
      <p:sp>
        <p:nvSpPr>
          <p:cNvPr id="2" name="Content Placeholder 1"/>
          <p:cNvSpPr>
            <a:spLocks noGrp="1"/>
          </p:cNvSpPr>
          <p:nvPr>
            <p:ph idx="1"/>
          </p:nvPr>
        </p:nvSpPr>
        <p:spPr>
          <a:xfrm>
            <a:off x="561109" y="2057400"/>
            <a:ext cx="8021782" cy="3352800"/>
          </a:xfrm>
        </p:spPr>
        <p:txBody>
          <a:bodyPr/>
          <a:lstStyle/>
          <a:p>
            <a:pPr marL="228600" indent="0" algn="ctr">
              <a:spcBef>
                <a:spcPts val="0"/>
              </a:spcBef>
              <a:spcAft>
                <a:spcPts val="0"/>
              </a:spcAft>
              <a:buNone/>
            </a:pPr>
            <a:r>
              <a:rPr lang="en-US" sz="2800" b="1" dirty="0">
                <a:solidFill>
                  <a:schemeClr val="accent2"/>
                </a:solidFill>
                <a:latin typeface="+mj-lt"/>
                <a:ea typeface="Calibri" panose="020F0502020204030204" pitchFamily="34" charset="0"/>
                <a:cs typeface="Calibri" panose="020F0502020204030204" pitchFamily="34" charset="0"/>
              </a:rPr>
              <a:t>How do you attract leaders to all positions at your center – board, staff, management?</a:t>
            </a:r>
            <a:endParaRPr lang="en-US" sz="2800" b="1" dirty="0">
              <a:solidFill>
                <a:schemeClr val="accent2"/>
              </a:solidFill>
              <a:effectLst/>
              <a:latin typeface="+mj-lt"/>
              <a:ea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14</a:t>
            </a:fld>
            <a:endParaRPr lang="en-US"/>
          </a:p>
        </p:txBody>
      </p:sp>
    </p:spTree>
    <p:extLst>
      <p:ext uri="{BB962C8B-B14F-4D97-AF65-F5344CB8AC3E}">
        <p14:creationId xmlns:p14="http://schemas.microsoft.com/office/powerpoint/2010/main" val="1048080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15 </a:t>
            </a:r>
            <a:br>
              <a:rPr lang="en-US" sz="800" dirty="0">
                <a:solidFill>
                  <a:schemeClr val="bg1">
                    <a:lumMod val="95000"/>
                  </a:schemeClr>
                </a:solidFill>
              </a:rPr>
            </a:br>
            <a:endParaRPr lang="en-US" i="1" dirty="0">
              <a:solidFill>
                <a:srgbClr val="FF0000"/>
              </a:solidFill>
            </a:endParaRPr>
          </a:p>
        </p:txBody>
      </p:sp>
      <p:sp>
        <p:nvSpPr>
          <p:cNvPr id="2" name="Content Placeholder 1"/>
          <p:cNvSpPr>
            <a:spLocks noGrp="1"/>
          </p:cNvSpPr>
          <p:nvPr>
            <p:ph idx="1"/>
          </p:nvPr>
        </p:nvSpPr>
        <p:spPr>
          <a:xfrm>
            <a:off x="457200" y="2166257"/>
            <a:ext cx="7924800" cy="2253343"/>
          </a:xfrm>
        </p:spPr>
        <p:txBody>
          <a:bodyPr/>
          <a:lstStyle/>
          <a:p>
            <a:pPr marL="228600" indent="0" algn="ctr">
              <a:spcBef>
                <a:spcPts val="0"/>
              </a:spcBef>
              <a:spcAft>
                <a:spcPts val="0"/>
              </a:spcAft>
              <a:buNone/>
            </a:pPr>
            <a:r>
              <a:rPr lang="en-US" sz="2800" b="1" dirty="0">
                <a:solidFill>
                  <a:schemeClr val="accent2"/>
                </a:solidFill>
                <a:latin typeface="+mj-lt"/>
                <a:ea typeface="Calibri" panose="020F0502020204030204" pitchFamily="34" charset="0"/>
                <a:cs typeface="Calibri" panose="020F0502020204030204" pitchFamily="34" charset="0"/>
              </a:rPr>
              <a:t>How do you recognize the leadership potential in those around you?</a:t>
            </a:r>
            <a:endParaRPr lang="en-US" sz="2800" b="1" dirty="0">
              <a:solidFill>
                <a:schemeClr val="accent2"/>
              </a:solidFill>
              <a:effectLst/>
              <a:latin typeface="+mj-lt"/>
              <a:ea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15</a:t>
            </a:fld>
            <a:endParaRPr lang="en-US"/>
          </a:p>
        </p:txBody>
      </p:sp>
    </p:spTree>
    <p:extLst>
      <p:ext uri="{BB962C8B-B14F-4D97-AF65-F5344CB8AC3E}">
        <p14:creationId xmlns:p14="http://schemas.microsoft.com/office/powerpoint/2010/main" val="4142643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382000" cy="792162"/>
          </a:xfrm>
        </p:spPr>
        <p:txBody>
          <a:bodyPr/>
          <a:lstStyle/>
          <a:p>
            <a:r>
              <a:rPr lang="en-US" sz="800" dirty="0">
                <a:solidFill>
                  <a:schemeClr val="bg1">
                    <a:lumMod val="95000"/>
                  </a:schemeClr>
                </a:solidFill>
              </a:rPr>
              <a:t>&gt;&gt;Slide 16</a:t>
            </a:r>
            <a:br>
              <a:rPr lang="en-US" sz="800" dirty="0">
                <a:solidFill>
                  <a:schemeClr val="bg1">
                    <a:lumMod val="95000"/>
                  </a:schemeClr>
                </a:solidFill>
              </a:rPr>
            </a:br>
            <a:r>
              <a:rPr lang="en-US" dirty="0"/>
              <a:t>Evaluation Survey</a:t>
            </a:r>
            <a:endParaRPr lang="en-US" sz="2400" b="0" dirty="0"/>
          </a:p>
        </p:txBody>
      </p:sp>
      <p:sp>
        <p:nvSpPr>
          <p:cNvPr id="2" name="Content Placeholder 1"/>
          <p:cNvSpPr>
            <a:spLocks noGrp="1"/>
          </p:cNvSpPr>
          <p:nvPr>
            <p:ph idx="1"/>
          </p:nvPr>
        </p:nvSpPr>
        <p:spPr>
          <a:xfrm>
            <a:off x="304800" y="1219200"/>
            <a:ext cx="8382000" cy="5029200"/>
          </a:xfrm>
        </p:spPr>
        <p:txBody>
          <a:bodyPr/>
          <a:lstStyle/>
          <a:p>
            <a:pPr marL="0" indent="0">
              <a:buNone/>
            </a:pPr>
            <a:r>
              <a:rPr lang="en-US" dirty="0"/>
              <a:t>We appreciate your feedback! Look for the link in the Chat for your convenience as we approach the end of the presentation. </a:t>
            </a:r>
          </a:p>
          <a:p>
            <a:pPr marL="0" indent="0">
              <a:buNone/>
            </a:pPr>
            <a:endParaRPr lang="en-US" dirty="0"/>
          </a:p>
          <a:p>
            <a:pPr marL="0" indent="0">
              <a:buNone/>
            </a:pPr>
            <a:r>
              <a:rPr lang="en-US" i="1" dirty="0">
                <a:solidFill>
                  <a:srgbClr val="FF0000"/>
                </a:solidFill>
              </a:rPr>
              <a:t>Survey link goes here…</a:t>
            </a:r>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16</a:t>
            </a:fld>
            <a:endParaRPr lang="en-US"/>
          </a:p>
        </p:txBody>
      </p:sp>
    </p:spTree>
    <p:extLst>
      <p:ext uri="{BB962C8B-B14F-4D97-AF65-F5344CB8AC3E}">
        <p14:creationId xmlns:p14="http://schemas.microsoft.com/office/powerpoint/2010/main" val="291252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17 </a:t>
            </a:r>
            <a:br>
              <a:rPr lang="en-US" sz="800" dirty="0">
                <a:solidFill>
                  <a:schemeClr val="bg1">
                    <a:lumMod val="95000"/>
                  </a:schemeClr>
                </a:solidFill>
              </a:rPr>
            </a:br>
            <a:endParaRPr lang="en-US" i="1" dirty="0">
              <a:solidFill>
                <a:srgbClr val="FF0000"/>
              </a:solidFill>
            </a:endParaRPr>
          </a:p>
        </p:txBody>
      </p:sp>
      <p:sp>
        <p:nvSpPr>
          <p:cNvPr id="2" name="Content Placeholder 1"/>
          <p:cNvSpPr>
            <a:spLocks noGrp="1"/>
          </p:cNvSpPr>
          <p:nvPr>
            <p:ph idx="1"/>
          </p:nvPr>
        </p:nvSpPr>
        <p:spPr>
          <a:xfrm>
            <a:off x="457200" y="2027237"/>
            <a:ext cx="8153400" cy="3611563"/>
          </a:xfrm>
        </p:spPr>
        <p:txBody>
          <a:bodyPr/>
          <a:lstStyle/>
          <a:p>
            <a:pPr marL="228600" indent="0" algn="ctr">
              <a:spcBef>
                <a:spcPts val="0"/>
              </a:spcBef>
              <a:spcAft>
                <a:spcPts val="0"/>
              </a:spcAft>
              <a:buNone/>
            </a:pPr>
            <a:r>
              <a:rPr lang="en-US" sz="2800" b="1" dirty="0">
                <a:solidFill>
                  <a:schemeClr val="accent2"/>
                </a:solidFill>
                <a:latin typeface="+mj-lt"/>
                <a:ea typeface="Calibri" panose="020F0502020204030204" pitchFamily="34" charset="0"/>
                <a:cs typeface="Calibri" panose="020F0502020204030204" pitchFamily="34" charset="0"/>
              </a:rPr>
              <a:t>What practices encourage the development of leadership in young people?</a:t>
            </a:r>
            <a:endParaRPr lang="en-US" sz="2800" b="1" dirty="0">
              <a:solidFill>
                <a:schemeClr val="accent2"/>
              </a:solidFill>
              <a:effectLst/>
              <a:latin typeface="+mj-lt"/>
              <a:ea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17</a:t>
            </a:fld>
            <a:endParaRPr lang="en-US"/>
          </a:p>
        </p:txBody>
      </p:sp>
    </p:spTree>
    <p:extLst>
      <p:ext uri="{BB962C8B-B14F-4D97-AF65-F5344CB8AC3E}">
        <p14:creationId xmlns:p14="http://schemas.microsoft.com/office/powerpoint/2010/main" val="3301740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18 </a:t>
            </a:r>
            <a:br>
              <a:rPr lang="en-US" sz="800" dirty="0">
                <a:solidFill>
                  <a:schemeClr val="bg1">
                    <a:lumMod val="95000"/>
                  </a:schemeClr>
                </a:solidFill>
              </a:rPr>
            </a:br>
            <a:endParaRPr lang="en-US" i="1" dirty="0">
              <a:solidFill>
                <a:srgbClr val="FF0000"/>
              </a:solidFill>
            </a:endParaRPr>
          </a:p>
        </p:txBody>
      </p:sp>
      <p:sp>
        <p:nvSpPr>
          <p:cNvPr id="2" name="Content Placeholder 1"/>
          <p:cNvSpPr>
            <a:spLocks noGrp="1"/>
          </p:cNvSpPr>
          <p:nvPr>
            <p:ph idx="1"/>
          </p:nvPr>
        </p:nvSpPr>
        <p:spPr>
          <a:xfrm>
            <a:off x="270588" y="1981199"/>
            <a:ext cx="8610600" cy="2286001"/>
          </a:xfrm>
        </p:spPr>
        <p:txBody>
          <a:bodyPr/>
          <a:lstStyle/>
          <a:p>
            <a:pPr marL="228600" indent="0" algn="ctr">
              <a:spcBef>
                <a:spcPts val="0"/>
              </a:spcBef>
              <a:spcAft>
                <a:spcPts val="0"/>
              </a:spcAft>
              <a:buNone/>
            </a:pPr>
            <a:r>
              <a:rPr lang="en-US" sz="2800" b="1" dirty="0">
                <a:solidFill>
                  <a:schemeClr val="accent2"/>
                </a:solidFill>
                <a:latin typeface="+mj-lt"/>
                <a:ea typeface="Calibri" panose="020F0502020204030204" pitchFamily="34" charset="0"/>
                <a:cs typeface="Calibri" panose="020F0502020204030204" pitchFamily="34" charset="0"/>
              </a:rPr>
              <a:t>How can you attract leaders from </a:t>
            </a:r>
          </a:p>
          <a:p>
            <a:pPr marL="228600" indent="0" algn="ctr">
              <a:spcBef>
                <a:spcPts val="0"/>
              </a:spcBef>
              <a:spcAft>
                <a:spcPts val="0"/>
              </a:spcAft>
              <a:buNone/>
            </a:pPr>
            <a:r>
              <a:rPr lang="en-US" sz="2800" b="1" dirty="0">
                <a:solidFill>
                  <a:schemeClr val="accent2"/>
                </a:solidFill>
                <a:latin typeface="+mj-lt"/>
                <a:ea typeface="Calibri" panose="020F0502020204030204" pitchFamily="34" charset="0"/>
                <a:cs typeface="Calibri" panose="020F0502020204030204" pitchFamily="34" charset="0"/>
              </a:rPr>
              <a:t>diverse communities?</a:t>
            </a:r>
            <a:endParaRPr lang="en-US" sz="2800" b="1" dirty="0">
              <a:solidFill>
                <a:schemeClr val="accent2"/>
              </a:solidFill>
              <a:effectLst/>
              <a:latin typeface="+mj-lt"/>
              <a:ea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18</a:t>
            </a:fld>
            <a:endParaRPr lang="en-US"/>
          </a:p>
        </p:txBody>
      </p:sp>
    </p:spTree>
    <p:extLst>
      <p:ext uri="{BB962C8B-B14F-4D97-AF65-F5344CB8AC3E}">
        <p14:creationId xmlns:p14="http://schemas.microsoft.com/office/powerpoint/2010/main" val="1385592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19 </a:t>
            </a:r>
            <a:br>
              <a:rPr lang="en-US" sz="800" dirty="0">
                <a:solidFill>
                  <a:schemeClr val="bg1">
                    <a:lumMod val="95000"/>
                  </a:schemeClr>
                </a:solidFill>
              </a:rPr>
            </a:br>
            <a:endParaRPr lang="en-US" i="1" dirty="0">
              <a:solidFill>
                <a:srgbClr val="FF0000"/>
              </a:solidFill>
            </a:endParaRPr>
          </a:p>
        </p:txBody>
      </p:sp>
      <p:sp>
        <p:nvSpPr>
          <p:cNvPr id="2" name="Content Placeholder 1"/>
          <p:cNvSpPr>
            <a:spLocks noGrp="1"/>
          </p:cNvSpPr>
          <p:nvPr>
            <p:ph idx="1"/>
          </p:nvPr>
        </p:nvSpPr>
        <p:spPr>
          <a:xfrm>
            <a:off x="685800" y="1828799"/>
            <a:ext cx="7543800" cy="4114801"/>
          </a:xfrm>
        </p:spPr>
        <p:txBody>
          <a:bodyPr/>
          <a:lstStyle/>
          <a:p>
            <a:pPr marL="228600" indent="0" algn="ctr">
              <a:spcBef>
                <a:spcPts val="0"/>
              </a:spcBef>
              <a:spcAft>
                <a:spcPts val="0"/>
              </a:spcAft>
              <a:buNone/>
            </a:pPr>
            <a:r>
              <a:rPr lang="en-US" sz="2800" b="1" dirty="0">
                <a:solidFill>
                  <a:schemeClr val="accent2"/>
                </a:solidFill>
                <a:latin typeface="+mj-lt"/>
                <a:ea typeface="Calibri" panose="020F0502020204030204" pitchFamily="34" charset="0"/>
                <a:cs typeface="Calibri" panose="020F0502020204030204" pitchFamily="34" charset="0"/>
              </a:rPr>
              <a:t>How can you encourage disabled leaders to stretch their leadership beyond the CIL and the IL community?</a:t>
            </a:r>
            <a:endParaRPr lang="en-US" sz="2800" b="1" dirty="0">
              <a:solidFill>
                <a:schemeClr val="accent2"/>
              </a:solidFill>
              <a:effectLst/>
              <a:latin typeface="+mj-lt"/>
              <a:ea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19</a:t>
            </a:fld>
            <a:endParaRPr lang="en-US"/>
          </a:p>
        </p:txBody>
      </p:sp>
    </p:spTree>
    <p:extLst>
      <p:ext uri="{BB962C8B-B14F-4D97-AF65-F5344CB8AC3E}">
        <p14:creationId xmlns:p14="http://schemas.microsoft.com/office/powerpoint/2010/main" val="138693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5029199"/>
          </a:xfrm>
        </p:spPr>
        <p:txBody>
          <a:bodyPr/>
          <a:lstStyle/>
          <a:p>
            <a:pPr algn="ctr"/>
            <a:r>
              <a:rPr lang="en-US" sz="600" b="1" dirty="0">
                <a:solidFill>
                  <a:schemeClr val="bg1">
                    <a:lumMod val="95000"/>
                  </a:schemeClr>
                </a:solidFill>
                <a:effectLst/>
                <a:latin typeface="+mj-lt"/>
                <a:ea typeface="+mj-ea"/>
                <a:cs typeface="+mj-cs"/>
              </a:rPr>
              <a:t>&gt;&gt;Slide 2</a:t>
            </a:r>
            <a:br>
              <a:rPr lang="en-US" sz="2800" b="1" dirty="0">
                <a:solidFill>
                  <a:schemeClr val="accent2"/>
                </a:solidFill>
                <a:effectLst/>
                <a:latin typeface="+mj-lt"/>
                <a:ea typeface="+mj-ea"/>
                <a:cs typeface="+mj-cs"/>
              </a:rPr>
            </a:br>
            <a:r>
              <a:rPr lang="en-US" sz="2800" b="1" dirty="0">
                <a:solidFill>
                  <a:schemeClr val="accent2"/>
                </a:solidFill>
                <a:effectLst/>
                <a:latin typeface="+mj-lt"/>
                <a:ea typeface="+mj-ea"/>
                <a:cs typeface="+mj-cs"/>
              </a:rPr>
              <a:t>IL-NET Biennial IL Virtual Institute</a:t>
            </a:r>
            <a:br>
              <a:rPr lang="en-US" sz="2800" b="1" dirty="0">
                <a:solidFill>
                  <a:schemeClr val="accent2"/>
                </a:solidFill>
                <a:effectLst/>
                <a:latin typeface="+mj-lt"/>
                <a:ea typeface="+mj-ea"/>
                <a:cs typeface="+mj-cs"/>
              </a:rPr>
            </a:br>
            <a:br>
              <a:rPr lang="en-US" sz="2800" b="1" dirty="0">
                <a:solidFill>
                  <a:schemeClr val="accent2"/>
                </a:solidFill>
                <a:effectLst/>
                <a:latin typeface="+mj-lt"/>
                <a:ea typeface="+mj-ea"/>
                <a:cs typeface="+mj-cs"/>
              </a:rPr>
            </a:br>
            <a:r>
              <a:rPr lang="en-US" b="1" dirty="0">
                <a:effectLst/>
                <a:ea typeface="Calibri" panose="020F0502020204030204" pitchFamily="34" charset="0"/>
              </a:rPr>
              <a:t>Consumer Control: </a:t>
            </a:r>
            <a:br>
              <a:rPr lang="en-US" b="1" dirty="0">
                <a:effectLst/>
                <a:ea typeface="Calibri" panose="020F0502020204030204" pitchFamily="34" charset="0"/>
              </a:rPr>
            </a:br>
            <a:r>
              <a:rPr lang="en-US" b="1" dirty="0">
                <a:effectLst/>
                <a:ea typeface="Calibri" panose="020F0502020204030204" pitchFamily="34" charset="0"/>
              </a:rPr>
              <a:t>Our Foundation for the Past &amp; Future</a:t>
            </a:r>
            <a:br>
              <a:rPr lang="en-US" sz="2400" dirty="0">
                <a:effectLst/>
                <a:ea typeface="Calibri" panose="020F0502020204030204" pitchFamily="34" charset="0"/>
              </a:rPr>
            </a:br>
            <a:br>
              <a:rPr lang="en-US" i="1" dirty="0"/>
            </a:br>
            <a:r>
              <a:rPr lang="en-US" sz="2400" i="1" dirty="0"/>
              <a:t>Presenters:</a:t>
            </a:r>
            <a:br>
              <a:rPr lang="en-US" sz="2400" b="0" i="1" dirty="0"/>
            </a:br>
            <a:r>
              <a:rPr lang="en-US" sz="2400" b="0" dirty="0"/>
              <a:t>Judy Heumann</a:t>
            </a:r>
            <a:br>
              <a:rPr lang="en-US" sz="2400" b="0" dirty="0"/>
            </a:br>
            <a:r>
              <a:rPr lang="en-US" sz="2400" b="0" dirty="0"/>
              <a:t>Darrell Jones</a:t>
            </a:r>
            <a:br>
              <a:rPr lang="en-US" sz="2400" b="0" dirty="0"/>
            </a:br>
            <a:r>
              <a:rPr lang="en-US" sz="2400" b="0" dirty="0"/>
              <a:t>Lou Ann Kibbee</a:t>
            </a:r>
            <a:br>
              <a:rPr lang="en-US" sz="2400" b="0" dirty="0"/>
            </a:br>
            <a:r>
              <a:rPr lang="en-US" sz="2400" b="0" dirty="0"/>
              <a:t>Paula McElwee</a:t>
            </a:r>
            <a:br>
              <a:rPr lang="en-US" sz="2400" b="0" dirty="0"/>
            </a:br>
            <a:br>
              <a:rPr lang="en-US" sz="2400" dirty="0"/>
            </a:br>
            <a:r>
              <a:rPr lang="en-US" sz="2400" dirty="0"/>
              <a:t>September 7, 2022</a:t>
            </a:r>
            <a:endParaRPr lang="en-US" dirty="0"/>
          </a:p>
        </p:txBody>
      </p:sp>
      <p:sp>
        <p:nvSpPr>
          <p:cNvPr id="4" name="Slide Number Placeholder 3"/>
          <p:cNvSpPr>
            <a:spLocks noGrp="1"/>
          </p:cNvSpPr>
          <p:nvPr>
            <p:ph type="sldNum" sz="quarter" idx="10"/>
          </p:nvPr>
        </p:nvSpPr>
        <p:spPr>
          <a:xfrm>
            <a:off x="6553200" y="6324600"/>
            <a:ext cx="2362200" cy="244475"/>
          </a:xfrm>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727654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458200" cy="792162"/>
          </a:xfrm>
        </p:spPr>
        <p:txBody>
          <a:bodyPr/>
          <a:lstStyle/>
          <a:p>
            <a:pPr lvl="3" algn="ctr"/>
            <a:r>
              <a:rPr lang="en-US" sz="800" dirty="0">
                <a:solidFill>
                  <a:schemeClr val="bg1">
                    <a:lumMod val="95000"/>
                  </a:schemeClr>
                </a:solidFill>
              </a:rPr>
              <a:t>&gt;&gt;Slide 20</a:t>
            </a:r>
            <a:br>
              <a:rPr lang="en-US" sz="800" dirty="0">
                <a:solidFill>
                  <a:schemeClr val="bg1">
                    <a:lumMod val="95000"/>
                  </a:schemeClr>
                </a:solidFill>
              </a:rPr>
            </a:br>
            <a:r>
              <a:rPr lang="en-US" dirty="0">
                <a:effectLst/>
              </a:rPr>
              <a:t>Questions &amp; Discussion</a:t>
            </a:r>
            <a:endParaRPr lang="en-US" sz="2400" dirty="0">
              <a:effectLst/>
            </a:endParaRPr>
          </a:p>
        </p:txBody>
      </p:sp>
      <p:sp>
        <p:nvSpPr>
          <p:cNvPr id="3" name="Slide Number Placeholder 2"/>
          <p:cNvSpPr>
            <a:spLocks noGrp="1"/>
          </p:cNvSpPr>
          <p:nvPr>
            <p:ph type="sldNum" sz="quarter" idx="10"/>
          </p:nvPr>
        </p:nvSpPr>
        <p:spPr>
          <a:xfrm>
            <a:off x="6477000" y="6324600"/>
            <a:ext cx="2362200" cy="244475"/>
          </a:xfrm>
        </p:spPr>
        <p:txBody>
          <a:bodyPr/>
          <a:lstStyle/>
          <a:p>
            <a:pPr>
              <a:defRPr/>
            </a:pPr>
            <a:fld id="{F42DF3E2-0175-464B-95E4-5D6CFE698002}" type="slidenum">
              <a:rPr lang="en-US" smtClean="0"/>
              <a:pPr>
                <a:defRPr/>
              </a:pPr>
              <a:t>20</a:t>
            </a:fld>
            <a:endParaRPr lang="en-US" dirty="0"/>
          </a:p>
        </p:txBody>
      </p:sp>
    </p:spTree>
    <p:extLst>
      <p:ext uri="{BB962C8B-B14F-4D97-AF65-F5344CB8AC3E}">
        <p14:creationId xmlns:p14="http://schemas.microsoft.com/office/powerpoint/2010/main" val="216320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382000" cy="792162"/>
          </a:xfrm>
        </p:spPr>
        <p:txBody>
          <a:bodyPr/>
          <a:lstStyle/>
          <a:p>
            <a:r>
              <a:rPr lang="en-US" sz="800" dirty="0">
                <a:solidFill>
                  <a:schemeClr val="bg1">
                    <a:lumMod val="95000"/>
                  </a:schemeClr>
                </a:solidFill>
              </a:rPr>
              <a:t>&gt;&gt;Slide 21</a:t>
            </a:r>
            <a:br>
              <a:rPr lang="en-US" sz="800" dirty="0">
                <a:solidFill>
                  <a:schemeClr val="bg1">
                    <a:lumMod val="95000"/>
                  </a:schemeClr>
                </a:solidFill>
              </a:rPr>
            </a:br>
            <a:r>
              <a:rPr lang="en-US" dirty="0"/>
              <a:t>Final Questions and Evaluation Survey</a:t>
            </a:r>
            <a:endParaRPr lang="en-US" sz="2400" b="0" dirty="0"/>
          </a:p>
        </p:txBody>
      </p:sp>
      <p:sp>
        <p:nvSpPr>
          <p:cNvPr id="2" name="Content Placeholder 1"/>
          <p:cNvSpPr>
            <a:spLocks noGrp="1"/>
          </p:cNvSpPr>
          <p:nvPr>
            <p:ph idx="1"/>
          </p:nvPr>
        </p:nvSpPr>
        <p:spPr/>
        <p:txBody>
          <a:bodyPr/>
          <a:lstStyle/>
          <a:p>
            <a:r>
              <a:rPr lang="en-US" dirty="0"/>
              <a:t>Any final questions?</a:t>
            </a:r>
          </a:p>
          <a:p>
            <a:r>
              <a:rPr lang="en-US" dirty="0"/>
              <a:t>Directly following the webinar, you will see a short evaluation survey to complete on your screen. We appreciate your feedback!</a:t>
            </a:r>
          </a:p>
          <a:p>
            <a:endParaRPr lang="en-US" i="1" dirty="0">
              <a:solidFill>
                <a:srgbClr val="FF0000"/>
              </a:solidFill>
            </a:endParaRPr>
          </a:p>
          <a:p>
            <a:pPr marL="0" indent="0">
              <a:buNone/>
            </a:pPr>
            <a:r>
              <a:rPr lang="en-US" i="1" dirty="0">
                <a:solidFill>
                  <a:srgbClr val="FF0000"/>
                </a:solidFill>
              </a:rPr>
              <a:t>Survey link goes here…</a:t>
            </a:r>
          </a:p>
          <a:p>
            <a:endParaRPr lang="en-US"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21</a:t>
            </a:fld>
            <a:endParaRPr lang="en-US"/>
          </a:p>
        </p:txBody>
      </p:sp>
    </p:spTree>
    <p:extLst>
      <p:ext uri="{BB962C8B-B14F-4D97-AF65-F5344CB8AC3E}">
        <p14:creationId xmlns:p14="http://schemas.microsoft.com/office/powerpoint/2010/main" val="3274869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D7A568-4330-4732-823B-21BD848F0AD0}"/>
              </a:ext>
            </a:extLst>
          </p:cNvPr>
          <p:cNvSpPr>
            <a:spLocks noGrp="1"/>
          </p:cNvSpPr>
          <p:nvPr>
            <p:ph idx="1"/>
          </p:nvPr>
        </p:nvSpPr>
        <p:spPr/>
        <p:txBody>
          <a:bodyPr/>
          <a:lstStyle/>
          <a:p>
            <a:r>
              <a:rPr lang="en-US" sz="2400" b="0" dirty="0"/>
              <a:t>Judy </a:t>
            </a:r>
            <a:r>
              <a:rPr lang="en-US" sz="2400" b="0" dirty="0" err="1"/>
              <a:t>Heumann</a:t>
            </a:r>
            <a:r>
              <a:rPr lang="en-US" sz="2400" b="0" dirty="0"/>
              <a:t> </a:t>
            </a:r>
            <a:r>
              <a:rPr lang="en-US" sz="2400" b="0" dirty="0">
                <a:hlinkClick r:id="rId2"/>
              </a:rPr>
              <a:t>judithheumann1@gmail.com</a:t>
            </a:r>
            <a:r>
              <a:rPr lang="en-US" sz="2400" b="0" dirty="0"/>
              <a:t> </a:t>
            </a:r>
          </a:p>
          <a:p>
            <a:r>
              <a:rPr lang="en-US" sz="2400" b="0" dirty="0"/>
              <a:t>Darrell Jones </a:t>
            </a:r>
            <a:r>
              <a:rPr lang="en-US" sz="2400" b="0" dirty="0">
                <a:hlinkClick r:id="rId3"/>
              </a:rPr>
              <a:t>Darrell@ncil.org</a:t>
            </a:r>
            <a:r>
              <a:rPr lang="en-US" sz="2400" b="0" dirty="0"/>
              <a:t> </a:t>
            </a:r>
          </a:p>
          <a:p>
            <a:r>
              <a:rPr lang="en-US" sz="2400" b="0" dirty="0"/>
              <a:t>Lou Ann </a:t>
            </a:r>
            <a:r>
              <a:rPr lang="en-US" sz="2400" b="0" dirty="0" err="1"/>
              <a:t>Kibbee</a:t>
            </a:r>
            <a:r>
              <a:rPr lang="en-US" sz="2400" b="0" dirty="0"/>
              <a:t> </a:t>
            </a:r>
            <a:r>
              <a:rPr lang="en-US" sz="2400" b="0" dirty="0">
                <a:hlinkClick r:id="rId4"/>
              </a:rPr>
              <a:t>louannk@skilonline.com</a:t>
            </a:r>
            <a:r>
              <a:rPr lang="en-US" sz="2400" b="0" dirty="0"/>
              <a:t> </a:t>
            </a:r>
          </a:p>
          <a:p>
            <a:r>
              <a:rPr lang="en-US" sz="2400" b="0" dirty="0"/>
              <a:t>Paula McElwee </a:t>
            </a:r>
            <a:r>
              <a:rPr lang="en-US" sz="2400" b="0" dirty="0">
                <a:hlinkClick r:id="rId5"/>
              </a:rPr>
              <a:t>paulamcelwee.ilru@gmail.com</a:t>
            </a:r>
            <a:r>
              <a:rPr lang="en-US" sz="2400" b="0" dirty="0"/>
              <a:t> 559-25-3082</a:t>
            </a:r>
            <a:endParaRPr lang="en-US" dirty="0"/>
          </a:p>
        </p:txBody>
      </p:sp>
      <p:sp>
        <p:nvSpPr>
          <p:cNvPr id="3" name="Slide Number Placeholder 2">
            <a:extLst>
              <a:ext uri="{FF2B5EF4-FFF2-40B4-BE49-F238E27FC236}">
                <a16:creationId xmlns:a16="http://schemas.microsoft.com/office/drawing/2014/main" id="{7E50A66E-6645-36A1-F540-D21514C7E3CE}"/>
              </a:ext>
            </a:extLst>
          </p:cNvPr>
          <p:cNvSpPr>
            <a:spLocks noGrp="1"/>
          </p:cNvSpPr>
          <p:nvPr>
            <p:ph type="sldNum" sz="quarter" idx="10"/>
          </p:nvPr>
        </p:nvSpPr>
        <p:spPr/>
        <p:txBody>
          <a:bodyPr/>
          <a:lstStyle/>
          <a:p>
            <a:pPr>
              <a:defRPr/>
            </a:pPr>
            <a:fld id="{F2DF5F09-D78D-44DB-A338-E90D23C46220}" type="slidenum">
              <a:rPr lang="en-US" smtClean="0"/>
              <a:pPr>
                <a:defRPr/>
              </a:pPr>
              <a:t>22</a:t>
            </a:fld>
            <a:endParaRPr lang="en-US"/>
          </a:p>
        </p:txBody>
      </p:sp>
      <p:sp>
        <p:nvSpPr>
          <p:cNvPr id="4" name="Title 3">
            <a:extLst>
              <a:ext uri="{FF2B5EF4-FFF2-40B4-BE49-F238E27FC236}">
                <a16:creationId xmlns:a16="http://schemas.microsoft.com/office/drawing/2014/main" id="{84BD1D79-1DD0-D9F0-445F-CB43D626B8C6}"/>
              </a:ext>
            </a:extLst>
          </p:cNvPr>
          <p:cNvSpPr>
            <a:spLocks noGrp="1"/>
          </p:cNvSpPr>
          <p:nvPr>
            <p:ph type="title"/>
          </p:nvPr>
        </p:nvSpPr>
        <p:spPr>
          <a:xfrm>
            <a:off x="304800" y="274638"/>
            <a:ext cx="7620000" cy="792162"/>
          </a:xfrm>
        </p:spPr>
        <p:txBody>
          <a:bodyPr/>
          <a:lstStyle/>
          <a:p>
            <a:r>
              <a:rPr lang="en-US" sz="500" dirty="0">
                <a:solidFill>
                  <a:schemeClr val="bg1">
                    <a:lumMod val="95000"/>
                  </a:schemeClr>
                </a:solidFill>
              </a:rPr>
              <a:t>&gt;&gt;Slide 22</a:t>
            </a:r>
            <a:br>
              <a:rPr lang="en-US" dirty="0">
                <a:solidFill>
                  <a:schemeClr val="bg1">
                    <a:lumMod val="95000"/>
                  </a:schemeClr>
                </a:solidFill>
              </a:rPr>
            </a:br>
            <a:r>
              <a:rPr lang="en-US" dirty="0"/>
              <a:t>Contact your presenters</a:t>
            </a:r>
          </a:p>
        </p:txBody>
      </p:sp>
    </p:spTree>
    <p:extLst>
      <p:ext uri="{BB962C8B-B14F-4D97-AF65-F5344CB8AC3E}">
        <p14:creationId xmlns:p14="http://schemas.microsoft.com/office/powerpoint/2010/main" val="464442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2" y="274638"/>
            <a:ext cx="7252447" cy="792162"/>
          </a:xfrm>
        </p:spPr>
        <p:txBody>
          <a:bodyPr>
            <a:normAutofit/>
          </a:bodyPr>
          <a:lstStyle/>
          <a:p>
            <a:r>
              <a:rPr lang="en-US" sz="800" dirty="0">
                <a:solidFill>
                  <a:schemeClr val="accent3">
                    <a:lumMod val="95000"/>
                  </a:schemeClr>
                </a:solidFill>
                <a:latin typeface="Arial Rounded MT Bold" panose="020F0704030504030204" pitchFamily="34" charset="0"/>
              </a:rPr>
              <a:t>&gt;&gt; Slide 23</a:t>
            </a:r>
            <a:br>
              <a:rPr lang="en-US" dirty="0">
                <a:latin typeface="Arial Rounded MT Bold" panose="020F0704030504030204" pitchFamily="34" charset="0"/>
              </a:rPr>
            </a:br>
            <a:r>
              <a:rPr lang="en-US" dirty="0">
                <a:ea typeface="Arial"/>
                <a:cs typeface="Arial"/>
                <a:sym typeface="Arial"/>
              </a:rPr>
              <a:t>IL-NET Attribution</a:t>
            </a:r>
            <a:endParaRPr lang="en-US" sz="2471" dirty="0">
              <a:latin typeface="Arial Rounded MT Bold" panose="020F0704030504030204" pitchFamily="34" charset="0"/>
            </a:endParaRPr>
          </a:p>
        </p:txBody>
      </p:sp>
      <p:sp>
        <p:nvSpPr>
          <p:cNvPr id="3" name="Subtitle 2"/>
          <p:cNvSpPr>
            <a:spLocks noGrp="1"/>
          </p:cNvSpPr>
          <p:nvPr>
            <p:ph idx="1"/>
          </p:nvPr>
        </p:nvSpPr>
        <p:spPr>
          <a:xfrm>
            <a:off x="672353" y="1143001"/>
            <a:ext cx="7938247" cy="4840940"/>
          </a:xfrm>
        </p:spPr>
        <p:txBody>
          <a:bodyPr>
            <a:noAutofit/>
          </a:bodyPr>
          <a:lstStyle/>
          <a:p>
            <a:pPr marL="0" indent="0">
              <a:buNone/>
            </a:pPr>
            <a:r>
              <a:rPr lang="en-US" sz="2030" dirty="0"/>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4" name="Slide Number Placeholder 3"/>
          <p:cNvSpPr>
            <a:spLocks noGrp="1"/>
          </p:cNvSpPr>
          <p:nvPr>
            <p:ph type="sldNum" sz="quarter" idx="4294967295"/>
          </p:nvPr>
        </p:nvSpPr>
        <p:spPr>
          <a:xfrm>
            <a:off x="6843153" y="6290702"/>
            <a:ext cx="1996047" cy="365592"/>
          </a:xfrm>
          <a:prstGeom prst="rect">
            <a:avLst/>
          </a:prstGeom>
        </p:spPr>
        <p:txBody>
          <a:bodyPr/>
          <a:lstStyle/>
          <a:p>
            <a:fld id="{6153527D-BED1-478D-AC23-D9BDE0E418EC}" type="slidenum">
              <a:rPr lang="en-US" smtClean="0"/>
              <a:t>23</a:t>
            </a:fld>
            <a:endParaRPr lang="en-US" dirty="0"/>
          </a:p>
        </p:txBody>
      </p:sp>
    </p:spTree>
    <p:extLst>
      <p:ext uri="{BB962C8B-B14F-4D97-AF65-F5344CB8AC3E}">
        <p14:creationId xmlns:p14="http://schemas.microsoft.com/office/powerpoint/2010/main" val="55970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3 </a:t>
            </a:r>
            <a:br>
              <a:rPr lang="en-US" sz="800" dirty="0">
                <a:solidFill>
                  <a:schemeClr val="bg1">
                    <a:lumMod val="95000"/>
                  </a:schemeClr>
                </a:solidFill>
              </a:rPr>
            </a:br>
            <a:r>
              <a:rPr lang="en-US" dirty="0"/>
              <a:t>Welcome and Housekeeping</a:t>
            </a:r>
          </a:p>
        </p:txBody>
      </p:sp>
      <p:sp>
        <p:nvSpPr>
          <p:cNvPr id="2" name="Content Placeholder 1"/>
          <p:cNvSpPr>
            <a:spLocks noGrp="1"/>
          </p:cNvSpPr>
          <p:nvPr>
            <p:ph idx="1"/>
          </p:nvPr>
        </p:nvSpPr>
        <p:spPr/>
        <p:txBody>
          <a:bodyPr/>
          <a:lstStyle/>
          <a:p>
            <a:r>
              <a:rPr lang="en-US" dirty="0"/>
              <a:t>CART Captioning &amp; ASL Interpreters are available.</a:t>
            </a:r>
          </a:p>
          <a:p>
            <a:r>
              <a:rPr lang="en-US" dirty="0"/>
              <a:t>We will have audience Q&amp;A today.  You may submit a question through: </a:t>
            </a:r>
          </a:p>
          <a:p>
            <a:pPr lvl="1"/>
            <a:r>
              <a:rPr lang="en-US" dirty="0"/>
              <a:t>Zoom Q&amp;A Tab</a:t>
            </a:r>
          </a:p>
          <a:p>
            <a:pPr lvl="1"/>
            <a:r>
              <a:rPr lang="en-US" dirty="0"/>
              <a:t>Phone callers only may press *9 on their keypad</a:t>
            </a:r>
          </a:p>
          <a:p>
            <a:r>
              <a:rPr lang="en-US" dirty="0"/>
              <a:t>Submit questions anytime, but we will wait for our Q&amp;A break to address them.</a:t>
            </a:r>
          </a:p>
          <a:p>
            <a:r>
              <a:rPr lang="en-US" dirty="0"/>
              <a:t>Please fill out the evaluation after today’s event.</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a:t>
            </a:fld>
            <a:endParaRPr lang="en-US"/>
          </a:p>
        </p:txBody>
      </p:sp>
    </p:spTree>
    <p:extLst>
      <p:ext uri="{BB962C8B-B14F-4D97-AF65-F5344CB8AC3E}">
        <p14:creationId xmlns:p14="http://schemas.microsoft.com/office/powerpoint/2010/main" val="875394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4 </a:t>
            </a:r>
            <a:br>
              <a:rPr lang="en-US" sz="800" dirty="0">
                <a:solidFill>
                  <a:schemeClr val="bg1">
                    <a:lumMod val="95000"/>
                  </a:schemeClr>
                </a:solidFill>
              </a:rPr>
            </a:br>
            <a:r>
              <a:rPr lang="en-US" dirty="0"/>
              <a:t>Meet the Presenters</a:t>
            </a:r>
          </a:p>
        </p:txBody>
      </p:sp>
      <p:sp>
        <p:nvSpPr>
          <p:cNvPr id="2" name="Content Placeholder 1"/>
          <p:cNvSpPr>
            <a:spLocks noGrp="1"/>
          </p:cNvSpPr>
          <p:nvPr>
            <p:ph idx="1"/>
          </p:nvPr>
        </p:nvSpPr>
        <p:spPr>
          <a:xfrm>
            <a:off x="304800" y="1066800"/>
            <a:ext cx="8382000" cy="5029200"/>
          </a:xfrm>
        </p:spPr>
        <p:txBody>
          <a:bodyPr/>
          <a:lstStyle/>
          <a:p>
            <a:r>
              <a:rPr lang="en-US" sz="2800" b="0" dirty="0"/>
              <a:t>Judy Heumann</a:t>
            </a:r>
            <a:r>
              <a:rPr lang="en-US" sz="2800" dirty="0"/>
              <a:t> - </a:t>
            </a:r>
            <a:r>
              <a:rPr lang="en-US" sz="2800" b="0" dirty="0"/>
              <a:t>co-founder of The Center for Independent Living, Berkeley; co-star, award winning documentary </a:t>
            </a:r>
            <a:r>
              <a:rPr lang="en-US" sz="2800" b="0" i="1" dirty="0"/>
              <a:t>Crip Camp</a:t>
            </a:r>
            <a:r>
              <a:rPr lang="en-US" sz="2800" b="0" dirty="0"/>
              <a:t>;</a:t>
            </a:r>
            <a:r>
              <a:rPr lang="en-US" sz="2800" dirty="0"/>
              <a:t> </a:t>
            </a:r>
            <a:r>
              <a:rPr lang="en-US" sz="2800" b="0" dirty="0"/>
              <a:t>advocate, author, producer. Judy’s website: </a:t>
            </a:r>
            <a:r>
              <a:rPr lang="en-US" b="0" i="0" u="sng" dirty="0">
                <a:solidFill>
                  <a:schemeClr val="accent2"/>
                </a:solidFill>
                <a:effectLst/>
                <a:hlinkClick r:id="rId2">
                  <a:extLst>
                    <a:ext uri="{A12FA001-AC4F-418D-AE19-62706E023703}">
                      <ahyp:hlinkClr xmlns:ahyp="http://schemas.microsoft.com/office/drawing/2018/hyperlinkcolor" val="tx"/>
                    </a:ext>
                  </a:extLst>
                </a:hlinkClick>
              </a:rPr>
              <a:t>https://judithheumann.com/</a:t>
            </a:r>
            <a:r>
              <a:rPr lang="en-US" b="0" i="0" dirty="0">
                <a:solidFill>
                  <a:srgbClr val="201F1E"/>
                </a:solidFill>
                <a:effectLst/>
              </a:rPr>
              <a:t>; podcast: The Heumann Perspective </a:t>
            </a:r>
            <a:r>
              <a:rPr lang="en-US" b="0" i="0" u="sng" dirty="0">
                <a:solidFill>
                  <a:schemeClr val="accent2"/>
                </a:solidFill>
                <a:effectLst/>
                <a:hlinkClick r:id="rId3">
                  <a:extLst>
                    <a:ext uri="{A12FA001-AC4F-418D-AE19-62706E023703}">
                      <ahyp:hlinkClr xmlns:ahyp="http://schemas.microsoft.com/office/drawing/2018/hyperlinkcolor" val="tx"/>
                    </a:ext>
                  </a:extLst>
                </a:hlinkClick>
              </a:rPr>
              <a:t>https://judithheumann.com/heumann-perspective/</a:t>
            </a:r>
            <a:endParaRPr lang="en-US" b="0" dirty="0">
              <a:solidFill>
                <a:schemeClr val="accent2"/>
              </a:solidFill>
            </a:endParaRPr>
          </a:p>
          <a:p>
            <a:r>
              <a:rPr lang="en-US" sz="2800" b="0" dirty="0"/>
              <a:t>Darrell Jones </a:t>
            </a:r>
            <a:r>
              <a:rPr lang="en-US" sz="2800" dirty="0"/>
              <a:t>- </a:t>
            </a:r>
            <a:r>
              <a:rPr lang="en-US" sz="2800" b="0" dirty="0"/>
              <a:t>Interim Executive Director at the National Council on Independent Living; former IL-NET Project Director; co-founder and 1st Director of Rochester Center for Independent Living (NY), one of the 1st Title VII funded CILs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a:t>
            </a:fld>
            <a:endParaRPr lang="en-US"/>
          </a:p>
        </p:txBody>
      </p:sp>
    </p:spTree>
    <p:extLst>
      <p:ext uri="{BB962C8B-B14F-4D97-AF65-F5344CB8AC3E}">
        <p14:creationId xmlns:p14="http://schemas.microsoft.com/office/powerpoint/2010/main" val="1355750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5</a:t>
            </a:r>
            <a:br>
              <a:rPr lang="en-US" sz="800" dirty="0">
                <a:solidFill>
                  <a:schemeClr val="bg1">
                    <a:lumMod val="95000"/>
                  </a:schemeClr>
                </a:solidFill>
              </a:rPr>
            </a:br>
            <a:r>
              <a:rPr lang="en-US" dirty="0"/>
              <a:t>Meet the Presenters, cont’d.</a:t>
            </a:r>
          </a:p>
        </p:txBody>
      </p:sp>
      <p:sp>
        <p:nvSpPr>
          <p:cNvPr id="2" name="Content Placeholder 1"/>
          <p:cNvSpPr>
            <a:spLocks noGrp="1"/>
          </p:cNvSpPr>
          <p:nvPr>
            <p:ph idx="1"/>
          </p:nvPr>
        </p:nvSpPr>
        <p:spPr/>
        <p:txBody>
          <a:bodyPr/>
          <a:lstStyle/>
          <a:p>
            <a:r>
              <a:rPr lang="en-US" sz="2800" b="0" dirty="0"/>
              <a:t>Lou Ann Kibbee Systems Advocacy Manager, Southeast Kansas Independent Living (SKIL) Resource Center; activist in Western KS Association on Concerns of the Disabled which gave rise to the founding of LINK, Inc., one of the 1st Title VII funded CILs </a:t>
            </a:r>
          </a:p>
          <a:p>
            <a:r>
              <a:rPr lang="en-US" sz="2800" b="0" dirty="0"/>
              <a:t>Paula McElwee </a:t>
            </a:r>
            <a:r>
              <a:rPr lang="en-US" sz="2800" dirty="0"/>
              <a:t>- </a:t>
            </a:r>
            <a:r>
              <a:rPr lang="en-US" sz="2800" b="0" dirty="0"/>
              <a:t>Director of Technical Assistance at the IL-NET Training and Technical Assistance Center for Independent Living at ILRU; co-founder and 1st Director of LINK, Inc., one of the 1st Title VII funded CILs </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a:t>
            </a:fld>
            <a:endParaRPr lang="en-US"/>
          </a:p>
        </p:txBody>
      </p:sp>
    </p:spTree>
    <p:extLst>
      <p:ext uri="{BB962C8B-B14F-4D97-AF65-F5344CB8AC3E}">
        <p14:creationId xmlns:p14="http://schemas.microsoft.com/office/powerpoint/2010/main" val="3047220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22004"/>
            <a:ext cx="7696200" cy="792162"/>
          </a:xfrm>
        </p:spPr>
        <p:txBody>
          <a:bodyPr/>
          <a:lstStyle/>
          <a:p>
            <a:r>
              <a:rPr lang="en-US" sz="800" dirty="0">
                <a:solidFill>
                  <a:schemeClr val="bg1">
                    <a:lumMod val="95000"/>
                  </a:schemeClr>
                </a:solidFill>
              </a:rPr>
              <a:t>&gt;&gt;Slide 6 </a:t>
            </a:r>
            <a:br>
              <a:rPr lang="en-US" sz="800" dirty="0">
                <a:solidFill>
                  <a:schemeClr val="bg1">
                    <a:lumMod val="95000"/>
                  </a:schemeClr>
                </a:solidFill>
              </a:rPr>
            </a:br>
            <a:r>
              <a:rPr lang="en-US" dirty="0"/>
              <a:t>What You Will Learn</a:t>
            </a:r>
            <a:endParaRPr lang="en-US" i="1" dirty="0">
              <a:solidFill>
                <a:srgbClr val="FF0000"/>
              </a:solidFill>
            </a:endParaRPr>
          </a:p>
        </p:txBody>
      </p:sp>
      <p:sp>
        <p:nvSpPr>
          <p:cNvPr id="2" name="Content Placeholder 1"/>
          <p:cNvSpPr>
            <a:spLocks noGrp="1"/>
          </p:cNvSpPr>
          <p:nvPr>
            <p:ph idx="1"/>
          </p:nvPr>
        </p:nvSpPr>
        <p:spPr>
          <a:xfrm>
            <a:off x="533400" y="1142999"/>
            <a:ext cx="8153400" cy="5241925"/>
          </a:xfrm>
        </p:spPr>
        <p:txBody>
          <a:bodyPr/>
          <a:lstStyle/>
          <a:p>
            <a:pPr>
              <a:spcBef>
                <a:spcPts val="0"/>
              </a:spcBef>
              <a:spcAft>
                <a:spcPts val="0"/>
              </a:spcAft>
              <a:tabLst>
                <a:tab pos="210185" algn="l"/>
              </a:tabLst>
            </a:pPr>
            <a:r>
              <a:rPr lang="en-US" sz="2800" dirty="0">
                <a:solidFill>
                  <a:srgbClr val="000000"/>
                </a:solidFill>
                <a:effectLst/>
                <a:latin typeface="Arial" panose="020B0604020202020204" pitchFamily="34" charset="0"/>
                <a:ea typeface="Times New Roman" panose="02020603050405020304" pitchFamily="18" charset="0"/>
              </a:rPr>
              <a:t>How the activism of nationwide grassroots consumer groups led to the creation of the national consumer-controlled CIL program – from early CIL leaders who were there.</a:t>
            </a:r>
            <a:endParaRPr lang="en-US" sz="2800" dirty="0">
              <a:effectLst/>
              <a:latin typeface="Times New Roman" panose="02020603050405020304" pitchFamily="18" charset="0"/>
              <a:ea typeface="Times New Roman" panose="02020603050405020304" pitchFamily="18" charset="0"/>
            </a:endParaRPr>
          </a:p>
          <a:p>
            <a:pPr>
              <a:spcBef>
                <a:spcPts val="0"/>
              </a:spcBef>
              <a:spcAft>
                <a:spcPts val="0"/>
              </a:spcAft>
              <a:tabLst>
                <a:tab pos="210185" algn="l"/>
              </a:tabLst>
            </a:pPr>
            <a:r>
              <a:rPr lang="en-US" sz="2800" dirty="0">
                <a:solidFill>
                  <a:srgbClr val="000000"/>
                </a:solidFill>
                <a:effectLst/>
                <a:latin typeface="Arial" panose="020B0604020202020204" pitchFamily="34" charset="0"/>
                <a:ea typeface="Times New Roman" panose="02020603050405020304" pitchFamily="18" charset="0"/>
              </a:rPr>
              <a:t>How history can be used as a guide for implementing consumer control in Independent Living spaces.</a:t>
            </a:r>
            <a:endParaRPr lang="en-US" sz="2800" dirty="0">
              <a:effectLst/>
              <a:latin typeface="Times New Roman" panose="02020603050405020304" pitchFamily="18" charset="0"/>
              <a:ea typeface="Times New Roman" panose="02020603050405020304" pitchFamily="18" charset="0"/>
            </a:endParaRPr>
          </a:p>
          <a:p>
            <a:pPr>
              <a:spcBef>
                <a:spcPts val="0"/>
              </a:spcBef>
              <a:spcAft>
                <a:spcPts val="800"/>
              </a:spcAft>
              <a:tabLst>
                <a:tab pos="210185" algn="l"/>
              </a:tabLst>
            </a:pPr>
            <a:r>
              <a:rPr lang="en-US" sz="2800" dirty="0">
                <a:effectLst/>
                <a:latin typeface="Arial" panose="020B0604020202020204" pitchFamily="34" charset="0"/>
                <a:ea typeface="Times New Roman" panose="02020603050405020304" pitchFamily="18" charset="0"/>
              </a:rPr>
              <a:t>How the foundation of the Consumer Control movement applies to current situations.</a:t>
            </a:r>
            <a:endParaRPr lang="en-US" sz="2800" dirty="0">
              <a:effectLst/>
              <a:latin typeface="Times New Roman" panose="02020603050405020304" pitchFamily="18" charset="0"/>
              <a:ea typeface="Times New Roman" panose="02020603050405020304" pitchFamily="18" charset="0"/>
            </a:endParaRPr>
          </a:p>
          <a:p>
            <a:pPr>
              <a:spcBef>
                <a:spcPts val="0"/>
              </a:spcBef>
              <a:spcAft>
                <a:spcPts val="0"/>
              </a:spcAft>
              <a:tabLst>
                <a:tab pos="210185" algn="l"/>
              </a:tabLst>
            </a:pPr>
            <a:r>
              <a:rPr lang="en-US" sz="2800" dirty="0">
                <a:effectLst/>
                <a:latin typeface="Arial" panose="020B0604020202020204" pitchFamily="34" charset="0"/>
                <a:ea typeface="Times New Roman" panose="02020603050405020304" pitchFamily="18" charset="0"/>
              </a:rPr>
              <a:t>The importance of Consumer Control as a priority in CILs.</a:t>
            </a:r>
            <a:endParaRPr lang="en-US" sz="1800" dirty="0">
              <a:effectLst/>
              <a:latin typeface="Times New Roman" panose="02020603050405020304" pitchFamily="18" charset="0"/>
              <a:ea typeface="Times New Roman" panose="02020603050405020304" pitchFamily="18" charset="0"/>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a:t>
            </a:fld>
            <a:endParaRPr lang="en-US"/>
          </a:p>
        </p:txBody>
      </p:sp>
    </p:spTree>
    <p:extLst>
      <p:ext uri="{BB962C8B-B14F-4D97-AF65-F5344CB8AC3E}">
        <p14:creationId xmlns:p14="http://schemas.microsoft.com/office/powerpoint/2010/main" val="2798995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924800" cy="792162"/>
          </a:xfrm>
        </p:spPr>
        <p:txBody>
          <a:bodyPr/>
          <a:lstStyle/>
          <a:p>
            <a:r>
              <a:rPr lang="en-US" sz="800" dirty="0">
                <a:solidFill>
                  <a:schemeClr val="bg1">
                    <a:lumMod val="95000"/>
                  </a:schemeClr>
                </a:solidFill>
              </a:rPr>
              <a:t>&gt;&gt;Slide 7 </a:t>
            </a:r>
            <a:br>
              <a:rPr lang="en-US" sz="800" dirty="0">
                <a:solidFill>
                  <a:schemeClr val="bg1">
                    <a:lumMod val="95000"/>
                  </a:schemeClr>
                </a:solidFill>
              </a:rPr>
            </a:br>
            <a:r>
              <a:rPr lang="en-US" dirty="0"/>
              <a:t>Consumer control – activism not compliance</a:t>
            </a:r>
            <a:endParaRPr lang="en-US" i="1" dirty="0">
              <a:solidFill>
                <a:srgbClr val="FF0000"/>
              </a:solidFill>
            </a:endParaRPr>
          </a:p>
        </p:txBody>
      </p:sp>
      <p:sp>
        <p:nvSpPr>
          <p:cNvPr id="2" name="Content Placeholder 1"/>
          <p:cNvSpPr>
            <a:spLocks noGrp="1"/>
          </p:cNvSpPr>
          <p:nvPr>
            <p:ph idx="1"/>
          </p:nvPr>
        </p:nvSpPr>
        <p:spPr>
          <a:xfrm>
            <a:off x="304800" y="1142999"/>
            <a:ext cx="8610600" cy="5241925"/>
          </a:xfrm>
        </p:spPr>
        <p:txBody>
          <a:bodyPr/>
          <a:lstStyle/>
          <a:p>
            <a:pPr marL="685800" indent="-457200">
              <a:spcBef>
                <a:spcPts val="0"/>
              </a:spcBef>
              <a:spcAft>
                <a:spcPts val="0"/>
              </a:spcAft>
            </a:pPr>
            <a:r>
              <a:rPr lang="en-US" sz="2400" dirty="0">
                <a:effectLst/>
                <a:ea typeface="Calibri" panose="020F0502020204030204" pitchFamily="34" charset="0"/>
                <a:cs typeface="Calibri" panose="020F0502020204030204" pitchFamily="34" charset="0"/>
              </a:rPr>
              <a:t>How a grassroots group in Kansas met transportation needs before we knew what a CIL was</a:t>
            </a:r>
          </a:p>
          <a:p>
            <a:pPr marL="685800" indent="-457200">
              <a:spcBef>
                <a:spcPts val="0"/>
              </a:spcBef>
              <a:spcAft>
                <a:spcPts val="0"/>
              </a:spcAft>
            </a:pPr>
            <a:r>
              <a:rPr lang="en-US" sz="2400" dirty="0">
                <a:ea typeface="Calibri" panose="020F0502020204030204" pitchFamily="34" charset="0"/>
                <a:cs typeface="Calibri" panose="020F0502020204030204" pitchFamily="34" charset="0"/>
              </a:rPr>
              <a:t>How New York activism grew into more</a:t>
            </a:r>
          </a:p>
          <a:p>
            <a:pPr marL="685800" indent="-457200">
              <a:spcBef>
                <a:spcPts val="0"/>
              </a:spcBef>
              <a:spcAft>
                <a:spcPts val="0"/>
              </a:spcAft>
            </a:pPr>
            <a:r>
              <a:rPr lang="en-US" sz="2400" dirty="0">
                <a:effectLst/>
                <a:ea typeface="Calibri" panose="020F0502020204030204" pitchFamily="34" charset="0"/>
                <a:cs typeface="Calibri" panose="020F0502020204030204" pitchFamily="34" charset="0"/>
              </a:rPr>
              <a:t>Activism came first – Berkeley and consumer control</a:t>
            </a:r>
          </a:p>
          <a:p>
            <a:pPr marL="685800" indent="-457200">
              <a:spcBef>
                <a:spcPts val="0"/>
              </a:spcBef>
              <a:spcAft>
                <a:spcPts val="0"/>
              </a:spcAft>
            </a:pPr>
            <a:r>
              <a:rPr lang="en-US" sz="2400" dirty="0">
                <a:ea typeface="Calibri" panose="020F0502020204030204" pitchFamily="34" charset="0"/>
                <a:cs typeface="Calibri" panose="020F0502020204030204" pitchFamily="34" charset="0"/>
              </a:rPr>
              <a:t>From local to national – and the creation of national associations</a:t>
            </a:r>
            <a:endParaRPr lang="en-US" sz="2400" dirty="0">
              <a:effectLst/>
              <a:ea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a:t>
            </a:fld>
            <a:endParaRPr lang="en-US"/>
          </a:p>
        </p:txBody>
      </p:sp>
    </p:spTree>
    <p:extLst>
      <p:ext uri="{BB962C8B-B14F-4D97-AF65-F5344CB8AC3E}">
        <p14:creationId xmlns:p14="http://schemas.microsoft.com/office/powerpoint/2010/main" val="1407674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8</a:t>
            </a:r>
            <a:br>
              <a:rPr lang="en-US" sz="800" dirty="0">
                <a:solidFill>
                  <a:schemeClr val="bg1">
                    <a:lumMod val="95000"/>
                  </a:schemeClr>
                </a:solidFill>
              </a:rPr>
            </a:br>
            <a:r>
              <a:rPr lang="en-US" dirty="0"/>
              <a:t>Quote from John McKnight</a:t>
            </a:r>
            <a:endParaRPr lang="en-US" i="1" dirty="0">
              <a:solidFill>
                <a:srgbClr val="FF0000"/>
              </a:solidFill>
            </a:endParaRPr>
          </a:p>
        </p:txBody>
      </p:sp>
      <p:sp>
        <p:nvSpPr>
          <p:cNvPr id="2" name="Content Placeholder 1"/>
          <p:cNvSpPr>
            <a:spLocks noGrp="1"/>
          </p:cNvSpPr>
          <p:nvPr>
            <p:ph idx="1"/>
          </p:nvPr>
        </p:nvSpPr>
        <p:spPr>
          <a:xfrm>
            <a:off x="685800" y="1143000"/>
            <a:ext cx="7543800" cy="5241925"/>
          </a:xfrm>
        </p:spPr>
        <p:txBody>
          <a:bodyPr/>
          <a:lstStyle/>
          <a:p>
            <a:pPr marL="228600" indent="0" algn="ctr">
              <a:spcBef>
                <a:spcPts val="0"/>
              </a:spcBef>
              <a:spcAft>
                <a:spcPts val="0"/>
              </a:spcAft>
              <a:buNone/>
            </a:pPr>
            <a:endParaRPr lang="en-US" sz="2400" dirty="0">
              <a:effectLst/>
              <a:ea typeface="Calibri" panose="020F0502020204030204" pitchFamily="34" charset="0"/>
              <a:cs typeface="Calibri" panose="020F0502020204030204" pitchFamily="34" charset="0"/>
            </a:endParaRPr>
          </a:p>
          <a:p>
            <a:pPr marL="228600" indent="0" algn="ctr">
              <a:spcBef>
                <a:spcPts val="0"/>
              </a:spcBef>
              <a:spcAft>
                <a:spcPts val="0"/>
              </a:spcAft>
              <a:buNone/>
            </a:pPr>
            <a:endParaRPr lang="en-US" sz="3600" dirty="0">
              <a:effectLst/>
              <a:ea typeface="Calibri" panose="020F0502020204030204" pitchFamily="34" charset="0"/>
              <a:cs typeface="Calibri" panose="020F0502020204030204" pitchFamily="34" charset="0"/>
            </a:endParaRPr>
          </a:p>
          <a:p>
            <a:pPr marL="228600" indent="0" algn="ctr">
              <a:spcBef>
                <a:spcPts val="0"/>
              </a:spcBef>
              <a:spcAft>
                <a:spcPts val="0"/>
              </a:spcAft>
              <a:buNone/>
            </a:pPr>
            <a:r>
              <a:rPr lang="en-US" sz="3600" dirty="0">
                <a:effectLst/>
                <a:ea typeface="Calibri" panose="020F0502020204030204" pitchFamily="34" charset="0"/>
                <a:cs typeface="Calibri" panose="020F0502020204030204" pitchFamily="34" charset="0"/>
              </a:rPr>
              <a:t>Revolutions begin when people who are defined as problems achieve the power to redefine the problem.</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a:t>
            </a:fld>
            <a:endParaRPr lang="en-US"/>
          </a:p>
        </p:txBody>
      </p:sp>
    </p:spTree>
    <p:extLst>
      <p:ext uri="{BB962C8B-B14F-4D97-AF65-F5344CB8AC3E}">
        <p14:creationId xmlns:p14="http://schemas.microsoft.com/office/powerpoint/2010/main" val="1409998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9 </a:t>
            </a:r>
            <a:br>
              <a:rPr lang="en-US" sz="800" dirty="0">
                <a:solidFill>
                  <a:schemeClr val="bg1">
                    <a:lumMod val="95000"/>
                  </a:schemeClr>
                </a:solidFill>
              </a:rPr>
            </a:br>
            <a:r>
              <a:rPr lang="en-US" dirty="0"/>
              <a:t>Consumer control isn’t compliance only</a:t>
            </a:r>
            <a:endParaRPr lang="en-US" i="1" dirty="0">
              <a:solidFill>
                <a:srgbClr val="FF0000"/>
              </a:solidFill>
            </a:endParaRPr>
          </a:p>
        </p:txBody>
      </p:sp>
      <p:sp>
        <p:nvSpPr>
          <p:cNvPr id="2" name="Content Placeholder 1"/>
          <p:cNvSpPr>
            <a:spLocks noGrp="1"/>
          </p:cNvSpPr>
          <p:nvPr>
            <p:ph idx="1"/>
          </p:nvPr>
        </p:nvSpPr>
        <p:spPr>
          <a:xfrm>
            <a:off x="304800" y="1142999"/>
            <a:ext cx="8610600" cy="5241925"/>
          </a:xfrm>
        </p:spPr>
        <p:txBody>
          <a:bodyPr/>
          <a:lstStyle/>
          <a:p>
            <a:pPr marL="685800" indent="-457200">
              <a:spcBef>
                <a:spcPts val="0"/>
              </a:spcBef>
              <a:spcAft>
                <a:spcPts val="0"/>
              </a:spcAft>
            </a:pPr>
            <a:r>
              <a:rPr lang="en-US" sz="2400" dirty="0">
                <a:effectLst/>
                <a:ea typeface="Calibri" panose="020F0502020204030204" pitchFamily="34" charset="0"/>
                <a:cs typeface="Calibri" panose="020F0502020204030204" pitchFamily="34" charset="0"/>
              </a:rPr>
              <a:t>Consumer control found its way into the Rehabilitation Act as a key component of IL philosophy because it is essential.</a:t>
            </a:r>
          </a:p>
          <a:p>
            <a:pPr marL="685800" indent="-457200">
              <a:spcBef>
                <a:spcPts val="0"/>
              </a:spcBef>
              <a:spcAft>
                <a:spcPts val="0"/>
              </a:spcAft>
            </a:pPr>
            <a:r>
              <a:rPr lang="en-US" sz="2400" dirty="0">
                <a:ea typeface="Calibri" panose="020F0502020204030204" pitchFamily="34" charset="0"/>
                <a:cs typeface="Calibri" panose="020F0502020204030204" pitchFamily="34" charset="0"/>
              </a:rPr>
              <a:t>There are boards of directors of CILs that don’t really understand the importance of the philosophy. They just know that they are required to have 51% of their members be people with disabilities (and often completely ignore that they are to be people with significant disabilities).</a:t>
            </a:r>
          </a:p>
          <a:p>
            <a:pPr marL="685800" indent="-457200">
              <a:spcBef>
                <a:spcPts val="0"/>
              </a:spcBef>
              <a:spcAft>
                <a:spcPts val="0"/>
              </a:spcAft>
            </a:pPr>
            <a:r>
              <a:rPr lang="en-US" sz="2400" dirty="0">
                <a:effectLst/>
                <a:ea typeface="Calibri" panose="020F0502020204030204" pitchFamily="34" charset="0"/>
                <a:cs typeface="Calibri" panose="020F0502020204030204" pitchFamily="34" charset="0"/>
              </a:rPr>
              <a:t>A couple of examples of missing the point.</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a:t>
            </a:fld>
            <a:endParaRPr lang="en-US"/>
          </a:p>
        </p:txBody>
      </p:sp>
    </p:spTree>
    <p:extLst>
      <p:ext uri="{BB962C8B-B14F-4D97-AF65-F5344CB8AC3E}">
        <p14:creationId xmlns:p14="http://schemas.microsoft.com/office/powerpoint/2010/main" val="327440432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20311</TotalTime>
  <Words>1024</Words>
  <Application>Microsoft Office PowerPoint</Application>
  <PresentationFormat>On-screen Show (4:3)</PresentationFormat>
  <Paragraphs>95</Paragraphs>
  <Slides>23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Arial Rounded MT Bold</vt:lpstr>
      <vt:lpstr>Tahoma</vt:lpstr>
      <vt:lpstr>Times New Roman</vt:lpstr>
      <vt:lpstr>Default Design</vt:lpstr>
      <vt:lpstr>&gt;&gt;Slide 1  Independent Living Research Utilization</vt:lpstr>
      <vt:lpstr>&gt;&gt;Slide 2 IL-NET Biennial IL Virtual Institute  Consumer Control:  Our Foundation for the Past &amp; Future  Presenters: Judy Heumann Darrell Jones Lou Ann Kibbee Paula McElwee  September 7, 2022</vt:lpstr>
      <vt:lpstr>&gt;&gt;Slide 3  Welcome and Housekeeping</vt:lpstr>
      <vt:lpstr>&gt;&gt;Slide 4  Meet the Presenters</vt:lpstr>
      <vt:lpstr>&gt;&gt;Slide 5 Meet the Presenters, cont’d.</vt:lpstr>
      <vt:lpstr>&gt;&gt;Slide 6  What You Will Learn</vt:lpstr>
      <vt:lpstr>&gt;&gt;Slide 7  Consumer control – activism not compliance</vt:lpstr>
      <vt:lpstr>&gt;&gt;Slide 8 Quote from John McKnight</vt:lpstr>
      <vt:lpstr>&gt;&gt;Slide 9  Consumer control isn’t compliance only</vt:lpstr>
      <vt:lpstr>&gt;&gt;Slide 10  Three waves of empowerment:</vt:lpstr>
      <vt:lpstr>&gt;&gt;Slide 11 Questions &amp; Discussion</vt:lpstr>
      <vt:lpstr>&gt;&gt;Slide 12  Break  Return in 1 hour</vt:lpstr>
      <vt:lpstr>&gt;&gt;Slide 13 </vt:lpstr>
      <vt:lpstr>&gt;&gt;Slide 14  </vt:lpstr>
      <vt:lpstr>&gt;&gt;Slide 15  </vt:lpstr>
      <vt:lpstr>&gt;&gt;Slide 16 Evaluation Survey</vt:lpstr>
      <vt:lpstr>&gt;&gt;Slide 17  </vt:lpstr>
      <vt:lpstr>&gt;&gt;Slide 18  </vt:lpstr>
      <vt:lpstr>&gt;&gt;Slide 19  </vt:lpstr>
      <vt:lpstr>&gt;&gt;Slide 20 Questions &amp; Discussion</vt:lpstr>
      <vt:lpstr>&gt;&gt;Slide 21 Final Questions and Evaluation Survey</vt:lpstr>
      <vt:lpstr>&gt;&gt;Slide 22 Contact your presenters</vt:lpstr>
      <vt:lpstr>&gt;&gt; Slide 23 IL-NET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Control - Foundation for Past and Future</dc:title>
  <dc:creator>eubanks</dc:creator>
  <cp:lastModifiedBy>Carol Eubanks</cp:lastModifiedBy>
  <cp:revision>617</cp:revision>
  <cp:lastPrinted>2018-09-12T11:52:12Z</cp:lastPrinted>
  <dcterms:created xsi:type="dcterms:W3CDTF">2011-01-05T14:17:40Z</dcterms:created>
  <dcterms:modified xsi:type="dcterms:W3CDTF">2022-09-01T19:07:35Z</dcterms:modified>
</cp:coreProperties>
</file>