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636" r:id="rId2"/>
    <p:sldId id="758" r:id="rId3"/>
    <p:sldId id="760" r:id="rId4"/>
    <p:sldId id="761" r:id="rId5"/>
    <p:sldId id="256" r:id="rId6"/>
    <p:sldId id="768" r:id="rId7"/>
    <p:sldId id="769" r:id="rId8"/>
    <p:sldId id="770" r:id="rId9"/>
    <p:sldId id="771" r:id="rId10"/>
    <p:sldId id="772" r:id="rId11"/>
    <p:sldId id="773" r:id="rId12"/>
    <p:sldId id="774" r:id="rId13"/>
    <p:sldId id="822" r:id="rId14"/>
    <p:sldId id="775" r:id="rId15"/>
    <p:sldId id="776" r:id="rId16"/>
    <p:sldId id="767" r:id="rId17"/>
    <p:sldId id="751" r:id="rId18"/>
    <p:sldId id="777" r:id="rId19"/>
    <p:sldId id="764" r:id="rId2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Smith" initials="LS" lastIdx="1" clrIdx="0"/>
  <p:cmAuthor id="1" name="Jerri Davison" initials="JD" lastIdx="6" clrIdx="1">
    <p:extLst>
      <p:ext uri="{19B8F6BF-5375-455C-9EA6-DF929625EA0E}">
        <p15:presenceInfo xmlns:p15="http://schemas.microsoft.com/office/powerpoint/2012/main" userId="S-1-5-21-1436191093-2433587255-765818421-11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605" autoAdjust="0"/>
    <p:restoredTop sz="96120" autoAdjust="0"/>
  </p:normalViewPr>
  <p:slideViewPr>
    <p:cSldViewPr>
      <p:cViewPr varScale="1">
        <p:scale>
          <a:sx n="103" d="100"/>
          <a:sy n="103" d="100"/>
        </p:scale>
        <p:origin x="2634" y="102"/>
      </p:cViewPr>
      <p:guideLst>
        <p:guide orient="horz" pos="2160"/>
        <p:guide pos="2880"/>
      </p:guideLst>
    </p:cSldViewPr>
  </p:slideViewPr>
  <p:outlineViewPr>
    <p:cViewPr>
      <p:scale>
        <a:sx n="33" d="100"/>
        <a:sy n="33" d="100"/>
      </p:scale>
      <p:origin x="0" y="-406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52" y="-113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charset="0"/>
                <a:cs typeface="+mn-cs"/>
              </a:defRPr>
            </a:lvl1pPr>
          </a:lstStyle>
          <a:p>
            <a:pPr>
              <a:defRPr/>
            </a:pPr>
            <a:fld id="{865A7DD1-600C-42FF-9D9D-BFB743C0A4FC}" type="datetimeFigureOut">
              <a:rPr lang="en-US"/>
              <a:pPr>
                <a:defRPr/>
              </a:pPr>
              <a:t>9/1/2022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atin typeface="Arial" charset="0"/>
                <a:cs typeface="+mn-cs"/>
              </a:defRPr>
            </a:lvl1pPr>
          </a:lstStyle>
          <a:p>
            <a:pPr>
              <a:defRPr/>
            </a:pPr>
            <a:fld id="{8358C2DD-14E5-490D-A181-3A78FEFD9465}" type="slidenum">
              <a:rPr lang="en-US"/>
              <a:pPr>
                <a:defRPr/>
              </a:pPr>
              <a:t>‹#›</a:t>
            </a:fld>
            <a:endParaRPr lang="en-US"/>
          </a:p>
        </p:txBody>
      </p:sp>
    </p:spTree>
    <p:extLst>
      <p:ext uri="{BB962C8B-B14F-4D97-AF65-F5344CB8AC3E}">
        <p14:creationId xmlns:p14="http://schemas.microsoft.com/office/powerpoint/2010/main" val="1388620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cs typeface="+mn-cs"/>
              </a:defRPr>
            </a:lvl1pPr>
          </a:lstStyle>
          <a:p>
            <a:pPr>
              <a:defRPr/>
            </a:pPr>
            <a:fld id="{446037A2-A146-4AFA-A36B-418E91F740ED}" type="slidenum">
              <a:rPr lang="en-US"/>
              <a:pPr>
                <a:defRPr/>
              </a:pPr>
              <a:t>‹#›</a:t>
            </a:fld>
            <a:endParaRPr lang="en-US"/>
          </a:p>
        </p:txBody>
      </p:sp>
    </p:spTree>
    <p:extLst>
      <p:ext uri="{BB962C8B-B14F-4D97-AF65-F5344CB8AC3E}">
        <p14:creationId xmlns:p14="http://schemas.microsoft.com/office/powerpoint/2010/main" val="369388356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90770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C5570E8-4F96-4058-B374-62D771A5C295}" type="slidenum">
              <a:rPr lang="en-US" smtClean="0"/>
              <a:t>5</a:t>
            </a:fld>
            <a:endParaRPr lang="en-US"/>
          </a:p>
        </p:txBody>
      </p:sp>
    </p:spTree>
    <p:extLst>
      <p:ext uri="{BB962C8B-B14F-4D97-AF65-F5344CB8AC3E}">
        <p14:creationId xmlns:p14="http://schemas.microsoft.com/office/powerpoint/2010/main" val="631774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40FD86-9BCF-4886-A05C-E17597BA8168}" type="slidenum">
              <a:rPr lang="en-US" smtClean="0"/>
              <a:t>19</a:t>
            </a:fld>
            <a:endParaRPr lang="en-US"/>
          </a:p>
        </p:txBody>
      </p:sp>
    </p:spTree>
    <p:extLst>
      <p:ext uri="{BB962C8B-B14F-4D97-AF65-F5344CB8AC3E}">
        <p14:creationId xmlns:p14="http://schemas.microsoft.com/office/powerpoint/2010/main" val="218883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600"/>
            </a:lvl2pPr>
            <a:lvl3pPr>
              <a:defRPr sz="2600"/>
            </a:lvl3pPr>
            <a:lvl4pPr>
              <a:defRPr sz="2600"/>
            </a:lvl4pPr>
            <a:lvl5pPr>
              <a:defRPr sz="2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pPr>
                <a:defRPr/>
              </a:pPr>
              <a:t>‹#›</a:t>
            </a:fld>
            <a:endParaRPr lang="en-US"/>
          </a:p>
        </p:txBody>
      </p:sp>
      <p:sp>
        <p:nvSpPr>
          <p:cNvPr id="2" name="Title 1"/>
          <p:cNvSpPr>
            <a:spLocks noGrp="1"/>
          </p:cNvSpPr>
          <p:nvPr>
            <p:ph type="title"/>
          </p:nvPr>
        </p:nvSpPr>
        <p:spPr>
          <a:xfrm>
            <a:off x="228600" y="274638"/>
            <a:ext cx="7696200" cy="792162"/>
          </a:xfrm>
        </p:spPr>
        <p:txBody>
          <a:bodyPr/>
          <a:lstStyle/>
          <a:p>
            <a:r>
              <a:rPr lang="en-US" dirty="0"/>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1978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9D8417-5C5F-4D58-AB42-03357BB8F862}" type="datetime1">
              <a:rPr lang="en-US" smtClean="0"/>
              <a:t>9/1/2022</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617046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pPr>
                <a:defRPr/>
              </a:pPr>
              <a:t>‹#›</a:t>
            </a:fld>
            <a:endParaRPr lang="en-US"/>
          </a:p>
        </p:txBody>
      </p:sp>
      <p:pic>
        <p:nvPicPr>
          <p:cNvPr id="7" name="Picture 6" descr="ILRU logo - ilru red block letters with blue &quot;eyebrow&quot; over it"/>
          <p:cNvPicPr>
            <a:picLocks noChangeAspect="1"/>
          </p:cNvPicPr>
          <p:nvPr userDrawn="1"/>
        </p:nvPicPr>
        <p:blipFill>
          <a:blip r:embed="rId8" cstate="print"/>
          <a:stretch>
            <a:fillRect/>
          </a:stretch>
        </p:blipFill>
        <p:spPr>
          <a:xfrm>
            <a:off x="8229600" y="76200"/>
            <a:ext cx="838200" cy="401320"/>
          </a:xfrm>
          <a:prstGeom prst="rect">
            <a:avLst/>
          </a:prstGeom>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6" r:id="rId3"/>
    <p:sldLayoutId id="2147483654" r:id="rId4"/>
    <p:sldLayoutId id="2147483660" r:id="rId5"/>
    <p:sldLayoutId id="2147483662" r:id="rId6"/>
  </p:sldLayoutIdLst>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000">
          <a:solidFill>
            <a:schemeClr val="tx1"/>
          </a:solidFill>
          <a:latin typeface="+mn-lt"/>
        </a:defRPr>
      </a:lvl2pPr>
      <a:lvl3pPr marL="1143000" indent="-228600" algn="l" rtl="0" eaLnBrk="0" fontAlgn="base" hangingPunct="0">
        <a:spcBef>
          <a:spcPct val="20000"/>
        </a:spcBef>
        <a:spcAft>
          <a:spcPct val="0"/>
        </a:spcAft>
        <a:buClr>
          <a:schemeClr val="tx1"/>
        </a:buClr>
        <a:buChar char="•"/>
        <a:defRPr sz="2000">
          <a:solidFill>
            <a:schemeClr val="tx1"/>
          </a:solidFill>
          <a:latin typeface="+mn-lt"/>
        </a:defRPr>
      </a:lvl3pPr>
      <a:lvl4pPr marL="1600200" indent="-228600" algn="l" rtl="0" eaLnBrk="0" fontAlgn="base" hangingPunct="0">
        <a:spcBef>
          <a:spcPct val="20000"/>
        </a:spcBef>
        <a:spcAft>
          <a:spcPct val="0"/>
        </a:spcAft>
        <a:buClr>
          <a:schemeClr val="tx1"/>
        </a:buClr>
        <a:buChar char="–"/>
        <a:defRPr>
          <a:solidFill>
            <a:schemeClr val="tx1"/>
          </a:solidFill>
          <a:latin typeface="+mn-lt"/>
        </a:defRPr>
      </a:lvl4pPr>
      <a:lvl5pPr marL="2057400" indent="-228600" algn="l" rtl="0" eaLnBrk="0" fontAlgn="base" hangingPunct="0">
        <a:spcBef>
          <a:spcPct val="20000"/>
        </a:spcBef>
        <a:spcAft>
          <a:spcPct val="0"/>
        </a:spcAft>
        <a:buClr>
          <a:schemeClr val="tx1"/>
        </a:buClr>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marisa@iicil.com" TargetMode="Externa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43793" y="0"/>
            <a:ext cx="8855064" cy="859730"/>
          </a:xfrm>
        </p:spPr>
        <p:txBody>
          <a:bodyPr>
            <a:noAutofit/>
          </a:bodyPr>
          <a:lstStyle/>
          <a:p>
            <a:pPr algn="ctr"/>
            <a:r>
              <a:rPr lang="en-US" sz="600" dirty="0">
                <a:solidFill>
                  <a:schemeClr val="bg1">
                    <a:lumMod val="95000"/>
                  </a:schemeClr>
                </a:solidFill>
              </a:rPr>
              <a:t>&gt;&gt;Slide 1 </a:t>
            </a:r>
            <a:br>
              <a:rPr lang="en-US" sz="600" dirty="0">
                <a:solidFill>
                  <a:schemeClr val="bg1">
                    <a:lumMod val="95000"/>
                  </a:schemeClr>
                </a:solidFill>
              </a:rPr>
            </a:br>
            <a:r>
              <a:rPr lang="en-US" sz="1600" dirty="0"/>
              <a:t>Independent Living Research Utilization</a:t>
            </a:r>
          </a:p>
        </p:txBody>
      </p:sp>
      <p:pic>
        <p:nvPicPr>
          <p:cNvPr id="6" name="Picture 5" descr="We create opportunities for independence for people with disabilities through research, education, and consultation.  ilru logo in block red letters with blue eyebrow swoosh above and below Independent Living Research utilization. www.ilru.org.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93" y="859730"/>
            <a:ext cx="7352413" cy="5312470"/>
          </a:xfrm>
          <a:prstGeom prst="rect">
            <a:avLst/>
          </a:prstGeom>
        </p:spPr>
      </p:pic>
      <p:sp>
        <p:nvSpPr>
          <p:cNvPr id="3" name="Slide Number Placeholder 2"/>
          <p:cNvSpPr>
            <a:spLocks noGrp="1"/>
          </p:cNvSpPr>
          <p:nvPr>
            <p:ph type="sldNum" sz="quarter" idx="10"/>
          </p:nvPr>
        </p:nvSpPr>
        <p:spPr>
          <a:xfrm>
            <a:off x="6553200" y="6248400"/>
            <a:ext cx="2362200" cy="244475"/>
          </a:xfrm>
        </p:spPr>
        <p:txBody>
          <a:bodyPr/>
          <a:lstStyle/>
          <a:p>
            <a:pPr>
              <a:defRPr/>
            </a:pPr>
            <a:fld id="{F2DF5F09-D78D-44DB-A338-E90D23C46220}" type="slidenum">
              <a:rPr lang="en-US" smtClean="0"/>
              <a:pPr>
                <a:defRPr/>
              </a:pPr>
              <a:t>1</a:t>
            </a:fld>
            <a:endParaRPr lang="en-US" dirty="0"/>
          </a:p>
        </p:txBody>
      </p:sp>
    </p:spTree>
    <p:extLst>
      <p:ext uri="{BB962C8B-B14F-4D97-AF65-F5344CB8AC3E}">
        <p14:creationId xmlns:p14="http://schemas.microsoft.com/office/powerpoint/2010/main" val="639336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2900" y="2027238"/>
            <a:ext cx="8458200" cy="792162"/>
          </a:xfrm>
        </p:spPr>
        <p:txBody>
          <a:bodyPr/>
          <a:lstStyle/>
          <a:p>
            <a:pPr algn="ctr"/>
            <a:r>
              <a:rPr lang="en-US" sz="1050" dirty="0">
                <a:solidFill>
                  <a:schemeClr val="bg1">
                    <a:lumMod val="95000"/>
                  </a:schemeClr>
                </a:solidFill>
              </a:rPr>
              <a:t>&gt;&gt;Slide 10 </a:t>
            </a:r>
            <a:br>
              <a:rPr lang="en-US" sz="1050" dirty="0">
                <a:solidFill>
                  <a:schemeClr val="bg1">
                    <a:lumMod val="95000"/>
                  </a:schemeClr>
                </a:solidFill>
              </a:rPr>
            </a:br>
            <a:r>
              <a:rPr lang="en-US" sz="4000" dirty="0"/>
              <a:t>How are you selling your organization?</a:t>
            </a:r>
            <a:endParaRPr lang="en-US" sz="4000" i="1" dirty="0">
              <a:solidFill>
                <a:srgbClr val="FF0000"/>
              </a:solidFill>
            </a:endParaRP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10</a:t>
            </a:fld>
            <a:endParaRPr lang="en-US"/>
          </a:p>
        </p:txBody>
      </p:sp>
    </p:spTree>
    <p:extLst>
      <p:ext uri="{BB962C8B-B14F-4D97-AF65-F5344CB8AC3E}">
        <p14:creationId xmlns:p14="http://schemas.microsoft.com/office/powerpoint/2010/main" val="1982613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676400"/>
            <a:ext cx="8458200" cy="792162"/>
          </a:xfrm>
        </p:spPr>
        <p:txBody>
          <a:bodyPr/>
          <a:lstStyle/>
          <a:p>
            <a:pPr algn="ctr"/>
            <a:r>
              <a:rPr lang="en-US" sz="1050" dirty="0">
                <a:solidFill>
                  <a:schemeClr val="bg1">
                    <a:lumMod val="95000"/>
                  </a:schemeClr>
                </a:solidFill>
              </a:rPr>
              <a:t>&gt;&gt;Slide 11 </a:t>
            </a:r>
            <a:br>
              <a:rPr lang="en-US" sz="1050" dirty="0">
                <a:solidFill>
                  <a:schemeClr val="bg1">
                    <a:lumMod val="95000"/>
                  </a:schemeClr>
                </a:solidFill>
              </a:rPr>
            </a:br>
            <a:r>
              <a:rPr lang="en-US" sz="4000" dirty="0"/>
              <a:t>Mind over Matter</a:t>
            </a:r>
            <a:endParaRPr lang="en-US" sz="4000" i="1" dirty="0">
              <a:solidFill>
                <a:srgbClr val="FF0000"/>
              </a:solidFill>
            </a:endParaRP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11</a:t>
            </a:fld>
            <a:endParaRPr lang="en-US"/>
          </a:p>
        </p:txBody>
      </p:sp>
    </p:spTree>
    <p:extLst>
      <p:ext uri="{BB962C8B-B14F-4D97-AF65-F5344CB8AC3E}">
        <p14:creationId xmlns:p14="http://schemas.microsoft.com/office/powerpoint/2010/main" val="2541189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2900" y="1676400"/>
            <a:ext cx="8458200" cy="792162"/>
          </a:xfrm>
        </p:spPr>
        <p:txBody>
          <a:bodyPr/>
          <a:lstStyle/>
          <a:p>
            <a:pPr algn="ctr"/>
            <a:r>
              <a:rPr lang="en-US" sz="1050" dirty="0">
                <a:solidFill>
                  <a:schemeClr val="bg1">
                    <a:lumMod val="95000"/>
                  </a:schemeClr>
                </a:solidFill>
              </a:rPr>
              <a:t>&gt;&gt;Slide 12 </a:t>
            </a:r>
            <a:br>
              <a:rPr lang="en-US" sz="1050" dirty="0">
                <a:solidFill>
                  <a:schemeClr val="bg1">
                    <a:lumMod val="95000"/>
                  </a:schemeClr>
                </a:solidFill>
              </a:rPr>
            </a:br>
            <a:r>
              <a:rPr lang="en-US" sz="4000" dirty="0"/>
              <a:t>What is the Purpose?</a:t>
            </a:r>
            <a:endParaRPr lang="en-US" sz="4000" i="1" dirty="0">
              <a:solidFill>
                <a:srgbClr val="FF0000"/>
              </a:solidFill>
            </a:endParaRP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12</a:t>
            </a:fld>
            <a:endParaRPr lang="en-US"/>
          </a:p>
        </p:txBody>
      </p:sp>
    </p:spTree>
    <p:extLst>
      <p:ext uri="{BB962C8B-B14F-4D97-AF65-F5344CB8AC3E}">
        <p14:creationId xmlns:p14="http://schemas.microsoft.com/office/powerpoint/2010/main" val="2668749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8382000" cy="792162"/>
          </a:xfrm>
        </p:spPr>
        <p:txBody>
          <a:bodyPr/>
          <a:lstStyle/>
          <a:p>
            <a:r>
              <a:rPr lang="en-US" sz="800" dirty="0">
                <a:solidFill>
                  <a:schemeClr val="bg1">
                    <a:lumMod val="95000"/>
                  </a:schemeClr>
                </a:solidFill>
              </a:rPr>
              <a:t>&gt;&gt;Slide 13</a:t>
            </a:r>
            <a:br>
              <a:rPr lang="en-US" sz="800" dirty="0">
                <a:solidFill>
                  <a:schemeClr val="bg1">
                    <a:lumMod val="95000"/>
                  </a:schemeClr>
                </a:solidFill>
              </a:rPr>
            </a:br>
            <a:r>
              <a:rPr lang="en-US" dirty="0"/>
              <a:t>Evaluation Survey</a:t>
            </a:r>
            <a:endParaRPr lang="en-US" sz="2400" b="0" dirty="0"/>
          </a:p>
        </p:txBody>
      </p:sp>
      <p:sp>
        <p:nvSpPr>
          <p:cNvPr id="2" name="Content Placeholder 1"/>
          <p:cNvSpPr>
            <a:spLocks noGrp="1"/>
          </p:cNvSpPr>
          <p:nvPr>
            <p:ph idx="1"/>
          </p:nvPr>
        </p:nvSpPr>
        <p:spPr>
          <a:xfrm>
            <a:off x="304800" y="1219200"/>
            <a:ext cx="8382000" cy="5029200"/>
          </a:xfrm>
        </p:spPr>
        <p:txBody>
          <a:bodyPr/>
          <a:lstStyle/>
          <a:p>
            <a:pPr marL="0" indent="0">
              <a:buNone/>
            </a:pPr>
            <a:r>
              <a:rPr lang="en-US" dirty="0"/>
              <a:t>We appreciate your feedback! Look for the link in the Chat for your convenience as we approach the end of the presentation. </a:t>
            </a:r>
          </a:p>
          <a:p>
            <a:pPr marL="0" indent="0">
              <a:buNone/>
            </a:pPr>
            <a:endParaRPr lang="en-US" dirty="0"/>
          </a:p>
          <a:p>
            <a:pPr marL="0" indent="0">
              <a:buNone/>
            </a:pPr>
            <a:r>
              <a:rPr lang="en-US" i="1" dirty="0">
                <a:solidFill>
                  <a:srgbClr val="FF0000"/>
                </a:solidFill>
              </a:rPr>
              <a:t>Survey link goes here…</a:t>
            </a:r>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13</a:t>
            </a:fld>
            <a:endParaRPr lang="en-US"/>
          </a:p>
        </p:txBody>
      </p:sp>
    </p:spTree>
    <p:extLst>
      <p:ext uri="{BB962C8B-B14F-4D97-AF65-F5344CB8AC3E}">
        <p14:creationId xmlns:p14="http://schemas.microsoft.com/office/powerpoint/2010/main" val="2354007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2900" y="1676400"/>
            <a:ext cx="8458200" cy="792162"/>
          </a:xfrm>
        </p:spPr>
        <p:txBody>
          <a:bodyPr/>
          <a:lstStyle/>
          <a:p>
            <a:pPr algn="ctr"/>
            <a:r>
              <a:rPr lang="en-US" sz="1050" dirty="0">
                <a:solidFill>
                  <a:schemeClr val="bg1">
                    <a:lumMod val="95000"/>
                  </a:schemeClr>
                </a:solidFill>
              </a:rPr>
              <a:t>&gt;&gt;Slide 14 </a:t>
            </a:r>
            <a:br>
              <a:rPr lang="en-US" sz="1050" dirty="0">
                <a:solidFill>
                  <a:schemeClr val="bg1">
                    <a:lumMod val="95000"/>
                  </a:schemeClr>
                </a:solidFill>
              </a:rPr>
            </a:br>
            <a:r>
              <a:rPr lang="en-US" sz="4000" dirty="0"/>
              <a:t>Community Partners</a:t>
            </a:r>
            <a:endParaRPr lang="en-US" sz="4000" i="1" dirty="0">
              <a:solidFill>
                <a:srgbClr val="FF0000"/>
              </a:solidFill>
            </a:endParaRP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14</a:t>
            </a:fld>
            <a:endParaRPr lang="en-US"/>
          </a:p>
        </p:txBody>
      </p:sp>
    </p:spTree>
    <p:extLst>
      <p:ext uri="{BB962C8B-B14F-4D97-AF65-F5344CB8AC3E}">
        <p14:creationId xmlns:p14="http://schemas.microsoft.com/office/powerpoint/2010/main" val="758661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2900" y="1600200"/>
            <a:ext cx="8458200" cy="792162"/>
          </a:xfrm>
        </p:spPr>
        <p:txBody>
          <a:bodyPr/>
          <a:lstStyle/>
          <a:p>
            <a:pPr algn="ctr"/>
            <a:r>
              <a:rPr lang="en-US" sz="1050" dirty="0">
                <a:solidFill>
                  <a:schemeClr val="bg1">
                    <a:lumMod val="95000"/>
                  </a:schemeClr>
                </a:solidFill>
              </a:rPr>
              <a:t>&gt;&gt;Slide 15 </a:t>
            </a:r>
            <a:br>
              <a:rPr lang="en-US" sz="1050" dirty="0">
                <a:solidFill>
                  <a:schemeClr val="bg1">
                    <a:lumMod val="95000"/>
                  </a:schemeClr>
                </a:solidFill>
              </a:rPr>
            </a:br>
            <a:r>
              <a:rPr lang="en-US" sz="4000" dirty="0"/>
              <a:t>National Partners</a:t>
            </a:r>
            <a:endParaRPr lang="en-US" sz="4000" i="1" dirty="0">
              <a:solidFill>
                <a:srgbClr val="FF0000"/>
              </a:solidFill>
            </a:endParaRP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15</a:t>
            </a:fld>
            <a:endParaRPr lang="en-US"/>
          </a:p>
        </p:txBody>
      </p:sp>
    </p:spTree>
    <p:extLst>
      <p:ext uri="{BB962C8B-B14F-4D97-AF65-F5344CB8AC3E}">
        <p14:creationId xmlns:p14="http://schemas.microsoft.com/office/powerpoint/2010/main" val="1029989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14600"/>
            <a:ext cx="8458200" cy="792162"/>
          </a:xfrm>
        </p:spPr>
        <p:txBody>
          <a:bodyPr/>
          <a:lstStyle/>
          <a:p>
            <a:pPr lvl="3" algn="ctr"/>
            <a:r>
              <a:rPr lang="en-US" sz="800" dirty="0">
                <a:solidFill>
                  <a:schemeClr val="bg1">
                    <a:lumMod val="95000"/>
                  </a:schemeClr>
                </a:solidFill>
              </a:rPr>
              <a:t>&gt;&gt;Slide 16</a:t>
            </a:r>
            <a:br>
              <a:rPr lang="en-US" sz="800" dirty="0">
                <a:solidFill>
                  <a:schemeClr val="bg1">
                    <a:lumMod val="95000"/>
                  </a:schemeClr>
                </a:solidFill>
              </a:rPr>
            </a:br>
            <a:r>
              <a:rPr lang="en-US" dirty="0">
                <a:effectLst/>
              </a:rPr>
              <a:t>Questions &amp; Discussion</a:t>
            </a:r>
            <a:endParaRPr lang="en-US" sz="2400" dirty="0">
              <a:effectLst/>
            </a:endParaRPr>
          </a:p>
        </p:txBody>
      </p:sp>
      <p:sp>
        <p:nvSpPr>
          <p:cNvPr id="3" name="Slide Number Placeholder 2"/>
          <p:cNvSpPr>
            <a:spLocks noGrp="1"/>
          </p:cNvSpPr>
          <p:nvPr>
            <p:ph type="sldNum" sz="quarter" idx="10"/>
          </p:nvPr>
        </p:nvSpPr>
        <p:spPr>
          <a:xfrm>
            <a:off x="6477000" y="6324600"/>
            <a:ext cx="2362200" cy="244475"/>
          </a:xfrm>
        </p:spPr>
        <p:txBody>
          <a:bodyPr/>
          <a:lstStyle/>
          <a:p>
            <a:pPr>
              <a:defRPr/>
            </a:pPr>
            <a:fld id="{F42DF3E2-0175-464B-95E4-5D6CFE698002}" type="slidenum">
              <a:rPr lang="en-US" smtClean="0"/>
              <a:pPr>
                <a:defRPr/>
              </a:pPr>
              <a:t>16</a:t>
            </a:fld>
            <a:endParaRPr lang="en-US" dirty="0"/>
          </a:p>
        </p:txBody>
      </p:sp>
    </p:spTree>
    <p:extLst>
      <p:ext uri="{BB962C8B-B14F-4D97-AF65-F5344CB8AC3E}">
        <p14:creationId xmlns:p14="http://schemas.microsoft.com/office/powerpoint/2010/main" val="4114947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8382000" cy="792162"/>
          </a:xfrm>
        </p:spPr>
        <p:txBody>
          <a:bodyPr/>
          <a:lstStyle/>
          <a:p>
            <a:r>
              <a:rPr lang="en-US" sz="800" dirty="0">
                <a:solidFill>
                  <a:schemeClr val="bg1">
                    <a:lumMod val="95000"/>
                  </a:schemeClr>
                </a:solidFill>
              </a:rPr>
              <a:t>&gt;&gt;Slide 17</a:t>
            </a:r>
            <a:br>
              <a:rPr lang="en-US" sz="800" dirty="0">
                <a:solidFill>
                  <a:schemeClr val="bg1">
                    <a:lumMod val="95000"/>
                  </a:schemeClr>
                </a:solidFill>
              </a:rPr>
            </a:br>
            <a:r>
              <a:rPr lang="en-US" dirty="0"/>
              <a:t>Final Questions and Evaluation Survey</a:t>
            </a:r>
            <a:endParaRPr lang="en-US" sz="2400" b="0" dirty="0"/>
          </a:p>
        </p:txBody>
      </p:sp>
      <p:sp>
        <p:nvSpPr>
          <p:cNvPr id="2" name="Content Placeholder 1"/>
          <p:cNvSpPr>
            <a:spLocks noGrp="1"/>
          </p:cNvSpPr>
          <p:nvPr>
            <p:ph idx="1"/>
          </p:nvPr>
        </p:nvSpPr>
        <p:spPr/>
        <p:txBody>
          <a:bodyPr/>
          <a:lstStyle/>
          <a:p>
            <a:r>
              <a:rPr lang="en-US" dirty="0"/>
              <a:t>Any final questions?</a:t>
            </a:r>
          </a:p>
          <a:p>
            <a:r>
              <a:rPr lang="en-US" dirty="0"/>
              <a:t>Directly following the webinar, you will see a short evaluation survey to complete on your screen. We appreciate your feedback!</a:t>
            </a:r>
          </a:p>
          <a:p>
            <a:endParaRPr lang="en-US" i="1" dirty="0">
              <a:solidFill>
                <a:srgbClr val="FF0000"/>
              </a:solidFill>
            </a:endParaRPr>
          </a:p>
          <a:p>
            <a:pPr marL="0" indent="0">
              <a:buNone/>
            </a:pPr>
            <a:r>
              <a:rPr lang="en-US" i="1" dirty="0">
                <a:solidFill>
                  <a:srgbClr val="FF0000"/>
                </a:solidFill>
              </a:rPr>
              <a:t>Survey link goes here…</a:t>
            </a:r>
          </a:p>
          <a:p>
            <a:endParaRPr lang="en-US" dirty="0"/>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17</a:t>
            </a:fld>
            <a:endParaRPr lang="en-US"/>
          </a:p>
        </p:txBody>
      </p:sp>
    </p:spTree>
    <p:extLst>
      <p:ext uri="{BB962C8B-B14F-4D97-AF65-F5344CB8AC3E}">
        <p14:creationId xmlns:p14="http://schemas.microsoft.com/office/powerpoint/2010/main" val="3274869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2900" y="2514600"/>
            <a:ext cx="8458200" cy="792162"/>
          </a:xfrm>
        </p:spPr>
        <p:txBody>
          <a:bodyPr/>
          <a:lstStyle/>
          <a:p>
            <a:pPr algn="ctr"/>
            <a:r>
              <a:rPr lang="en-US" sz="900" dirty="0">
                <a:solidFill>
                  <a:schemeClr val="bg1">
                    <a:lumMod val="95000"/>
                  </a:schemeClr>
                </a:solidFill>
              </a:rPr>
              <a:t>&gt;&gt;Slide 18 </a:t>
            </a:r>
            <a:br>
              <a:rPr lang="en-US" sz="900" dirty="0">
                <a:solidFill>
                  <a:schemeClr val="bg1">
                    <a:lumMod val="95000"/>
                  </a:schemeClr>
                </a:solidFill>
              </a:rPr>
            </a:br>
            <a:r>
              <a:rPr lang="en-US" sz="3200" dirty="0"/>
              <a:t>For more information: </a:t>
            </a:r>
            <a:br>
              <a:rPr lang="en-US" sz="3200" dirty="0"/>
            </a:br>
            <a:r>
              <a:rPr lang="en-US" sz="3200" dirty="0"/>
              <a:t>Marisa </a:t>
            </a:r>
            <a:r>
              <a:rPr lang="en-US" sz="3200" dirty="0" err="1"/>
              <a:t>Cantú</a:t>
            </a:r>
            <a:br>
              <a:rPr lang="en-US" sz="3200" dirty="0"/>
            </a:br>
            <a:r>
              <a:rPr lang="en-US" sz="3200" dirty="0"/>
              <a:t>(309) 558-5629</a:t>
            </a:r>
            <a:br>
              <a:rPr lang="en-US" sz="3200" dirty="0"/>
            </a:br>
            <a:r>
              <a:rPr lang="en-US" sz="3200" dirty="0">
                <a:hlinkClick r:id="rId2"/>
              </a:rPr>
              <a:t>marisa@iicil.com</a:t>
            </a:r>
            <a:br>
              <a:rPr lang="en-US" sz="3200" dirty="0"/>
            </a:br>
            <a:r>
              <a:rPr lang="en-US" sz="3200" dirty="0"/>
              <a:t>www.iicil.com</a:t>
            </a:r>
            <a:endParaRPr lang="en-US" sz="3200" i="1" dirty="0">
              <a:solidFill>
                <a:srgbClr val="FF0000"/>
              </a:solidFill>
            </a:endParaRP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18</a:t>
            </a:fld>
            <a:endParaRPr lang="en-US"/>
          </a:p>
        </p:txBody>
      </p:sp>
    </p:spTree>
    <p:extLst>
      <p:ext uri="{BB962C8B-B14F-4D97-AF65-F5344CB8AC3E}">
        <p14:creationId xmlns:p14="http://schemas.microsoft.com/office/powerpoint/2010/main" val="36548466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7086600" cy="792162"/>
          </a:xfrm>
        </p:spPr>
        <p:txBody>
          <a:bodyPr>
            <a:normAutofit/>
          </a:bodyPr>
          <a:lstStyle/>
          <a:p>
            <a:r>
              <a:rPr lang="en-US" sz="800" dirty="0">
                <a:solidFill>
                  <a:schemeClr val="accent3">
                    <a:lumMod val="95000"/>
                  </a:schemeClr>
                </a:solidFill>
                <a:latin typeface="Arial Rounded MT Bold" panose="020F0704030504030204" pitchFamily="34" charset="0"/>
              </a:rPr>
              <a:t>&gt;&gt; Slide 19</a:t>
            </a:r>
            <a:br>
              <a:rPr lang="en-US" dirty="0">
                <a:latin typeface="Arial Rounded MT Bold" panose="020F0704030504030204" pitchFamily="34" charset="0"/>
              </a:rPr>
            </a:br>
            <a:r>
              <a:rPr lang="en-US" dirty="0">
                <a:ea typeface="Arial"/>
                <a:cs typeface="Arial"/>
                <a:sym typeface="Arial"/>
              </a:rPr>
              <a:t>IL-NET Attribution</a:t>
            </a:r>
            <a:endParaRPr lang="en-US" sz="2471" dirty="0">
              <a:latin typeface="Arial Rounded MT Bold" panose="020F0704030504030204" pitchFamily="34" charset="0"/>
            </a:endParaRPr>
          </a:p>
        </p:txBody>
      </p:sp>
      <p:sp>
        <p:nvSpPr>
          <p:cNvPr id="3" name="Subtitle 2"/>
          <p:cNvSpPr>
            <a:spLocks noGrp="1"/>
          </p:cNvSpPr>
          <p:nvPr>
            <p:ph idx="1"/>
          </p:nvPr>
        </p:nvSpPr>
        <p:spPr>
          <a:xfrm>
            <a:off x="672353" y="1143001"/>
            <a:ext cx="7785847" cy="4840940"/>
          </a:xfrm>
        </p:spPr>
        <p:txBody>
          <a:bodyPr>
            <a:noAutofit/>
          </a:bodyPr>
          <a:lstStyle/>
          <a:p>
            <a:pPr marL="0" indent="0">
              <a:buNone/>
            </a:pPr>
            <a:r>
              <a:rPr lang="en-US" sz="2030" dirty="0"/>
              <a:t>The IL-NET is supported by grant numbers 90ILTA0002 and 90ISTA0002 from the U.S. Administration for Community Living, Department of Health and Human Services, Washington, D.C. 20201. Grantees undertaking projects under government sponsorship are encouraged to express freely their findings and conclusions. Points of view or opinions do not, therefore, necessarily represent official Administration for Community Living policy.</a:t>
            </a:r>
          </a:p>
        </p:txBody>
      </p:sp>
      <p:sp>
        <p:nvSpPr>
          <p:cNvPr id="4" name="Slide Number Placeholder 3"/>
          <p:cNvSpPr>
            <a:spLocks noGrp="1"/>
          </p:cNvSpPr>
          <p:nvPr>
            <p:ph type="sldNum" sz="quarter" idx="4294967295"/>
          </p:nvPr>
        </p:nvSpPr>
        <p:spPr>
          <a:xfrm>
            <a:off x="6843153" y="6290702"/>
            <a:ext cx="1996047" cy="365592"/>
          </a:xfrm>
          <a:prstGeom prst="rect">
            <a:avLst/>
          </a:prstGeom>
        </p:spPr>
        <p:txBody>
          <a:bodyPr/>
          <a:lstStyle/>
          <a:p>
            <a:fld id="{6153527D-BED1-478D-AC23-D9BDE0E418EC}" type="slidenum">
              <a:rPr lang="en-US" smtClean="0"/>
              <a:t>19</a:t>
            </a:fld>
            <a:endParaRPr lang="en-US" dirty="0"/>
          </a:p>
        </p:txBody>
      </p:sp>
    </p:spTree>
    <p:extLst>
      <p:ext uri="{BB962C8B-B14F-4D97-AF65-F5344CB8AC3E}">
        <p14:creationId xmlns:p14="http://schemas.microsoft.com/office/powerpoint/2010/main" val="55970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5029199"/>
          </a:xfrm>
        </p:spPr>
        <p:txBody>
          <a:bodyPr/>
          <a:lstStyle/>
          <a:p>
            <a:pPr algn="ctr"/>
            <a:r>
              <a:rPr lang="en-US" sz="600" b="1" dirty="0">
                <a:solidFill>
                  <a:schemeClr val="bg1">
                    <a:lumMod val="95000"/>
                  </a:schemeClr>
                </a:solidFill>
                <a:effectLst/>
                <a:latin typeface="+mj-lt"/>
                <a:ea typeface="+mj-ea"/>
                <a:cs typeface="+mj-cs"/>
              </a:rPr>
              <a:t>&gt;&gt;Slide 2</a:t>
            </a:r>
            <a:br>
              <a:rPr lang="en-US" sz="2800" b="1" dirty="0">
                <a:solidFill>
                  <a:schemeClr val="accent2"/>
                </a:solidFill>
                <a:effectLst/>
                <a:latin typeface="+mj-lt"/>
                <a:ea typeface="+mj-ea"/>
                <a:cs typeface="+mj-cs"/>
              </a:rPr>
            </a:br>
            <a:r>
              <a:rPr lang="en-US" sz="2800" b="1" dirty="0">
                <a:solidFill>
                  <a:schemeClr val="accent2"/>
                </a:solidFill>
                <a:effectLst/>
                <a:latin typeface="+mj-lt"/>
                <a:ea typeface="+mj-ea"/>
                <a:cs typeface="+mj-cs"/>
              </a:rPr>
              <a:t>IL-NET Biennial IL Virtual Institute</a:t>
            </a:r>
            <a:br>
              <a:rPr lang="en-US" sz="2800" b="1" dirty="0">
                <a:solidFill>
                  <a:schemeClr val="accent2"/>
                </a:solidFill>
                <a:effectLst/>
                <a:latin typeface="+mj-lt"/>
                <a:ea typeface="+mj-ea"/>
                <a:cs typeface="+mj-cs"/>
              </a:rPr>
            </a:br>
            <a:br>
              <a:rPr lang="en-US" sz="2800" b="1" dirty="0">
                <a:solidFill>
                  <a:schemeClr val="accent2"/>
                </a:solidFill>
                <a:effectLst/>
                <a:latin typeface="+mj-lt"/>
                <a:ea typeface="+mj-ea"/>
                <a:cs typeface="+mj-cs"/>
              </a:rPr>
            </a:br>
            <a:r>
              <a:rPr lang="en-US" b="1" dirty="0">
                <a:effectLst/>
                <a:ea typeface="Calibri" panose="020F0502020204030204" pitchFamily="34" charset="0"/>
              </a:rPr>
              <a:t>Future of IL: </a:t>
            </a:r>
            <a:br>
              <a:rPr lang="en-US" b="1" dirty="0">
                <a:effectLst/>
                <a:ea typeface="Calibri" panose="020F0502020204030204" pitchFamily="34" charset="0"/>
              </a:rPr>
            </a:br>
            <a:r>
              <a:rPr lang="en-US" b="1" dirty="0">
                <a:effectLst/>
                <a:ea typeface="Calibri" panose="020F0502020204030204" pitchFamily="34" charset="0"/>
              </a:rPr>
              <a:t>Diversity in CILs and Leadership</a:t>
            </a:r>
            <a:br>
              <a:rPr lang="en-US" sz="2400" dirty="0">
                <a:effectLst/>
                <a:ea typeface="Calibri" panose="020F0502020204030204" pitchFamily="34" charset="0"/>
              </a:rPr>
            </a:br>
            <a:br>
              <a:rPr lang="en-US" i="1" dirty="0"/>
            </a:br>
            <a:r>
              <a:rPr lang="en-US" sz="2400" i="1" dirty="0"/>
              <a:t>Presenter:</a:t>
            </a:r>
            <a:br>
              <a:rPr lang="en-US" sz="2400" b="0" i="1" dirty="0"/>
            </a:br>
            <a:r>
              <a:rPr lang="en-US" sz="2400" b="0" dirty="0"/>
              <a:t>Marisa Cantu</a:t>
            </a:r>
            <a:br>
              <a:rPr lang="en-US" sz="2400" b="0" dirty="0"/>
            </a:br>
            <a:br>
              <a:rPr lang="en-US" sz="2400" dirty="0"/>
            </a:br>
            <a:r>
              <a:rPr lang="en-US" sz="2400" dirty="0"/>
              <a:t>September 7, 2022</a:t>
            </a:r>
            <a:endParaRPr lang="en-US" dirty="0"/>
          </a:p>
        </p:txBody>
      </p:sp>
      <p:sp>
        <p:nvSpPr>
          <p:cNvPr id="4" name="Slide Number Placeholder 3"/>
          <p:cNvSpPr>
            <a:spLocks noGrp="1"/>
          </p:cNvSpPr>
          <p:nvPr>
            <p:ph type="sldNum" sz="quarter" idx="10"/>
          </p:nvPr>
        </p:nvSpPr>
        <p:spPr>
          <a:xfrm>
            <a:off x="6553200" y="6324600"/>
            <a:ext cx="2362200" cy="244475"/>
          </a:xfrm>
        </p:spPr>
        <p:txBody>
          <a:bodyPr/>
          <a:lstStyle/>
          <a:p>
            <a:pPr>
              <a:defRPr/>
            </a:pPr>
            <a:fld id="{C7C8ACA3-9F92-4AD5-9E39-716CB6917A7B}" type="slidenum">
              <a:rPr lang="en-US" smtClean="0"/>
              <a:pPr>
                <a:defRPr/>
              </a:pPr>
              <a:t>2</a:t>
            </a:fld>
            <a:endParaRPr lang="en-US" dirty="0"/>
          </a:p>
        </p:txBody>
      </p:sp>
    </p:spTree>
    <p:extLst>
      <p:ext uri="{BB962C8B-B14F-4D97-AF65-F5344CB8AC3E}">
        <p14:creationId xmlns:p14="http://schemas.microsoft.com/office/powerpoint/2010/main" val="727654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800" dirty="0">
                <a:solidFill>
                  <a:schemeClr val="bg1">
                    <a:lumMod val="95000"/>
                  </a:schemeClr>
                </a:solidFill>
              </a:rPr>
              <a:t>&gt;&gt;Slide 3 </a:t>
            </a:r>
            <a:br>
              <a:rPr lang="en-US" sz="800" dirty="0">
                <a:solidFill>
                  <a:schemeClr val="bg1">
                    <a:lumMod val="95000"/>
                  </a:schemeClr>
                </a:solidFill>
              </a:rPr>
            </a:br>
            <a:r>
              <a:rPr lang="en-US" dirty="0"/>
              <a:t>Meet the Presenter</a:t>
            </a:r>
          </a:p>
        </p:txBody>
      </p:sp>
      <p:sp>
        <p:nvSpPr>
          <p:cNvPr id="2" name="Content Placeholder 1"/>
          <p:cNvSpPr>
            <a:spLocks noGrp="1"/>
          </p:cNvSpPr>
          <p:nvPr>
            <p:ph idx="1"/>
          </p:nvPr>
        </p:nvSpPr>
        <p:spPr/>
        <p:txBody>
          <a:bodyPr/>
          <a:lstStyle/>
          <a:p>
            <a:r>
              <a:rPr lang="en-US" b="0" dirty="0"/>
              <a:t>Marisa Cantu – </a:t>
            </a:r>
            <a:r>
              <a:rPr lang="en-US" dirty="0"/>
              <a:t>Community Education Advocate IL/IA Center for Independent Living</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a:t>
            </a:fld>
            <a:endParaRPr lang="en-US"/>
          </a:p>
        </p:txBody>
      </p:sp>
    </p:spTree>
    <p:extLst>
      <p:ext uri="{BB962C8B-B14F-4D97-AF65-F5344CB8AC3E}">
        <p14:creationId xmlns:p14="http://schemas.microsoft.com/office/powerpoint/2010/main" val="1355750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48478" y="350837"/>
            <a:ext cx="7696200" cy="792162"/>
          </a:xfrm>
        </p:spPr>
        <p:txBody>
          <a:bodyPr/>
          <a:lstStyle/>
          <a:p>
            <a:r>
              <a:rPr lang="en-US" sz="800" dirty="0">
                <a:solidFill>
                  <a:schemeClr val="bg1">
                    <a:lumMod val="95000"/>
                  </a:schemeClr>
                </a:solidFill>
              </a:rPr>
              <a:t>&gt;&gt;Slide 4 </a:t>
            </a:r>
            <a:br>
              <a:rPr lang="en-US" sz="800" dirty="0">
                <a:solidFill>
                  <a:schemeClr val="bg1">
                    <a:lumMod val="95000"/>
                  </a:schemeClr>
                </a:solidFill>
              </a:rPr>
            </a:br>
            <a:r>
              <a:rPr lang="en-US" dirty="0"/>
              <a:t>What You Will Learn</a:t>
            </a:r>
            <a:endParaRPr lang="en-US" i="1" dirty="0">
              <a:solidFill>
                <a:srgbClr val="FF0000"/>
              </a:solidFill>
            </a:endParaRPr>
          </a:p>
        </p:txBody>
      </p:sp>
      <p:sp>
        <p:nvSpPr>
          <p:cNvPr id="2" name="Content Placeholder 1"/>
          <p:cNvSpPr>
            <a:spLocks noGrp="1"/>
          </p:cNvSpPr>
          <p:nvPr>
            <p:ph idx="1"/>
          </p:nvPr>
        </p:nvSpPr>
        <p:spPr>
          <a:xfrm>
            <a:off x="609600" y="1142999"/>
            <a:ext cx="7848600" cy="5241925"/>
          </a:xfrm>
        </p:spPr>
        <p:txBody>
          <a:bodyPr/>
          <a:lstStyle/>
          <a:p>
            <a:pPr>
              <a:spcBef>
                <a:spcPts val="0"/>
              </a:spcBef>
              <a:spcAft>
                <a:spcPts val="0"/>
              </a:spcAft>
            </a:pPr>
            <a:r>
              <a:rPr lang="en-US" dirty="0">
                <a:solidFill>
                  <a:srgbClr val="000000"/>
                </a:solidFill>
                <a:effectLst/>
                <a:ea typeface="Times New Roman" panose="02020603050405020304" pitchFamily="18" charset="0"/>
              </a:rPr>
              <a:t>One CIL’s experience in networking and creating community-wide engagement that’s diverse, equitable, and inclusive.</a:t>
            </a:r>
            <a:endParaRPr lang="en-US" dirty="0">
              <a:effectLst/>
              <a:ea typeface="Times New Roman" panose="02020603050405020304" pitchFamily="18" charset="0"/>
            </a:endParaRPr>
          </a:p>
          <a:p>
            <a:pPr>
              <a:spcBef>
                <a:spcPts val="0"/>
              </a:spcBef>
              <a:spcAft>
                <a:spcPts val="800"/>
              </a:spcAft>
            </a:pPr>
            <a:r>
              <a:rPr lang="en-US" dirty="0">
                <a:effectLst/>
                <a:ea typeface="Times New Roman" panose="02020603050405020304" pitchFamily="18" charset="0"/>
              </a:rPr>
              <a:t>How diversity is influencing the current state of the Consumer Control movement. </a:t>
            </a:r>
          </a:p>
          <a:p>
            <a:pPr>
              <a:spcBef>
                <a:spcPts val="0"/>
              </a:spcBef>
              <a:spcAft>
                <a:spcPts val="0"/>
              </a:spcAft>
            </a:pPr>
            <a:r>
              <a:rPr lang="en-US" dirty="0">
                <a:effectLst/>
                <a:ea typeface="Times New Roman" panose="02020603050405020304" pitchFamily="18" charset="0"/>
              </a:rPr>
              <a:t>Why there is a lack of diversity in the disability movement and the Consumer Control movement.</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a:t>
            </a:fld>
            <a:endParaRPr lang="en-US"/>
          </a:p>
        </p:txBody>
      </p:sp>
    </p:spTree>
    <p:extLst>
      <p:ext uri="{BB962C8B-B14F-4D97-AF65-F5344CB8AC3E}">
        <p14:creationId xmlns:p14="http://schemas.microsoft.com/office/powerpoint/2010/main" val="2798995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500" dirty="0">
                <a:solidFill>
                  <a:schemeClr val="bg1">
                    <a:lumMod val="95000"/>
                  </a:schemeClr>
                </a:solidFill>
              </a:rPr>
              <a:t>&gt;Slide 5 </a:t>
            </a:r>
            <a:br>
              <a:rPr lang="en-US" sz="3600" dirty="0">
                <a:solidFill>
                  <a:schemeClr val="bg1">
                    <a:lumMod val="95000"/>
                  </a:schemeClr>
                </a:solidFill>
              </a:rPr>
            </a:br>
            <a:r>
              <a:rPr lang="en-US" sz="3600" dirty="0"/>
              <a:t>Creating a Diverse Network</a:t>
            </a:r>
          </a:p>
        </p:txBody>
      </p:sp>
      <p:sp>
        <p:nvSpPr>
          <p:cNvPr id="3" name="Subtitle 2"/>
          <p:cNvSpPr>
            <a:spLocks noGrp="1"/>
          </p:cNvSpPr>
          <p:nvPr>
            <p:ph type="subTitle" idx="1"/>
          </p:nvPr>
        </p:nvSpPr>
        <p:spPr>
          <a:xfrm>
            <a:off x="1303740" y="5360352"/>
            <a:ext cx="6749118" cy="556709"/>
          </a:xfrm>
        </p:spPr>
        <p:txBody>
          <a:bodyPr>
            <a:normAutofit fontScale="77500" lnSpcReduction="20000"/>
          </a:bodyPr>
          <a:lstStyle/>
          <a:p>
            <a:r>
              <a:rPr lang="en-US" dirty="0"/>
              <a:t>Marisa </a:t>
            </a:r>
            <a:r>
              <a:rPr lang="en-US" dirty="0" err="1"/>
              <a:t>Cantú</a:t>
            </a:r>
            <a:r>
              <a:rPr lang="en-US" dirty="0"/>
              <a:t> – Community Education Advocate IL/IA Center for Independent Living</a:t>
            </a:r>
          </a:p>
        </p:txBody>
      </p:sp>
      <p:sp>
        <p:nvSpPr>
          <p:cNvPr id="4" name="Slide Number Placeholder 3">
            <a:extLst>
              <a:ext uri="{FF2B5EF4-FFF2-40B4-BE49-F238E27FC236}">
                <a16:creationId xmlns:a16="http://schemas.microsoft.com/office/drawing/2014/main" id="{727D8EA6-9B1A-34A6-A61B-041DA11296C2}"/>
              </a:ext>
            </a:extLst>
          </p:cNvPr>
          <p:cNvSpPr>
            <a:spLocks noGrp="1"/>
          </p:cNvSpPr>
          <p:nvPr>
            <p:ph type="sldNum" sz="quarter" idx="10"/>
          </p:nvPr>
        </p:nvSpPr>
        <p:spPr/>
        <p:txBody>
          <a:bodyPr/>
          <a:lstStyle/>
          <a:p>
            <a:pPr>
              <a:defRPr/>
            </a:pPr>
            <a:fld id="{C7C8ACA3-9F92-4AD5-9E39-716CB6917A7B}" type="slidenum">
              <a:rPr lang="en-US" smtClean="0"/>
              <a:pPr>
                <a:defRPr/>
              </a:pPr>
              <a:t>5</a:t>
            </a:fld>
            <a:endParaRPr lang="en-US"/>
          </a:p>
        </p:txBody>
      </p:sp>
    </p:spTree>
    <p:extLst>
      <p:ext uri="{BB962C8B-B14F-4D97-AF65-F5344CB8AC3E}">
        <p14:creationId xmlns:p14="http://schemas.microsoft.com/office/powerpoint/2010/main" val="160576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1600200"/>
            <a:ext cx="8458200" cy="792162"/>
          </a:xfrm>
        </p:spPr>
        <p:txBody>
          <a:bodyPr/>
          <a:lstStyle/>
          <a:p>
            <a:pPr algn="ctr"/>
            <a:r>
              <a:rPr lang="en-US" sz="1050" dirty="0">
                <a:solidFill>
                  <a:schemeClr val="bg1">
                    <a:lumMod val="95000"/>
                  </a:schemeClr>
                </a:solidFill>
              </a:rPr>
              <a:t>&gt;&gt;Slide 6</a:t>
            </a:r>
            <a:br>
              <a:rPr lang="en-US" sz="1050" dirty="0">
                <a:solidFill>
                  <a:schemeClr val="bg1">
                    <a:lumMod val="95000"/>
                  </a:schemeClr>
                </a:solidFill>
              </a:rPr>
            </a:br>
            <a:r>
              <a:rPr lang="en-US" sz="4000" dirty="0"/>
              <a:t>Mix &amp; Mingle</a:t>
            </a:r>
            <a:endParaRPr lang="en-US" sz="4000" i="1" dirty="0">
              <a:solidFill>
                <a:srgbClr val="FF0000"/>
              </a:solidFill>
            </a:endParaRP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6</a:t>
            </a:fld>
            <a:endParaRPr lang="en-US"/>
          </a:p>
        </p:txBody>
      </p:sp>
    </p:spTree>
    <p:extLst>
      <p:ext uri="{BB962C8B-B14F-4D97-AF65-F5344CB8AC3E}">
        <p14:creationId xmlns:p14="http://schemas.microsoft.com/office/powerpoint/2010/main" val="1407674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2900" y="1752600"/>
            <a:ext cx="8458200" cy="914400"/>
          </a:xfrm>
        </p:spPr>
        <p:txBody>
          <a:bodyPr/>
          <a:lstStyle/>
          <a:p>
            <a:pPr algn="ctr"/>
            <a:r>
              <a:rPr lang="en-US" sz="1050" dirty="0">
                <a:solidFill>
                  <a:schemeClr val="bg1">
                    <a:lumMod val="95000"/>
                  </a:schemeClr>
                </a:solidFill>
              </a:rPr>
              <a:t>&gt;&gt;Slide 7</a:t>
            </a:r>
            <a:br>
              <a:rPr lang="en-US" sz="1050" dirty="0">
                <a:solidFill>
                  <a:schemeClr val="bg1">
                    <a:lumMod val="95000"/>
                  </a:schemeClr>
                </a:solidFill>
              </a:rPr>
            </a:br>
            <a:r>
              <a:rPr lang="en-US" sz="4000" dirty="0"/>
              <a:t>Networking:</a:t>
            </a:r>
            <a:br>
              <a:rPr lang="en-US" sz="4000" dirty="0"/>
            </a:br>
            <a:r>
              <a:rPr lang="en-US" sz="4000" dirty="0"/>
              <a:t>What is the purpose?</a:t>
            </a:r>
            <a:endParaRPr lang="en-US" sz="4000" i="1" dirty="0">
              <a:solidFill>
                <a:srgbClr val="FF0000"/>
              </a:solidFill>
            </a:endParaRP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7</a:t>
            </a:fld>
            <a:endParaRPr lang="en-US"/>
          </a:p>
        </p:txBody>
      </p:sp>
    </p:spTree>
    <p:extLst>
      <p:ext uri="{BB962C8B-B14F-4D97-AF65-F5344CB8AC3E}">
        <p14:creationId xmlns:p14="http://schemas.microsoft.com/office/powerpoint/2010/main" val="1409998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1752600"/>
            <a:ext cx="8458200" cy="792162"/>
          </a:xfrm>
        </p:spPr>
        <p:txBody>
          <a:bodyPr/>
          <a:lstStyle/>
          <a:p>
            <a:pPr algn="ctr"/>
            <a:r>
              <a:rPr lang="en-US" sz="200" dirty="0">
                <a:solidFill>
                  <a:schemeClr val="bg1">
                    <a:lumMod val="95000"/>
                  </a:schemeClr>
                </a:solidFill>
              </a:rPr>
              <a:t>&gt;&gt;Slide 8 </a:t>
            </a:r>
            <a:br>
              <a:rPr lang="en-US" sz="200" dirty="0">
                <a:solidFill>
                  <a:schemeClr val="bg1">
                    <a:lumMod val="95000"/>
                  </a:schemeClr>
                </a:solidFill>
              </a:rPr>
            </a:br>
            <a:r>
              <a:rPr lang="en-US" sz="4000" dirty="0"/>
              <a:t>What does Diversity </a:t>
            </a:r>
            <a:br>
              <a:rPr lang="en-US" sz="4000" dirty="0"/>
            </a:br>
            <a:r>
              <a:rPr lang="en-US" sz="4000" dirty="0"/>
              <a:t>mean to you?</a:t>
            </a:r>
            <a:endParaRPr lang="en-US" sz="1200" i="1" dirty="0">
              <a:solidFill>
                <a:srgbClr val="FF0000"/>
              </a:solidFill>
            </a:endParaRP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8</a:t>
            </a:fld>
            <a:endParaRPr lang="en-US"/>
          </a:p>
        </p:txBody>
      </p:sp>
    </p:spTree>
    <p:extLst>
      <p:ext uri="{BB962C8B-B14F-4D97-AF65-F5344CB8AC3E}">
        <p14:creationId xmlns:p14="http://schemas.microsoft.com/office/powerpoint/2010/main" val="3274404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286000"/>
            <a:ext cx="8458200" cy="792162"/>
          </a:xfrm>
        </p:spPr>
        <p:txBody>
          <a:bodyPr/>
          <a:lstStyle/>
          <a:p>
            <a:pPr algn="ctr"/>
            <a:r>
              <a:rPr lang="en-US" sz="1050" dirty="0">
                <a:solidFill>
                  <a:schemeClr val="bg1">
                    <a:lumMod val="95000"/>
                  </a:schemeClr>
                </a:solidFill>
              </a:rPr>
              <a:t>&gt;&gt;Slide 9</a:t>
            </a:r>
            <a:br>
              <a:rPr lang="en-US" sz="1050" dirty="0">
                <a:solidFill>
                  <a:schemeClr val="bg1">
                    <a:lumMod val="95000"/>
                  </a:schemeClr>
                </a:solidFill>
              </a:rPr>
            </a:br>
            <a:r>
              <a:rPr lang="en-US" sz="4000" dirty="0"/>
              <a:t>Natural Tendencies</a:t>
            </a:r>
            <a:endParaRPr lang="en-US" sz="4000" i="1" dirty="0">
              <a:solidFill>
                <a:srgbClr val="FF0000"/>
              </a:solidFill>
            </a:endParaRP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9</a:t>
            </a:fld>
            <a:endParaRPr lang="en-US"/>
          </a:p>
        </p:txBody>
      </p:sp>
    </p:spTree>
    <p:extLst>
      <p:ext uri="{BB962C8B-B14F-4D97-AF65-F5344CB8AC3E}">
        <p14:creationId xmlns:p14="http://schemas.microsoft.com/office/powerpoint/2010/main" val="176335944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21683</TotalTime>
  <Words>423</Words>
  <Application>Microsoft Office PowerPoint</Application>
  <PresentationFormat>On-screen Show (4:3)</PresentationFormat>
  <Paragraphs>53</Paragraphs>
  <Slides>19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Arial Rounded MT Bold</vt:lpstr>
      <vt:lpstr>Tahoma</vt:lpstr>
      <vt:lpstr>Default Design</vt:lpstr>
      <vt:lpstr>&gt;&gt;Slide 1  Independent Living Research Utilization</vt:lpstr>
      <vt:lpstr>&gt;&gt;Slide 2 IL-NET Biennial IL Virtual Institute  Future of IL:  Diversity in CILs and Leadership  Presenter: Marisa Cantu  September 7, 2022</vt:lpstr>
      <vt:lpstr>&gt;&gt;Slide 3  Meet the Presenter</vt:lpstr>
      <vt:lpstr>&gt;&gt;Slide 4  What You Will Learn</vt:lpstr>
      <vt:lpstr>&gt;Slide 5  Creating a Diverse Network</vt:lpstr>
      <vt:lpstr>&gt;&gt;Slide 6 Mix &amp; Mingle</vt:lpstr>
      <vt:lpstr>&gt;&gt;Slide 7 Networking: What is the purpose?</vt:lpstr>
      <vt:lpstr>&gt;&gt;Slide 8  What does Diversity  mean to you?</vt:lpstr>
      <vt:lpstr>&gt;&gt;Slide 9 Natural Tendencies</vt:lpstr>
      <vt:lpstr>&gt;&gt;Slide 10  How are you selling your organization?</vt:lpstr>
      <vt:lpstr>&gt;&gt;Slide 11  Mind over Matter</vt:lpstr>
      <vt:lpstr>&gt;&gt;Slide 12  What is the Purpose?</vt:lpstr>
      <vt:lpstr>&gt;&gt;Slide 13 Evaluation Survey</vt:lpstr>
      <vt:lpstr>&gt;&gt;Slide 14  Community Partners</vt:lpstr>
      <vt:lpstr>&gt;&gt;Slide 15  National Partners</vt:lpstr>
      <vt:lpstr>&gt;&gt;Slide 16 Questions &amp; Discussion</vt:lpstr>
      <vt:lpstr>&gt;&gt;Slide 17 Final Questions and Evaluation Survey</vt:lpstr>
      <vt:lpstr>&gt;&gt;Slide 18  For more information:  Marisa Cantú (309) 558-5629 marisa@iicil.com www.iicil.com</vt:lpstr>
      <vt:lpstr>&gt;&gt; Slide 19 IL-NET Attribution</vt:lpstr>
    </vt:vector>
  </TitlesOfParts>
  <Company>Tirr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Future of IL Diversity and Leadership</dc:title>
  <dc:creator>eubanks</dc:creator>
  <cp:lastModifiedBy>Carol Eubanks</cp:lastModifiedBy>
  <cp:revision>621</cp:revision>
  <cp:lastPrinted>2018-09-12T11:52:12Z</cp:lastPrinted>
  <dcterms:created xsi:type="dcterms:W3CDTF">2011-01-05T14:17:40Z</dcterms:created>
  <dcterms:modified xsi:type="dcterms:W3CDTF">2022-09-01T19:09:30Z</dcterms:modified>
</cp:coreProperties>
</file>