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 id="2147483648" r:id="rId2"/>
  </p:sldMasterIdLst>
  <p:notesMasterIdLst>
    <p:notesMasterId r:id="rId39"/>
  </p:notesMasterIdLst>
  <p:handoutMasterIdLst>
    <p:handoutMasterId r:id="rId40"/>
  </p:handoutMasterIdLst>
  <p:sldIdLst>
    <p:sldId id="636" r:id="rId3"/>
    <p:sldId id="758" r:id="rId4"/>
    <p:sldId id="759" r:id="rId5"/>
    <p:sldId id="760" r:id="rId6"/>
    <p:sldId id="761" r:id="rId7"/>
    <p:sldId id="768" r:id="rId8"/>
    <p:sldId id="769" r:id="rId9"/>
    <p:sldId id="770" r:id="rId10"/>
    <p:sldId id="771" r:id="rId11"/>
    <p:sldId id="823" r:id="rId12"/>
    <p:sldId id="825" r:id="rId13"/>
    <p:sldId id="846" r:id="rId14"/>
    <p:sldId id="847" r:id="rId15"/>
    <p:sldId id="845" r:id="rId16"/>
    <p:sldId id="833" r:id="rId17"/>
    <p:sldId id="827" r:id="rId18"/>
    <p:sldId id="834" r:id="rId19"/>
    <p:sldId id="837" r:id="rId20"/>
    <p:sldId id="835" r:id="rId21"/>
    <p:sldId id="836" r:id="rId22"/>
    <p:sldId id="838" r:id="rId23"/>
    <p:sldId id="842" r:id="rId24"/>
    <p:sldId id="772" r:id="rId25"/>
    <p:sldId id="843" r:id="rId26"/>
    <p:sldId id="773" r:id="rId27"/>
    <p:sldId id="774" r:id="rId28"/>
    <p:sldId id="793" r:id="rId29"/>
    <p:sldId id="775" r:id="rId30"/>
    <p:sldId id="840" r:id="rId31"/>
    <p:sldId id="844" r:id="rId32"/>
    <p:sldId id="841" r:id="rId33"/>
    <p:sldId id="822" r:id="rId34"/>
    <p:sldId id="776" r:id="rId35"/>
    <p:sldId id="848" r:id="rId36"/>
    <p:sldId id="751" r:id="rId37"/>
    <p:sldId id="764" r:id="rId38"/>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ancy Smith" initials="LS" lastIdx="1" clrIdx="0"/>
  <p:cmAuthor id="1" name="Jerri Davison" initials="JD" lastIdx="6" clrIdx="1">
    <p:extLst>
      <p:ext uri="{19B8F6BF-5375-455C-9EA6-DF929625EA0E}">
        <p15:presenceInfo xmlns:p15="http://schemas.microsoft.com/office/powerpoint/2012/main" userId="S-1-5-21-1436191093-2433587255-765818421-11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0021"/>
    <a:srgbClr val="CC33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3605" autoAdjust="0"/>
    <p:restoredTop sz="95995" autoAdjust="0"/>
  </p:normalViewPr>
  <p:slideViewPr>
    <p:cSldViewPr>
      <p:cViewPr varScale="1">
        <p:scale>
          <a:sx n="80" d="100"/>
          <a:sy n="80" d="100"/>
        </p:scale>
        <p:origin x="2011"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25080"/>
    </p:cViewPr>
  </p:sorterViewPr>
  <p:notesViewPr>
    <p:cSldViewPr>
      <p:cViewPr>
        <p:scale>
          <a:sx n="100" d="100"/>
          <a:sy n="100" d="100"/>
        </p:scale>
        <p:origin x="2352" y="5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cs typeface="+mn-cs"/>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a:defRPr sz="1200">
                <a:latin typeface="Arial" charset="0"/>
                <a:cs typeface="+mn-cs"/>
              </a:defRPr>
            </a:lvl1pPr>
          </a:lstStyle>
          <a:p>
            <a:pPr>
              <a:defRPr/>
            </a:pPr>
            <a:fld id="{865A7DD1-600C-42FF-9D9D-BFB743C0A4FC}" type="datetimeFigureOut">
              <a:rPr lang="en-US"/>
              <a:pPr>
                <a:defRPr/>
              </a:pPr>
              <a:t>9/6/2022</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a:defRPr sz="1200">
                <a:latin typeface="Arial" charset="0"/>
                <a:cs typeface="+mn-cs"/>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a:defRPr sz="1200">
                <a:latin typeface="Arial" charset="0"/>
                <a:cs typeface="+mn-cs"/>
              </a:defRPr>
            </a:lvl1pPr>
          </a:lstStyle>
          <a:p>
            <a:pPr>
              <a:defRPr/>
            </a:pPr>
            <a:fld id="{8358C2DD-14E5-490D-A181-3A78FEFD9465}" type="slidenum">
              <a:rPr lang="en-US"/>
              <a:pPr>
                <a:defRPr/>
              </a:pPr>
              <a:t>‹#›</a:t>
            </a:fld>
            <a:endParaRPr lang="en-US"/>
          </a:p>
        </p:txBody>
      </p:sp>
    </p:spTree>
    <p:extLst>
      <p:ext uri="{BB962C8B-B14F-4D97-AF65-F5344CB8AC3E}">
        <p14:creationId xmlns:p14="http://schemas.microsoft.com/office/powerpoint/2010/main" val="13886209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Arial" charset="0"/>
                <a:cs typeface="+mn-cs"/>
              </a:defRPr>
            </a:lvl1pPr>
          </a:lstStyle>
          <a:p>
            <a:pPr>
              <a:defRPr/>
            </a:pPr>
            <a:endParaRPr lang="en-US"/>
          </a:p>
        </p:txBody>
      </p:sp>
      <p:sp>
        <p:nvSpPr>
          <p:cNvPr id="26627"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Arial" charset="0"/>
                <a:cs typeface="+mn-cs"/>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26629"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630"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Arial" charset="0"/>
                <a:cs typeface="+mn-cs"/>
              </a:defRPr>
            </a:lvl1pPr>
          </a:lstStyle>
          <a:p>
            <a:pPr>
              <a:defRPr/>
            </a:pPr>
            <a:endParaRPr lang="en-US"/>
          </a:p>
        </p:txBody>
      </p:sp>
      <p:sp>
        <p:nvSpPr>
          <p:cNvPr id="26631"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Arial" charset="0"/>
                <a:cs typeface="+mn-cs"/>
              </a:defRPr>
            </a:lvl1pPr>
          </a:lstStyle>
          <a:p>
            <a:pPr>
              <a:defRPr/>
            </a:pPr>
            <a:fld id="{446037A2-A146-4AFA-A36B-418E91F740ED}" type="slidenum">
              <a:rPr lang="en-US"/>
              <a:pPr>
                <a:defRPr/>
              </a:pPr>
              <a:t>‹#›</a:t>
            </a:fld>
            <a:endParaRPr lang="en-US"/>
          </a:p>
        </p:txBody>
      </p:sp>
    </p:spTree>
    <p:extLst>
      <p:ext uri="{BB962C8B-B14F-4D97-AF65-F5344CB8AC3E}">
        <p14:creationId xmlns:p14="http://schemas.microsoft.com/office/powerpoint/2010/main" val="3693883569"/>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90770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04866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26351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Lex</a:t>
            </a:r>
          </a:p>
          <a:p>
            <a:pPr marL="0" lvl="0" indent="0" algn="l" rtl="0">
              <a:spcBef>
                <a:spcPts val="0"/>
              </a:spcBef>
              <a:spcAft>
                <a:spcPts val="0"/>
              </a:spcAft>
              <a:buNone/>
            </a:pPr>
            <a:endParaRPr dirty="0"/>
          </a:p>
        </p:txBody>
      </p:sp>
      <p:sp>
        <p:nvSpPr>
          <p:cNvPr id="85" name="Google Shape;85;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9660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Lex</a:t>
            </a:r>
          </a:p>
          <a:p>
            <a:pPr marL="0" lvl="0" indent="0" algn="l" rtl="0">
              <a:spcBef>
                <a:spcPts val="0"/>
              </a:spcBef>
              <a:spcAft>
                <a:spcPts val="0"/>
              </a:spcAft>
              <a:buNone/>
            </a:pPr>
            <a:endParaRPr dirty="0"/>
          </a:p>
        </p:txBody>
      </p:sp>
      <p:sp>
        <p:nvSpPr>
          <p:cNvPr id="85" name="Google Shape;85;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3206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Lex</a:t>
            </a:r>
          </a:p>
          <a:p>
            <a:pPr marL="0" lvl="0" indent="0" algn="l" rtl="0">
              <a:spcBef>
                <a:spcPts val="0"/>
              </a:spcBef>
              <a:spcAft>
                <a:spcPts val="0"/>
              </a:spcAft>
              <a:buNone/>
            </a:pPr>
            <a:endParaRPr dirty="0"/>
          </a:p>
        </p:txBody>
      </p:sp>
      <p:sp>
        <p:nvSpPr>
          <p:cNvPr id="85" name="Google Shape;85;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072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Lex</a:t>
            </a:r>
          </a:p>
          <a:p>
            <a:pPr marL="0" lvl="0" indent="0" algn="l" rtl="0">
              <a:spcBef>
                <a:spcPts val="0"/>
              </a:spcBef>
              <a:spcAft>
                <a:spcPts val="0"/>
              </a:spcAft>
              <a:buNone/>
            </a:pPr>
            <a:endParaRPr dirty="0"/>
          </a:p>
        </p:txBody>
      </p:sp>
      <p:sp>
        <p:nvSpPr>
          <p:cNvPr id="85" name="Google Shape;85;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206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91606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40FD86-9BCF-4886-A05C-E17597BA8168}" type="slidenum">
              <a:rPr lang="en-US" smtClean="0"/>
              <a:t>36</a:t>
            </a:fld>
            <a:endParaRPr lang="en-US"/>
          </a:p>
        </p:txBody>
      </p:sp>
    </p:spTree>
    <p:extLst>
      <p:ext uri="{BB962C8B-B14F-4D97-AF65-F5344CB8AC3E}">
        <p14:creationId xmlns:p14="http://schemas.microsoft.com/office/powerpoint/2010/main" val="218883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6"/>
          <p:cNvSpPr>
            <a:spLocks noGrp="1" noChangeArrowheads="1"/>
          </p:cNvSpPr>
          <p:nvPr>
            <p:ph type="sldNum" sz="quarter" idx="10"/>
          </p:nvPr>
        </p:nvSpPr>
        <p:spPr>
          <a:ln/>
        </p:spPr>
        <p:txBody>
          <a:bodyPr/>
          <a:lstStyle>
            <a:lvl1pPr>
              <a:defRPr/>
            </a:lvl1pPr>
          </a:lstStyle>
          <a:p>
            <a:pPr>
              <a:defRPr/>
            </a:pPr>
            <a:fld id="{C7C8ACA3-9F92-4AD5-9E39-716CB6917A7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399AD4-8A8F-C27C-7A75-BB85513565A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790AA3-4513-40CD-8E29-15B5A5C1EED4}"/>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EBD9836C-5176-5BC5-DC2C-4A77765C9BD1}"/>
              </a:ext>
            </a:extLst>
          </p:cNvPr>
          <p:cNvSpPr>
            <a:spLocks noGrp="1"/>
          </p:cNvSpPr>
          <p:nvPr>
            <p:ph type="sldNum" sz="quarter" idx="10"/>
          </p:nvPr>
        </p:nvSpPr>
        <p:spPr/>
        <p:txBody>
          <a:bodyPr/>
          <a:lstStyle/>
          <a:p>
            <a:fld id="{B687C25A-85D7-45A3-A632-EAEB9AB47B96}" type="slidenum">
              <a:rPr lang="en-US" smtClean="0"/>
              <a:t>‹#›</a:t>
            </a:fld>
            <a:endParaRPr lang="en-US"/>
          </a:p>
        </p:txBody>
      </p:sp>
    </p:spTree>
    <p:extLst>
      <p:ext uri="{BB962C8B-B14F-4D97-AF65-F5344CB8AC3E}">
        <p14:creationId xmlns:p14="http://schemas.microsoft.com/office/powerpoint/2010/main" val="1544793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D8103-423E-6808-C951-24A0E96C4488}"/>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8C4A70-A208-49F4-69C5-63E5F29F990A}"/>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FA0EAE2-7B5F-C8F3-465D-AEA8824600A5}"/>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F3FCF5-52CC-F248-11BA-5F5FFC9BB6E2}"/>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E0815B3-04B9-6A89-E8D9-7311DFA8AF3C}"/>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3BD4AA8E-0D67-CE8F-C62B-67AB4E2FE0D4}"/>
              </a:ext>
            </a:extLst>
          </p:cNvPr>
          <p:cNvSpPr>
            <a:spLocks noGrp="1"/>
          </p:cNvSpPr>
          <p:nvPr>
            <p:ph type="sldNum" sz="quarter" idx="10"/>
          </p:nvPr>
        </p:nvSpPr>
        <p:spPr/>
        <p:txBody>
          <a:bodyPr/>
          <a:lstStyle/>
          <a:p>
            <a:fld id="{B687C25A-85D7-45A3-A632-EAEB9AB47B96}" type="slidenum">
              <a:rPr lang="en-US" smtClean="0"/>
              <a:t>‹#›</a:t>
            </a:fld>
            <a:endParaRPr lang="en-US"/>
          </a:p>
        </p:txBody>
      </p:sp>
    </p:spTree>
    <p:extLst>
      <p:ext uri="{BB962C8B-B14F-4D97-AF65-F5344CB8AC3E}">
        <p14:creationId xmlns:p14="http://schemas.microsoft.com/office/powerpoint/2010/main" val="42613546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644F6-E629-2940-8126-0F868063A093}"/>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65296C3-2051-9BC8-BE7E-2CF693D53F29}"/>
              </a:ext>
            </a:extLst>
          </p:cNvPr>
          <p:cNvSpPr>
            <a:spLocks noGrp="1"/>
          </p:cNvSpPr>
          <p:nvPr>
            <p:ph type="sldNum" sz="quarter" idx="10"/>
          </p:nvPr>
        </p:nvSpPr>
        <p:spPr/>
        <p:txBody>
          <a:bodyPr/>
          <a:lstStyle/>
          <a:p>
            <a:fld id="{B687C25A-85D7-45A3-A632-EAEB9AB47B96}" type="slidenum">
              <a:rPr lang="en-US" smtClean="0"/>
              <a:t>‹#›</a:t>
            </a:fld>
            <a:endParaRPr lang="en-US"/>
          </a:p>
        </p:txBody>
      </p:sp>
    </p:spTree>
    <p:extLst>
      <p:ext uri="{BB962C8B-B14F-4D97-AF65-F5344CB8AC3E}">
        <p14:creationId xmlns:p14="http://schemas.microsoft.com/office/powerpoint/2010/main" val="18839274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F1007-C173-29AF-EB37-B4F30420B6C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908FE1B-A8BC-51BE-BF4E-95A3027CA88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4D011D-421F-EB28-4FB1-D993F9F7B36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7">
            <a:extLst>
              <a:ext uri="{FF2B5EF4-FFF2-40B4-BE49-F238E27FC236}">
                <a16:creationId xmlns:a16="http://schemas.microsoft.com/office/drawing/2014/main" id="{72176FC9-FEE9-A60B-4746-2F45CE5E7C95}"/>
              </a:ext>
            </a:extLst>
          </p:cNvPr>
          <p:cNvSpPr>
            <a:spLocks noGrp="1"/>
          </p:cNvSpPr>
          <p:nvPr>
            <p:ph type="sldNum" sz="quarter" idx="10"/>
          </p:nvPr>
        </p:nvSpPr>
        <p:spPr/>
        <p:txBody>
          <a:bodyPr/>
          <a:lstStyle/>
          <a:p>
            <a:fld id="{B687C25A-85D7-45A3-A632-EAEB9AB47B96}" type="slidenum">
              <a:rPr lang="en-US" smtClean="0"/>
              <a:t>‹#›</a:t>
            </a:fld>
            <a:endParaRPr lang="en-US"/>
          </a:p>
        </p:txBody>
      </p:sp>
    </p:spTree>
    <p:extLst>
      <p:ext uri="{BB962C8B-B14F-4D97-AF65-F5344CB8AC3E}">
        <p14:creationId xmlns:p14="http://schemas.microsoft.com/office/powerpoint/2010/main" val="25371123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386FD-0A9C-2562-2A92-B05BFC8AB25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F30AB6B-30A0-FE7D-F7C3-02DC9641348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8F878675-32DC-9C3D-71F1-37671001D70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7">
            <a:extLst>
              <a:ext uri="{FF2B5EF4-FFF2-40B4-BE49-F238E27FC236}">
                <a16:creationId xmlns:a16="http://schemas.microsoft.com/office/drawing/2014/main" id="{58DFBA9B-073E-E818-C446-2C089F9A1B1B}"/>
              </a:ext>
            </a:extLst>
          </p:cNvPr>
          <p:cNvSpPr>
            <a:spLocks noGrp="1"/>
          </p:cNvSpPr>
          <p:nvPr>
            <p:ph type="sldNum" sz="quarter" idx="10"/>
          </p:nvPr>
        </p:nvSpPr>
        <p:spPr/>
        <p:txBody>
          <a:bodyPr/>
          <a:lstStyle/>
          <a:p>
            <a:fld id="{B687C25A-85D7-45A3-A632-EAEB9AB47B96}" type="slidenum">
              <a:rPr lang="en-US" smtClean="0"/>
              <a:t>‹#›</a:t>
            </a:fld>
            <a:endParaRPr lang="en-US"/>
          </a:p>
        </p:txBody>
      </p:sp>
    </p:spTree>
    <p:extLst>
      <p:ext uri="{BB962C8B-B14F-4D97-AF65-F5344CB8AC3E}">
        <p14:creationId xmlns:p14="http://schemas.microsoft.com/office/powerpoint/2010/main" val="503603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600"/>
            </a:lvl1pPr>
            <a:lvl2pPr>
              <a:defRPr sz="2600"/>
            </a:lvl2pPr>
            <a:lvl3pPr>
              <a:defRPr sz="2600"/>
            </a:lvl3pPr>
            <a:lvl4pPr>
              <a:defRPr sz="2600"/>
            </a:lvl4pPr>
            <a:lvl5pPr>
              <a:defRPr sz="2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sldNum" sz="quarter" idx="10"/>
          </p:nvPr>
        </p:nvSpPr>
        <p:spPr>
          <a:ln/>
        </p:spPr>
        <p:txBody>
          <a:bodyPr/>
          <a:lstStyle>
            <a:lvl1pPr>
              <a:defRPr sz="1200"/>
            </a:lvl1pPr>
          </a:lstStyle>
          <a:p>
            <a:pPr>
              <a:defRPr/>
            </a:pPr>
            <a:fld id="{F2DF5F09-D78D-44DB-A338-E90D23C46220}" type="slidenum">
              <a:rPr lang="en-US" smtClean="0"/>
              <a:pPr>
                <a:defRPr/>
              </a:pPr>
              <a:t>‹#›</a:t>
            </a:fld>
            <a:endParaRPr lang="en-US"/>
          </a:p>
        </p:txBody>
      </p:sp>
      <p:sp>
        <p:nvSpPr>
          <p:cNvPr id="2" name="Title 1"/>
          <p:cNvSpPr>
            <a:spLocks noGrp="1"/>
          </p:cNvSpPr>
          <p:nvPr>
            <p:ph type="title"/>
          </p:nvPr>
        </p:nvSpPr>
        <p:spPr>
          <a:xfrm>
            <a:off x="228600" y="274638"/>
            <a:ext cx="7696200" cy="792162"/>
          </a:xfrm>
        </p:spPr>
        <p:txBody>
          <a:bodyPr/>
          <a:lstStyle/>
          <a:p>
            <a:r>
              <a:rPr lang="en-US" dirty="0"/>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04800" y="1219200"/>
            <a:ext cx="42291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219200"/>
            <a:ext cx="42291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4CF5312C-8747-4F3B-BF17-2BCC2CA352B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F42DF3E2-0175-464B-95E4-5D6CFE69800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1978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9D8417-5C5F-4D58-AB42-03357BB8F862}" type="datetime1">
              <a:rPr lang="en-US" smtClean="0"/>
              <a:t>9/6/2022</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617046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3EE8D-6E20-DD1E-CD18-F042232E2B33}"/>
              </a:ext>
            </a:extLst>
          </p:cNvPr>
          <p:cNvSpPr>
            <a:spLocks noGrp="1"/>
          </p:cNvSpPr>
          <p:nvPr>
            <p:ph type="ctrTitle"/>
          </p:nvPr>
        </p:nvSpPr>
        <p:spPr>
          <a:xfrm>
            <a:off x="1143000" y="1122363"/>
            <a:ext cx="6858000" cy="2387600"/>
          </a:xfrm>
          <a:noFill/>
        </p:spPr>
        <p:txBody>
          <a:bodyPr anchor="b"/>
          <a:lstStyle>
            <a:lvl1pPr algn="ctr">
              <a:defRPr sz="45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05FE37EC-5C3A-A5CB-308D-57822B91D99B}"/>
              </a:ext>
            </a:extLst>
          </p:cNvPr>
          <p:cNvSpPr>
            <a:spLocks noGrp="1"/>
          </p:cNvSpPr>
          <p:nvPr>
            <p:ph type="subTitle" idx="1"/>
          </p:nvPr>
        </p:nvSpPr>
        <p:spPr>
          <a:xfrm>
            <a:off x="1143000" y="3602038"/>
            <a:ext cx="6858000" cy="1655762"/>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Slide Number Placeholder 5">
            <a:extLst>
              <a:ext uri="{FF2B5EF4-FFF2-40B4-BE49-F238E27FC236}">
                <a16:creationId xmlns:a16="http://schemas.microsoft.com/office/drawing/2014/main" id="{29049BA5-62B5-9FA0-3E5A-1AE1AD956A3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bg1"/>
                </a:solidFill>
              </a:defRPr>
            </a:lvl1pPr>
          </a:lstStyle>
          <a:p>
            <a:fld id="{B687C25A-85D7-45A3-A632-EAEB9AB47B96}" type="slidenum">
              <a:rPr lang="en-US" smtClean="0"/>
              <a:pPr/>
              <a:t>‹#›</a:t>
            </a:fld>
            <a:endParaRPr lang="en-US"/>
          </a:p>
        </p:txBody>
      </p:sp>
    </p:spTree>
    <p:extLst>
      <p:ext uri="{BB962C8B-B14F-4D97-AF65-F5344CB8AC3E}">
        <p14:creationId xmlns:p14="http://schemas.microsoft.com/office/powerpoint/2010/main" val="682980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03ABD-0CBB-4B4A-3395-252790F7C8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A30477-8612-7C08-9D28-957E43299D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7DC1411-5470-DCAD-EE1E-5B91C2D38CDE}"/>
              </a:ext>
            </a:extLst>
          </p:cNvPr>
          <p:cNvSpPr>
            <a:spLocks noGrp="1"/>
          </p:cNvSpPr>
          <p:nvPr>
            <p:ph type="sldNum" sz="quarter" idx="10"/>
          </p:nvPr>
        </p:nvSpPr>
        <p:spPr/>
        <p:txBody>
          <a:bodyPr/>
          <a:lstStyle/>
          <a:p>
            <a:fld id="{B687C25A-85D7-45A3-A632-EAEB9AB47B96}" type="slidenum">
              <a:rPr lang="en-US" smtClean="0"/>
              <a:t>‹#›</a:t>
            </a:fld>
            <a:endParaRPr lang="en-US"/>
          </a:p>
        </p:txBody>
      </p:sp>
    </p:spTree>
    <p:extLst>
      <p:ext uri="{BB962C8B-B14F-4D97-AF65-F5344CB8AC3E}">
        <p14:creationId xmlns:p14="http://schemas.microsoft.com/office/powerpoint/2010/main" val="4135721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7AF63-BC90-B174-6019-D25098D98D13}"/>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B7E024D-7BF3-DBA2-82B2-286172A4FC78}"/>
              </a:ext>
            </a:extLst>
          </p:cNvPr>
          <p:cNvSpPr>
            <a:spLocks noGrp="1"/>
          </p:cNvSpPr>
          <p:nvPr>
            <p:ph type="body" idx="1"/>
          </p:nvPr>
        </p:nvSpPr>
        <p:spPr>
          <a:xfrm>
            <a:off x="623888" y="4589464"/>
            <a:ext cx="7886700" cy="1500187"/>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Slide Number Placeholder 6">
            <a:extLst>
              <a:ext uri="{FF2B5EF4-FFF2-40B4-BE49-F238E27FC236}">
                <a16:creationId xmlns:a16="http://schemas.microsoft.com/office/drawing/2014/main" id="{909CBEB2-B102-1101-6291-4E5FAF22CFBC}"/>
              </a:ext>
            </a:extLst>
          </p:cNvPr>
          <p:cNvSpPr>
            <a:spLocks noGrp="1"/>
          </p:cNvSpPr>
          <p:nvPr>
            <p:ph type="sldNum" sz="quarter" idx="10"/>
          </p:nvPr>
        </p:nvSpPr>
        <p:spPr/>
        <p:txBody>
          <a:bodyPr/>
          <a:lstStyle/>
          <a:p>
            <a:fld id="{B687C25A-85D7-45A3-A632-EAEB9AB47B96}" type="slidenum">
              <a:rPr lang="en-US" smtClean="0"/>
              <a:t>‹#›</a:t>
            </a:fld>
            <a:endParaRPr lang="en-US"/>
          </a:p>
        </p:txBody>
      </p:sp>
    </p:spTree>
    <p:extLst>
      <p:ext uri="{BB962C8B-B14F-4D97-AF65-F5344CB8AC3E}">
        <p14:creationId xmlns:p14="http://schemas.microsoft.com/office/powerpoint/2010/main" val="2842805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image" Target="../media/image3.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microsoft.com/office/2007/relationships/hdphoto" Target="../media/hdphoto1.wdp"/><Relationship Id="rId5" Type="http://schemas.openxmlformats.org/officeDocument/2006/relationships/slideLayout" Target="../slideLayouts/slideLayout11.xml"/><Relationship Id="rId10" Type="http://schemas.openxmlformats.org/officeDocument/2006/relationships/image" Target="../media/image2.png"/><Relationship Id="rId4" Type="http://schemas.openxmlformats.org/officeDocument/2006/relationships/slideLayout" Target="../slideLayouts/slideLayout10.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28600" y="274638"/>
            <a:ext cx="8458200" cy="7921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04800" y="1219200"/>
            <a:ext cx="86106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6553200" y="6384925"/>
            <a:ext cx="23622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atin typeface="Arial" charset="0"/>
                <a:cs typeface="+mn-cs"/>
              </a:defRPr>
            </a:lvl1pPr>
          </a:lstStyle>
          <a:p>
            <a:pPr>
              <a:defRPr/>
            </a:pPr>
            <a:fld id="{124CDB12-2334-4149-9ED6-145DE69D84D2}" type="slidenum">
              <a:rPr lang="en-US" smtClean="0"/>
              <a:pPr>
                <a:defRPr/>
              </a:pPr>
              <a:t>‹#›</a:t>
            </a:fld>
            <a:endParaRPr lang="en-US"/>
          </a:p>
        </p:txBody>
      </p:sp>
      <p:pic>
        <p:nvPicPr>
          <p:cNvPr id="7" name="Picture 6" descr="ILRU logo - ilru red block letters with blue &quot;eyebrow&quot; over it"/>
          <p:cNvPicPr>
            <a:picLocks noChangeAspect="1"/>
          </p:cNvPicPr>
          <p:nvPr userDrawn="1"/>
        </p:nvPicPr>
        <p:blipFill>
          <a:blip r:embed="rId8" cstate="print"/>
          <a:stretch>
            <a:fillRect/>
          </a:stretch>
        </p:blipFill>
        <p:spPr>
          <a:xfrm>
            <a:off x="8229600" y="76200"/>
            <a:ext cx="838200" cy="401320"/>
          </a:xfrm>
          <a:prstGeom prst="rect">
            <a:avLst/>
          </a:prstGeom>
        </p:spPr>
      </p:pic>
    </p:spTree>
  </p:cSld>
  <p:clrMap bg1="lt1" tx1="dk1" bg2="lt2" tx2="dk2" accent1="accent1" accent2="accent2" accent3="accent3" accent4="accent4" accent5="accent5" accent6="accent6" hlink="hlink" folHlink="folHlink"/>
  <p:sldLayoutIdLst>
    <p:sldLayoutId id="2147483667" r:id="rId1"/>
    <p:sldLayoutId id="2147483666" r:id="rId2"/>
    <p:sldLayoutId id="2147483672" r:id="rId3"/>
    <p:sldLayoutId id="2147483671" r:id="rId4"/>
    <p:sldLayoutId id="2147483668" r:id="rId5"/>
    <p:sldLayoutId id="2147483669" r:id="rId6"/>
  </p:sldLayoutIdLst>
  <p:hf hdr="0" ftr="0" dt="0"/>
  <p:txStyles>
    <p:titleStyle>
      <a:lvl1pPr algn="l" rtl="0" eaLnBrk="0" fontAlgn="base" hangingPunct="0">
        <a:spcBef>
          <a:spcPct val="0"/>
        </a:spcBef>
        <a:spcAft>
          <a:spcPct val="0"/>
        </a:spcAft>
        <a:defRPr sz="2800" b="1">
          <a:solidFill>
            <a:schemeClr val="accent2"/>
          </a:solidFill>
          <a:latin typeface="+mj-lt"/>
          <a:ea typeface="+mj-ea"/>
          <a:cs typeface="+mj-cs"/>
        </a:defRPr>
      </a:lvl1pPr>
      <a:lvl2pPr algn="l" rtl="0" eaLnBrk="0" fontAlgn="base" hangingPunct="0">
        <a:spcBef>
          <a:spcPct val="0"/>
        </a:spcBef>
        <a:spcAft>
          <a:spcPct val="0"/>
        </a:spcAft>
        <a:defRPr sz="2800" b="1">
          <a:solidFill>
            <a:schemeClr val="accent2"/>
          </a:solidFill>
          <a:effectLst>
            <a:outerShdw blurRad="38100" dist="38100" dir="2700000" algn="tl">
              <a:srgbClr val="C0C0C0"/>
            </a:outerShdw>
          </a:effectLst>
          <a:latin typeface="Arial Rounded MT Bold" pitchFamily="34" charset="0"/>
        </a:defRPr>
      </a:lvl2pPr>
      <a:lvl3pPr algn="l" rtl="0" eaLnBrk="0" fontAlgn="base" hangingPunct="0">
        <a:spcBef>
          <a:spcPct val="0"/>
        </a:spcBef>
        <a:spcAft>
          <a:spcPct val="0"/>
        </a:spcAft>
        <a:defRPr sz="2800" b="1">
          <a:solidFill>
            <a:schemeClr val="accent2"/>
          </a:solidFill>
          <a:effectLst>
            <a:outerShdw blurRad="38100" dist="38100" dir="2700000" algn="tl">
              <a:srgbClr val="C0C0C0"/>
            </a:outerShdw>
          </a:effectLst>
          <a:latin typeface="Arial Rounded MT Bold" pitchFamily="34" charset="0"/>
        </a:defRPr>
      </a:lvl3pPr>
      <a:lvl4pPr algn="l" rtl="0" eaLnBrk="0" fontAlgn="base" hangingPunct="0">
        <a:spcBef>
          <a:spcPct val="0"/>
        </a:spcBef>
        <a:spcAft>
          <a:spcPct val="0"/>
        </a:spcAft>
        <a:defRPr sz="2800" b="1">
          <a:solidFill>
            <a:schemeClr val="accent2"/>
          </a:solidFill>
          <a:effectLst>
            <a:outerShdw blurRad="38100" dist="38100" dir="2700000" algn="tl">
              <a:srgbClr val="C0C0C0"/>
            </a:outerShdw>
          </a:effectLst>
          <a:latin typeface="Arial Rounded MT Bold" pitchFamily="34" charset="0"/>
        </a:defRPr>
      </a:lvl4pPr>
      <a:lvl5pPr algn="l" rtl="0" eaLnBrk="0" fontAlgn="base" hangingPunct="0">
        <a:spcBef>
          <a:spcPct val="0"/>
        </a:spcBef>
        <a:spcAft>
          <a:spcPct val="0"/>
        </a:spcAft>
        <a:defRPr sz="2800" b="1">
          <a:solidFill>
            <a:schemeClr val="accent2"/>
          </a:solidFill>
          <a:effectLst>
            <a:outerShdw blurRad="38100" dist="38100" dir="2700000" algn="tl">
              <a:srgbClr val="C0C0C0"/>
            </a:outerShdw>
          </a:effectLst>
          <a:latin typeface="Arial Rounded MT Bold" pitchFamily="34" charset="0"/>
        </a:defRPr>
      </a:lvl5pPr>
      <a:lvl6pPr marL="457200" algn="l" rtl="0" fontAlgn="base">
        <a:spcBef>
          <a:spcPct val="0"/>
        </a:spcBef>
        <a:spcAft>
          <a:spcPct val="0"/>
        </a:spcAft>
        <a:defRPr sz="3200" b="1">
          <a:solidFill>
            <a:schemeClr val="accent2"/>
          </a:solidFill>
          <a:effectLst>
            <a:outerShdw blurRad="38100" dist="38100" dir="2700000" algn="tl">
              <a:srgbClr val="C0C0C0"/>
            </a:outerShdw>
          </a:effectLst>
          <a:latin typeface="Arial Rounded MT Bold" pitchFamily="34" charset="0"/>
        </a:defRPr>
      </a:lvl6pPr>
      <a:lvl7pPr marL="914400" algn="l" rtl="0" fontAlgn="base">
        <a:spcBef>
          <a:spcPct val="0"/>
        </a:spcBef>
        <a:spcAft>
          <a:spcPct val="0"/>
        </a:spcAft>
        <a:defRPr sz="3200" b="1">
          <a:solidFill>
            <a:schemeClr val="accent2"/>
          </a:solidFill>
          <a:effectLst>
            <a:outerShdw blurRad="38100" dist="38100" dir="2700000" algn="tl">
              <a:srgbClr val="C0C0C0"/>
            </a:outerShdw>
          </a:effectLst>
          <a:latin typeface="Arial Rounded MT Bold" pitchFamily="34" charset="0"/>
        </a:defRPr>
      </a:lvl7pPr>
      <a:lvl8pPr marL="1371600" algn="l" rtl="0" fontAlgn="base">
        <a:spcBef>
          <a:spcPct val="0"/>
        </a:spcBef>
        <a:spcAft>
          <a:spcPct val="0"/>
        </a:spcAft>
        <a:defRPr sz="3200" b="1">
          <a:solidFill>
            <a:schemeClr val="accent2"/>
          </a:solidFill>
          <a:effectLst>
            <a:outerShdw blurRad="38100" dist="38100" dir="2700000" algn="tl">
              <a:srgbClr val="C0C0C0"/>
            </a:outerShdw>
          </a:effectLst>
          <a:latin typeface="Arial Rounded MT Bold" pitchFamily="34" charset="0"/>
        </a:defRPr>
      </a:lvl8pPr>
      <a:lvl9pPr marL="1828800" algn="l" rtl="0" fontAlgn="base">
        <a:spcBef>
          <a:spcPct val="0"/>
        </a:spcBef>
        <a:spcAft>
          <a:spcPct val="0"/>
        </a:spcAft>
        <a:defRPr sz="3200" b="1">
          <a:solidFill>
            <a:schemeClr val="accent2"/>
          </a:solidFill>
          <a:effectLst>
            <a:outerShdw blurRad="38100" dist="38100" dir="2700000" algn="tl">
              <a:srgbClr val="C0C0C0"/>
            </a:outerShdw>
          </a:effectLst>
          <a:latin typeface="Arial Rounded MT Bold" pitchFamily="34" charset="0"/>
        </a:defRPr>
      </a:lvl9pPr>
    </p:titleStyle>
    <p:bodyStyle>
      <a:lvl1pPr marL="342900" indent="-342900" algn="l" rtl="0" eaLnBrk="0" fontAlgn="base" hangingPunct="0">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000">
          <a:solidFill>
            <a:schemeClr val="tx1"/>
          </a:solidFill>
          <a:latin typeface="+mn-lt"/>
        </a:defRPr>
      </a:lvl2pPr>
      <a:lvl3pPr marL="1143000" indent="-228600" algn="l" rtl="0" eaLnBrk="0" fontAlgn="base" hangingPunct="0">
        <a:spcBef>
          <a:spcPct val="20000"/>
        </a:spcBef>
        <a:spcAft>
          <a:spcPct val="0"/>
        </a:spcAft>
        <a:buClr>
          <a:schemeClr val="tx1"/>
        </a:buClr>
        <a:buChar char="•"/>
        <a:defRPr sz="2000">
          <a:solidFill>
            <a:schemeClr val="tx1"/>
          </a:solidFill>
          <a:latin typeface="+mn-lt"/>
        </a:defRPr>
      </a:lvl3pPr>
      <a:lvl4pPr marL="1600200" indent="-228600" algn="l" rtl="0" eaLnBrk="0" fontAlgn="base" hangingPunct="0">
        <a:spcBef>
          <a:spcPct val="20000"/>
        </a:spcBef>
        <a:spcAft>
          <a:spcPct val="0"/>
        </a:spcAft>
        <a:buClr>
          <a:schemeClr val="tx1"/>
        </a:buClr>
        <a:buChar char="–"/>
        <a:defRPr>
          <a:solidFill>
            <a:schemeClr val="tx1"/>
          </a:solidFill>
          <a:latin typeface="+mn-lt"/>
        </a:defRPr>
      </a:lvl4pPr>
      <a:lvl5pPr marL="2057400" indent="-228600" algn="l" rtl="0" eaLnBrk="0" fontAlgn="base" hangingPunct="0">
        <a:spcBef>
          <a:spcPct val="20000"/>
        </a:spcBef>
        <a:spcAft>
          <a:spcPct val="0"/>
        </a:spcAft>
        <a:buClr>
          <a:schemeClr val="tx1"/>
        </a:buClr>
        <a:buChar char="»"/>
        <a:defRPr>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extLst>
              <a:ext uri="{BEBA8EAE-BF5A-486C-A8C5-ECC9F3942E4B}">
                <a14:imgProps xmlns:a14="http://schemas.microsoft.com/office/drawing/2010/main">
                  <a14:imgLayer r:embed="rId11">
                    <a14:imgEffect>
                      <a14:artisticGlass/>
                    </a14:imgEffect>
                    <a14:imgEffect>
                      <a14:brightnessContrast bright="-31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6DADCA-B4B9-8115-9AA2-DD149FB5B92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74201A-C45F-86CF-41E0-5133F0856D1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06D042C-5324-1974-0677-D137BE9BB9F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bg1"/>
                </a:solidFill>
              </a:defRPr>
            </a:lvl1pPr>
          </a:lstStyle>
          <a:p>
            <a:fld id="{B687C25A-85D7-45A3-A632-EAEB9AB47B96}" type="slidenum">
              <a:rPr lang="en-US" smtClean="0"/>
              <a:pPr/>
              <a:t>‹#›</a:t>
            </a:fld>
            <a:endParaRPr lang="en-US"/>
          </a:p>
        </p:txBody>
      </p:sp>
      <p:pic>
        <p:nvPicPr>
          <p:cNvPr id="5" name="Picture 4" descr="Equip logo- black circle with white text reading 'equip.' the i in equip is green, with a small green plant growing from the dot.">
            <a:extLst>
              <a:ext uri="{FF2B5EF4-FFF2-40B4-BE49-F238E27FC236}">
                <a16:creationId xmlns:a16="http://schemas.microsoft.com/office/drawing/2014/main" id="{74BD7030-A7A0-8525-65C1-298D447F2CD1}"/>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570294" y="224907"/>
            <a:ext cx="1246625" cy="1533249"/>
          </a:xfrm>
          <a:prstGeom prst="rect">
            <a:avLst/>
          </a:prstGeom>
        </p:spPr>
      </p:pic>
    </p:spTree>
    <p:extLst>
      <p:ext uri="{BB962C8B-B14F-4D97-AF65-F5344CB8AC3E}">
        <p14:creationId xmlns:p14="http://schemas.microsoft.com/office/powerpoint/2010/main" val="30156185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Lst>
  <p:hf hdr="0" ftr="0" dt="0"/>
  <p:txStyles>
    <p:titleStyle>
      <a:lvl1pPr algn="l" defTabSz="685800" rtl="0" eaLnBrk="1" latinLnBrk="0" hangingPunct="1">
        <a:lnSpc>
          <a:spcPct val="90000"/>
        </a:lnSpc>
        <a:spcBef>
          <a:spcPct val="0"/>
        </a:spcBef>
        <a:buNone/>
        <a:defRPr sz="3300" b="1" kern="1200">
          <a:solidFill>
            <a:schemeClr val="bg1"/>
          </a:solidFill>
          <a:latin typeface="+mj-lt"/>
          <a:ea typeface="+mj-ea"/>
          <a:cs typeface="+mj-cs"/>
        </a:defRPr>
      </a:lvl1pPr>
    </p:titleStyle>
    <p:bodyStyle>
      <a:lvl1pPr marL="171450" indent="-171450" algn="l" defTabSz="685800" rtl="0" eaLnBrk="1" latinLnBrk="0" hangingPunct="1">
        <a:lnSpc>
          <a:spcPct val="100000"/>
        </a:lnSpc>
        <a:spcBef>
          <a:spcPts val="750"/>
        </a:spcBef>
        <a:buFont typeface="Arial" panose="020B0604020202020204" pitchFamily="34" charset="0"/>
        <a:buChar char="•"/>
        <a:defRPr sz="1350" kern="1200">
          <a:solidFill>
            <a:schemeClr val="bg1"/>
          </a:solidFill>
          <a:latin typeface="+mn-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350" kern="1200">
          <a:solidFill>
            <a:schemeClr val="bg1"/>
          </a:solidFill>
          <a:latin typeface="+mn-lt"/>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350" kern="1200">
          <a:solidFill>
            <a:schemeClr val="bg1"/>
          </a:solidFill>
          <a:latin typeface="+mn-lt"/>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bg1"/>
          </a:solidFill>
          <a:latin typeface="+mn-lt"/>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3.xml"/><Relationship Id="rId1" Type="http://schemas.openxmlformats.org/officeDocument/2006/relationships/video" Target="https://www.youtube.com/embed/wE-uMQ7lH8E?feature=oembed"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hyperlink" Target="https://uthtmc.az1.qualtrics.com/jfe/form/SV_do2k0McGrs1WSwu"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uthtmc.az1.qualtrics.com/jfe/form/SV_do2k0McGrs1WSwu"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43793" y="0"/>
            <a:ext cx="8855064" cy="859730"/>
          </a:xfrm>
        </p:spPr>
        <p:txBody>
          <a:bodyPr>
            <a:noAutofit/>
          </a:bodyPr>
          <a:lstStyle/>
          <a:p>
            <a:pPr algn="ctr"/>
            <a:r>
              <a:rPr lang="en-US" sz="600" dirty="0">
                <a:solidFill>
                  <a:schemeClr val="bg1">
                    <a:lumMod val="95000"/>
                  </a:schemeClr>
                </a:solidFill>
              </a:rPr>
              <a:t>&gt;&gt;Slide 1 </a:t>
            </a:r>
            <a:br>
              <a:rPr lang="en-US" sz="600" dirty="0">
                <a:solidFill>
                  <a:schemeClr val="bg1">
                    <a:lumMod val="95000"/>
                  </a:schemeClr>
                </a:solidFill>
              </a:rPr>
            </a:br>
            <a:r>
              <a:rPr lang="en-US" sz="1600" dirty="0"/>
              <a:t>Independent Living Research Utilization</a:t>
            </a:r>
          </a:p>
        </p:txBody>
      </p:sp>
      <p:pic>
        <p:nvPicPr>
          <p:cNvPr id="6" name="Picture 5" descr="We create opportunities for independence for people with disabilities through research, education, and consultation.  ilru logo in block red letters with blue eyebrow swoosh above and below Independent Living Research utilization. www.ilru.org.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793" y="859730"/>
            <a:ext cx="7352413" cy="5312470"/>
          </a:xfrm>
          <a:prstGeom prst="rect">
            <a:avLst/>
          </a:prstGeom>
        </p:spPr>
      </p:pic>
      <p:sp>
        <p:nvSpPr>
          <p:cNvPr id="3" name="Slide Number Placeholder 2"/>
          <p:cNvSpPr>
            <a:spLocks noGrp="1"/>
          </p:cNvSpPr>
          <p:nvPr>
            <p:ph type="sldNum" sz="quarter" idx="10"/>
          </p:nvPr>
        </p:nvSpPr>
        <p:spPr>
          <a:xfrm>
            <a:off x="6553200" y="6248400"/>
            <a:ext cx="2362200" cy="244475"/>
          </a:xfrm>
        </p:spPr>
        <p:txBody>
          <a:bodyPr/>
          <a:lstStyle/>
          <a:p>
            <a:pPr>
              <a:defRPr/>
            </a:pPr>
            <a:fld id="{F2DF5F09-D78D-44DB-A338-E90D23C46220}" type="slidenum">
              <a:rPr lang="en-US" smtClean="0"/>
              <a:pPr>
                <a:defRPr/>
              </a:pPr>
              <a:t>1</a:t>
            </a:fld>
            <a:endParaRPr lang="en-US" dirty="0"/>
          </a:p>
        </p:txBody>
      </p:sp>
    </p:spTree>
    <p:extLst>
      <p:ext uri="{BB962C8B-B14F-4D97-AF65-F5344CB8AC3E}">
        <p14:creationId xmlns:p14="http://schemas.microsoft.com/office/powerpoint/2010/main" val="639336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E03CEBA-E594-A1EC-F397-CF91DC86EF9E}"/>
              </a:ext>
            </a:extLst>
          </p:cNvPr>
          <p:cNvSpPr>
            <a:spLocks noGrp="1"/>
          </p:cNvSpPr>
          <p:nvPr>
            <p:ph type="sldNum" sz="quarter" idx="10"/>
          </p:nvPr>
        </p:nvSpPr>
        <p:spPr/>
        <p:txBody>
          <a:bodyPr/>
          <a:lstStyle/>
          <a:p>
            <a:pPr>
              <a:defRPr/>
            </a:pPr>
            <a:fld id="{F2DF5F09-D78D-44DB-A338-E90D23C46220}" type="slidenum">
              <a:rPr lang="en-US" smtClean="0"/>
              <a:pPr>
                <a:defRPr/>
              </a:pPr>
              <a:t>10</a:t>
            </a:fld>
            <a:endParaRPr lang="en-US" dirty="0"/>
          </a:p>
        </p:txBody>
      </p:sp>
      <p:sp>
        <p:nvSpPr>
          <p:cNvPr id="4" name="Title 3">
            <a:extLst>
              <a:ext uri="{FF2B5EF4-FFF2-40B4-BE49-F238E27FC236}">
                <a16:creationId xmlns:a16="http://schemas.microsoft.com/office/drawing/2014/main" id="{06C2863A-2972-2EF0-BB5D-4F43C6C6E773}"/>
              </a:ext>
            </a:extLst>
          </p:cNvPr>
          <p:cNvSpPr>
            <a:spLocks noGrp="1"/>
          </p:cNvSpPr>
          <p:nvPr>
            <p:ph type="title"/>
          </p:nvPr>
        </p:nvSpPr>
        <p:spPr>
          <a:xfrm>
            <a:off x="2243074" y="2642592"/>
            <a:ext cx="4782542" cy="726093"/>
          </a:xfrm>
        </p:spPr>
        <p:txBody>
          <a:bodyPr/>
          <a:lstStyle/>
          <a:p>
            <a:r>
              <a:rPr lang="en-US" sz="500" dirty="0">
                <a:solidFill>
                  <a:schemeClr val="bg1">
                    <a:lumMod val="95000"/>
                  </a:schemeClr>
                </a:solidFill>
              </a:rPr>
              <a:t>&gt;&gt;Slide 10</a:t>
            </a:r>
            <a:r>
              <a:rPr lang="en-US" dirty="0"/>
              <a:t/>
            </a:r>
            <a:br>
              <a:rPr lang="en-US" dirty="0"/>
            </a:br>
            <a:r>
              <a:rPr lang="en-US" dirty="0"/>
              <a:t>Youth Program Examples </a:t>
            </a:r>
          </a:p>
        </p:txBody>
      </p:sp>
    </p:spTree>
    <p:extLst>
      <p:ext uri="{BB962C8B-B14F-4D97-AF65-F5344CB8AC3E}">
        <p14:creationId xmlns:p14="http://schemas.microsoft.com/office/powerpoint/2010/main" val="40692234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4" name="Title 3">
            <a:extLst>
              <a:ext uri="{FF2B5EF4-FFF2-40B4-BE49-F238E27FC236}">
                <a16:creationId xmlns:a16="http://schemas.microsoft.com/office/drawing/2014/main" id="{D9ACB906-5C45-C29E-04EA-89D75EDEBFD0}"/>
              </a:ext>
            </a:extLst>
          </p:cNvPr>
          <p:cNvSpPr>
            <a:spLocks noGrp="1"/>
          </p:cNvSpPr>
          <p:nvPr>
            <p:ph type="title"/>
          </p:nvPr>
        </p:nvSpPr>
        <p:spPr>
          <a:xfrm>
            <a:off x="381000" y="274638"/>
            <a:ext cx="8458200" cy="792162"/>
          </a:xfrm>
        </p:spPr>
        <p:txBody>
          <a:bodyPr/>
          <a:lstStyle/>
          <a:p>
            <a:r>
              <a:rPr lang="en-US" sz="800" dirty="0">
                <a:solidFill>
                  <a:schemeClr val="bg1">
                    <a:lumMod val="95000"/>
                  </a:schemeClr>
                </a:solidFill>
              </a:rPr>
              <a:t>&gt;&gt;Slide 11 </a:t>
            </a:r>
            <a:br>
              <a:rPr lang="en-US" sz="800" dirty="0">
                <a:solidFill>
                  <a:schemeClr val="bg1">
                    <a:lumMod val="95000"/>
                  </a:schemeClr>
                </a:solidFill>
              </a:rPr>
            </a:br>
            <a:r>
              <a:rPr lang="en-US" dirty="0"/>
              <a:t>National Youth Leadership Network </a:t>
            </a:r>
          </a:p>
        </p:txBody>
      </p:sp>
      <p:sp>
        <p:nvSpPr>
          <p:cNvPr id="2" name="Content Placeholder 1">
            <a:extLst>
              <a:ext uri="{FF2B5EF4-FFF2-40B4-BE49-F238E27FC236}">
                <a16:creationId xmlns:a16="http://schemas.microsoft.com/office/drawing/2014/main" id="{BDAA4374-2C9A-68A4-DE98-7D79404A1859}"/>
              </a:ext>
            </a:extLst>
          </p:cNvPr>
          <p:cNvSpPr>
            <a:spLocks noGrp="1"/>
          </p:cNvSpPr>
          <p:nvPr>
            <p:ph sz="half" idx="1"/>
          </p:nvPr>
        </p:nvSpPr>
        <p:spPr>
          <a:xfrm>
            <a:off x="533400" y="1219200"/>
            <a:ext cx="5791200" cy="5029200"/>
          </a:xfrm>
        </p:spPr>
        <p:txBody>
          <a:bodyPr/>
          <a:lstStyle/>
          <a:p>
            <a:pPr defTabSz="685800">
              <a:buSzPts val="1900"/>
              <a:defRPr/>
            </a:pPr>
            <a:r>
              <a:rPr lang="en-US" sz="2600" dirty="0">
                <a:ea typeface="Open Sans"/>
                <a:cs typeface="Open Sans"/>
                <a:sym typeface="Open Sans"/>
              </a:rPr>
              <a:t>The National Youth Leadership Network was a nonprofit organization dedicated to the development of young leaders with disabilities in the United States.</a:t>
            </a:r>
          </a:p>
          <a:p>
            <a:pPr defTabSz="685800">
              <a:buSzPts val="1900"/>
              <a:buFont typeface="Arial" panose="020B0604020202020204" pitchFamily="34" charset="0"/>
              <a:buChar char="•"/>
              <a:defRPr/>
            </a:pPr>
            <a:r>
              <a:rPr lang="en-US" sz="2600" dirty="0">
                <a:ea typeface="Open Sans"/>
                <a:cs typeface="Open Sans"/>
                <a:sym typeface="Open Sans"/>
              </a:rPr>
              <a:t>Governed by youth with disabilities</a:t>
            </a:r>
          </a:p>
          <a:p>
            <a:pPr defTabSz="685800">
              <a:buSzPts val="1900"/>
              <a:buFont typeface="Arial" panose="020B0604020202020204" pitchFamily="34" charset="0"/>
              <a:buChar char="•"/>
              <a:defRPr/>
            </a:pPr>
            <a:r>
              <a:rPr lang="en-US" sz="2600" dirty="0">
                <a:ea typeface="Open Sans"/>
                <a:cs typeface="Open Sans"/>
                <a:sym typeface="Open Sans"/>
              </a:rPr>
              <a:t>Collaborated with youth movements across the country</a:t>
            </a:r>
          </a:p>
          <a:p>
            <a:pPr defTabSz="685800">
              <a:buSzPts val="1900"/>
              <a:buFont typeface="Arial" panose="020B0604020202020204" pitchFamily="34" charset="0"/>
              <a:buChar char="•"/>
              <a:defRPr/>
            </a:pPr>
            <a:r>
              <a:rPr lang="en-US" sz="2600" dirty="0">
                <a:ea typeface="Open Sans"/>
                <a:cs typeface="Open Sans"/>
                <a:sym typeface="Open Sans"/>
              </a:rPr>
              <a:t>Provided support and consultory services to help the movement grow and for services to be accessible to young people.</a:t>
            </a:r>
            <a:endParaRPr lang="en-US" sz="2600" dirty="0"/>
          </a:p>
        </p:txBody>
      </p:sp>
      <p:sp>
        <p:nvSpPr>
          <p:cNvPr id="90" name="Google Shape;90;p5"/>
          <p:cNvSpPr txBox="1">
            <a:spLocks noGrp="1"/>
          </p:cNvSpPr>
          <p:nvPr>
            <p:ph type="sldNum" sz="quarter" idx="10"/>
          </p:nvPr>
        </p:nvSpPr>
        <p:spPr>
          <a:prstGeom prst="rect">
            <a:avLst/>
          </a:prstGeom>
          <a:noFill/>
          <a:ln>
            <a:noFill/>
          </a:ln>
        </p:spPr>
        <p:txBody>
          <a:bodyPr spcFirstLastPara="1" wrap="square" lIns="68569" tIns="34275" rIns="68569" bIns="34275" anchor="ctr" anchorCtr="0">
            <a:noAutofit/>
          </a:bodyPr>
          <a:lstStyle/>
          <a:p>
            <a:pPr defTabSz="685800">
              <a:defRPr/>
            </a:pPr>
            <a:fld id="{00000000-1234-1234-1234-123412341234}" type="slidenum">
              <a:rPr lang="en-US">
                <a:solidFill>
                  <a:srgbClr val="000000"/>
                </a:solidFill>
              </a:rPr>
              <a:pPr defTabSz="685800">
                <a:defRPr/>
              </a:pPr>
              <a:t>11</a:t>
            </a:fld>
            <a:endParaRPr dirty="0">
              <a:solidFill>
                <a:srgbClr val="000000"/>
              </a:solidFill>
            </a:endParaRPr>
          </a:p>
        </p:txBody>
      </p:sp>
      <p:pic>
        <p:nvPicPr>
          <p:cNvPr id="1026" name="Picture 2" descr="NYLN logo – Youth Leader Blog">
            <a:extLst>
              <a:ext uri="{FF2B5EF4-FFF2-40B4-BE49-F238E27FC236}">
                <a16:creationId xmlns:a16="http://schemas.microsoft.com/office/drawing/2014/main" id="{29DC3295-DB51-5B14-111E-DF297232D0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421312"/>
            <a:ext cx="2679700" cy="847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8312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4" name="Title 3">
            <a:extLst>
              <a:ext uri="{FF2B5EF4-FFF2-40B4-BE49-F238E27FC236}">
                <a16:creationId xmlns:a16="http://schemas.microsoft.com/office/drawing/2014/main" id="{D9ACB906-5C45-C29E-04EA-89D75EDEBFD0}"/>
              </a:ext>
            </a:extLst>
          </p:cNvPr>
          <p:cNvSpPr>
            <a:spLocks noGrp="1"/>
          </p:cNvSpPr>
          <p:nvPr>
            <p:ph type="title"/>
          </p:nvPr>
        </p:nvSpPr>
        <p:spPr>
          <a:xfrm>
            <a:off x="381000" y="274638"/>
            <a:ext cx="8458200" cy="792162"/>
          </a:xfrm>
        </p:spPr>
        <p:txBody>
          <a:bodyPr/>
          <a:lstStyle/>
          <a:p>
            <a:r>
              <a:rPr lang="en-US" sz="500" dirty="0">
                <a:solidFill>
                  <a:schemeClr val="bg1">
                    <a:lumMod val="95000"/>
                  </a:schemeClr>
                </a:solidFill>
              </a:rPr>
              <a:t>&gt;&gt;Slide 12</a:t>
            </a:r>
            <a:r>
              <a:rPr lang="en-US" dirty="0">
                <a:solidFill>
                  <a:schemeClr val="bg1">
                    <a:lumMod val="95000"/>
                  </a:schemeClr>
                </a:solidFill>
              </a:rPr>
              <a:t/>
            </a:r>
            <a:br>
              <a:rPr lang="en-US" dirty="0">
                <a:solidFill>
                  <a:schemeClr val="bg1">
                    <a:lumMod val="95000"/>
                  </a:schemeClr>
                </a:solidFill>
              </a:rPr>
            </a:br>
            <a:r>
              <a:rPr lang="en-US" dirty="0"/>
              <a:t>Pat Figueroa Youth Sponsorship </a:t>
            </a:r>
          </a:p>
        </p:txBody>
      </p:sp>
      <p:sp>
        <p:nvSpPr>
          <p:cNvPr id="2" name="Content Placeholder 1">
            <a:extLst>
              <a:ext uri="{FF2B5EF4-FFF2-40B4-BE49-F238E27FC236}">
                <a16:creationId xmlns:a16="http://schemas.microsoft.com/office/drawing/2014/main" id="{C1B156EC-3A19-F4F4-AF75-B4598D4931B8}"/>
              </a:ext>
            </a:extLst>
          </p:cNvPr>
          <p:cNvSpPr>
            <a:spLocks noGrp="1"/>
          </p:cNvSpPr>
          <p:nvPr>
            <p:ph sz="half" idx="1"/>
          </p:nvPr>
        </p:nvSpPr>
        <p:spPr>
          <a:xfrm>
            <a:off x="355600" y="1196397"/>
            <a:ext cx="5054600" cy="5029200"/>
          </a:xfrm>
        </p:spPr>
        <p:txBody>
          <a:bodyPr/>
          <a:lstStyle/>
          <a:p>
            <a:pPr defTabSz="685800">
              <a:buSzPct val="100000"/>
              <a:buFont typeface="Arial" panose="020B0604020202020204" pitchFamily="34" charset="0"/>
              <a:buChar char="•"/>
              <a:defRPr/>
            </a:pPr>
            <a:r>
              <a:rPr lang="en-US" sz="2500" dirty="0">
                <a:ea typeface="Open Sans"/>
                <a:cs typeface="Open Sans"/>
              </a:rPr>
              <a:t>The Pat Figueroa Youth Sponsorship is an initiative to provide financial support to young people to achieve their leadership and advocacy goals.</a:t>
            </a:r>
          </a:p>
          <a:p>
            <a:pPr defTabSz="685800">
              <a:buSzPct val="100000"/>
              <a:buFont typeface="Arial" panose="020B0604020202020204" pitchFamily="34" charset="0"/>
              <a:buChar char="•"/>
              <a:defRPr/>
            </a:pPr>
            <a:r>
              <a:rPr lang="en-US" sz="2500" dirty="0">
                <a:ea typeface="Open Sans"/>
                <a:cs typeface="Open Sans"/>
              </a:rPr>
              <a:t>Funded by CILs in New York State and coordinated by the New York SILC and Youth Committee</a:t>
            </a:r>
          </a:p>
          <a:p>
            <a:pPr defTabSz="685800">
              <a:buSzPct val="100000"/>
              <a:buFont typeface="Arial" panose="020B0604020202020204" pitchFamily="34" charset="0"/>
              <a:buChar char="•"/>
              <a:defRPr/>
            </a:pPr>
            <a:r>
              <a:rPr lang="en-US" sz="2500" dirty="0">
                <a:ea typeface="Open Sans"/>
                <a:cs typeface="Open Sans"/>
              </a:rPr>
              <a:t>Offers a modest path to overcome financial barriers to leadership.</a:t>
            </a:r>
            <a:endParaRPr lang="en-US" sz="2500" dirty="0"/>
          </a:p>
        </p:txBody>
      </p:sp>
      <p:sp>
        <p:nvSpPr>
          <p:cNvPr id="90" name="Google Shape;90;p5"/>
          <p:cNvSpPr txBox="1">
            <a:spLocks noGrp="1"/>
          </p:cNvSpPr>
          <p:nvPr>
            <p:ph type="sldNum" sz="quarter" idx="10"/>
          </p:nvPr>
        </p:nvSpPr>
        <p:spPr>
          <a:prstGeom prst="rect">
            <a:avLst/>
          </a:prstGeom>
          <a:noFill/>
          <a:ln>
            <a:noFill/>
          </a:ln>
        </p:spPr>
        <p:txBody>
          <a:bodyPr spcFirstLastPara="1" wrap="square" lIns="68569" tIns="34275" rIns="68569" bIns="34275" anchor="ctr" anchorCtr="0">
            <a:noAutofit/>
          </a:bodyPr>
          <a:lstStyle/>
          <a:p>
            <a:pPr defTabSz="685800">
              <a:defRPr/>
            </a:pPr>
            <a:fld id="{00000000-1234-1234-1234-123412341234}" type="slidenum">
              <a:rPr lang="en-US">
                <a:solidFill>
                  <a:srgbClr val="000000"/>
                </a:solidFill>
              </a:rPr>
              <a:pPr defTabSz="685800">
                <a:defRPr/>
              </a:pPr>
              <a:t>12</a:t>
            </a:fld>
            <a:endParaRPr dirty="0">
              <a:solidFill>
                <a:srgbClr val="000000"/>
              </a:solidFill>
            </a:endParaRPr>
          </a:p>
        </p:txBody>
      </p:sp>
      <p:pic>
        <p:nvPicPr>
          <p:cNvPr id="3074" name="Picture 2" descr="New York State Independent Living Council, Inc. NYSILC- empowering New Yorkers with disabilities logo">
            <a:extLst>
              <a:ext uri="{FF2B5EF4-FFF2-40B4-BE49-F238E27FC236}">
                <a16:creationId xmlns:a16="http://schemas.microsoft.com/office/drawing/2014/main" id="{DA995CFC-013B-7AFD-3468-AC00B1F2BD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066800"/>
            <a:ext cx="2946400" cy="1193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71681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4" name="Title 3">
            <a:extLst>
              <a:ext uri="{FF2B5EF4-FFF2-40B4-BE49-F238E27FC236}">
                <a16:creationId xmlns:a16="http://schemas.microsoft.com/office/drawing/2014/main" id="{D9ACB906-5C45-C29E-04EA-89D75EDEBFD0}"/>
              </a:ext>
            </a:extLst>
          </p:cNvPr>
          <p:cNvSpPr>
            <a:spLocks noGrp="1"/>
          </p:cNvSpPr>
          <p:nvPr>
            <p:ph type="title"/>
          </p:nvPr>
        </p:nvSpPr>
        <p:spPr>
          <a:xfrm>
            <a:off x="381000" y="274638"/>
            <a:ext cx="8458200" cy="792162"/>
          </a:xfrm>
        </p:spPr>
        <p:txBody>
          <a:bodyPr/>
          <a:lstStyle/>
          <a:p>
            <a:r>
              <a:rPr lang="en-US" sz="800" dirty="0">
                <a:solidFill>
                  <a:schemeClr val="bg1">
                    <a:lumMod val="95000"/>
                  </a:schemeClr>
                </a:solidFill>
              </a:rPr>
              <a:t>&gt;&gt;Slide 13</a:t>
            </a:r>
            <a:br>
              <a:rPr lang="en-US" sz="800" dirty="0">
                <a:solidFill>
                  <a:schemeClr val="bg1">
                    <a:lumMod val="95000"/>
                  </a:schemeClr>
                </a:solidFill>
              </a:rPr>
            </a:br>
            <a:r>
              <a:rPr lang="en-US" dirty="0"/>
              <a:t>Youth Leadership Advocacy Network </a:t>
            </a:r>
          </a:p>
        </p:txBody>
      </p:sp>
      <p:sp>
        <p:nvSpPr>
          <p:cNvPr id="2" name="Content Placeholder 1">
            <a:extLst>
              <a:ext uri="{FF2B5EF4-FFF2-40B4-BE49-F238E27FC236}">
                <a16:creationId xmlns:a16="http://schemas.microsoft.com/office/drawing/2014/main" id="{7B039D66-A298-8EF5-BEFF-FCA62D75EF0C}"/>
              </a:ext>
            </a:extLst>
          </p:cNvPr>
          <p:cNvSpPr>
            <a:spLocks noGrp="1"/>
          </p:cNvSpPr>
          <p:nvPr>
            <p:ph sz="half" idx="1"/>
          </p:nvPr>
        </p:nvSpPr>
        <p:spPr>
          <a:xfrm>
            <a:off x="381000" y="1243445"/>
            <a:ext cx="5715000" cy="5029200"/>
          </a:xfrm>
        </p:spPr>
        <p:txBody>
          <a:bodyPr/>
          <a:lstStyle/>
          <a:p>
            <a:pPr defTabSz="685800">
              <a:buSzPts val="1900"/>
              <a:defRPr/>
            </a:pPr>
            <a:r>
              <a:rPr lang="en-US" sz="2350" dirty="0">
                <a:ea typeface="Open Sans"/>
                <a:cs typeface="Open Sans"/>
              </a:rPr>
              <a:t>The Youth Leadership Advocacy Network is a new initiative to bring youth-led advocacy back to New York.</a:t>
            </a:r>
          </a:p>
          <a:p>
            <a:pPr defTabSz="685800">
              <a:buSzPts val="1900"/>
              <a:defRPr/>
            </a:pPr>
            <a:r>
              <a:rPr lang="en-US" sz="2350" dirty="0">
                <a:ea typeface="Open Sans"/>
                <a:cs typeface="Open Sans"/>
              </a:rPr>
              <a:t>Born from supporting young people with social and emotional challenges, quickly grew and evolved to a cross-disability initiative.</a:t>
            </a:r>
          </a:p>
          <a:p>
            <a:pPr defTabSz="685800">
              <a:buSzPts val="1900"/>
              <a:defRPr/>
            </a:pPr>
            <a:r>
              <a:rPr lang="en-US" sz="2350" dirty="0">
                <a:ea typeface="Open Sans"/>
                <a:cs typeface="Open Sans"/>
              </a:rPr>
              <a:t>Teaches, mentors and puts into action, the skills that young people can use to become effective leaders and advocates.</a:t>
            </a:r>
            <a:endParaRPr lang="en-US" sz="2350" dirty="0"/>
          </a:p>
        </p:txBody>
      </p:sp>
      <p:sp>
        <p:nvSpPr>
          <p:cNvPr id="90" name="Google Shape;90;p5"/>
          <p:cNvSpPr txBox="1">
            <a:spLocks noGrp="1"/>
          </p:cNvSpPr>
          <p:nvPr>
            <p:ph type="sldNum" sz="quarter" idx="10"/>
          </p:nvPr>
        </p:nvSpPr>
        <p:spPr>
          <a:prstGeom prst="rect">
            <a:avLst/>
          </a:prstGeom>
          <a:noFill/>
          <a:ln>
            <a:noFill/>
          </a:ln>
        </p:spPr>
        <p:txBody>
          <a:bodyPr spcFirstLastPara="1" wrap="square" lIns="68569" tIns="34275" rIns="68569" bIns="34275" anchor="ctr" anchorCtr="0">
            <a:noAutofit/>
          </a:bodyPr>
          <a:lstStyle/>
          <a:p>
            <a:pPr defTabSz="685800">
              <a:defRPr/>
            </a:pPr>
            <a:fld id="{00000000-1234-1234-1234-123412341234}" type="slidenum">
              <a:rPr lang="en-US">
                <a:solidFill>
                  <a:srgbClr val="000000"/>
                </a:solidFill>
              </a:rPr>
              <a:pPr defTabSz="685800">
                <a:defRPr/>
              </a:pPr>
              <a:t>13</a:t>
            </a:fld>
            <a:endParaRPr dirty="0">
              <a:solidFill>
                <a:srgbClr val="000000"/>
              </a:solidFill>
            </a:endParaRPr>
          </a:p>
        </p:txBody>
      </p:sp>
      <p:pic>
        <p:nvPicPr>
          <p:cNvPr id="3" name="Picture 2" descr="A group of people posing for a photo&#10;">
            <a:extLst>
              <a:ext uri="{FF2B5EF4-FFF2-40B4-BE49-F238E27FC236}">
                <a16:creationId xmlns:a16="http://schemas.microsoft.com/office/drawing/2014/main" id="{FD2352C4-CF54-0896-6696-B74F5FAFD0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1371600"/>
            <a:ext cx="2591208" cy="1600200"/>
          </a:xfrm>
          <a:prstGeom prst="rect">
            <a:avLst/>
          </a:prstGeom>
        </p:spPr>
      </p:pic>
    </p:spTree>
    <p:extLst>
      <p:ext uri="{BB962C8B-B14F-4D97-AF65-F5344CB8AC3E}">
        <p14:creationId xmlns:p14="http://schemas.microsoft.com/office/powerpoint/2010/main" val="444178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4" name="Title 3">
            <a:extLst>
              <a:ext uri="{FF2B5EF4-FFF2-40B4-BE49-F238E27FC236}">
                <a16:creationId xmlns:a16="http://schemas.microsoft.com/office/drawing/2014/main" id="{D9ACB906-5C45-C29E-04EA-89D75EDEBFD0}"/>
              </a:ext>
            </a:extLst>
          </p:cNvPr>
          <p:cNvSpPr>
            <a:spLocks noGrp="1"/>
          </p:cNvSpPr>
          <p:nvPr>
            <p:ph type="title"/>
          </p:nvPr>
        </p:nvSpPr>
        <p:spPr/>
        <p:txBody>
          <a:bodyPr/>
          <a:lstStyle/>
          <a:p>
            <a:r>
              <a:rPr lang="en-US" sz="500" dirty="0">
                <a:solidFill>
                  <a:schemeClr val="bg1">
                    <a:lumMod val="95000"/>
                  </a:schemeClr>
                </a:solidFill>
              </a:rPr>
              <a:t>&gt;&gt;Slide 14 </a:t>
            </a:r>
            <a:r>
              <a:rPr lang="en-US" dirty="0">
                <a:solidFill>
                  <a:schemeClr val="bg1">
                    <a:lumMod val="95000"/>
                  </a:schemeClr>
                </a:solidFill>
              </a:rPr>
              <a:t/>
            </a:r>
            <a:br>
              <a:rPr lang="en-US" dirty="0">
                <a:solidFill>
                  <a:schemeClr val="bg1">
                    <a:lumMod val="95000"/>
                  </a:schemeClr>
                </a:solidFill>
              </a:rPr>
            </a:br>
            <a:r>
              <a:rPr lang="en-US" dirty="0"/>
              <a:t>Equip Leadership Program </a:t>
            </a:r>
          </a:p>
        </p:txBody>
      </p:sp>
      <p:sp>
        <p:nvSpPr>
          <p:cNvPr id="2" name="Content Placeholder 1">
            <a:extLst>
              <a:ext uri="{FF2B5EF4-FFF2-40B4-BE49-F238E27FC236}">
                <a16:creationId xmlns:a16="http://schemas.microsoft.com/office/drawing/2014/main" id="{22F85FDD-D0C9-66DE-6628-3603F825714A}"/>
              </a:ext>
            </a:extLst>
          </p:cNvPr>
          <p:cNvSpPr>
            <a:spLocks noGrp="1"/>
          </p:cNvSpPr>
          <p:nvPr>
            <p:ph sz="half" idx="1"/>
          </p:nvPr>
        </p:nvSpPr>
        <p:spPr>
          <a:xfrm>
            <a:off x="304800" y="1219200"/>
            <a:ext cx="5029200" cy="5029200"/>
          </a:xfrm>
        </p:spPr>
        <p:txBody>
          <a:bodyPr/>
          <a:lstStyle/>
          <a:p>
            <a:r>
              <a:rPr lang="en-US" sz="2400" dirty="0">
                <a:ea typeface="Open Sans"/>
                <a:cs typeface="Open Sans"/>
                <a:sym typeface="Open Sans"/>
              </a:rPr>
              <a:t>Equip is a peer-to-peer young adult leadership group focused on empowerment, support, and camaraderie for youth ages 13-28 with disabilities. Our young adult leaders guide youth with every type of disability in finding their a-ha moment—when they take charge of their lives, find their unique voice to self-advocate, and engage with their community of peers more fully.</a:t>
            </a:r>
            <a:endParaRPr lang="en-US" sz="2400" dirty="0"/>
          </a:p>
        </p:txBody>
      </p:sp>
      <p:sp>
        <p:nvSpPr>
          <p:cNvPr id="90" name="Google Shape;90;p5"/>
          <p:cNvSpPr txBox="1">
            <a:spLocks noGrp="1"/>
          </p:cNvSpPr>
          <p:nvPr>
            <p:ph type="sldNum" sz="quarter" idx="10"/>
          </p:nvPr>
        </p:nvSpPr>
        <p:spPr>
          <a:prstGeom prst="rect">
            <a:avLst/>
          </a:prstGeom>
          <a:noFill/>
          <a:ln>
            <a:noFill/>
          </a:ln>
        </p:spPr>
        <p:txBody>
          <a:bodyPr spcFirstLastPara="1" wrap="square" lIns="68569" tIns="34275" rIns="68569" bIns="34275" anchor="ctr" anchorCtr="0">
            <a:noAutofit/>
          </a:bodyPr>
          <a:lstStyle/>
          <a:p>
            <a:pPr defTabSz="685800">
              <a:defRPr/>
            </a:pPr>
            <a:fld id="{00000000-1234-1234-1234-123412341234}" type="slidenum">
              <a:rPr lang="en-US">
                <a:solidFill>
                  <a:srgbClr val="000000"/>
                </a:solidFill>
              </a:rPr>
              <a:pPr defTabSz="685800">
                <a:defRPr/>
              </a:pPr>
              <a:t>14</a:t>
            </a:fld>
            <a:endParaRPr dirty="0">
              <a:solidFill>
                <a:srgbClr val="000000"/>
              </a:solidFill>
            </a:endParaRPr>
          </a:p>
        </p:txBody>
      </p:sp>
      <p:pic>
        <p:nvPicPr>
          <p:cNvPr id="89" name="Google Shape;89;p5" descr="Group of young adults with disabilities posing for a picture outside. Three people are standing and holding each other with arms over shoulders, while two are squatted in front making hand gestures next to a young person in a wheelchair, smiling."/>
          <p:cNvPicPr preferRelativeResize="0"/>
          <p:nvPr/>
        </p:nvPicPr>
        <p:blipFill rotWithShape="1">
          <a:blip r:embed="rId3">
            <a:alphaModFix/>
          </a:blip>
          <a:srcRect l="13447" r="19315"/>
          <a:stretch/>
        </p:blipFill>
        <p:spPr>
          <a:xfrm>
            <a:off x="5562600" y="1295400"/>
            <a:ext cx="2976200" cy="3040663"/>
          </a:xfrm>
          <a:prstGeom prst="rect">
            <a:avLst/>
          </a:prstGeom>
          <a:noFill/>
          <a:ln>
            <a:noFill/>
          </a:ln>
          <a:effectLst>
            <a:outerShdw blurRad="292100" dist="139700" dir="2700000" algn="tl" rotWithShape="0">
              <a:srgbClr val="333333">
                <a:alpha val="64705"/>
              </a:srgbClr>
            </a:outerShdw>
          </a:effectLst>
        </p:spPr>
      </p:pic>
    </p:spTree>
    <p:extLst>
      <p:ext uri="{BB962C8B-B14F-4D97-AF65-F5344CB8AC3E}">
        <p14:creationId xmlns:p14="http://schemas.microsoft.com/office/powerpoint/2010/main" val="1149843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ACECBDC-E9A5-8030-46ED-FEF28659EB1B}"/>
              </a:ext>
            </a:extLst>
          </p:cNvPr>
          <p:cNvSpPr>
            <a:spLocks noGrp="1" noRot="1" noMove="1" noResize="1" noEditPoints="1" noAdjustHandles="1" noChangeArrowheads="1" noChangeShapeType="1"/>
          </p:cNvSpPr>
          <p:nvPr>
            <p:ph type="title"/>
          </p:nvPr>
        </p:nvSpPr>
        <p:spPr/>
        <p:txBody>
          <a:bodyPr>
            <a:normAutofit fontScale="90000"/>
          </a:bodyPr>
          <a:lstStyle/>
          <a:p>
            <a:r>
              <a:rPr lang="en-US" sz="800" dirty="0">
                <a:solidFill>
                  <a:schemeClr val="bg1">
                    <a:lumMod val="95000"/>
                  </a:schemeClr>
                </a:solidFill>
              </a:rPr>
              <a:t>&gt;&gt;Slide 15</a:t>
            </a:r>
            <a:br>
              <a:rPr lang="en-US" sz="800" dirty="0">
                <a:solidFill>
                  <a:schemeClr val="bg1">
                    <a:lumMod val="95000"/>
                  </a:schemeClr>
                </a:solidFill>
              </a:rPr>
            </a:br>
            <a:r>
              <a:rPr lang="en-US" sz="800" dirty="0">
                <a:solidFill>
                  <a:schemeClr val="bg1">
                    <a:lumMod val="95000"/>
                  </a:schemeClr>
                </a:solidFill>
              </a:rPr>
              <a:t>   </a:t>
            </a:r>
            <a:r>
              <a:rPr lang="en-US" sz="3000" dirty="0"/>
              <a:t>Equip Leadership Program</a:t>
            </a:r>
            <a:r>
              <a:rPr lang="en-US" sz="3000" dirty="0">
                <a:latin typeface="Tahoma" panose="020B0604030504040204" pitchFamily="34" charset="0"/>
                <a:ea typeface="Tahoma" panose="020B0604030504040204" pitchFamily="34" charset="0"/>
                <a:cs typeface="Tahoma" panose="020B0604030504040204" pitchFamily="34" charset="0"/>
              </a:rPr>
              <a:t>―</a:t>
            </a:r>
            <a:br>
              <a:rPr lang="en-US" sz="3000" dirty="0">
                <a:latin typeface="Tahoma" panose="020B0604030504040204" pitchFamily="34" charset="0"/>
                <a:ea typeface="Tahoma" panose="020B0604030504040204" pitchFamily="34" charset="0"/>
                <a:cs typeface="Tahoma" panose="020B0604030504040204" pitchFamily="34" charset="0"/>
              </a:rPr>
            </a:br>
            <a:r>
              <a:rPr lang="en-US" sz="3000" dirty="0">
                <a:latin typeface="Tahoma" panose="020B0604030504040204" pitchFamily="34" charset="0"/>
                <a:ea typeface="Tahoma" panose="020B0604030504040204" pitchFamily="34" charset="0"/>
                <a:cs typeface="Tahoma" panose="020B0604030504040204" pitchFamily="34" charset="0"/>
              </a:rPr>
              <a:t> </a:t>
            </a:r>
            <a:r>
              <a:rPr lang="en-US" sz="3000" dirty="0">
                <a:ea typeface="Tahoma" panose="020B0604030504040204" pitchFamily="34" charset="0"/>
                <a:cs typeface="Tahoma" panose="020B0604030504040204" pitchFamily="34" charset="0"/>
              </a:rPr>
              <a:t>Led by Youth for Youth</a:t>
            </a:r>
            <a:endParaRPr lang="en-US" sz="3000" dirty="0"/>
          </a:p>
        </p:txBody>
      </p:sp>
      <p:sp>
        <p:nvSpPr>
          <p:cNvPr id="11" name="Content Placeholder 10">
            <a:extLst>
              <a:ext uri="{FF2B5EF4-FFF2-40B4-BE49-F238E27FC236}">
                <a16:creationId xmlns:a16="http://schemas.microsoft.com/office/drawing/2014/main" id="{907F3FD4-FABE-A202-199A-96907F956B3B}"/>
              </a:ext>
            </a:extLst>
          </p:cNvPr>
          <p:cNvSpPr>
            <a:spLocks noGrp="1"/>
          </p:cNvSpPr>
          <p:nvPr>
            <p:ph sz="half" idx="1"/>
          </p:nvPr>
        </p:nvSpPr>
        <p:spPr>
          <a:xfrm>
            <a:off x="304800" y="1219200"/>
            <a:ext cx="4642758" cy="5029200"/>
          </a:xfrm>
        </p:spPr>
        <p:txBody>
          <a:bodyPr/>
          <a:lstStyle/>
          <a:p>
            <a:pPr>
              <a:lnSpc>
                <a:spcPct val="150000"/>
              </a:lnSpc>
              <a:spcBef>
                <a:spcPts val="1000"/>
              </a:spcBef>
            </a:pPr>
            <a:r>
              <a:rPr lang="en-US" sz="2600" dirty="0">
                <a:ea typeface="+mn-lt"/>
                <a:cs typeface="+mn-lt"/>
              </a:rPr>
              <a:t>Equip Hangouts</a:t>
            </a:r>
            <a:endParaRPr lang="en-US" sz="2600" dirty="0">
              <a:ea typeface="Tahoma"/>
              <a:cs typeface="Tahoma"/>
            </a:endParaRPr>
          </a:p>
          <a:p>
            <a:pPr>
              <a:lnSpc>
                <a:spcPct val="150000"/>
              </a:lnSpc>
              <a:spcBef>
                <a:spcPts val="1000"/>
              </a:spcBef>
            </a:pPr>
            <a:r>
              <a:rPr lang="en-US" sz="2600" dirty="0">
                <a:ea typeface="+mn-lt"/>
                <a:cs typeface="+mn-lt"/>
              </a:rPr>
              <a:t>Social Skills Groups</a:t>
            </a:r>
          </a:p>
          <a:p>
            <a:pPr>
              <a:spcBef>
                <a:spcPts val="1000"/>
              </a:spcBef>
            </a:pPr>
            <a:r>
              <a:rPr lang="en-US" sz="2600" dirty="0">
                <a:ea typeface="+mn-lt"/>
                <a:cs typeface="+mn-lt"/>
              </a:rPr>
              <a:t>One-on-One Peer Mentoring</a:t>
            </a:r>
          </a:p>
          <a:p>
            <a:pPr>
              <a:lnSpc>
                <a:spcPct val="150000"/>
              </a:lnSpc>
              <a:spcBef>
                <a:spcPts val="1000"/>
              </a:spcBef>
            </a:pPr>
            <a:r>
              <a:rPr lang="en-US" sz="2600" dirty="0">
                <a:ea typeface="+mn-lt"/>
                <a:cs typeface="+mn-lt"/>
              </a:rPr>
              <a:t>Able SC Youth Discord</a:t>
            </a:r>
          </a:p>
          <a:p>
            <a:pPr>
              <a:lnSpc>
                <a:spcPct val="150000"/>
              </a:lnSpc>
              <a:spcBef>
                <a:spcPts val="1000"/>
              </a:spcBef>
            </a:pPr>
            <a:r>
              <a:rPr lang="en-US" sz="2600" dirty="0">
                <a:ea typeface="+mn-lt"/>
                <a:cs typeface="+mn-lt"/>
              </a:rPr>
              <a:t>The Equip Summer Series</a:t>
            </a:r>
            <a:endParaRPr lang="en-US" sz="2600" dirty="0">
              <a:ea typeface="Tahoma"/>
              <a:cs typeface="Tahoma"/>
            </a:endParaRPr>
          </a:p>
        </p:txBody>
      </p:sp>
      <p:sp>
        <p:nvSpPr>
          <p:cNvPr id="2" name="Slide Number Placeholder 1">
            <a:extLst>
              <a:ext uri="{FF2B5EF4-FFF2-40B4-BE49-F238E27FC236}">
                <a16:creationId xmlns:a16="http://schemas.microsoft.com/office/drawing/2014/main" id="{7FD81EE2-13E6-2517-8197-A2BC844E42A7}"/>
              </a:ext>
            </a:extLst>
          </p:cNvPr>
          <p:cNvSpPr>
            <a:spLocks noGrp="1" noRot="1" noMove="1" noResize="1" noEditPoints="1" noAdjustHandles="1" noChangeArrowheads="1" noChangeShapeType="1"/>
          </p:cNvSpPr>
          <p:nvPr>
            <p:ph type="sldNum" sz="quarter" idx="10"/>
          </p:nvPr>
        </p:nvSpPr>
        <p:spPr/>
        <p:txBody>
          <a:bodyPr/>
          <a:lstStyle/>
          <a:p>
            <a:fld id="{B687C25A-85D7-45A3-A632-EAEB9AB47B96}" type="slidenum">
              <a:rPr lang="en-US" smtClean="0"/>
              <a:t>15</a:t>
            </a:fld>
            <a:endParaRPr lang="en-US" dirty="0"/>
          </a:p>
        </p:txBody>
      </p:sp>
      <p:sp>
        <p:nvSpPr>
          <p:cNvPr id="6" name="Text Placeholder 3">
            <a:extLst>
              <a:ext uri="{FF2B5EF4-FFF2-40B4-BE49-F238E27FC236}">
                <a16:creationId xmlns:a16="http://schemas.microsoft.com/office/drawing/2014/main" id="{4FD7F863-C61A-D6F3-A1B6-C964314CD48A}"/>
              </a:ext>
            </a:extLst>
          </p:cNvPr>
          <p:cNvSpPr txBox="1">
            <a:spLocks noGrp="1" noRot="1" noMove="1" noResize="1" noEditPoints="1" noAdjustHandles="1" noChangeArrowheads="1" noChangeShapeType="1"/>
          </p:cNvSpPr>
          <p:nvPr/>
        </p:nvSpPr>
        <p:spPr>
          <a:xfrm>
            <a:off x="541187" y="1864956"/>
            <a:ext cx="4406371" cy="3759557"/>
          </a:xfrm>
          <a:prstGeom prst="rect">
            <a:avLst/>
          </a:prstGeom>
        </p:spPr>
        <p:txBody>
          <a:bodyPr lIns="68580" tIns="34290" rIns="68580" bIns="3429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350" dirty="0">
                <a:solidFill>
                  <a:schemeClr val="bg1"/>
                </a:solidFill>
              </a:rPr>
              <a:t>T</a:t>
            </a:r>
            <a:endParaRPr lang="en-US" sz="1350" dirty="0">
              <a:solidFill>
                <a:schemeClr val="bg1"/>
              </a:solidFill>
              <a:ea typeface="Tahoma"/>
              <a:cs typeface="Tahoma"/>
            </a:endParaRPr>
          </a:p>
        </p:txBody>
      </p:sp>
      <p:pic>
        <p:nvPicPr>
          <p:cNvPr id="3" name="Picture 2" descr="A group of pictures showing youth with disabilities engaged in multiple different activities.  In each picture, they are smiling and look like they are having fun. ">
            <a:extLst>
              <a:ext uri="{FF2B5EF4-FFF2-40B4-BE49-F238E27FC236}">
                <a16:creationId xmlns:a16="http://schemas.microsoft.com/office/drawing/2014/main" id="{66A3226B-1198-DACF-063B-2036A706B6EE}"/>
              </a:ext>
            </a:extLst>
          </p:cNvPr>
          <p:cNvPicPr>
            <a:picLocks noChangeAspect="1"/>
          </p:cNvPicPr>
          <p:nvPr/>
        </p:nvPicPr>
        <p:blipFill>
          <a:blip r:embed="rId2">
            <a:extLst>
              <a:ext uri="{28A0092B-C50C-407E-A947-70E740481C1C}">
                <a14:useLocalDpi xmlns:a14="http://schemas.microsoft.com/office/drawing/2010/main" val="0"/>
              </a:ext>
            </a:extLst>
          </a:blip>
          <a:srcRect l="29116" r="29116"/>
          <a:stretch/>
        </p:blipFill>
        <p:spPr>
          <a:xfrm>
            <a:off x="5105400" y="1371600"/>
            <a:ext cx="3259402" cy="32358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772543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ACECBDC-E9A5-8030-46ED-FEF28659EB1B}"/>
              </a:ext>
            </a:extLst>
          </p:cNvPr>
          <p:cNvSpPr>
            <a:spLocks noGrp="1" noRot="1" noMove="1" noResize="1" noEditPoints="1" noAdjustHandles="1" noChangeArrowheads="1" noChangeShapeType="1"/>
          </p:cNvSpPr>
          <p:nvPr>
            <p:ph type="title"/>
          </p:nvPr>
        </p:nvSpPr>
        <p:spPr/>
        <p:txBody>
          <a:bodyPr>
            <a:normAutofit/>
          </a:bodyPr>
          <a:lstStyle/>
          <a:p>
            <a:r>
              <a:rPr lang="en-US" sz="600" dirty="0">
                <a:solidFill>
                  <a:schemeClr val="bg1">
                    <a:lumMod val="95000"/>
                  </a:schemeClr>
                </a:solidFill>
              </a:rPr>
              <a:t>  &gt;&gt;Slide 16</a:t>
            </a:r>
            <a:r>
              <a:rPr lang="en-US" sz="3200" dirty="0">
                <a:solidFill>
                  <a:schemeClr val="bg1">
                    <a:lumMod val="95000"/>
                  </a:schemeClr>
                </a:solidFill>
              </a:rPr>
              <a:t/>
            </a:r>
            <a:br>
              <a:rPr lang="en-US" sz="3200" dirty="0">
                <a:solidFill>
                  <a:schemeClr val="bg1">
                    <a:lumMod val="95000"/>
                  </a:schemeClr>
                </a:solidFill>
              </a:rPr>
            </a:br>
            <a:r>
              <a:rPr lang="en-US" sz="3200" dirty="0">
                <a:solidFill>
                  <a:schemeClr val="bg1">
                    <a:lumMod val="95000"/>
                  </a:schemeClr>
                </a:solidFill>
              </a:rPr>
              <a:t>  </a:t>
            </a:r>
            <a:r>
              <a:rPr lang="en-US" sz="3000" dirty="0"/>
              <a:t>Equip Leaders and Mentors</a:t>
            </a:r>
          </a:p>
        </p:txBody>
      </p:sp>
      <p:sp>
        <p:nvSpPr>
          <p:cNvPr id="3" name="Content Placeholder 2">
            <a:extLst>
              <a:ext uri="{FF2B5EF4-FFF2-40B4-BE49-F238E27FC236}">
                <a16:creationId xmlns:a16="http://schemas.microsoft.com/office/drawing/2014/main" id="{022B7A10-E41C-906C-CA47-E41C43E3C465}"/>
              </a:ext>
            </a:extLst>
          </p:cNvPr>
          <p:cNvSpPr>
            <a:spLocks noGrp="1"/>
          </p:cNvSpPr>
          <p:nvPr>
            <p:ph sz="half" idx="1"/>
          </p:nvPr>
        </p:nvSpPr>
        <p:spPr>
          <a:xfrm>
            <a:off x="478908" y="1331480"/>
            <a:ext cx="4321692" cy="5029200"/>
          </a:xfrm>
        </p:spPr>
        <p:txBody>
          <a:bodyPr/>
          <a:lstStyle/>
          <a:p>
            <a:pPr marL="0" indent="0">
              <a:lnSpc>
                <a:spcPct val="150000"/>
              </a:lnSpc>
              <a:spcAft>
                <a:spcPts val="0"/>
              </a:spcAft>
              <a:buNone/>
            </a:pPr>
            <a:r>
              <a:rPr lang="en-US" sz="2500" dirty="0"/>
              <a:t>Paid youth leaders on staff! </a:t>
            </a:r>
            <a:endParaRPr lang="en-US" sz="2500" dirty="0">
              <a:ea typeface="+mn-lt"/>
              <a:cs typeface="+mn-lt"/>
            </a:endParaRPr>
          </a:p>
          <a:p>
            <a:pPr marL="285750" indent="-285750">
              <a:lnSpc>
                <a:spcPct val="150000"/>
              </a:lnSpc>
              <a:spcAft>
                <a:spcPts val="0"/>
              </a:spcAft>
            </a:pPr>
            <a:r>
              <a:rPr lang="en-US" sz="2500" dirty="0">
                <a:ea typeface="+mn-lt"/>
                <a:cs typeface="+mn-lt"/>
              </a:rPr>
              <a:t>Youth lead for youth</a:t>
            </a:r>
          </a:p>
          <a:p>
            <a:pPr marL="285750" indent="-285750">
              <a:lnSpc>
                <a:spcPct val="150000"/>
              </a:lnSpc>
              <a:spcAft>
                <a:spcPts val="0"/>
              </a:spcAft>
            </a:pPr>
            <a:r>
              <a:rPr lang="en-US" sz="2500" dirty="0">
                <a:ea typeface="+mn-lt"/>
                <a:cs typeface="+mn-lt"/>
              </a:rPr>
              <a:t>Ownership of the program</a:t>
            </a:r>
          </a:p>
          <a:p>
            <a:pPr marL="285750" indent="-285750">
              <a:lnSpc>
                <a:spcPct val="150000"/>
              </a:lnSpc>
              <a:spcAft>
                <a:spcPts val="0"/>
              </a:spcAft>
            </a:pPr>
            <a:r>
              <a:rPr lang="en-US" sz="2500" dirty="0">
                <a:ea typeface="+mn-lt"/>
                <a:cs typeface="+mn-lt"/>
              </a:rPr>
              <a:t>Build work skills </a:t>
            </a:r>
          </a:p>
          <a:p>
            <a:pPr marL="285750" indent="-285750">
              <a:spcAft>
                <a:spcPts val="0"/>
              </a:spcAft>
            </a:pPr>
            <a:r>
              <a:rPr lang="en-US" sz="2500" dirty="0">
                <a:ea typeface="Tahoma"/>
                <a:cs typeface="Tahoma"/>
              </a:rPr>
              <a:t>Develops their leadership skills</a:t>
            </a:r>
          </a:p>
          <a:p>
            <a:pPr marL="285750" indent="-285750">
              <a:lnSpc>
                <a:spcPct val="150000"/>
              </a:lnSpc>
              <a:spcAft>
                <a:spcPts val="0"/>
              </a:spcAft>
            </a:pPr>
            <a:r>
              <a:rPr lang="en-US" sz="2500" dirty="0">
                <a:ea typeface="Tahoma"/>
                <a:cs typeface="Tahoma"/>
              </a:rPr>
              <a:t>Successful outcomes</a:t>
            </a:r>
            <a:endParaRPr lang="en-US" sz="2500" dirty="0"/>
          </a:p>
        </p:txBody>
      </p:sp>
      <p:sp>
        <p:nvSpPr>
          <p:cNvPr id="2" name="Slide Number Placeholder 1">
            <a:extLst>
              <a:ext uri="{FF2B5EF4-FFF2-40B4-BE49-F238E27FC236}">
                <a16:creationId xmlns:a16="http://schemas.microsoft.com/office/drawing/2014/main" id="{7FD81EE2-13E6-2517-8197-A2BC844E42A7}"/>
              </a:ext>
            </a:extLst>
          </p:cNvPr>
          <p:cNvSpPr>
            <a:spLocks noGrp="1" noRot="1" noMove="1" noResize="1" noEditPoints="1" noAdjustHandles="1" noChangeArrowheads="1" noChangeShapeType="1"/>
          </p:cNvSpPr>
          <p:nvPr>
            <p:ph type="sldNum" sz="quarter" idx="10"/>
          </p:nvPr>
        </p:nvSpPr>
        <p:spPr/>
        <p:txBody>
          <a:bodyPr/>
          <a:lstStyle/>
          <a:p>
            <a:fld id="{B687C25A-85D7-45A3-A632-EAEB9AB47B96}" type="slidenum">
              <a:rPr lang="en-US" smtClean="0"/>
              <a:t>16</a:t>
            </a:fld>
            <a:endParaRPr lang="en-US" dirty="0"/>
          </a:p>
        </p:txBody>
      </p:sp>
      <p:grpSp>
        <p:nvGrpSpPr>
          <p:cNvPr id="8" name="Group 7" descr="Photos of 5 youth smiling at the camera. 1) Young lady with black glasses and shoulder length hair, 2) Young man with black hair and red shirt, 3) Young lady wearing sunglasses and blue shirt sitting in wheelchair, 4) Young man with dark hair with moustache and beard and wearing gray shirt, and Young lady with short red hair wearing glasses and dark shirt.">
            <a:extLst>
              <a:ext uri="{FF2B5EF4-FFF2-40B4-BE49-F238E27FC236}">
                <a16:creationId xmlns:a16="http://schemas.microsoft.com/office/drawing/2014/main" id="{CE233282-7DBE-9C7F-0E6B-2FA80B1C1BC8}"/>
              </a:ext>
            </a:extLst>
          </p:cNvPr>
          <p:cNvGrpSpPr/>
          <p:nvPr/>
        </p:nvGrpSpPr>
        <p:grpSpPr>
          <a:xfrm>
            <a:off x="4825364" y="1524000"/>
            <a:ext cx="3937636" cy="2948439"/>
            <a:chOff x="4982640" y="2327261"/>
            <a:chExt cx="3937636" cy="2948439"/>
          </a:xfrm>
        </p:grpSpPr>
        <p:pic>
          <p:nvPicPr>
            <p:cNvPr id="13" name="Picture 12" descr="Carrie is a young white person with long brown hair, black glasses where a black top.  She is smiling while sitting in her power wheelchair.">
              <a:extLst>
                <a:ext uri="{FF2B5EF4-FFF2-40B4-BE49-F238E27FC236}">
                  <a16:creationId xmlns:a16="http://schemas.microsoft.com/office/drawing/2014/main" id="{A637EF0C-F375-E0A3-468E-CCA544D181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2641" y="2327261"/>
              <a:ext cx="1195030" cy="1195030"/>
            </a:xfrm>
            <a:prstGeom prst="rect">
              <a:avLst/>
            </a:prstGeom>
          </p:spPr>
        </p:pic>
        <p:sp>
          <p:nvSpPr>
            <p:cNvPr id="17" name="TextBox 16">
              <a:extLst>
                <a:ext uri="{FF2B5EF4-FFF2-40B4-BE49-F238E27FC236}">
                  <a16:creationId xmlns:a16="http://schemas.microsoft.com/office/drawing/2014/main" id="{2B6CDD9B-FFC8-6B10-510E-A93387BC4B35}"/>
                </a:ext>
              </a:extLst>
            </p:cNvPr>
            <p:cNvSpPr txBox="1"/>
            <p:nvPr/>
          </p:nvSpPr>
          <p:spPr>
            <a:xfrm>
              <a:off x="4982640" y="3522290"/>
              <a:ext cx="1195030" cy="230832"/>
            </a:xfrm>
            <a:prstGeom prst="rect">
              <a:avLst/>
            </a:prstGeom>
            <a:noFill/>
          </p:spPr>
          <p:txBody>
            <a:bodyPr wrap="square" rtlCol="0">
              <a:spAutoFit/>
            </a:bodyPr>
            <a:lstStyle/>
            <a:p>
              <a:pPr algn="ctr"/>
              <a:r>
                <a:rPr lang="en-US" sz="900" dirty="0">
                  <a:solidFill>
                    <a:schemeClr val="bg1"/>
                  </a:solidFill>
                </a:rPr>
                <a:t>Carrie McWhorter</a:t>
              </a:r>
            </a:p>
          </p:txBody>
        </p:sp>
        <p:pic>
          <p:nvPicPr>
            <p:cNvPr id="9" name="Picture 8" descr="Eden is a young man with light brown skin and black cropped hair. He is wearing a red polo and gently smiling at the camera in front of greenery outside.">
              <a:extLst>
                <a:ext uri="{FF2B5EF4-FFF2-40B4-BE49-F238E27FC236}">
                  <a16:creationId xmlns:a16="http://schemas.microsoft.com/office/drawing/2014/main" id="{0C1E105D-B3AB-DFD1-448A-6972A87C96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3944" y="2327261"/>
              <a:ext cx="1195030" cy="1195030"/>
            </a:xfrm>
            <a:prstGeom prst="rect">
              <a:avLst/>
            </a:prstGeom>
          </p:spPr>
        </p:pic>
        <p:sp>
          <p:nvSpPr>
            <p:cNvPr id="19" name="TextBox 18">
              <a:extLst>
                <a:ext uri="{FF2B5EF4-FFF2-40B4-BE49-F238E27FC236}">
                  <a16:creationId xmlns:a16="http://schemas.microsoft.com/office/drawing/2014/main" id="{881D8BB4-DF7E-7C38-66E2-6B5D95DBA18A}"/>
                </a:ext>
              </a:extLst>
            </p:cNvPr>
            <p:cNvSpPr txBox="1"/>
            <p:nvPr/>
          </p:nvSpPr>
          <p:spPr>
            <a:xfrm>
              <a:off x="6353943" y="3522290"/>
              <a:ext cx="1195030" cy="230832"/>
            </a:xfrm>
            <a:prstGeom prst="rect">
              <a:avLst/>
            </a:prstGeom>
            <a:noFill/>
          </p:spPr>
          <p:txBody>
            <a:bodyPr wrap="square" rtlCol="0">
              <a:spAutoFit/>
            </a:bodyPr>
            <a:lstStyle/>
            <a:p>
              <a:pPr algn="ctr"/>
              <a:r>
                <a:rPr lang="en-US" sz="900" dirty="0">
                  <a:solidFill>
                    <a:schemeClr val="bg1"/>
                  </a:solidFill>
                </a:rPr>
                <a:t>Eden Alon</a:t>
              </a:r>
            </a:p>
          </p:txBody>
        </p:sp>
        <p:pic>
          <p:nvPicPr>
            <p:cNvPr id="15" name="Picture 14" descr="Grace is a young white person with cropped brown hair and sunglasses wearing headphones and using assistive speech technology in their power wheelchair while giving a speech on the SC statehouse steps">
              <a:extLst>
                <a:ext uri="{FF2B5EF4-FFF2-40B4-BE49-F238E27FC236}">
                  <a16:creationId xmlns:a16="http://schemas.microsoft.com/office/drawing/2014/main" id="{5BAB41B9-990F-8C9A-03E1-5CE30DFF26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5246" y="2327261"/>
              <a:ext cx="1195030" cy="1196060"/>
            </a:xfrm>
            <a:prstGeom prst="rect">
              <a:avLst/>
            </a:prstGeom>
          </p:spPr>
        </p:pic>
        <p:pic>
          <p:nvPicPr>
            <p:cNvPr id="7" name="Picture 6" descr="Holden is a white man with brown hair and beard. He is wearing a gray collared shirt with blue dots and smiling in front of greenery outside.">
              <a:extLst>
                <a:ext uri="{FF2B5EF4-FFF2-40B4-BE49-F238E27FC236}">
                  <a16:creationId xmlns:a16="http://schemas.microsoft.com/office/drawing/2014/main" id="{7EC51717-4B66-77BA-26EA-7F29C907E5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2640" y="3849838"/>
              <a:ext cx="1195030" cy="1195030"/>
            </a:xfrm>
            <a:prstGeom prst="rect">
              <a:avLst/>
            </a:prstGeom>
          </p:spPr>
        </p:pic>
        <p:sp>
          <p:nvSpPr>
            <p:cNvPr id="16" name="TextBox 15">
              <a:extLst>
                <a:ext uri="{FF2B5EF4-FFF2-40B4-BE49-F238E27FC236}">
                  <a16:creationId xmlns:a16="http://schemas.microsoft.com/office/drawing/2014/main" id="{54FA27A3-892F-25A1-D6B5-8F1E7B80B9EF}"/>
                </a:ext>
              </a:extLst>
            </p:cNvPr>
            <p:cNvSpPr txBox="1"/>
            <p:nvPr/>
          </p:nvSpPr>
          <p:spPr>
            <a:xfrm>
              <a:off x="4982640" y="5044868"/>
              <a:ext cx="1195030" cy="230832"/>
            </a:xfrm>
            <a:prstGeom prst="rect">
              <a:avLst/>
            </a:prstGeom>
            <a:noFill/>
          </p:spPr>
          <p:txBody>
            <a:bodyPr wrap="square" rtlCol="0">
              <a:spAutoFit/>
            </a:bodyPr>
            <a:lstStyle/>
            <a:p>
              <a:pPr algn="ctr"/>
              <a:r>
                <a:rPr lang="en-US" sz="900">
                  <a:solidFill>
                    <a:schemeClr val="bg1"/>
                  </a:solidFill>
                </a:rPr>
                <a:t>Holden Roberts</a:t>
              </a:r>
            </a:p>
          </p:txBody>
        </p:sp>
        <p:pic>
          <p:nvPicPr>
            <p:cNvPr id="11" name="Picture 10" descr="Lex is a young white person with cropped red hair with pink highlights wearing glasses and a black shirt, smiling in front of a brick wall">
              <a:extLst>
                <a:ext uri="{FF2B5EF4-FFF2-40B4-BE49-F238E27FC236}">
                  <a16:creationId xmlns:a16="http://schemas.microsoft.com/office/drawing/2014/main" id="{EA58FED5-33C9-2AEA-C1F3-78D70D40F9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84562" y="3849838"/>
              <a:ext cx="1195030" cy="1195030"/>
            </a:xfrm>
            <a:prstGeom prst="rect">
              <a:avLst/>
            </a:prstGeom>
          </p:spPr>
        </p:pic>
        <p:sp>
          <p:nvSpPr>
            <p:cNvPr id="20" name="TextBox 19">
              <a:extLst>
                <a:ext uri="{FF2B5EF4-FFF2-40B4-BE49-F238E27FC236}">
                  <a16:creationId xmlns:a16="http://schemas.microsoft.com/office/drawing/2014/main" id="{B7CBBCA6-9392-D4AC-B57C-2D47EFD06954}"/>
                </a:ext>
              </a:extLst>
            </p:cNvPr>
            <p:cNvSpPr txBox="1"/>
            <p:nvPr/>
          </p:nvSpPr>
          <p:spPr>
            <a:xfrm>
              <a:off x="6353943" y="5044868"/>
              <a:ext cx="1195030" cy="230832"/>
            </a:xfrm>
            <a:prstGeom prst="rect">
              <a:avLst/>
            </a:prstGeom>
            <a:noFill/>
          </p:spPr>
          <p:txBody>
            <a:bodyPr wrap="square" rtlCol="0">
              <a:spAutoFit/>
            </a:bodyPr>
            <a:lstStyle/>
            <a:p>
              <a:pPr algn="ctr"/>
              <a:r>
                <a:rPr lang="en-US" sz="900">
                  <a:solidFill>
                    <a:schemeClr val="bg1"/>
                  </a:solidFill>
                </a:rPr>
                <a:t>Lex Hathaway</a:t>
              </a:r>
            </a:p>
          </p:txBody>
        </p:sp>
      </p:grpSp>
    </p:spTree>
    <p:extLst>
      <p:ext uri="{BB962C8B-B14F-4D97-AF65-F5344CB8AC3E}">
        <p14:creationId xmlns:p14="http://schemas.microsoft.com/office/powerpoint/2010/main" val="9557490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Online Media 11" descr="South Carolina Youth Leadership Forum video link">
            <a:hlinkClick r:id="" action="ppaction://media"/>
            <a:extLst>
              <a:ext uri="{FF2B5EF4-FFF2-40B4-BE49-F238E27FC236}">
                <a16:creationId xmlns:a16="http://schemas.microsoft.com/office/drawing/2014/main" id="{2B3EB1C2-C4FE-85AD-C7D0-08C93314EFEE}"/>
              </a:ext>
            </a:extLst>
          </p:cNvPr>
          <p:cNvPicPr>
            <a:picLocks noRot="1" noChangeAspect="1"/>
          </p:cNvPicPr>
          <p:nvPr>
            <a:videoFile r:link="rId1"/>
          </p:nvPr>
        </p:nvPicPr>
        <p:blipFill>
          <a:blip r:embed="rId3"/>
          <a:stretch>
            <a:fillRect/>
          </a:stretch>
        </p:blipFill>
        <p:spPr>
          <a:xfrm>
            <a:off x="838200" y="1456019"/>
            <a:ext cx="6983661" cy="5237747"/>
          </a:xfrm>
          <a:prstGeom prst="rect">
            <a:avLst/>
          </a:prstGeom>
        </p:spPr>
      </p:pic>
      <p:sp>
        <p:nvSpPr>
          <p:cNvPr id="5" name="Slide Number Placeholder 4">
            <a:extLst>
              <a:ext uri="{FF2B5EF4-FFF2-40B4-BE49-F238E27FC236}">
                <a16:creationId xmlns:a16="http://schemas.microsoft.com/office/drawing/2014/main" id="{3F09D064-8CC3-F951-1467-11AEF15FA18F}"/>
              </a:ext>
            </a:extLst>
          </p:cNvPr>
          <p:cNvSpPr>
            <a:spLocks noGrp="1"/>
          </p:cNvSpPr>
          <p:nvPr>
            <p:ph type="sldNum" sz="quarter" idx="10"/>
          </p:nvPr>
        </p:nvSpPr>
        <p:spPr>
          <a:xfrm>
            <a:off x="6457950" y="6356350"/>
            <a:ext cx="2057400" cy="365125"/>
          </a:xfrm>
        </p:spPr>
        <p:txBody>
          <a:bodyPr vert="horz" lIns="91440" tIns="45720" rIns="91440" bIns="45720" rtlCol="0" anchor="ctr">
            <a:normAutofit/>
          </a:bodyPr>
          <a:lstStyle/>
          <a:p>
            <a:pPr>
              <a:spcAft>
                <a:spcPts val="600"/>
              </a:spcAft>
              <a:defRPr/>
            </a:pPr>
            <a:fld id="{4CF5312C-8747-4F3B-BF17-2BCC2CA352BE}" type="slidenum">
              <a:rPr lang="en-US" sz="1200" dirty="0">
                <a:solidFill>
                  <a:schemeClr val="tx1">
                    <a:tint val="75000"/>
                  </a:schemeClr>
                </a:solidFill>
                <a:latin typeface="+mn-lt"/>
              </a:rPr>
              <a:pPr>
                <a:spcAft>
                  <a:spcPts val="600"/>
                </a:spcAft>
                <a:defRPr/>
              </a:pPr>
              <a:t>17</a:t>
            </a:fld>
            <a:endParaRPr lang="en-US" sz="1200">
              <a:solidFill>
                <a:schemeClr val="tx1">
                  <a:tint val="75000"/>
                </a:schemeClr>
              </a:solidFill>
              <a:latin typeface="+mn-lt"/>
            </a:endParaRPr>
          </a:p>
        </p:txBody>
      </p:sp>
      <p:sp>
        <p:nvSpPr>
          <p:cNvPr id="15" name="Title 14">
            <a:extLst>
              <a:ext uri="{FF2B5EF4-FFF2-40B4-BE49-F238E27FC236}">
                <a16:creationId xmlns:a16="http://schemas.microsoft.com/office/drawing/2014/main" id="{3552C706-4B98-951A-4670-DD22CE540247}"/>
              </a:ext>
            </a:extLst>
          </p:cNvPr>
          <p:cNvSpPr>
            <a:spLocks noGrp="1"/>
          </p:cNvSpPr>
          <p:nvPr>
            <p:ph type="title"/>
          </p:nvPr>
        </p:nvSpPr>
        <p:spPr>
          <a:xfrm>
            <a:off x="609600" y="495878"/>
            <a:ext cx="7924800" cy="792162"/>
          </a:xfrm>
        </p:spPr>
        <p:txBody>
          <a:bodyPr/>
          <a:lstStyle/>
          <a:p>
            <a:r>
              <a:rPr lang="en-US" sz="800" dirty="0">
                <a:solidFill>
                  <a:schemeClr val="bg1">
                    <a:lumMod val="95000"/>
                  </a:schemeClr>
                </a:solidFill>
              </a:rPr>
              <a:t>&gt;&gt;Slide 17</a:t>
            </a:r>
            <a:br>
              <a:rPr lang="en-US" sz="800" dirty="0">
                <a:solidFill>
                  <a:schemeClr val="bg1">
                    <a:lumMod val="95000"/>
                  </a:schemeClr>
                </a:solidFill>
              </a:rPr>
            </a:br>
            <a:r>
              <a:rPr lang="en-US" dirty="0"/>
              <a:t>Youth Leadership Forum</a:t>
            </a:r>
            <a:r>
              <a:rPr lang="en-US" dirty="0">
                <a:latin typeface="Tahoma" panose="020B0604030504040204" pitchFamily="34" charset="0"/>
                <a:ea typeface="Tahoma" panose="020B0604030504040204" pitchFamily="34" charset="0"/>
                <a:cs typeface="Tahoma" panose="020B0604030504040204" pitchFamily="34" charset="0"/>
              </a:rPr>
              <a:t>―</a:t>
            </a:r>
            <a:br>
              <a:rPr lang="en-US" dirty="0">
                <a:latin typeface="Tahoma" panose="020B0604030504040204" pitchFamily="34" charset="0"/>
                <a:ea typeface="Tahoma" panose="020B0604030504040204" pitchFamily="34" charset="0"/>
                <a:cs typeface="Tahoma" panose="020B0604030504040204" pitchFamily="34" charset="0"/>
              </a:rPr>
            </a:br>
            <a:r>
              <a:rPr lang="en-US" dirty="0"/>
              <a:t>Equip Leaders and Mentors</a:t>
            </a:r>
          </a:p>
        </p:txBody>
      </p:sp>
      <p:sp>
        <p:nvSpPr>
          <p:cNvPr id="17" name="TextBox 16">
            <a:extLst>
              <a:ext uri="{FF2B5EF4-FFF2-40B4-BE49-F238E27FC236}">
                <a16:creationId xmlns:a16="http://schemas.microsoft.com/office/drawing/2014/main" id="{019B7F1D-E30E-023A-A6B5-07F19AD42EAB}"/>
              </a:ext>
            </a:extLst>
          </p:cNvPr>
          <p:cNvSpPr txBox="1"/>
          <p:nvPr/>
        </p:nvSpPr>
        <p:spPr>
          <a:xfrm>
            <a:off x="2819399" y="2133600"/>
            <a:ext cx="32766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solidFill>
                <a:schemeClr val="bg1">
                  <a:lumMod val="95000"/>
                </a:schemeClr>
              </a:solidFill>
            </a:endParaRPr>
          </a:p>
        </p:txBody>
      </p:sp>
    </p:spTree>
    <p:extLst>
      <p:ext uri="{BB962C8B-B14F-4D97-AF65-F5344CB8AC3E}">
        <p14:creationId xmlns:p14="http://schemas.microsoft.com/office/powerpoint/2010/main" val="10864991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5826E-8B70-FD00-C4BD-E80D929833DD}"/>
              </a:ext>
            </a:extLst>
          </p:cNvPr>
          <p:cNvSpPr>
            <a:spLocks noGrp="1"/>
          </p:cNvSpPr>
          <p:nvPr>
            <p:ph type="title"/>
          </p:nvPr>
        </p:nvSpPr>
        <p:spPr>
          <a:xfrm>
            <a:off x="457200" y="536808"/>
            <a:ext cx="8458200" cy="792162"/>
          </a:xfrm>
        </p:spPr>
        <p:txBody>
          <a:bodyPr/>
          <a:lstStyle/>
          <a:p>
            <a:r>
              <a:rPr lang="en-US" sz="500" dirty="0">
                <a:solidFill>
                  <a:schemeClr val="bg1">
                    <a:lumMod val="95000"/>
                  </a:schemeClr>
                </a:solidFill>
              </a:rPr>
              <a:t>&gt;&gt;Slide 18</a:t>
            </a:r>
            <a:r>
              <a:rPr lang="en-US" dirty="0">
                <a:solidFill>
                  <a:schemeClr val="bg1">
                    <a:lumMod val="95000"/>
                  </a:schemeClr>
                </a:solidFill>
              </a:rPr>
              <a:t/>
            </a:r>
            <a:br>
              <a:rPr lang="en-US" dirty="0">
                <a:solidFill>
                  <a:schemeClr val="bg1">
                    <a:lumMod val="95000"/>
                  </a:schemeClr>
                </a:solidFill>
              </a:rPr>
            </a:br>
            <a:r>
              <a:rPr lang="en-US" dirty="0"/>
              <a:t>Overview of </a:t>
            </a:r>
            <a:r>
              <a:rPr lang="en-US" dirty="0">
                <a:ea typeface="Tahoma"/>
                <a:cs typeface="Tahoma"/>
              </a:rPr>
              <a:t>Pre-Employment Transition Services: </a:t>
            </a:r>
            <a:r>
              <a:rPr lang="en-US" dirty="0"/>
              <a:t>Pre-ETS</a:t>
            </a:r>
          </a:p>
        </p:txBody>
      </p:sp>
      <p:sp>
        <p:nvSpPr>
          <p:cNvPr id="5" name="Slide Number Placeholder 4">
            <a:extLst>
              <a:ext uri="{FF2B5EF4-FFF2-40B4-BE49-F238E27FC236}">
                <a16:creationId xmlns:a16="http://schemas.microsoft.com/office/drawing/2014/main" id="{7F453B6C-73B6-FE3D-2996-D2596DCCD67E}"/>
              </a:ext>
            </a:extLst>
          </p:cNvPr>
          <p:cNvSpPr>
            <a:spLocks noGrp="1"/>
          </p:cNvSpPr>
          <p:nvPr>
            <p:ph type="sldNum" sz="quarter" idx="10"/>
          </p:nvPr>
        </p:nvSpPr>
        <p:spPr/>
        <p:txBody>
          <a:bodyPr/>
          <a:lstStyle/>
          <a:p>
            <a:pPr>
              <a:defRPr/>
            </a:pPr>
            <a:fld id="{4CF5312C-8747-4F3B-BF17-2BCC2CA352BE}" type="slidenum">
              <a:rPr lang="en-US"/>
              <a:pPr>
                <a:defRPr/>
              </a:pPr>
              <a:t>18</a:t>
            </a:fld>
            <a:endParaRPr lang="en-US" dirty="0"/>
          </a:p>
        </p:txBody>
      </p:sp>
      <p:sp>
        <p:nvSpPr>
          <p:cNvPr id="7" name="TextBox 6">
            <a:extLst>
              <a:ext uri="{FF2B5EF4-FFF2-40B4-BE49-F238E27FC236}">
                <a16:creationId xmlns:a16="http://schemas.microsoft.com/office/drawing/2014/main" id="{7E73EEC8-B650-51E3-FA0F-07A37E27A252}"/>
              </a:ext>
            </a:extLst>
          </p:cNvPr>
          <p:cNvSpPr txBox="1"/>
          <p:nvPr/>
        </p:nvSpPr>
        <p:spPr>
          <a:xfrm>
            <a:off x="457200" y="1530985"/>
            <a:ext cx="8458200"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solidFill>
                  <a:schemeClr val="tx2"/>
                </a:solidFill>
                <a:latin typeface="Tahoma"/>
                <a:ea typeface="Tahoma"/>
                <a:cs typeface="Tahoma"/>
              </a:rPr>
              <a:t>Skills that students need to have to get competitive integrated jobs, maintain those jobs, and reach their desired level of independence as they transition out of high school. Vocational Rehabilitation Departments are responsible to ensure 15% of their funding is going toward Pre-ETS.</a:t>
            </a:r>
          </a:p>
          <a:p>
            <a:endParaRPr lang="en-US" sz="1200" dirty="0">
              <a:solidFill>
                <a:schemeClr val="tx2"/>
              </a:solidFill>
              <a:latin typeface="Tahoma"/>
              <a:ea typeface="Tahoma"/>
              <a:cs typeface="Tahoma"/>
            </a:endParaRPr>
          </a:p>
          <a:p>
            <a:r>
              <a:rPr lang="en-US" sz="2200" dirty="0">
                <a:solidFill>
                  <a:schemeClr val="tx2"/>
                </a:solidFill>
                <a:latin typeface="Tahoma"/>
                <a:ea typeface="Tahoma"/>
                <a:cs typeface="Tahoma"/>
              </a:rPr>
              <a:t>Services Include: </a:t>
            </a:r>
          </a:p>
          <a:p>
            <a:r>
              <a:rPr lang="en-US" sz="2200" dirty="0">
                <a:solidFill>
                  <a:schemeClr val="tx2"/>
                </a:solidFill>
                <a:latin typeface="Tahoma"/>
                <a:ea typeface="Tahoma"/>
                <a:cs typeface="Tahoma"/>
              </a:rPr>
              <a:t>1. Instruction in self-advocacy</a:t>
            </a:r>
          </a:p>
          <a:p>
            <a:r>
              <a:rPr lang="en-US" sz="2200" dirty="0">
                <a:solidFill>
                  <a:schemeClr val="tx2"/>
                </a:solidFill>
                <a:latin typeface="Tahoma"/>
                <a:ea typeface="Tahoma"/>
                <a:cs typeface="Tahoma"/>
              </a:rPr>
              <a:t>2. Workplace readiness training to develop social skills and independent living</a:t>
            </a:r>
          </a:p>
          <a:p>
            <a:r>
              <a:rPr lang="en-US" sz="2200" dirty="0">
                <a:solidFill>
                  <a:schemeClr val="tx2"/>
                </a:solidFill>
                <a:latin typeface="Tahoma"/>
                <a:ea typeface="Tahoma"/>
                <a:cs typeface="Tahoma"/>
              </a:rPr>
              <a:t>3. Counseling on opportunities for postsecondary educational and training programs</a:t>
            </a:r>
          </a:p>
          <a:p>
            <a:r>
              <a:rPr lang="en-US" sz="2200" dirty="0">
                <a:solidFill>
                  <a:schemeClr val="tx2"/>
                </a:solidFill>
                <a:latin typeface="Tahoma"/>
                <a:ea typeface="Tahoma"/>
                <a:cs typeface="Tahoma"/>
              </a:rPr>
              <a:t>4. Job exploration counseling</a:t>
            </a:r>
          </a:p>
          <a:p>
            <a:r>
              <a:rPr lang="en-US" sz="2200" dirty="0">
                <a:solidFill>
                  <a:schemeClr val="tx2"/>
                </a:solidFill>
                <a:latin typeface="Tahoma"/>
                <a:ea typeface="Tahoma"/>
                <a:cs typeface="Tahoma"/>
              </a:rPr>
              <a:t>5. Work-based learning experiences</a:t>
            </a:r>
          </a:p>
        </p:txBody>
      </p:sp>
    </p:spTree>
    <p:extLst>
      <p:ext uri="{BB962C8B-B14F-4D97-AF65-F5344CB8AC3E}">
        <p14:creationId xmlns:p14="http://schemas.microsoft.com/office/powerpoint/2010/main" val="36099175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B2BA2B-E1F0-1E34-0245-B96C9DA17F9C}"/>
              </a:ext>
            </a:extLst>
          </p:cNvPr>
          <p:cNvSpPr>
            <a:spLocks noGrp="1"/>
          </p:cNvSpPr>
          <p:nvPr>
            <p:ph idx="1"/>
          </p:nvPr>
        </p:nvSpPr>
        <p:spPr>
          <a:xfrm>
            <a:off x="533400" y="1066800"/>
            <a:ext cx="8153400" cy="5586845"/>
          </a:xfrm>
        </p:spPr>
        <p:txBody>
          <a:bodyPr/>
          <a:lstStyle/>
          <a:p>
            <a:pPr marL="0" indent="0">
              <a:buNone/>
            </a:pPr>
            <a:r>
              <a:rPr lang="en-US" sz="2400" dirty="0">
                <a:solidFill>
                  <a:schemeClr val="tx2"/>
                </a:solidFill>
                <a:ea typeface="Tahoma"/>
                <a:cs typeface="Tahoma"/>
              </a:rPr>
              <a:t>IDEA and the Rehabilitation Act, as amended by WIOA, the definition of ‘transition services’ means: a coordinated set of activities that are designed within a results- or outcome-oriented process that promotes movement from school to post-school activities including:</a:t>
            </a:r>
          </a:p>
          <a:p>
            <a:pPr marL="685800" lvl="1">
              <a:buFont typeface="Arial"/>
              <a:buChar char="•"/>
            </a:pPr>
            <a:r>
              <a:rPr lang="en-US" sz="2400" dirty="0">
                <a:solidFill>
                  <a:schemeClr val="tx2"/>
                </a:solidFill>
                <a:ea typeface="Tahoma"/>
                <a:cs typeface="Tahoma"/>
              </a:rPr>
              <a:t>Postsecondary Education</a:t>
            </a:r>
          </a:p>
          <a:p>
            <a:pPr marL="685800" lvl="1">
              <a:buFont typeface="Arial"/>
              <a:buChar char="•"/>
            </a:pPr>
            <a:r>
              <a:rPr lang="en-US" sz="2400" dirty="0">
                <a:solidFill>
                  <a:schemeClr val="tx2"/>
                </a:solidFill>
                <a:ea typeface="Tahoma"/>
                <a:cs typeface="Tahoma"/>
              </a:rPr>
              <a:t>Vocational education</a:t>
            </a:r>
          </a:p>
          <a:p>
            <a:pPr marL="685800" lvl="1">
              <a:buFont typeface="Arial"/>
              <a:buChar char="•"/>
            </a:pPr>
            <a:r>
              <a:rPr lang="en-US" sz="2400" dirty="0">
                <a:solidFill>
                  <a:schemeClr val="tx2"/>
                </a:solidFill>
                <a:ea typeface="Tahoma"/>
                <a:cs typeface="Tahoma"/>
              </a:rPr>
              <a:t>Competitive integrated employment</a:t>
            </a:r>
          </a:p>
          <a:p>
            <a:pPr marL="685800" lvl="1">
              <a:buFont typeface="Arial"/>
              <a:buChar char="•"/>
            </a:pPr>
            <a:r>
              <a:rPr lang="en-US" sz="2400" dirty="0">
                <a:solidFill>
                  <a:schemeClr val="tx2"/>
                </a:solidFill>
                <a:ea typeface="Tahoma"/>
                <a:cs typeface="Tahoma"/>
              </a:rPr>
              <a:t>Supported employment</a:t>
            </a:r>
          </a:p>
          <a:p>
            <a:pPr marL="685800" lvl="1">
              <a:buFont typeface="Arial"/>
              <a:buChar char="•"/>
            </a:pPr>
            <a:r>
              <a:rPr lang="en-US" sz="2400" dirty="0">
                <a:solidFill>
                  <a:schemeClr val="tx2"/>
                </a:solidFill>
                <a:ea typeface="Tahoma"/>
                <a:cs typeface="Tahoma"/>
              </a:rPr>
              <a:t>Continuing and adult education</a:t>
            </a:r>
          </a:p>
          <a:p>
            <a:pPr marL="685800" lvl="1">
              <a:buFont typeface="Arial"/>
              <a:buChar char="•"/>
            </a:pPr>
            <a:r>
              <a:rPr lang="en-US" sz="2400" dirty="0">
                <a:solidFill>
                  <a:schemeClr val="tx2"/>
                </a:solidFill>
                <a:ea typeface="Tahoma"/>
                <a:cs typeface="Tahoma"/>
              </a:rPr>
              <a:t>Adult services</a:t>
            </a:r>
          </a:p>
          <a:p>
            <a:pPr marL="685800" lvl="1">
              <a:buFont typeface="Arial"/>
              <a:buChar char="•"/>
            </a:pPr>
            <a:r>
              <a:rPr lang="en-US" sz="2400" dirty="0">
                <a:solidFill>
                  <a:schemeClr val="tx2"/>
                </a:solidFill>
                <a:ea typeface="Tahoma"/>
                <a:cs typeface="Tahoma"/>
              </a:rPr>
              <a:t>Independent living</a:t>
            </a:r>
          </a:p>
          <a:p>
            <a:pPr marL="685800" lvl="1">
              <a:buFont typeface="Arial"/>
              <a:buChar char="•"/>
            </a:pPr>
            <a:r>
              <a:rPr lang="en-US" sz="2400" dirty="0">
                <a:solidFill>
                  <a:schemeClr val="tx2"/>
                </a:solidFill>
                <a:ea typeface="Tahoma"/>
                <a:cs typeface="Tahoma"/>
              </a:rPr>
              <a:t>Community participation</a:t>
            </a:r>
            <a:endParaRPr lang="en-US" sz="2400" dirty="0"/>
          </a:p>
        </p:txBody>
      </p:sp>
      <p:sp>
        <p:nvSpPr>
          <p:cNvPr id="5" name="Slide Number Placeholder 4">
            <a:extLst>
              <a:ext uri="{FF2B5EF4-FFF2-40B4-BE49-F238E27FC236}">
                <a16:creationId xmlns:a16="http://schemas.microsoft.com/office/drawing/2014/main" id="{3972EE97-417D-6D49-5151-D21B32C3CC21}"/>
              </a:ext>
            </a:extLst>
          </p:cNvPr>
          <p:cNvSpPr>
            <a:spLocks noGrp="1"/>
          </p:cNvSpPr>
          <p:nvPr>
            <p:ph type="sldNum" sz="quarter" idx="10"/>
          </p:nvPr>
        </p:nvSpPr>
        <p:spPr/>
        <p:txBody>
          <a:bodyPr/>
          <a:lstStyle/>
          <a:p>
            <a:pPr>
              <a:defRPr/>
            </a:pPr>
            <a:fld id="{4CF5312C-8747-4F3B-BF17-2BCC2CA352BE}" type="slidenum">
              <a:rPr lang="en-US"/>
              <a:pPr>
                <a:defRPr/>
              </a:pPr>
              <a:t>19</a:t>
            </a:fld>
            <a:endParaRPr lang="en-US" dirty="0"/>
          </a:p>
        </p:txBody>
      </p:sp>
      <p:sp>
        <p:nvSpPr>
          <p:cNvPr id="2" name="Title 1">
            <a:extLst>
              <a:ext uri="{FF2B5EF4-FFF2-40B4-BE49-F238E27FC236}">
                <a16:creationId xmlns:a16="http://schemas.microsoft.com/office/drawing/2014/main" id="{C063FB5B-9454-0128-3342-21A8C2B46C2D}"/>
              </a:ext>
            </a:extLst>
          </p:cNvPr>
          <p:cNvSpPr>
            <a:spLocks noGrp="1"/>
          </p:cNvSpPr>
          <p:nvPr>
            <p:ph type="title"/>
          </p:nvPr>
        </p:nvSpPr>
        <p:spPr>
          <a:xfrm>
            <a:off x="457200" y="274638"/>
            <a:ext cx="7696200" cy="792162"/>
          </a:xfrm>
        </p:spPr>
        <p:txBody>
          <a:bodyPr/>
          <a:lstStyle/>
          <a:p>
            <a:r>
              <a:rPr lang="en-US" sz="800" dirty="0">
                <a:solidFill>
                  <a:schemeClr val="bg1">
                    <a:lumMod val="95000"/>
                  </a:schemeClr>
                </a:solidFill>
              </a:rPr>
              <a:t>&gt;&gt;Slide 19</a:t>
            </a:r>
            <a:br>
              <a:rPr lang="en-US" sz="800" dirty="0">
                <a:solidFill>
                  <a:schemeClr val="bg1">
                    <a:lumMod val="95000"/>
                  </a:schemeClr>
                </a:solidFill>
              </a:rPr>
            </a:br>
            <a:r>
              <a:rPr lang="en-US" dirty="0"/>
              <a:t>Transition Services</a:t>
            </a:r>
          </a:p>
        </p:txBody>
      </p:sp>
    </p:spTree>
    <p:extLst>
      <p:ext uri="{BB962C8B-B14F-4D97-AF65-F5344CB8AC3E}">
        <p14:creationId xmlns:p14="http://schemas.microsoft.com/office/powerpoint/2010/main" val="703265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914400"/>
            <a:ext cx="7772400" cy="5029199"/>
          </a:xfrm>
        </p:spPr>
        <p:txBody>
          <a:bodyPr/>
          <a:lstStyle/>
          <a:p>
            <a:pPr algn="ctr"/>
            <a:r>
              <a:rPr lang="en-US" sz="600" b="1" dirty="0">
                <a:solidFill>
                  <a:schemeClr val="bg1">
                    <a:lumMod val="95000"/>
                  </a:schemeClr>
                </a:solidFill>
                <a:effectLst/>
                <a:latin typeface="+mj-lt"/>
                <a:ea typeface="+mj-ea"/>
                <a:cs typeface="+mj-cs"/>
              </a:rPr>
              <a:t>&gt;&gt;Slide 2</a:t>
            </a:r>
            <a:r>
              <a:rPr lang="en-US" sz="2800" b="1" dirty="0">
                <a:effectLst/>
              </a:rPr>
              <a:t/>
            </a:r>
            <a:br>
              <a:rPr lang="en-US" sz="2800" b="1" dirty="0">
                <a:effectLst/>
              </a:rPr>
            </a:br>
            <a:r>
              <a:rPr lang="en-US" sz="2800" b="1" dirty="0">
                <a:effectLst/>
                <a:latin typeface="+mj-lt"/>
                <a:ea typeface="+mj-ea"/>
                <a:cs typeface="+mj-cs"/>
              </a:rPr>
              <a:t>IL-NET Biennial IL Virtual Institute</a:t>
            </a:r>
            <a:r>
              <a:rPr lang="en-US" sz="2800" b="1" dirty="0">
                <a:effectLst/>
              </a:rPr>
              <a:t/>
            </a:r>
            <a:br>
              <a:rPr lang="en-US" sz="2800" b="1" dirty="0">
                <a:effectLst/>
              </a:rPr>
            </a:br>
            <a:r>
              <a:rPr lang="en-US" sz="2800" b="1" dirty="0">
                <a:effectLst/>
              </a:rPr>
              <a:t/>
            </a:r>
            <a:br>
              <a:rPr lang="en-US" sz="2800" b="1" dirty="0">
                <a:effectLst/>
              </a:rPr>
            </a:br>
            <a:r>
              <a:rPr lang="en-US" b="1" dirty="0">
                <a:effectLst/>
                <a:ea typeface="Times New Roman" panose="02020603050405020304" pitchFamily="18" charset="0"/>
              </a:rPr>
              <a:t>Developing Leaders through Diverse and Inclusive Consumer-Directed Youth Leadership Opportunities</a:t>
            </a:r>
            <a:r>
              <a:rPr lang="en-US" dirty="0">
                <a:effectLst/>
                <a:ea typeface="Times New Roman" panose="02020603050405020304" pitchFamily="18" charset="0"/>
              </a:rPr>
              <a:t/>
            </a:r>
            <a:br>
              <a:rPr lang="en-US" dirty="0">
                <a:effectLst/>
                <a:ea typeface="Times New Roman" panose="02020603050405020304" pitchFamily="18" charset="0"/>
              </a:rPr>
            </a:br>
            <a:r>
              <a:rPr lang="en-US" dirty="0">
                <a:effectLst/>
                <a:ea typeface="Times New Roman" panose="02020603050405020304" pitchFamily="18" charset="0"/>
              </a:rPr>
              <a:t/>
            </a:r>
            <a:br>
              <a:rPr lang="en-US" dirty="0">
                <a:effectLst/>
                <a:ea typeface="Times New Roman" panose="02020603050405020304" pitchFamily="18" charset="0"/>
              </a:rPr>
            </a:br>
            <a:r>
              <a:rPr lang="en-US" sz="2400" i="1" dirty="0"/>
              <a:t>Presenters:</a:t>
            </a:r>
            <a:r>
              <a:rPr lang="en-US" sz="2400" b="0" i="1" dirty="0"/>
              <a:t/>
            </a:r>
            <a:br>
              <a:rPr lang="en-US" sz="2400" b="0" i="1" dirty="0"/>
            </a:br>
            <a:r>
              <a:rPr lang="en-US" sz="2400" b="0" dirty="0"/>
              <a:t>Aaron Baier</a:t>
            </a:r>
            <a:br>
              <a:rPr lang="en-US" sz="2400" b="0" dirty="0"/>
            </a:br>
            <a:r>
              <a:rPr lang="en-US" sz="2400" b="0" dirty="0"/>
              <a:t>Kimberly Tissot</a:t>
            </a:r>
            <a:br>
              <a:rPr lang="en-US" sz="2400" b="0" dirty="0"/>
            </a:br>
            <a:r>
              <a:rPr lang="en-US" sz="2400" i="1" dirty="0"/>
              <a:t>Panelists: </a:t>
            </a:r>
            <a:r>
              <a:rPr lang="en-US" sz="2400" b="0" dirty="0"/>
              <a:t/>
            </a:r>
            <a:br>
              <a:rPr lang="en-US" sz="2400" b="0" dirty="0"/>
            </a:br>
            <a:r>
              <a:rPr lang="en-US" sz="2400" b="0" dirty="0"/>
              <a:t>Wednesday Jones</a:t>
            </a:r>
            <a:br>
              <a:rPr lang="en-US" sz="2400" b="0" dirty="0"/>
            </a:br>
            <a:r>
              <a:rPr lang="en-US" sz="2400" b="0" dirty="0"/>
              <a:t>Alexis Rivers</a:t>
            </a:r>
            <a:br>
              <a:rPr lang="en-US" sz="2400" b="0" dirty="0"/>
            </a:br>
            <a:r>
              <a:rPr lang="en-US" sz="2400" b="0" dirty="0"/>
              <a:t>Jack Symonette</a:t>
            </a:r>
            <a:r>
              <a:rPr lang="en-US" sz="2400" dirty="0"/>
              <a:t/>
            </a:r>
            <a:br>
              <a:rPr lang="en-US" sz="2400" dirty="0"/>
            </a:br>
            <a:r>
              <a:rPr lang="en-US" sz="2400" dirty="0"/>
              <a:t/>
            </a:r>
            <a:br>
              <a:rPr lang="en-US" sz="2400" dirty="0"/>
            </a:br>
            <a:r>
              <a:rPr lang="en-US" sz="2400" dirty="0"/>
              <a:t>September 8, 2022</a:t>
            </a:r>
            <a:endParaRPr lang="en-US" dirty="0"/>
          </a:p>
        </p:txBody>
      </p:sp>
      <p:sp>
        <p:nvSpPr>
          <p:cNvPr id="4" name="Slide Number Placeholder 3"/>
          <p:cNvSpPr>
            <a:spLocks noGrp="1"/>
          </p:cNvSpPr>
          <p:nvPr>
            <p:ph type="sldNum" sz="quarter" idx="10"/>
          </p:nvPr>
        </p:nvSpPr>
        <p:spPr>
          <a:xfrm>
            <a:off x="6553200" y="6324600"/>
            <a:ext cx="2362200" cy="244475"/>
          </a:xfrm>
        </p:spPr>
        <p:txBody>
          <a:bodyPr/>
          <a:lstStyle/>
          <a:p>
            <a:pPr>
              <a:defRPr/>
            </a:pPr>
            <a:fld id="{C7C8ACA3-9F92-4AD5-9E39-716CB6917A7B}" type="slidenum">
              <a:rPr lang="en-US" smtClean="0"/>
              <a:pPr>
                <a:defRPr/>
              </a:pPr>
              <a:t>2</a:t>
            </a:fld>
            <a:endParaRPr lang="en-US" dirty="0"/>
          </a:p>
        </p:txBody>
      </p:sp>
    </p:spTree>
    <p:extLst>
      <p:ext uri="{BB962C8B-B14F-4D97-AF65-F5344CB8AC3E}">
        <p14:creationId xmlns:p14="http://schemas.microsoft.com/office/powerpoint/2010/main" val="7276549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9E76DD-9583-E01D-B671-026BAA2EADF0}"/>
              </a:ext>
            </a:extLst>
          </p:cNvPr>
          <p:cNvSpPr>
            <a:spLocks noGrp="1"/>
          </p:cNvSpPr>
          <p:nvPr>
            <p:ph idx="1"/>
          </p:nvPr>
        </p:nvSpPr>
        <p:spPr>
          <a:xfrm>
            <a:off x="457200" y="1219200"/>
            <a:ext cx="8458200" cy="5029200"/>
          </a:xfrm>
        </p:spPr>
        <p:txBody>
          <a:bodyPr/>
          <a:lstStyle/>
          <a:p>
            <a:pPr marL="0" indent="0">
              <a:buNone/>
            </a:pPr>
            <a:r>
              <a:rPr lang="en-US" sz="2400" dirty="0">
                <a:solidFill>
                  <a:schemeClr val="tx2"/>
                </a:solidFill>
                <a:ea typeface="Tahoma"/>
                <a:cs typeface="Tahoma"/>
              </a:rPr>
              <a:t>Services should be based on the individual student’s needs, taking into account their strengths, preferences, and interests: </a:t>
            </a:r>
          </a:p>
          <a:p>
            <a:pPr marL="685800" lvl="1">
              <a:buFont typeface="Arial"/>
              <a:buChar char="•"/>
            </a:pPr>
            <a:r>
              <a:rPr lang="en-US" sz="2400" dirty="0">
                <a:solidFill>
                  <a:schemeClr val="tx2"/>
                </a:solidFill>
                <a:ea typeface="Tahoma"/>
                <a:cs typeface="Tahoma"/>
              </a:rPr>
              <a:t>Instruction should be tailored.</a:t>
            </a:r>
          </a:p>
          <a:p>
            <a:pPr marL="685800" lvl="1">
              <a:buFont typeface="Arial"/>
              <a:buChar char="•"/>
            </a:pPr>
            <a:r>
              <a:rPr lang="en-US" sz="2400" dirty="0">
                <a:solidFill>
                  <a:schemeClr val="tx2"/>
                </a:solidFill>
                <a:ea typeface="Tahoma"/>
                <a:cs typeface="Tahoma"/>
              </a:rPr>
              <a:t>Related services should be relevant.</a:t>
            </a:r>
          </a:p>
          <a:p>
            <a:pPr marL="685800" lvl="1">
              <a:buFont typeface="Arial"/>
              <a:buChar char="•"/>
            </a:pPr>
            <a:r>
              <a:rPr lang="en-US" sz="2400" dirty="0">
                <a:solidFill>
                  <a:schemeClr val="tx2"/>
                </a:solidFill>
                <a:ea typeface="Tahoma"/>
                <a:cs typeface="Tahoma"/>
              </a:rPr>
              <a:t>Community experiences should be accessible and relevant.</a:t>
            </a:r>
          </a:p>
          <a:p>
            <a:pPr marL="685800" lvl="1">
              <a:buFont typeface="Arial"/>
              <a:buChar char="•"/>
            </a:pPr>
            <a:r>
              <a:rPr lang="en-US" sz="2400" dirty="0">
                <a:solidFill>
                  <a:schemeClr val="tx2"/>
                </a:solidFill>
                <a:ea typeface="Tahoma"/>
                <a:cs typeface="Tahoma"/>
              </a:rPr>
              <a:t>Development of employment and other post-school adult living objectives should be personalized.</a:t>
            </a:r>
          </a:p>
          <a:p>
            <a:pPr marL="685800" lvl="1">
              <a:buFont typeface="Arial"/>
              <a:buChar char="•"/>
            </a:pPr>
            <a:r>
              <a:rPr lang="en-US" sz="2400" dirty="0">
                <a:solidFill>
                  <a:schemeClr val="tx2"/>
                </a:solidFill>
                <a:ea typeface="Tahoma"/>
                <a:cs typeface="Tahoma"/>
              </a:rPr>
              <a:t>Daily living skills training and functional vocational evaluation should be used when appropriate.</a:t>
            </a:r>
            <a:endParaRPr lang="en-US" sz="2400" dirty="0"/>
          </a:p>
        </p:txBody>
      </p:sp>
      <p:sp>
        <p:nvSpPr>
          <p:cNvPr id="5" name="Slide Number Placeholder 4">
            <a:extLst>
              <a:ext uri="{FF2B5EF4-FFF2-40B4-BE49-F238E27FC236}">
                <a16:creationId xmlns:a16="http://schemas.microsoft.com/office/drawing/2014/main" id="{47AF8A41-DFF8-C145-688B-54417EAA2D45}"/>
              </a:ext>
            </a:extLst>
          </p:cNvPr>
          <p:cNvSpPr>
            <a:spLocks noGrp="1"/>
          </p:cNvSpPr>
          <p:nvPr>
            <p:ph type="sldNum" sz="quarter" idx="10"/>
          </p:nvPr>
        </p:nvSpPr>
        <p:spPr/>
        <p:txBody>
          <a:bodyPr/>
          <a:lstStyle/>
          <a:p>
            <a:pPr>
              <a:defRPr/>
            </a:pPr>
            <a:fld id="{4CF5312C-8747-4F3B-BF17-2BCC2CA352BE}" type="slidenum">
              <a:rPr lang="en-US"/>
              <a:pPr>
                <a:defRPr/>
              </a:pPr>
              <a:t>20</a:t>
            </a:fld>
            <a:endParaRPr lang="en-US" dirty="0"/>
          </a:p>
        </p:txBody>
      </p:sp>
      <p:sp>
        <p:nvSpPr>
          <p:cNvPr id="2" name="Title 1">
            <a:extLst>
              <a:ext uri="{FF2B5EF4-FFF2-40B4-BE49-F238E27FC236}">
                <a16:creationId xmlns:a16="http://schemas.microsoft.com/office/drawing/2014/main" id="{401A3F99-FFB2-445D-D431-6EAF8699BB65}"/>
              </a:ext>
            </a:extLst>
          </p:cNvPr>
          <p:cNvSpPr>
            <a:spLocks noGrp="1"/>
          </p:cNvSpPr>
          <p:nvPr>
            <p:ph type="title"/>
          </p:nvPr>
        </p:nvSpPr>
        <p:spPr>
          <a:xfrm>
            <a:off x="381000" y="274638"/>
            <a:ext cx="7696200" cy="792162"/>
          </a:xfrm>
        </p:spPr>
        <p:txBody>
          <a:bodyPr/>
          <a:lstStyle/>
          <a:p>
            <a:r>
              <a:rPr lang="en-US" sz="500" dirty="0">
                <a:solidFill>
                  <a:schemeClr val="bg1">
                    <a:lumMod val="95000"/>
                  </a:schemeClr>
                </a:solidFill>
              </a:rPr>
              <a:t>&gt;&gt;Slide 20</a:t>
            </a:r>
            <a:r>
              <a:rPr lang="en-US" dirty="0">
                <a:solidFill>
                  <a:schemeClr val="bg1">
                    <a:lumMod val="95000"/>
                  </a:schemeClr>
                </a:solidFill>
              </a:rPr>
              <a:t/>
            </a:r>
            <a:br>
              <a:rPr lang="en-US" dirty="0">
                <a:solidFill>
                  <a:schemeClr val="bg1">
                    <a:lumMod val="95000"/>
                  </a:schemeClr>
                </a:solidFill>
              </a:rPr>
            </a:br>
            <a:r>
              <a:rPr lang="en-US" dirty="0"/>
              <a:t>Intersection and Coordination</a:t>
            </a:r>
          </a:p>
        </p:txBody>
      </p:sp>
    </p:spTree>
    <p:extLst>
      <p:ext uri="{BB962C8B-B14F-4D97-AF65-F5344CB8AC3E}">
        <p14:creationId xmlns:p14="http://schemas.microsoft.com/office/powerpoint/2010/main" val="2739499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F265F5-FD70-9288-815B-01E64B276F9A}"/>
              </a:ext>
            </a:extLst>
          </p:cNvPr>
          <p:cNvSpPr>
            <a:spLocks noGrp="1"/>
          </p:cNvSpPr>
          <p:nvPr>
            <p:ph idx="1"/>
          </p:nvPr>
        </p:nvSpPr>
        <p:spPr>
          <a:xfrm>
            <a:off x="381000" y="1219200"/>
            <a:ext cx="8305800" cy="5029200"/>
          </a:xfrm>
        </p:spPr>
        <p:txBody>
          <a:bodyPr/>
          <a:lstStyle/>
          <a:p>
            <a:r>
              <a:rPr lang="en-US" sz="2400" b="1" dirty="0">
                <a:ea typeface="Tahoma"/>
                <a:cs typeface="Arial"/>
              </a:rPr>
              <a:t>Department of Education</a:t>
            </a:r>
            <a:r>
              <a:rPr lang="en-US" sz="2400" dirty="0">
                <a:ea typeface="Tahoma"/>
                <a:cs typeface="Arial"/>
              </a:rPr>
              <a:t> </a:t>
            </a:r>
            <a:r>
              <a:rPr lang="en-US" sz="2400" b="1" dirty="0">
                <a:ea typeface="Tahoma"/>
                <a:cs typeface="Arial"/>
              </a:rPr>
              <a:t>Office of Special Education: </a:t>
            </a:r>
            <a:r>
              <a:rPr lang="en-US" sz="2400" dirty="0">
                <a:ea typeface="Tahoma"/>
                <a:cs typeface="Arial"/>
              </a:rPr>
              <a:t>Provides guidance to school districts and oversea and enforces special education law. They are also aware of the education gaps.</a:t>
            </a:r>
            <a:endParaRPr lang="en-US" sz="2400" dirty="0">
              <a:ea typeface="Tahoma"/>
            </a:endParaRPr>
          </a:p>
          <a:p>
            <a:r>
              <a:rPr lang="en-US" sz="2400" b="1" dirty="0">
                <a:ea typeface="Tahoma"/>
                <a:cs typeface="Arial"/>
              </a:rPr>
              <a:t>Vocational Rehabilitation Departments:  </a:t>
            </a:r>
            <a:r>
              <a:rPr lang="en-US" sz="2400" dirty="0">
                <a:ea typeface="Tahoma"/>
                <a:cs typeface="Arial"/>
              </a:rPr>
              <a:t>VR counselors and staff provide rehabilitation services, vocational guidance and counseling, and job placement.</a:t>
            </a:r>
            <a:endParaRPr lang="en-US" sz="2400" dirty="0">
              <a:ea typeface="Tahoma"/>
            </a:endParaRPr>
          </a:p>
          <a:p>
            <a:r>
              <a:rPr lang="en-US" sz="2400" b="1" dirty="0">
                <a:ea typeface="Tahoma"/>
                <a:cs typeface="Arial"/>
              </a:rPr>
              <a:t>Centers for Independent Living: </a:t>
            </a:r>
            <a:r>
              <a:rPr lang="en-US" sz="2400" dirty="0">
                <a:ea typeface="Tahoma"/>
                <a:cs typeface="Arial"/>
              </a:rPr>
              <a:t>Are the experts in disability rights legislation, disability justice, disability culture, peer-to-peer services, advocacy and self-advocacy, accessibility, and independent living.</a:t>
            </a:r>
            <a:endParaRPr lang="en-US" sz="2400" dirty="0"/>
          </a:p>
        </p:txBody>
      </p:sp>
      <p:sp>
        <p:nvSpPr>
          <p:cNvPr id="5" name="Slide Number Placeholder 4">
            <a:extLst>
              <a:ext uri="{FF2B5EF4-FFF2-40B4-BE49-F238E27FC236}">
                <a16:creationId xmlns:a16="http://schemas.microsoft.com/office/drawing/2014/main" id="{0B834B1F-AF68-1270-0D73-1C6B25EBD822}"/>
              </a:ext>
            </a:extLst>
          </p:cNvPr>
          <p:cNvSpPr>
            <a:spLocks noGrp="1"/>
          </p:cNvSpPr>
          <p:nvPr>
            <p:ph type="sldNum" sz="quarter" idx="10"/>
          </p:nvPr>
        </p:nvSpPr>
        <p:spPr/>
        <p:txBody>
          <a:bodyPr/>
          <a:lstStyle/>
          <a:p>
            <a:pPr>
              <a:defRPr/>
            </a:pPr>
            <a:fld id="{4CF5312C-8747-4F3B-BF17-2BCC2CA352BE}" type="slidenum">
              <a:rPr lang="en-US"/>
              <a:pPr>
                <a:defRPr/>
              </a:pPr>
              <a:t>21</a:t>
            </a:fld>
            <a:endParaRPr lang="en-US" dirty="0"/>
          </a:p>
        </p:txBody>
      </p:sp>
      <p:sp>
        <p:nvSpPr>
          <p:cNvPr id="2" name="Title 1">
            <a:extLst>
              <a:ext uri="{FF2B5EF4-FFF2-40B4-BE49-F238E27FC236}">
                <a16:creationId xmlns:a16="http://schemas.microsoft.com/office/drawing/2014/main" id="{D4AB4CBA-2ADB-FE13-38DD-8BE80141D3B3}"/>
              </a:ext>
            </a:extLst>
          </p:cNvPr>
          <p:cNvSpPr>
            <a:spLocks noGrp="1"/>
          </p:cNvSpPr>
          <p:nvPr>
            <p:ph type="title"/>
          </p:nvPr>
        </p:nvSpPr>
        <p:spPr>
          <a:xfrm>
            <a:off x="381000" y="274638"/>
            <a:ext cx="7696200" cy="792162"/>
          </a:xfrm>
        </p:spPr>
        <p:txBody>
          <a:bodyPr/>
          <a:lstStyle/>
          <a:p>
            <a:r>
              <a:rPr lang="en-US" sz="800" dirty="0">
                <a:solidFill>
                  <a:schemeClr val="bg1">
                    <a:lumMod val="95000"/>
                  </a:schemeClr>
                </a:solidFill>
              </a:rPr>
              <a:t>&gt;&gt;Slide 21</a:t>
            </a:r>
            <a:br>
              <a:rPr lang="en-US" sz="800" dirty="0">
                <a:solidFill>
                  <a:schemeClr val="bg1">
                    <a:lumMod val="95000"/>
                  </a:schemeClr>
                </a:solidFill>
              </a:rPr>
            </a:br>
            <a:r>
              <a:rPr lang="en-US" dirty="0"/>
              <a:t>CILs Play a Critical Role</a:t>
            </a:r>
          </a:p>
        </p:txBody>
      </p:sp>
    </p:spTree>
    <p:extLst>
      <p:ext uri="{BB962C8B-B14F-4D97-AF65-F5344CB8AC3E}">
        <p14:creationId xmlns:p14="http://schemas.microsoft.com/office/powerpoint/2010/main" val="393765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28618-B96E-2EE1-4ED5-64E3169A2A76}"/>
              </a:ext>
            </a:extLst>
          </p:cNvPr>
          <p:cNvSpPr>
            <a:spLocks noGrp="1"/>
          </p:cNvSpPr>
          <p:nvPr>
            <p:ph idx="1"/>
          </p:nvPr>
        </p:nvSpPr>
        <p:spPr>
          <a:xfrm>
            <a:off x="381000" y="1066800"/>
            <a:ext cx="8382000" cy="5029200"/>
          </a:xfrm>
        </p:spPr>
        <p:txBody>
          <a:bodyPr/>
          <a:lstStyle/>
          <a:p>
            <a:r>
              <a:rPr lang="en-US" sz="2200" dirty="0">
                <a:ea typeface="Tahoma"/>
                <a:cs typeface="Arial"/>
              </a:rPr>
              <a:t>Youth with disabilities are often viewed through a parental, medicalized, anti-disability, anti-disability justice lens. This leads to: </a:t>
            </a:r>
            <a:endParaRPr lang="en-US" sz="2200" dirty="0"/>
          </a:p>
          <a:p>
            <a:pPr lvl="1"/>
            <a:r>
              <a:rPr lang="en-US" sz="2200" dirty="0">
                <a:ea typeface="Tahoma"/>
                <a:cs typeface="Arial"/>
              </a:rPr>
              <a:t>Poor Self-Esteem/Lack of disability pride</a:t>
            </a:r>
          </a:p>
          <a:p>
            <a:pPr lvl="1"/>
            <a:r>
              <a:rPr lang="en-US" sz="2200" dirty="0">
                <a:ea typeface="Tahoma"/>
                <a:cs typeface="Arial"/>
              </a:rPr>
              <a:t>No knowledge of their rights and success of people with disabilities </a:t>
            </a:r>
          </a:p>
          <a:p>
            <a:pPr lvl="1"/>
            <a:r>
              <a:rPr lang="en-US" sz="2200" dirty="0">
                <a:ea typeface="Tahoma"/>
                <a:cs typeface="Arial"/>
              </a:rPr>
              <a:t>Inability to identify needs/accommodations</a:t>
            </a:r>
          </a:p>
          <a:p>
            <a:pPr lvl="1"/>
            <a:r>
              <a:rPr lang="en-US" sz="2200" dirty="0">
                <a:ea typeface="Tahoma"/>
                <a:cs typeface="Arial"/>
              </a:rPr>
              <a:t>Learned helplessness</a:t>
            </a:r>
          </a:p>
          <a:p>
            <a:pPr lvl="1"/>
            <a:r>
              <a:rPr lang="en-US" sz="2200" dirty="0">
                <a:ea typeface="Tahoma"/>
                <a:cs typeface="Arial"/>
              </a:rPr>
              <a:t>Inability to advocate for themselves </a:t>
            </a:r>
          </a:p>
          <a:p>
            <a:pPr lvl="1"/>
            <a:r>
              <a:rPr lang="en-US" sz="2200" dirty="0">
                <a:ea typeface="Tahoma"/>
                <a:cs typeface="Arial"/>
              </a:rPr>
              <a:t>Controlled by others</a:t>
            </a:r>
            <a:endParaRPr lang="en-US" sz="2200" dirty="0">
              <a:ea typeface="Tahoma"/>
            </a:endParaRPr>
          </a:p>
          <a:p>
            <a:pPr lvl="1"/>
            <a:r>
              <a:rPr lang="en-US" sz="2200" dirty="0">
                <a:ea typeface="Tahoma"/>
                <a:cs typeface="Arial"/>
              </a:rPr>
              <a:t>Unaware they have a community</a:t>
            </a:r>
            <a:endParaRPr lang="en-US" sz="2200" dirty="0">
              <a:ea typeface="Tahoma"/>
            </a:endParaRPr>
          </a:p>
          <a:p>
            <a:pPr lvl="1"/>
            <a:r>
              <a:rPr lang="en-US" sz="2200" dirty="0">
                <a:ea typeface="Tahoma"/>
                <a:cs typeface="Arial"/>
              </a:rPr>
              <a:t>Othering themselves</a:t>
            </a:r>
            <a:endParaRPr lang="en-US" sz="2200" dirty="0">
              <a:ea typeface="Tahoma"/>
            </a:endParaRPr>
          </a:p>
          <a:p>
            <a:pPr lvl="1"/>
            <a:r>
              <a:rPr lang="en-US" sz="2200" dirty="0">
                <a:ea typeface="Tahoma"/>
                <a:cs typeface="Arial"/>
              </a:rPr>
              <a:t>Lack of expectations for themselves</a:t>
            </a:r>
          </a:p>
          <a:p>
            <a:pPr lvl="1"/>
            <a:r>
              <a:rPr lang="en-US" sz="2200" dirty="0">
                <a:ea typeface="Tahoma"/>
                <a:cs typeface="Arial"/>
              </a:rPr>
              <a:t>Discrimination</a:t>
            </a:r>
            <a:endParaRPr lang="en-US" sz="2200" dirty="0"/>
          </a:p>
        </p:txBody>
      </p:sp>
      <p:sp>
        <p:nvSpPr>
          <p:cNvPr id="5" name="Slide Number Placeholder 4">
            <a:extLst>
              <a:ext uri="{FF2B5EF4-FFF2-40B4-BE49-F238E27FC236}">
                <a16:creationId xmlns:a16="http://schemas.microsoft.com/office/drawing/2014/main" id="{7C4FB88B-6BF3-799E-58E1-60AB89FC7332}"/>
              </a:ext>
            </a:extLst>
          </p:cNvPr>
          <p:cNvSpPr>
            <a:spLocks noGrp="1"/>
          </p:cNvSpPr>
          <p:nvPr>
            <p:ph type="sldNum" sz="quarter" idx="10"/>
          </p:nvPr>
        </p:nvSpPr>
        <p:spPr/>
        <p:txBody>
          <a:bodyPr/>
          <a:lstStyle/>
          <a:p>
            <a:pPr>
              <a:defRPr/>
            </a:pPr>
            <a:fld id="{4CF5312C-8747-4F3B-BF17-2BCC2CA352BE}" type="slidenum">
              <a:rPr lang="en-US"/>
              <a:pPr>
                <a:defRPr/>
              </a:pPr>
              <a:t>22</a:t>
            </a:fld>
            <a:endParaRPr lang="en-US" dirty="0"/>
          </a:p>
        </p:txBody>
      </p:sp>
      <p:sp>
        <p:nvSpPr>
          <p:cNvPr id="2" name="Title 1">
            <a:extLst>
              <a:ext uri="{FF2B5EF4-FFF2-40B4-BE49-F238E27FC236}">
                <a16:creationId xmlns:a16="http://schemas.microsoft.com/office/drawing/2014/main" id="{8E058260-54C8-D9EC-3931-927496ACAFDF}"/>
              </a:ext>
            </a:extLst>
          </p:cNvPr>
          <p:cNvSpPr>
            <a:spLocks noGrp="1"/>
          </p:cNvSpPr>
          <p:nvPr>
            <p:ph type="title"/>
          </p:nvPr>
        </p:nvSpPr>
        <p:spPr>
          <a:xfrm>
            <a:off x="457200" y="274638"/>
            <a:ext cx="7696200" cy="792162"/>
          </a:xfrm>
        </p:spPr>
        <p:txBody>
          <a:bodyPr/>
          <a:lstStyle/>
          <a:p>
            <a:r>
              <a:rPr lang="en-US" sz="500" dirty="0">
                <a:solidFill>
                  <a:schemeClr val="bg1">
                    <a:lumMod val="95000"/>
                  </a:schemeClr>
                </a:solidFill>
              </a:rPr>
              <a:t>&gt;&gt;Slide 22</a:t>
            </a:r>
            <a:r>
              <a:rPr lang="en-US" dirty="0">
                <a:solidFill>
                  <a:schemeClr val="bg1">
                    <a:lumMod val="95000"/>
                  </a:schemeClr>
                </a:solidFill>
              </a:rPr>
              <a:t/>
            </a:r>
            <a:br>
              <a:rPr lang="en-US" dirty="0">
                <a:solidFill>
                  <a:schemeClr val="bg1">
                    <a:lumMod val="95000"/>
                  </a:schemeClr>
                </a:solidFill>
              </a:rPr>
            </a:br>
            <a:r>
              <a:rPr lang="en-US" dirty="0"/>
              <a:t>Youth Trends &amp; the Need for CILs</a:t>
            </a:r>
          </a:p>
        </p:txBody>
      </p:sp>
    </p:spTree>
    <p:extLst>
      <p:ext uri="{BB962C8B-B14F-4D97-AF65-F5344CB8AC3E}">
        <p14:creationId xmlns:p14="http://schemas.microsoft.com/office/powerpoint/2010/main" val="41416263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900AD5-7F94-DF44-8830-6F0583CB61AC}"/>
              </a:ext>
            </a:extLst>
          </p:cNvPr>
          <p:cNvSpPr>
            <a:spLocks noGrp="1"/>
          </p:cNvSpPr>
          <p:nvPr>
            <p:ph idx="1"/>
          </p:nvPr>
        </p:nvSpPr>
        <p:spPr/>
        <p:txBody>
          <a:bodyPr/>
          <a:lstStyle/>
          <a:p>
            <a:pPr marL="685800" indent="-457200">
              <a:spcBef>
                <a:spcPts val="0"/>
              </a:spcBef>
              <a:spcAft>
                <a:spcPts val="0"/>
              </a:spcAft>
              <a:buFont typeface="Arial"/>
              <a:buChar char="•"/>
            </a:pPr>
            <a:r>
              <a:rPr lang="en-US" sz="2800" dirty="0">
                <a:ea typeface="Tahoma"/>
                <a:cs typeface="Tahoma"/>
              </a:rPr>
              <a:t>Youth leading the programs, including content and subject matter</a:t>
            </a:r>
            <a:endParaRPr lang="en-US" dirty="0">
              <a:ea typeface="Tahoma"/>
            </a:endParaRPr>
          </a:p>
          <a:p>
            <a:pPr marL="685800" indent="-457200">
              <a:spcBef>
                <a:spcPts val="0"/>
              </a:spcBef>
              <a:spcAft>
                <a:spcPts val="0"/>
              </a:spcAft>
              <a:buFont typeface="Arial"/>
              <a:buChar char="•"/>
            </a:pPr>
            <a:r>
              <a:rPr lang="en-US" sz="2800" dirty="0">
                <a:ea typeface="Tahoma"/>
                <a:cs typeface="Tahoma"/>
              </a:rPr>
              <a:t>Include youth in your CIL's strategic plan.</a:t>
            </a:r>
          </a:p>
          <a:p>
            <a:pPr marL="685800" indent="-457200">
              <a:spcBef>
                <a:spcPts val="0"/>
              </a:spcBef>
              <a:spcAft>
                <a:spcPts val="0"/>
              </a:spcAft>
              <a:buFont typeface="Arial"/>
              <a:buChar char="•"/>
            </a:pPr>
            <a:r>
              <a:rPr lang="en-US" sz="2800" dirty="0">
                <a:ea typeface="Tahoma"/>
                <a:cs typeface="Tahoma"/>
              </a:rPr>
              <a:t>Meet youth where they are and build/invest.</a:t>
            </a:r>
            <a:endParaRPr lang="en-US" sz="2800" dirty="0"/>
          </a:p>
          <a:p>
            <a:pPr marL="685800" indent="-457200">
              <a:spcBef>
                <a:spcPts val="0"/>
              </a:spcBef>
              <a:spcAft>
                <a:spcPts val="0"/>
              </a:spcAft>
              <a:buFont typeface="Arial"/>
              <a:buChar char="•"/>
            </a:pPr>
            <a:r>
              <a:rPr lang="en-US" sz="2800" dirty="0">
                <a:ea typeface="Tahoma"/>
                <a:cs typeface="Tahoma"/>
              </a:rPr>
              <a:t>Listen &amp; Learn – mentoring is mutual</a:t>
            </a:r>
            <a:endParaRPr lang="en-US" sz="2800" dirty="0"/>
          </a:p>
          <a:p>
            <a:pPr marL="685800" indent="-457200">
              <a:spcBef>
                <a:spcPts val="0"/>
              </a:spcBef>
              <a:spcAft>
                <a:spcPts val="0"/>
              </a:spcAft>
              <a:buFont typeface="Arial"/>
              <a:buChar char="•"/>
            </a:pPr>
            <a:r>
              <a:rPr lang="en-US" sz="2800" dirty="0">
                <a:ea typeface="Tahoma"/>
                <a:cs typeface="Tahoma"/>
              </a:rPr>
              <a:t>Step Up, Step Back</a:t>
            </a:r>
          </a:p>
          <a:p>
            <a:pPr marL="685800" indent="-457200">
              <a:spcBef>
                <a:spcPts val="0"/>
              </a:spcBef>
              <a:spcAft>
                <a:spcPts val="0"/>
              </a:spcAft>
              <a:buFont typeface="Arial"/>
              <a:buChar char="•"/>
            </a:pPr>
            <a:r>
              <a:rPr lang="en-US" sz="2800" dirty="0">
                <a:ea typeface="Tahoma"/>
                <a:cs typeface="Tahoma"/>
              </a:rPr>
              <a:t>Hire our target audience—youth with disabilities.</a:t>
            </a:r>
          </a:p>
          <a:p>
            <a:pPr marL="685800" indent="-457200">
              <a:spcBef>
                <a:spcPts val="0"/>
              </a:spcBef>
              <a:spcAft>
                <a:spcPts val="0"/>
              </a:spcAft>
              <a:buFont typeface="Arial"/>
              <a:buChar char="•"/>
            </a:pPr>
            <a:r>
              <a:rPr lang="en-US" sz="2800" dirty="0">
                <a:latin typeface="Arial"/>
                <a:cs typeface="Arial"/>
              </a:rPr>
              <a:t>Design your marketing and outreach strategy with youth leading.</a:t>
            </a:r>
          </a:p>
        </p:txBody>
      </p:sp>
      <p:sp>
        <p:nvSpPr>
          <p:cNvPr id="3" name="Slide Number Placeholder 2"/>
          <p:cNvSpPr>
            <a:spLocks noGrp="1"/>
          </p:cNvSpPr>
          <p:nvPr>
            <p:ph type="sldNum" sz="quarter" idx="10"/>
          </p:nvPr>
        </p:nvSpPr>
        <p:spPr/>
        <p:txBody>
          <a:bodyPr/>
          <a:lstStyle/>
          <a:p>
            <a:pPr>
              <a:defRPr/>
            </a:pPr>
            <a:fld id="{F2DF5F09-D78D-44DB-A338-E90D23C46220}" type="slidenum">
              <a:rPr lang="en-US" smtClean="0"/>
              <a:pPr>
                <a:defRPr/>
              </a:pPr>
              <a:t>23</a:t>
            </a:fld>
            <a:endParaRPr lang="en-US" dirty="0"/>
          </a:p>
        </p:txBody>
      </p:sp>
      <p:sp>
        <p:nvSpPr>
          <p:cNvPr id="4" name="Title 3"/>
          <p:cNvSpPr>
            <a:spLocks noGrp="1"/>
          </p:cNvSpPr>
          <p:nvPr>
            <p:ph type="title"/>
          </p:nvPr>
        </p:nvSpPr>
        <p:spPr>
          <a:xfrm>
            <a:off x="381000" y="274638"/>
            <a:ext cx="7696200" cy="792162"/>
          </a:xfrm>
        </p:spPr>
        <p:txBody>
          <a:bodyPr/>
          <a:lstStyle/>
          <a:p>
            <a:r>
              <a:rPr lang="en-US" sz="800" dirty="0">
                <a:solidFill>
                  <a:schemeClr val="bg1">
                    <a:lumMod val="95000"/>
                  </a:schemeClr>
                </a:solidFill>
              </a:rPr>
              <a:t>&gt;&gt;Slide 23 </a:t>
            </a:r>
            <a:br>
              <a:rPr lang="en-US" sz="800" dirty="0">
                <a:solidFill>
                  <a:schemeClr val="bg1">
                    <a:lumMod val="95000"/>
                  </a:schemeClr>
                </a:solidFill>
              </a:rPr>
            </a:br>
            <a:r>
              <a:rPr lang="en-US" dirty="0"/>
              <a:t>The Strategies that Engage &amp; Empower</a:t>
            </a:r>
            <a:endParaRPr lang="en-US" i="1" dirty="0">
              <a:solidFill>
                <a:srgbClr val="FF0000"/>
              </a:solidFill>
            </a:endParaRPr>
          </a:p>
        </p:txBody>
      </p:sp>
    </p:spTree>
    <p:extLst>
      <p:ext uri="{BB962C8B-B14F-4D97-AF65-F5344CB8AC3E}">
        <p14:creationId xmlns:p14="http://schemas.microsoft.com/office/powerpoint/2010/main" val="19826133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A08C9D-84A1-4B61-B66A-6964C865F215}"/>
              </a:ext>
            </a:extLst>
          </p:cNvPr>
          <p:cNvSpPr>
            <a:spLocks noGrp="1"/>
          </p:cNvSpPr>
          <p:nvPr>
            <p:ph idx="1"/>
          </p:nvPr>
        </p:nvSpPr>
        <p:spPr>
          <a:xfrm>
            <a:off x="457200" y="1066800"/>
            <a:ext cx="8610600" cy="5029200"/>
          </a:xfrm>
        </p:spPr>
        <p:txBody>
          <a:bodyPr/>
          <a:lstStyle/>
          <a:p>
            <a:r>
              <a:rPr lang="en-US" sz="2350" dirty="0">
                <a:ea typeface="Tahoma"/>
                <a:cs typeface="Arial"/>
              </a:rPr>
              <a:t>Non-disabled staff leading the services (i.e., parents, teachers, etc.).</a:t>
            </a:r>
          </a:p>
          <a:p>
            <a:r>
              <a:rPr lang="en-US" sz="2350" dirty="0">
                <a:ea typeface="Tahoma"/>
                <a:cs typeface="Arial"/>
              </a:rPr>
              <a:t>Not including different perspectives of youth</a:t>
            </a:r>
          </a:p>
          <a:p>
            <a:r>
              <a:rPr lang="en-US" sz="2350" dirty="0">
                <a:ea typeface="Tahoma"/>
                <a:cs typeface="Arial"/>
              </a:rPr>
              <a:t>Presenting without youth</a:t>
            </a:r>
            <a:endParaRPr lang="en-US" sz="2350" dirty="0">
              <a:ea typeface="Tahoma"/>
            </a:endParaRPr>
          </a:p>
          <a:p>
            <a:r>
              <a:rPr lang="en-US" sz="2350" dirty="0">
                <a:ea typeface="Tahoma"/>
                <a:cs typeface="Arial"/>
              </a:rPr>
              <a:t>Not teaching disability rights, disability justice, history, IL leaders, and the importance of representation</a:t>
            </a:r>
          </a:p>
          <a:p>
            <a:r>
              <a:rPr lang="en-US" sz="2350" dirty="0">
                <a:ea typeface="Tahoma"/>
                <a:cs typeface="Arial"/>
              </a:rPr>
              <a:t>Adults coming up with content or program implementation strategies</a:t>
            </a:r>
            <a:endParaRPr lang="en-US" sz="2350" dirty="0">
              <a:ea typeface="Tahoma"/>
            </a:endParaRPr>
          </a:p>
          <a:p>
            <a:r>
              <a:rPr lang="en-US" sz="2350" dirty="0">
                <a:ea typeface="Tahoma"/>
                <a:cs typeface="Arial"/>
              </a:rPr>
              <a:t>Using the wrong social media platform</a:t>
            </a:r>
          </a:p>
          <a:p>
            <a:r>
              <a:rPr lang="en-US" sz="2350" dirty="0">
                <a:ea typeface="Tahoma"/>
                <a:cs typeface="Arial"/>
              </a:rPr>
              <a:t>Not holding youth to expectations</a:t>
            </a:r>
            <a:endParaRPr lang="en-US" sz="2350" dirty="0">
              <a:ea typeface="Tahoma"/>
            </a:endParaRPr>
          </a:p>
          <a:p>
            <a:r>
              <a:rPr lang="en-US" sz="2350" dirty="0">
                <a:ea typeface="Tahoma"/>
                <a:cs typeface="Arial"/>
              </a:rPr>
              <a:t>Adults providing peer mentoring </a:t>
            </a:r>
          </a:p>
          <a:p>
            <a:r>
              <a:rPr lang="en-US" sz="2350" dirty="0">
                <a:ea typeface="Tahoma"/>
                <a:cs typeface="Arial"/>
              </a:rPr>
              <a:t>Not teaching advocacy and activism</a:t>
            </a:r>
          </a:p>
          <a:p>
            <a:r>
              <a:rPr lang="en-US" sz="2350" dirty="0">
                <a:ea typeface="Tahoma"/>
                <a:cs typeface="Arial"/>
              </a:rPr>
              <a:t>Exclusion of food in your programs</a:t>
            </a:r>
            <a:endParaRPr lang="en-US" sz="2350" dirty="0"/>
          </a:p>
        </p:txBody>
      </p:sp>
      <p:sp>
        <p:nvSpPr>
          <p:cNvPr id="3" name="Slide Number Placeholder 2">
            <a:extLst>
              <a:ext uri="{FF2B5EF4-FFF2-40B4-BE49-F238E27FC236}">
                <a16:creationId xmlns:a16="http://schemas.microsoft.com/office/drawing/2014/main" id="{261AB8F2-F214-AA3C-DA57-F754117C890D}"/>
              </a:ext>
            </a:extLst>
          </p:cNvPr>
          <p:cNvSpPr>
            <a:spLocks noGrp="1"/>
          </p:cNvSpPr>
          <p:nvPr>
            <p:ph type="sldNum" sz="quarter" idx="10"/>
          </p:nvPr>
        </p:nvSpPr>
        <p:spPr/>
        <p:txBody>
          <a:bodyPr/>
          <a:lstStyle/>
          <a:p>
            <a:pPr>
              <a:defRPr/>
            </a:pPr>
            <a:fld id="{F2DF5F09-D78D-44DB-A338-E90D23C46220}" type="slidenum">
              <a:rPr lang="en-US" smtClean="0"/>
              <a:pPr>
                <a:defRPr/>
              </a:pPr>
              <a:t>24</a:t>
            </a:fld>
            <a:endParaRPr lang="en-US" dirty="0"/>
          </a:p>
        </p:txBody>
      </p:sp>
      <p:sp>
        <p:nvSpPr>
          <p:cNvPr id="4" name="Title 3">
            <a:extLst>
              <a:ext uri="{FF2B5EF4-FFF2-40B4-BE49-F238E27FC236}">
                <a16:creationId xmlns:a16="http://schemas.microsoft.com/office/drawing/2014/main" id="{BD1BC171-BC1F-F64A-9272-F72FEC5E7898}"/>
              </a:ext>
            </a:extLst>
          </p:cNvPr>
          <p:cNvSpPr>
            <a:spLocks noGrp="1"/>
          </p:cNvSpPr>
          <p:nvPr>
            <p:ph type="title"/>
          </p:nvPr>
        </p:nvSpPr>
        <p:spPr>
          <a:xfrm>
            <a:off x="457200" y="274638"/>
            <a:ext cx="7696200" cy="792162"/>
          </a:xfrm>
        </p:spPr>
        <p:txBody>
          <a:bodyPr/>
          <a:lstStyle/>
          <a:p>
            <a:r>
              <a:rPr lang="en-US" sz="500" dirty="0">
                <a:solidFill>
                  <a:schemeClr val="bg1">
                    <a:lumMod val="95000"/>
                  </a:schemeClr>
                </a:solidFill>
              </a:rPr>
              <a:t>&gt;&gt;Slide 24</a:t>
            </a:r>
            <a:r>
              <a:rPr lang="en-US" dirty="0">
                <a:solidFill>
                  <a:schemeClr val="bg1">
                    <a:lumMod val="95000"/>
                  </a:schemeClr>
                </a:solidFill>
              </a:rPr>
              <a:t/>
            </a:r>
            <a:br>
              <a:rPr lang="en-US" dirty="0">
                <a:solidFill>
                  <a:schemeClr val="bg1">
                    <a:lumMod val="95000"/>
                  </a:schemeClr>
                </a:solidFill>
              </a:rPr>
            </a:br>
            <a:r>
              <a:rPr lang="en-US" dirty="0"/>
              <a:t>What doesn’t work, so stop!</a:t>
            </a:r>
          </a:p>
        </p:txBody>
      </p:sp>
    </p:spTree>
    <p:extLst>
      <p:ext uri="{BB962C8B-B14F-4D97-AF65-F5344CB8AC3E}">
        <p14:creationId xmlns:p14="http://schemas.microsoft.com/office/powerpoint/2010/main" val="30433400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7696200" cy="792162"/>
          </a:xfrm>
        </p:spPr>
        <p:txBody>
          <a:bodyPr/>
          <a:lstStyle/>
          <a:p>
            <a:r>
              <a:rPr lang="en-US" sz="800" dirty="0">
                <a:solidFill>
                  <a:schemeClr val="bg1">
                    <a:lumMod val="95000"/>
                  </a:schemeClr>
                </a:solidFill>
              </a:rPr>
              <a:t>&gt;&gt;Slide 25 </a:t>
            </a:r>
            <a:br>
              <a:rPr lang="en-US" sz="800" dirty="0">
                <a:solidFill>
                  <a:schemeClr val="bg1">
                    <a:lumMod val="95000"/>
                  </a:schemeClr>
                </a:solidFill>
              </a:rPr>
            </a:br>
            <a:r>
              <a:rPr lang="en-US" dirty="0"/>
              <a:t>Impact of Youth Leadership in IL</a:t>
            </a:r>
            <a:endParaRPr lang="en-US" i="1" dirty="0">
              <a:solidFill>
                <a:srgbClr val="FF0000"/>
              </a:solidFill>
            </a:endParaRPr>
          </a:p>
        </p:txBody>
      </p:sp>
      <p:sp>
        <p:nvSpPr>
          <p:cNvPr id="2" name="Content Placeholder 1"/>
          <p:cNvSpPr>
            <a:spLocks noGrp="1"/>
          </p:cNvSpPr>
          <p:nvPr>
            <p:ph idx="1"/>
          </p:nvPr>
        </p:nvSpPr>
        <p:spPr>
          <a:xfrm>
            <a:off x="304800" y="1142999"/>
            <a:ext cx="8610600" cy="5241925"/>
          </a:xfrm>
        </p:spPr>
        <p:txBody>
          <a:bodyPr/>
          <a:lstStyle/>
          <a:p>
            <a:pPr marL="685800" indent="-457200">
              <a:spcBef>
                <a:spcPts val="0"/>
              </a:spcBef>
              <a:spcAft>
                <a:spcPts val="0"/>
              </a:spcAft>
            </a:pPr>
            <a:r>
              <a:rPr lang="en-US" sz="2400" dirty="0">
                <a:ea typeface="Calibri" panose="020F0502020204030204" pitchFamily="34" charset="0"/>
                <a:cs typeface="Calibri"/>
              </a:rPr>
              <a:t>Creating leaders with disabilities to lead the movement</a:t>
            </a:r>
          </a:p>
          <a:p>
            <a:pPr marL="685800" indent="-457200">
              <a:spcBef>
                <a:spcPts val="0"/>
              </a:spcBef>
              <a:spcAft>
                <a:spcPts val="0"/>
              </a:spcAft>
            </a:pPr>
            <a:r>
              <a:rPr lang="en-US" sz="2400" dirty="0">
                <a:ea typeface="Calibri" panose="020F0502020204030204" pitchFamily="34" charset="0"/>
                <a:cs typeface="Calibri"/>
              </a:rPr>
              <a:t>Progressive and trending changes to IL practice</a:t>
            </a:r>
          </a:p>
          <a:p>
            <a:pPr marL="685800" indent="-457200">
              <a:spcBef>
                <a:spcPts val="0"/>
              </a:spcBef>
              <a:spcAft>
                <a:spcPts val="0"/>
              </a:spcAft>
            </a:pPr>
            <a:r>
              <a:rPr lang="en-US" sz="2400" dirty="0">
                <a:ea typeface="Calibri" panose="020F0502020204030204" pitchFamily="34" charset="0"/>
                <a:cs typeface="Calibri"/>
              </a:rPr>
              <a:t>More education occurring in schools and among peers</a:t>
            </a:r>
          </a:p>
          <a:p>
            <a:pPr marL="685800" indent="-457200">
              <a:spcBef>
                <a:spcPts val="0"/>
              </a:spcBef>
              <a:spcAft>
                <a:spcPts val="0"/>
              </a:spcAft>
            </a:pPr>
            <a:r>
              <a:rPr lang="en-US" sz="2400" dirty="0">
                <a:ea typeface="Calibri" panose="020F0502020204030204" pitchFamily="34" charset="0"/>
                <a:cs typeface="Calibri"/>
              </a:rPr>
              <a:t>Professionals learning directly from youth with disabilities </a:t>
            </a:r>
          </a:p>
          <a:p>
            <a:pPr marL="685800" indent="-457200">
              <a:spcBef>
                <a:spcPts val="0"/>
              </a:spcBef>
              <a:spcAft>
                <a:spcPts val="0"/>
              </a:spcAft>
            </a:pPr>
            <a:r>
              <a:rPr lang="en-US" sz="2400" dirty="0">
                <a:effectLst/>
                <a:ea typeface="Calibri" panose="020F0502020204030204" pitchFamily="34" charset="0"/>
                <a:cs typeface="Calibri"/>
              </a:rPr>
              <a:t>Leadership is not age-specific</a:t>
            </a:r>
            <a:endParaRPr lang="en-US" dirty="0">
              <a:cs typeface="Calibri"/>
            </a:endParaRPr>
          </a:p>
          <a:p>
            <a:pPr marL="685800" indent="-457200">
              <a:spcBef>
                <a:spcPts val="0"/>
              </a:spcBef>
              <a:spcAft>
                <a:spcPts val="0"/>
              </a:spcAft>
            </a:pPr>
            <a:r>
              <a:rPr lang="en-US" sz="2400" dirty="0">
                <a:ea typeface="Calibri" panose="020F0502020204030204" pitchFamily="34" charset="0"/>
                <a:cs typeface="Calibri"/>
              </a:rPr>
              <a:t>Historically informed leaders with new ideas</a:t>
            </a:r>
          </a:p>
          <a:p>
            <a:pPr marL="685800" indent="-457200">
              <a:spcBef>
                <a:spcPts val="0"/>
              </a:spcBef>
              <a:spcAft>
                <a:spcPts val="0"/>
              </a:spcAft>
            </a:pPr>
            <a:r>
              <a:rPr lang="en-US" sz="2400" dirty="0">
                <a:effectLst/>
                <a:ea typeface="Calibri" panose="020F0502020204030204" pitchFamily="34" charset="0"/>
                <a:cs typeface="Calibri"/>
              </a:rPr>
              <a:t>Diverse people and perspectives</a:t>
            </a:r>
          </a:p>
          <a:p>
            <a:pPr marL="685800" indent="-457200">
              <a:spcBef>
                <a:spcPts val="0"/>
              </a:spcBef>
              <a:spcAft>
                <a:spcPts val="0"/>
              </a:spcAft>
            </a:pPr>
            <a:r>
              <a:rPr lang="en-US" sz="2400" dirty="0">
                <a:ea typeface="Calibri" panose="020F0502020204030204" pitchFamily="34" charset="0"/>
                <a:cs typeface="Calibri"/>
              </a:rPr>
              <a:t>A continuum of focus and growth</a:t>
            </a:r>
          </a:p>
          <a:p>
            <a:pPr marL="685800" indent="-457200">
              <a:spcBef>
                <a:spcPts val="0"/>
              </a:spcBef>
              <a:spcAft>
                <a:spcPts val="0"/>
              </a:spcAft>
            </a:pPr>
            <a:r>
              <a:rPr lang="en-US" sz="2400" dirty="0">
                <a:effectLst/>
                <a:ea typeface="Calibri" panose="020F0502020204030204" pitchFamily="34" charset="0"/>
                <a:cs typeface="Calibri"/>
              </a:rPr>
              <a:t>A culture of mentorship and cooperation</a:t>
            </a:r>
          </a:p>
        </p:txBody>
      </p:sp>
      <p:sp>
        <p:nvSpPr>
          <p:cNvPr id="3" name="Slide Number Placeholder 2"/>
          <p:cNvSpPr>
            <a:spLocks noGrp="1"/>
          </p:cNvSpPr>
          <p:nvPr>
            <p:ph type="sldNum" sz="quarter" idx="10"/>
          </p:nvPr>
        </p:nvSpPr>
        <p:spPr/>
        <p:txBody>
          <a:bodyPr/>
          <a:lstStyle/>
          <a:p>
            <a:pPr>
              <a:defRPr/>
            </a:pPr>
            <a:fld id="{F2DF5F09-D78D-44DB-A338-E90D23C46220}" type="slidenum">
              <a:rPr lang="en-US" smtClean="0"/>
              <a:pPr>
                <a:defRPr/>
              </a:pPr>
              <a:t>25</a:t>
            </a:fld>
            <a:endParaRPr lang="en-US" dirty="0"/>
          </a:p>
        </p:txBody>
      </p:sp>
    </p:spTree>
    <p:extLst>
      <p:ext uri="{BB962C8B-B14F-4D97-AF65-F5344CB8AC3E}">
        <p14:creationId xmlns:p14="http://schemas.microsoft.com/office/powerpoint/2010/main" val="25411894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77871" y="512488"/>
            <a:ext cx="7696200" cy="792162"/>
          </a:xfrm>
        </p:spPr>
        <p:txBody>
          <a:bodyPr/>
          <a:lstStyle/>
          <a:p>
            <a:r>
              <a:rPr lang="en-US" sz="800" dirty="0">
                <a:solidFill>
                  <a:schemeClr val="bg1">
                    <a:lumMod val="95000"/>
                  </a:schemeClr>
                </a:solidFill>
              </a:rPr>
              <a:t>&gt;&gt;Slide 26 </a:t>
            </a:r>
            <a:br>
              <a:rPr lang="en-US" sz="800" dirty="0">
                <a:solidFill>
                  <a:schemeClr val="bg1">
                    <a:lumMod val="95000"/>
                  </a:schemeClr>
                </a:solidFill>
              </a:rPr>
            </a:br>
            <a:r>
              <a:rPr lang="en-US" dirty="0"/>
              <a:t>Questions for Aaron and Kimberly?</a:t>
            </a:r>
            <a:endParaRPr lang="en-US" i="1" dirty="0">
              <a:solidFill>
                <a:srgbClr val="FF0000"/>
              </a:solidFill>
            </a:endParaRPr>
          </a:p>
        </p:txBody>
      </p:sp>
      <p:sp>
        <p:nvSpPr>
          <p:cNvPr id="3" name="Slide Number Placeholder 2"/>
          <p:cNvSpPr>
            <a:spLocks noGrp="1"/>
          </p:cNvSpPr>
          <p:nvPr>
            <p:ph type="sldNum" sz="quarter" idx="10"/>
          </p:nvPr>
        </p:nvSpPr>
        <p:spPr/>
        <p:txBody>
          <a:bodyPr/>
          <a:lstStyle/>
          <a:p>
            <a:pPr>
              <a:defRPr/>
            </a:pPr>
            <a:fld id="{F2DF5F09-D78D-44DB-A338-E90D23C46220}" type="slidenum">
              <a:rPr lang="en-US" smtClean="0"/>
              <a:pPr>
                <a:defRPr/>
              </a:pPr>
              <a:t>26</a:t>
            </a:fld>
            <a:endParaRPr lang="en-US" dirty="0"/>
          </a:p>
        </p:txBody>
      </p:sp>
    </p:spTree>
    <p:extLst>
      <p:ext uri="{BB962C8B-B14F-4D97-AF65-F5344CB8AC3E}">
        <p14:creationId xmlns:p14="http://schemas.microsoft.com/office/powerpoint/2010/main" val="26687495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514600"/>
            <a:ext cx="8458200" cy="792162"/>
          </a:xfrm>
        </p:spPr>
        <p:txBody>
          <a:bodyPr/>
          <a:lstStyle/>
          <a:p>
            <a:pPr lvl="3" algn="ctr"/>
            <a:r>
              <a:rPr lang="en-US" sz="800" dirty="0">
                <a:solidFill>
                  <a:schemeClr val="bg1">
                    <a:lumMod val="95000"/>
                  </a:schemeClr>
                </a:solidFill>
              </a:rPr>
              <a:t>&gt;&gt;Slide 27</a:t>
            </a:r>
            <a:br>
              <a:rPr lang="en-US" sz="800" dirty="0">
                <a:solidFill>
                  <a:schemeClr val="bg1">
                    <a:lumMod val="95000"/>
                  </a:schemeClr>
                </a:solidFill>
              </a:rPr>
            </a:br>
            <a:r>
              <a:rPr lang="en-US" dirty="0">
                <a:effectLst/>
              </a:rPr>
              <a:t>Break</a:t>
            </a:r>
            <a:br>
              <a:rPr lang="en-US" dirty="0">
                <a:effectLst/>
              </a:rPr>
            </a:br>
            <a:r>
              <a:rPr lang="en-US" dirty="0">
                <a:effectLst/>
              </a:rPr>
              <a:t/>
            </a:r>
            <a:br>
              <a:rPr lang="en-US" dirty="0">
                <a:effectLst/>
              </a:rPr>
            </a:br>
            <a:r>
              <a:rPr lang="en-US" dirty="0">
                <a:effectLst/>
              </a:rPr>
              <a:t>Return in 1 hour</a:t>
            </a:r>
            <a:endParaRPr lang="en-US" sz="2400" dirty="0">
              <a:effectLst/>
            </a:endParaRPr>
          </a:p>
        </p:txBody>
      </p:sp>
      <p:sp>
        <p:nvSpPr>
          <p:cNvPr id="3" name="Slide Number Placeholder 2"/>
          <p:cNvSpPr>
            <a:spLocks noGrp="1"/>
          </p:cNvSpPr>
          <p:nvPr>
            <p:ph type="sldNum" sz="quarter" idx="10"/>
          </p:nvPr>
        </p:nvSpPr>
        <p:spPr>
          <a:xfrm>
            <a:off x="6477000" y="6324600"/>
            <a:ext cx="2362200" cy="244475"/>
          </a:xfrm>
        </p:spPr>
        <p:txBody>
          <a:bodyPr/>
          <a:lstStyle/>
          <a:p>
            <a:pPr>
              <a:defRPr/>
            </a:pPr>
            <a:fld id="{F42DF3E2-0175-464B-95E4-5D6CFE698002}" type="slidenum">
              <a:rPr lang="en-US" smtClean="0"/>
              <a:pPr>
                <a:defRPr/>
              </a:pPr>
              <a:t>27</a:t>
            </a:fld>
            <a:endParaRPr lang="en-US" dirty="0"/>
          </a:p>
        </p:txBody>
      </p:sp>
    </p:spTree>
    <p:extLst>
      <p:ext uri="{BB962C8B-B14F-4D97-AF65-F5344CB8AC3E}">
        <p14:creationId xmlns:p14="http://schemas.microsoft.com/office/powerpoint/2010/main" val="10525079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800" dirty="0">
                <a:solidFill>
                  <a:schemeClr val="bg1">
                    <a:lumMod val="95000"/>
                  </a:schemeClr>
                </a:solidFill>
              </a:rPr>
              <a:t>&gt;&gt;Slide 28 </a:t>
            </a:r>
            <a:br>
              <a:rPr lang="en-US" sz="800" dirty="0">
                <a:solidFill>
                  <a:schemeClr val="bg1">
                    <a:lumMod val="95000"/>
                  </a:schemeClr>
                </a:solidFill>
              </a:rPr>
            </a:br>
            <a:r>
              <a:rPr lang="en-US" dirty="0"/>
              <a:t>Youth Panel on Leadership</a:t>
            </a:r>
            <a:endParaRPr lang="en-US" i="1" dirty="0">
              <a:solidFill>
                <a:srgbClr val="FF0000"/>
              </a:solidFill>
            </a:endParaRPr>
          </a:p>
        </p:txBody>
      </p:sp>
      <p:sp>
        <p:nvSpPr>
          <p:cNvPr id="3" name="Slide Number Placeholder 2"/>
          <p:cNvSpPr>
            <a:spLocks noGrp="1"/>
          </p:cNvSpPr>
          <p:nvPr>
            <p:ph type="sldNum" sz="quarter" idx="10"/>
          </p:nvPr>
        </p:nvSpPr>
        <p:spPr/>
        <p:txBody>
          <a:bodyPr/>
          <a:lstStyle/>
          <a:p>
            <a:pPr>
              <a:defRPr/>
            </a:pPr>
            <a:fld id="{F2DF5F09-D78D-44DB-A338-E90D23C46220}" type="slidenum">
              <a:rPr lang="en-US" smtClean="0"/>
              <a:pPr>
                <a:defRPr/>
              </a:pPr>
              <a:t>28</a:t>
            </a:fld>
            <a:endParaRPr lang="en-US" dirty="0"/>
          </a:p>
        </p:txBody>
      </p:sp>
      <p:pic>
        <p:nvPicPr>
          <p:cNvPr id="7" name="Picture 5" descr="Wednesday is a Black person with black, twisted, kinky natural hair. She is wearing a purple shirt. They are smiling at the camera, standing in front of greenery">
            <a:extLst>
              <a:ext uri="{FF2B5EF4-FFF2-40B4-BE49-F238E27FC236}">
                <a16:creationId xmlns:a16="http://schemas.microsoft.com/office/drawing/2014/main" id="{0A94FE91-0E6A-4D52-836B-A4805E0E1FE1}"/>
              </a:ext>
            </a:extLst>
          </p:cNvPr>
          <p:cNvPicPr>
            <a:picLocks noChangeAspect="1"/>
          </p:cNvPicPr>
          <p:nvPr/>
        </p:nvPicPr>
        <p:blipFill rotWithShape="1">
          <a:blip r:embed="rId2"/>
          <a:srcRect t="10947" b="10947"/>
          <a:stretch/>
        </p:blipFill>
        <p:spPr bwMode="auto">
          <a:xfrm>
            <a:off x="457200" y="1293423"/>
            <a:ext cx="3337913" cy="2638999"/>
          </a:xfrm>
          <a:prstGeom prst="rect">
            <a:avLst/>
          </a:prstGeom>
          <a:noFill/>
          <a:ln w="9525">
            <a:noFill/>
            <a:miter lim="800000"/>
            <a:headEnd/>
            <a:tailEnd/>
          </a:ln>
        </p:spPr>
      </p:pic>
      <p:pic>
        <p:nvPicPr>
          <p:cNvPr id="8" name="Picture 5" descr="Alexis is a young Black woman standing in front of a blurred background of a street, green trees, and the state house. She is holding a sign with green letters that says, 'I Trust Medical Science.'&quot;">
            <a:extLst>
              <a:ext uri="{FF2B5EF4-FFF2-40B4-BE49-F238E27FC236}">
                <a16:creationId xmlns:a16="http://schemas.microsoft.com/office/drawing/2014/main" id="{043EC1A5-05C1-47F0-BBE3-7C732C6C5C4A}"/>
              </a:ext>
            </a:extLst>
          </p:cNvPr>
          <p:cNvPicPr>
            <a:picLocks noChangeAspect="1"/>
          </p:cNvPicPr>
          <p:nvPr/>
        </p:nvPicPr>
        <p:blipFill>
          <a:blip r:embed="rId3"/>
          <a:stretch>
            <a:fillRect/>
          </a:stretch>
        </p:blipFill>
        <p:spPr>
          <a:xfrm>
            <a:off x="4419600" y="1277200"/>
            <a:ext cx="3975037" cy="2638999"/>
          </a:xfrm>
          <a:prstGeom prst="rect">
            <a:avLst/>
          </a:prstGeom>
        </p:spPr>
      </p:pic>
      <p:pic>
        <p:nvPicPr>
          <p:cNvPr id="9" name="Picture 4" descr="Jack is a Black person light skin and cropped hair. He is wearing glasses and a shirt that says YLF. He has his arms crossed and he is smiling in front of a sign covered in signatures. ">
            <a:extLst>
              <a:ext uri="{FF2B5EF4-FFF2-40B4-BE49-F238E27FC236}">
                <a16:creationId xmlns:a16="http://schemas.microsoft.com/office/drawing/2014/main" id="{4956EAAC-FFE8-4822-8A84-48C672D5CA12}"/>
              </a:ext>
            </a:extLst>
          </p:cNvPr>
          <p:cNvPicPr>
            <a:picLocks noChangeAspect="1"/>
          </p:cNvPicPr>
          <p:nvPr/>
        </p:nvPicPr>
        <p:blipFill>
          <a:blip r:embed="rId4"/>
          <a:stretch>
            <a:fillRect/>
          </a:stretch>
        </p:blipFill>
        <p:spPr>
          <a:xfrm>
            <a:off x="2971800" y="4038600"/>
            <a:ext cx="2666999" cy="2660533"/>
          </a:xfrm>
          <a:prstGeom prst="rect">
            <a:avLst/>
          </a:prstGeom>
        </p:spPr>
      </p:pic>
    </p:spTree>
    <p:extLst>
      <p:ext uri="{BB962C8B-B14F-4D97-AF65-F5344CB8AC3E}">
        <p14:creationId xmlns:p14="http://schemas.microsoft.com/office/powerpoint/2010/main" val="7586615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33487"/>
            <a:ext cx="8458200" cy="792162"/>
          </a:xfrm>
        </p:spPr>
        <p:txBody>
          <a:bodyPr/>
          <a:lstStyle/>
          <a:p>
            <a:r>
              <a:rPr lang="en-US" sz="800" dirty="0">
                <a:solidFill>
                  <a:schemeClr val="bg1">
                    <a:lumMod val="95000"/>
                  </a:schemeClr>
                </a:solidFill>
              </a:rPr>
              <a:t>&gt;&gt;Slide 29</a:t>
            </a:r>
            <a:br>
              <a:rPr lang="en-US" sz="800" dirty="0">
                <a:solidFill>
                  <a:schemeClr val="bg1">
                    <a:lumMod val="95000"/>
                  </a:schemeClr>
                </a:solidFill>
              </a:rPr>
            </a:br>
            <a:r>
              <a:rPr lang="en-US" b="1" dirty="0">
                <a:ea typeface="Calibri Light"/>
                <a:cs typeface="Calibri Light"/>
              </a:rPr>
              <a:t>Wednesday Jones</a:t>
            </a:r>
            <a:endParaRPr lang="en-US" i="1" dirty="0">
              <a:solidFill>
                <a:srgbClr val="FF0000"/>
              </a:solidFill>
            </a:endParaRPr>
          </a:p>
        </p:txBody>
      </p:sp>
      <p:sp>
        <p:nvSpPr>
          <p:cNvPr id="2" name="Content Placeholder 1">
            <a:extLst>
              <a:ext uri="{FF2B5EF4-FFF2-40B4-BE49-F238E27FC236}">
                <a16:creationId xmlns:a16="http://schemas.microsoft.com/office/drawing/2014/main" id="{589497BB-34CB-7509-F132-0CEAF2947A59}"/>
              </a:ext>
            </a:extLst>
          </p:cNvPr>
          <p:cNvSpPr>
            <a:spLocks noGrp="1"/>
          </p:cNvSpPr>
          <p:nvPr>
            <p:ph sz="half" idx="1"/>
          </p:nvPr>
        </p:nvSpPr>
        <p:spPr>
          <a:xfrm>
            <a:off x="381000" y="914400"/>
            <a:ext cx="4876800" cy="5318125"/>
          </a:xfrm>
        </p:spPr>
        <p:txBody>
          <a:bodyPr/>
          <a:lstStyle/>
          <a:p>
            <a:pPr marL="285750" indent="-285750"/>
            <a:r>
              <a:rPr lang="en-US" sz="2100" dirty="0">
                <a:ea typeface="Calibri" panose="020F0502020204030204"/>
                <a:cs typeface="Calibri" panose="020F0502020204030204"/>
              </a:rPr>
              <a:t>Age: 25</a:t>
            </a:r>
            <a:endParaRPr lang="en-US" sz="2100" dirty="0"/>
          </a:p>
          <a:p>
            <a:pPr marL="285750" indent="-285750"/>
            <a:r>
              <a:rPr lang="en-US" sz="2100" dirty="0">
                <a:ea typeface="Calibri" panose="020F0502020204030204"/>
                <a:cs typeface="Calibri" panose="020F0502020204030204"/>
              </a:rPr>
              <a:t>Pronouns: they/them/theirs and she/her/hers</a:t>
            </a:r>
          </a:p>
          <a:p>
            <a:pPr marL="285750" indent="-285750"/>
            <a:r>
              <a:rPr lang="en-US" sz="2100" dirty="0">
                <a:ea typeface="Calibri" panose="020F0502020204030204"/>
                <a:cs typeface="Calibri" panose="020F0502020204030204"/>
              </a:rPr>
              <a:t>Hobbies: Swimming, Medical Science</a:t>
            </a:r>
          </a:p>
          <a:p>
            <a:pPr marL="285750" indent="-285750"/>
            <a:r>
              <a:rPr lang="en-US" sz="2100" dirty="0">
                <a:ea typeface="Calibri" panose="020F0502020204030204"/>
                <a:cs typeface="Calibri" panose="020F0502020204030204"/>
              </a:rPr>
              <a:t>Leadership Development:</a:t>
            </a:r>
          </a:p>
          <a:p>
            <a:pPr lvl="1">
              <a:buFontTx/>
              <a:buChar char="•"/>
            </a:pPr>
            <a:r>
              <a:rPr lang="en-US" sz="2100" dirty="0">
                <a:cs typeface="Calibri" panose="020F0502020204030204"/>
              </a:rPr>
              <a:t>Youth Leadership Forum</a:t>
            </a:r>
          </a:p>
          <a:p>
            <a:pPr lvl="1">
              <a:buFontTx/>
              <a:buChar char="•"/>
            </a:pPr>
            <a:r>
              <a:rPr lang="en-US" sz="2100" dirty="0">
                <a:ea typeface="Calibri" panose="020F0502020204030204"/>
                <a:cs typeface="Calibri" panose="020F0502020204030204"/>
              </a:rPr>
              <a:t>Hire Me SC</a:t>
            </a:r>
          </a:p>
          <a:p>
            <a:pPr lvl="1">
              <a:buFontTx/>
              <a:buChar char="•"/>
            </a:pPr>
            <a:r>
              <a:rPr lang="en-US" sz="2100" dirty="0">
                <a:ea typeface="Calibri" panose="020F0502020204030204"/>
                <a:cs typeface="Calibri" panose="020F0502020204030204"/>
              </a:rPr>
              <a:t>Diversity Peer Educator</a:t>
            </a:r>
          </a:p>
          <a:p>
            <a:pPr lvl="1">
              <a:buFontTx/>
              <a:buChar char="•"/>
            </a:pPr>
            <a:r>
              <a:rPr lang="en-US" sz="2100" dirty="0">
                <a:ea typeface="Calibri" panose="020F0502020204030204"/>
                <a:cs typeface="Calibri" panose="020F0502020204030204"/>
              </a:rPr>
              <a:t>Equip</a:t>
            </a:r>
          </a:p>
          <a:p>
            <a:pPr lvl="1">
              <a:buFontTx/>
              <a:buChar char="•"/>
            </a:pPr>
            <a:r>
              <a:rPr lang="en-US" sz="2100" dirty="0">
                <a:ea typeface="Calibri" panose="020F0502020204030204"/>
                <a:cs typeface="Calibri" panose="020F0502020204030204"/>
              </a:rPr>
              <a:t>Obama Foundation Community Leadership Corps </a:t>
            </a:r>
          </a:p>
          <a:p>
            <a:pPr marL="285750" indent="-285750"/>
            <a:r>
              <a:rPr lang="en-US" sz="2100" dirty="0">
                <a:ea typeface="Calibri" panose="020F0502020204030204"/>
                <a:cs typeface="Calibri" panose="020F0502020204030204"/>
              </a:rPr>
              <a:t>I want to see the disability community really embrace disability justice and use it as a framework for our advocacy.</a:t>
            </a:r>
            <a:endParaRPr lang="en-US" sz="2100" dirty="0"/>
          </a:p>
        </p:txBody>
      </p:sp>
      <p:sp>
        <p:nvSpPr>
          <p:cNvPr id="3" name="Slide Number Placeholder 2"/>
          <p:cNvSpPr>
            <a:spLocks noGrp="1"/>
          </p:cNvSpPr>
          <p:nvPr>
            <p:ph type="sldNum" sz="quarter" idx="10"/>
          </p:nvPr>
        </p:nvSpPr>
        <p:spPr/>
        <p:txBody>
          <a:bodyPr/>
          <a:lstStyle/>
          <a:p>
            <a:pPr>
              <a:defRPr/>
            </a:pPr>
            <a:fld id="{F2DF5F09-D78D-44DB-A338-E90D23C46220}" type="slidenum">
              <a:rPr lang="en-US" smtClean="0"/>
              <a:pPr>
                <a:defRPr/>
              </a:pPr>
              <a:t>29</a:t>
            </a:fld>
            <a:endParaRPr lang="en-US" dirty="0"/>
          </a:p>
        </p:txBody>
      </p:sp>
      <p:pic>
        <p:nvPicPr>
          <p:cNvPr id="8" name="Picture 5" descr="Wednesday is a Black person with black, twisted, kinky natural hair. She is wearing a purple shirt. They are smiling at the camera, standing in front of greenery">
            <a:extLst>
              <a:ext uri="{FF2B5EF4-FFF2-40B4-BE49-F238E27FC236}">
                <a16:creationId xmlns:a16="http://schemas.microsoft.com/office/drawing/2014/main" id="{952B36EC-31F6-17F6-DA3D-9C93E12EE3CD}"/>
              </a:ext>
            </a:extLst>
          </p:cNvPr>
          <p:cNvPicPr>
            <a:picLocks noChangeAspect="1"/>
          </p:cNvPicPr>
          <p:nvPr/>
        </p:nvPicPr>
        <p:blipFill rotWithShape="1">
          <a:blip r:embed="rId2"/>
          <a:srcRect t="10947" b="10947"/>
          <a:stretch/>
        </p:blipFill>
        <p:spPr bwMode="auto">
          <a:xfrm>
            <a:off x="5198993" y="1143000"/>
            <a:ext cx="3449707" cy="2727385"/>
          </a:xfrm>
          <a:prstGeom prst="rect">
            <a:avLst/>
          </a:prstGeom>
          <a:noFill/>
          <a:ln w="9525">
            <a:noFill/>
            <a:miter lim="800000"/>
            <a:headEnd/>
            <a:tailEnd/>
          </a:ln>
        </p:spPr>
      </p:pic>
    </p:spTree>
    <p:extLst>
      <p:ext uri="{BB962C8B-B14F-4D97-AF65-F5344CB8AC3E}">
        <p14:creationId xmlns:p14="http://schemas.microsoft.com/office/powerpoint/2010/main" val="26495727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800" dirty="0">
                <a:solidFill>
                  <a:schemeClr val="bg1">
                    <a:lumMod val="95000"/>
                  </a:schemeClr>
                </a:solidFill>
              </a:rPr>
              <a:t>&gt;&gt;Slide 3 </a:t>
            </a:r>
            <a:br>
              <a:rPr lang="en-US" sz="800" dirty="0">
                <a:solidFill>
                  <a:schemeClr val="bg1">
                    <a:lumMod val="95000"/>
                  </a:schemeClr>
                </a:solidFill>
              </a:rPr>
            </a:br>
            <a:r>
              <a:rPr lang="en-US" dirty="0"/>
              <a:t>Welcome and Housekeeping</a:t>
            </a:r>
          </a:p>
        </p:txBody>
      </p:sp>
      <p:sp>
        <p:nvSpPr>
          <p:cNvPr id="2" name="Content Placeholder 1"/>
          <p:cNvSpPr>
            <a:spLocks noGrp="1"/>
          </p:cNvSpPr>
          <p:nvPr>
            <p:ph idx="1"/>
          </p:nvPr>
        </p:nvSpPr>
        <p:spPr/>
        <p:txBody>
          <a:bodyPr/>
          <a:lstStyle/>
          <a:p>
            <a:r>
              <a:rPr lang="en-US" dirty="0"/>
              <a:t>CART Captioning &amp; ASL Interpreters are available.</a:t>
            </a:r>
          </a:p>
          <a:p>
            <a:r>
              <a:rPr lang="en-US" dirty="0"/>
              <a:t>We will have audience Q&amp;A today.  You may submit a question through: </a:t>
            </a:r>
          </a:p>
          <a:p>
            <a:pPr lvl="1"/>
            <a:r>
              <a:rPr lang="en-US" dirty="0"/>
              <a:t>Zoom Q&amp;A Tab</a:t>
            </a:r>
          </a:p>
          <a:p>
            <a:pPr lvl="1"/>
            <a:r>
              <a:rPr lang="en-US" dirty="0"/>
              <a:t>Phone callers only may press *9 on their keypad</a:t>
            </a:r>
          </a:p>
          <a:p>
            <a:r>
              <a:rPr lang="en-US" dirty="0"/>
              <a:t>Submit questions anytime, but we will wait for our Q&amp;A break to address them.</a:t>
            </a:r>
          </a:p>
          <a:p>
            <a:r>
              <a:rPr lang="en-US" dirty="0"/>
              <a:t>Please fill out the evaluation after today’s event.</a:t>
            </a:r>
          </a:p>
        </p:txBody>
      </p:sp>
      <p:sp>
        <p:nvSpPr>
          <p:cNvPr id="3" name="Slide Number Placeholder 2"/>
          <p:cNvSpPr>
            <a:spLocks noGrp="1"/>
          </p:cNvSpPr>
          <p:nvPr>
            <p:ph type="sldNum" sz="quarter" idx="10"/>
          </p:nvPr>
        </p:nvSpPr>
        <p:spPr/>
        <p:txBody>
          <a:bodyPr/>
          <a:lstStyle/>
          <a:p>
            <a:pPr>
              <a:defRPr/>
            </a:pPr>
            <a:fld id="{F2DF5F09-D78D-44DB-A338-E90D23C46220}" type="slidenum">
              <a:rPr lang="en-US" smtClean="0"/>
              <a:pPr>
                <a:defRPr/>
              </a:pPr>
              <a:t>3</a:t>
            </a:fld>
            <a:endParaRPr lang="en-US" dirty="0"/>
          </a:p>
        </p:txBody>
      </p:sp>
    </p:spTree>
    <p:extLst>
      <p:ext uri="{BB962C8B-B14F-4D97-AF65-F5344CB8AC3E}">
        <p14:creationId xmlns:p14="http://schemas.microsoft.com/office/powerpoint/2010/main" val="8753945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74638"/>
            <a:ext cx="8458200" cy="792162"/>
          </a:xfrm>
        </p:spPr>
        <p:txBody>
          <a:bodyPr/>
          <a:lstStyle/>
          <a:p>
            <a:r>
              <a:rPr lang="en-US" sz="800" dirty="0">
                <a:solidFill>
                  <a:schemeClr val="bg1">
                    <a:lumMod val="95000"/>
                  </a:schemeClr>
                </a:solidFill>
                <a:ea typeface="+mj-lt"/>
                <a:cs typeface="+mj-lt"/>
              </a:rPr>
              <a:t>&gt;&gt;Slide 30</a:t>
            </a:r>
            <a:r>
              <a:rPr lang="en-US" sz="800" dirty="0">
                <a:solidFill>
                  <a:schemeClr val="bg1">
                    <a:lumMod val="95000"/>
                  </a:schemeClr>
                </a:solidFill>
              </a:rPr>
              <a:t/>
            </a:r>
            <a:br>
              <a:rPr lang="en-US" sz="800" dirty="0">
                <a:solidFill>
                  <a:schemeClr val="bg1">
                    <a:lumMod val="95000"/>
                  </a:schemeClr>
                </a:solidFill>
              </a:rPr>
            </a:br>
            <a:r>
              <a:rPr lang="en-US" dirty="0">
                <a:solidFill>
                  <a:srgbClr val="333399"/>
                </a:solidFill>
                <a:cs typeface="Calibri Light"/>
              </a:rPr>
              <a:t>Alexis Rivers</a:t>
            </a:r>
            <a:endParaRPr lang="en-US" i="1" dirty="0">
              <a:solidFill>
                <a:srgbClr val="FF0000"/>
              </a:solidFill>
              <a:cs typeface="Calibri Light"/>
            </a:endParaRPr>
          </a:p>
        </p:txBody>
      </p:sp>
      <p:sp>
        <p:nvSpPr>
          <p:cNvPr id="6" name="Content Placeholder 5">
            <a:extLst>
              <a:ext uri="{FF2B5EF4-FFF2-40B4-BE49-F238E27FC236}">
                <a16:creationId xmlns:a16="http://schemas.microsoft.com/office/drawing/2014/main" id="{12125722-DEDE-A08D-91A7-9D5E64C601B2}"/>
              </a:ext>
            </a:extLst>
          </p:cNvPr>
          <p:cNvSpPr>
            <a:spLocks noGrp="1"/>
          </p:cNvSpPr>
          <p:nvPr>
            <p:ph sz="half" idx="1"/>
          </p:nvPr>
        </p:nvSpPr>
        <p:spPr>
          <a:xfrm>
            <a:off x="533400" y="990600"/>
            <a:ext cx="4800600" cy="5440362"/>
          </a:xfrm>
        </p:spPr>
        <p:txBody>
          <a:bodyPr/>
          <a:lstStyle/>
          <a:p>
            <a:pPr marL="285750" indent="-285750"/>
            <a:r>
              <a:rPr lang="en-US" sz="2100" dirty="0">
                <a:ea typeface="Calibri" panose="020F0502020204030204"/>
                <a:cs typeface="Calibri" panose="020F0502020204030204"/>
              </a:rPr>
              <a:t>Age: 21</a:t>
            </a:r>
            <a:endParaRPr lang="en-US" sz="2100" dirty="0"/>
          </a:p>
          <a:p>
            <a:pPr marL="285750" indent="-285750"/>
            <a:r>
              <a:rPr lang="en-US" sz="2100" dirty="0">
                <a:ea typeface="Calibri" panose="020F0502020204030204"/>
                <a:cs typeface="Calibri" panose="020F0502020204030204"/>
              </a:rPr>
              <a:t>Pronouns: She/They</a:t>
            </a:r>
          </a:p>
          <a:p>
            <a:pPr marL="285750" indent="-285750"/>
            <a:r>
              <a:rPr lang="en-US" sz="2100" dirty="0">
                <a:ea typeface="Calibri" panose="020F0502020204030204"/>
                <a:cs typeface="Calibri" panose="020F0502020204030204"/>
              </a:rPr>
              <a:t>Hobbies: Reading Manga, Watching Anime, and Roller Skating</a:t>
            </a:r>
          </a:p>
          <a:p>
            <a:pPr marL="285750" indent="-285750"/>
            <a:r>
              <a:rPr lang="en-US" sz="2100" dirty="0">
                <a:ea typeface="Calibri" panose="020F0502020204030204"/>
                <a:cs typeface="Calibri" panose="020F0502020204030204"/>
              </a:rPr>
              <a:t>Leadership Development:</a:t>
            </a:r>
          </a:p>
          <a:p>
            <a:pPr lvl="1">
              <a:buFontTx/>
              <a:buChar char="•"/>
            </a:pPr>
            <a:r>
              <a:rPr lang="en-US" sz="2100" dirty="0">
                <a:cs typeface="Calibri" panose="020F0502020204030204"/>
              </a:rPr>
              <a:t>Youth Leadership Forum </a:t>
            </a:r>
          </a:p>
          <a:p>
            <a:pPr lvl="1">
              <a:buFontTx/>
              <a:buChar char="•"/>
            </a:pPr>
            <a:r>
              <a:rPr lang="en-US" sz="2100" dirty="0">
                <a:ea typeface="Calibri" panose="020F0502020204030204"/>
                <a:cs typeface="Calibri" panose="020F0502020204030204"/>
              </a:rPr>
              <a:t>Equip</a:t>
            </a:r>
          </a:p>
          <a:p>
            <a:r>
              <a:rPr lang="en-US" sz="2100" dirty="0">
                <a:ea typeface="Calibri" panose="020F0502020204030204"/>
                <a:cs typeface="Calibri" panose="020F0502020204030204"/>
              </a:rPr>
              <a:t>To change some of the language and bring awareness to intersectionality.  I would like to further spread the Independent Living philosophy with others by developing more inclusive and accessible events.</a:t>
            </a:r>
            <a:endParaRPr lang="en-US" sz="2100" dirty="0"/>
          </a:p>
        </p:txBody>
      </p:sp>
      <p:sp>
        <p:nvSpPr>
          <p:cNvPr id="3" name="Slide Number Placeholder 2"/>
          <p:cNvSpPr>
            <a:spLocks noGrp="1"/>
          </p:cNvSpPr>
          <p:nvPr>
            <p:ph type="sldNum" sz="quarter" idx="10"/>
          </p:nvPr>
        </p:nvSpPr>
        <p:spPr/>
        <p:txBody>
          <a:bodyPr/>
          <a:lstStyle/>
          <a:p>
            <a:pPr>
              <a:defRPr/>
            </a:pPr>
            <a:fld id="{F2DF5F09-D78D-44DB-A338-E90D23C46220}" type="slidenum">
              <a:rPr lang="en-US" smtClean="0"/>
              <a:pPr>
                <a:defRPr/>
              </a:pPr>
              <a:t>30</a:t>
            </a:fld>
            <a:endParaRPr lang="en-US" dirty="0"/>
          </a:p>
        </p:txBody>
      </p:sp>
      <p:pic>
        <p:nvPicPr>
          <p:cNvPr id="5" name="Picture 5" descr="Alexis is a young Black woman standing in front of a blurred background of a street, green trees, and the state house. She is holding a sign with green letters that says, 'I Trust Medical Science.'&quot;">
            <a:extLst>
              <a:ext uri="{FF2B5EF4-FFF2-40B4-BE49-F238E27FC236}">
                <a16:creationId xmlns:a16="http://schemas.microsoft.com/office/drawing/2014/main" id="{2C5912FA-C10F-6ACE-45AA-256A055CCC80}"/>
              </a:ext>
            </a:extLst>
          </p:cNvPr>
          <p:cNvPicPr>
            <a:picLocks noChangeAspect="1"/>
          </p:cNvPicPr>
          <p:nvPr/>
        </p:nvPicPr>
        <p:blipFill>
          <a:blip r:embed="rId2"/>
          <a:stretch>
            <a:fillRect/>
          </a:stretch>
        </p:blipFill>
        <p:spPr>
          <a:xfrm>
            <a:off x="5157291" y="1117977"/>
            <a:ext cx="3481018" cy="2311023"/>
          </a:xfrm>
          <a:prstGeom prst="rect">
            <a:avLst/>
          </a:prstGeom>
        </p:spPr>
      </p:pic>
    </p:spTree>
    <p:extLst>
      <p:ext uri="{BB962C8B-B14F-4D97-AF65-F5344CB8AC3E}">
        <p14:creationId xmlns:p14="http://schemas.microsoft.com/office/powerpoint/2010/main" val="23810984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9394" y="304800"/>
            <a:ext cx="7239000" cy="792162"/>
          </a:xfrm>
        </p:spPr>
        <p:txBody>
          <a:bodyPr/>
          <a:lstStyle/>
          <a:p>
            <a:r>
              <a:rPr lang="en-US" sz="800" dirty="0">
                <a:solidFill>
                  <a:schemeClr val="bg1">
                    <a:lumMod val="95000"/>
                  </a:schemeClr>
                </a:solidFill>
                <a:ea typeface="+mj-lt"/>
                <a:cs typeface="+mj-lt"/>
              </a:rPr>
              <a:t>&gt;&gt;Slide 31</a:t>
            </a:r>
            <a:r>
              <a:rPr lang="en-US" sz="800" dirty="0">
                <a:solidFill>
                  <a:schemeClr val="bg1">
                    <a:lumMod val="95000"/>
                  </a:schemeClr>
                </a:solidFill>
              </a:rPr>
              <a:t/>
            </a:r>
            <a:br>
              <a:rPr lang="en-US" sz="800" dirty="0">
                <a:solidFill>
                  <a:schemeClr val="bg1">
                    <a:lumMod val="95000"/>
                  </a:schemeClr>
                </a:solidFill>
              </a:rPr>
            </a:br>
            <a:r>
              <a:rPr lang="en-US" dirty="0">
                <a:solidFill>
                  <a:srgbClr val="333399"/>
                </a:solidFill>
                <a:cs typeface="Calibri Light"/>
              </a:rPr>
              <a:t>Jack Symonette</a:t>
            </a:r>
            <a:endParaRPr lang="en-US" i="1" dirty="0">
              <a:solidFill>
                <a:srgbClr val="FF0000"/>
              </a:solidFill>
              <a:cs typeface="Calibri Light"/>
            </a:endParaRPr>
          </a:p>
        </p:txBody>
      </p:sp>
      <p:sp>
        <p:nvSpPr>
          <p:cNvPr id="5" name="Content Placeholder 4">
            <a:extLst>
              <a:ext uri="{FF2B5EF4-FFF2-40B4-BE49-F238E27FC236}">
                <a16:creationId xmlns:a16="http://schemas.microsoft.com/office/drawing/2014/main" id="{E5CDE878-455F-A949-79B4-C61DB2B2A541}"/>
              </a:ext>
            </a:extLst>
          </p:cNvPr>
          <p:cNvSpPr>
            <a:spLocks noGrp="1"/>
          </p:cNvSpPr>
          <p:nvPr>
            <p:ph sz="half" idx="1"/>
          </p:nvPr>
        </p:nvSpPr>
        <p:spPr>
          <a:xfrm>
            <a:off x="589393" y="1066800"/>
            <a:ext cx="4688375" cy="5307302"/>
          </a:xfrm>
        </p:spPr>
        <p:txBody>
          <a:bodyPr/>
          <a:lstStyle/>
          <a:p>
            <a:pPr marL="285750" indent="-285750"/>
            <a:r>
              <a:rPr lang="en-US" sz="2100" dirty="0">
                <a:ea typeface="Calibri" panose="020F0502020204030204"/>
                <a:cs typeface="Calibri" panose="020F0502020204030204"/>
              </a:rPr>
              <a:t>Age: 21</a:t>
            </a:r>
            <a:endParaRPr lang="en-US" sz="2100" dirty="0"/>
          </a:p>
          <a:p>
            <a:pPr marL="285750" indent="-285750"/>
            <a:r>
              <a:rPr lang="en-US" sz="2100" dirty="0">
                <a:ea typeface="Calibri" panose="020F0502020204030204"/>
                <a:cs typeface="Calibri" panose="020F0502020204030204"/>
              </a:rPr>
              <a:t>Pronouns: He/Him</a:t>
            </a:r>
          </a:p>
          <a:p>
            <a:pPr marL="285750" indent="-285750"/>
            <a:r>
              <a:rPr lang="en-US" sz="2100" dirty="0">
                <a:ea typeface="Calibri" panose="020F0502020204030204"/>
                <a:cs typeface="Calibri" panose="020F0502020204030204"/>
              </a:rPr>
              <a:t>Hobbies: Video Games</a:t>
            </a:r>
          </a:p>
          <a:p>
            <a:pPr marL="285750" indent="-285750"/>
            <a:r>
              <a:rPr lang="en-US" sz="2100" dirty="0">
                <a:ea typeface="Calibri" panose="020F0502020204030204"/>
                <a:cs typeface="Calibri" panose="020F0502020204030204"/>
              </a:rPr>
              <a:t>Leadership Development:</a:t>
            </a:r>
          </a:p>
          <a:p>
            <a:pPr lvl="1">
              <a:buFontTx/>
              <a:buChar char="•"/>
            </a:pPr>
            <a:r>
              <a:rPr lang="en-US" sz="2100" dirty="0">
                <a:cs typeface="Calibri" panose="020F0502020204030204"/>
              </a:rPr>
              <a:t>Youth Leadership Forum</a:t>
            </a:r>
          </a:p>
          <a:p>
            <a:pPr lvl="1">
              <a:buFontTx/>
              <a:buChar char="•"/>
            </a:pPr>
            <a:r>
              <a:rPr lang="en-US" sz="2100" dirty="0">
                <a:cs typeface="Calibri" panose="020F0502020204030204"/>
              </a:rPr>
              <a:t>Project Search</a:t>
            </a:r>
          </a:p>
          <a:p>
            <a:pPr lvl="1">
              <a:buFontTx/>
              <a:buChar char="•"/>
            </a:pPr>
            <a:r>
              <a:rPr lang="en-US" sz="2100" dirty="0">
                <a:ea typeface="Calibri" panose="020F0502020204030204"/>
                <a:cs typeface="Calibri" panose="020F0502020204030204"/>
              </a:rPr>
              <a:t>Equip</a:t>
            </a:r>
          </a:p>
          <a:p>
            <a:pPr lvl="1">
              <a:buFontTx/>
              <a:buChar char="•"/>
            </a:pPr>
            <a:r>
              <a:rPr lang="en-US" sz="2100" dirty="0">
                <a:ea typeface="Calibri" panose="020F0502020204030204"/>
                <a:cs typeface="Calibri" panose="020F0502020204030204"/>
              </a:rPr>
              <a:t>Charleston County Sheriff's Office</a:t>
            </a:r>
          </a:p>
          <a:p>
            <a:pPr marL="285750" indent="-285750"/>
            <a:r>
              <a:rPr lang="en-US" sz="2100" dirty="0">
                <a:ea typeface="Calibri" panose="020F0502020204030204"/>
                <a:cs typeface="Calibri" panose="020F0502020204030204"/>
              </a:rPr>
              <a:t>I want to bring the independent living philosophy to places that it has not traditionally been.  For example, in my job with the Charleston County Sheriff's Department.</a:t>
            </a:r>
            <a:endParaRPr lang="en-US" sz="2100" dirty="0"/>
          </a:p>
        </p:txBody>
      </p:sp>
      <p:sp>
        <p:nvSpPr>
          <p:cNvPr id="3" name="Slide Number Placeholder 2"/>
          <p:cNvSpPr>
            <a:spLocks noGrp="1"/>
          </p:cNvSpPr>
          <p:nvPr>
            <p:ph type="sldNum" sz="quarter" idx="10"/>
          </p:nvPr>
        </p:nvSpPr>
        <p:spPr/>
        <p:txBody>
          <a:bodyPr/>
          <a:lstStyle/>
          <a:p>
            <a:pPr>
              <a:defRPr/>
            </a:pPr>
            <a:fld id="{F2DF5F09-D78D-44DB-A338-E90D23C46220}" type="slidenum">
              <a:rPr lang="en-US" smtClean="0"/>
              <a:pPr>
                <a:defRPr/>
              </a:pPr>
              <a:t>31</a:t>
            </a:fld>
            <a:endParaRPr lang="en-US"/>
          </a:p>
        </p:txBody>
      </p:sp>
      <p:pic>
        <p:nvPicPr>
          <p:cNvPr id="2" name="Picture 4" descr="Jack is a Black person light skin and cropped hair. He is wearing glasses and a shirt that says YLF. He has his arms crossed and he is smiling in front of a sign covered in signatures. ">
            <a:extLst>
              <a:ext uri="{FF2B5EF4-FFF2-40B4-BE49-F238E27FC236}">
                <a16:creationId xmlns:a16="http://schemas.microsoft.com/office/drawing/2014/main" id="{C828DA24-DBE5-C14E-D5E1-67B7E43108F9}"/>
              </a:ext>
            </a:extLst>
          </p:cNvPr>
          <p:cNvPicPr>
            <a:picLocks noChangeAspect="1"/>
          </p:cNvPicPr>
          <p:nvPr/>
        </p:nvPicPr>
        <p:blipFill>
          <a:blip r:embed="rId2"/>
          <a:stretch>
            <a:fillRect/>
          </a:stretch>
        </p:blipFill>
        <p:spPr>
          <a:xfrm>
            <a:off x="5277769" y="1219200"/>
            <a:ext cx="3276837" cy="3268892"/>
          </a:xfrm>
          <a:prstGeom prst="rect">
            <a:avLst/>
          </a:prstGeom>
        </p:spPr>
      </p:pic>
    </p:spTree>
    <p:extLst>
      <p:ext uri="{BB962C8B-B14F-4D97-AF65-F5344CB8AC3E}">
        <p14:creationId xmlns:p14="http://schemas.microsoft.com/office/powerpoint/2010/main" val="36239181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274638"/>
            <a:ext cx="8382000" cy="792162"/>
          </a:xfrm>
        </p:spPr>
        <p:txBody>
          <a:bodyPr/>
          <a:lstStyle/>
          <a:p>
            <a:r>
              <a:rPr lang="en-US" sz="800" dirty="0">
                <a:solidFill>
                  <a:schemeClr val="bg1">
                    <a:lumMod val="95000"/>
                  </a:schemeClr>
                </a:solidFill>
              </a:rPr>
              <a:t>&gt;&gt;Slide 32</a:t>
            </a:r>
            <a:br>
              <a:rPr lang="en-US" sz="800" dirty="0">
                <a:solidFill>
                  <a:schemeClr val="bg1">
                    <a:lumMod val="95000"/>
                  </a:schemeClr>
                </a:solidFill>
              </a:rPr>
            </a:br>
            <a:r>
              <a:rPr lang="en-US" dirty="0"/>
              <a:t>Evaluation Survey</a:t>
            </a:r>
            <a:endParaRPr lang="en-US" sz="2400" b="0" dirty="0"/>
          </a:p>
        </p:txBody>
      </p:sp>
      <p:sp>
        <p:nvSpPr>
          <p:cNvPr id="2" name="Content Placeholder 1"/>
          <p:cNvSpPr>
            <a:spLocks noGrp="1"/>
          </p:cNvSpPr>
          <p:nvPr>
            <p:ph idx="1"/>
          </p:nvPr>
        </p:nvSpPr>
        <p:spPr>
          <a:xfrm>
            <a:off x="304800" y="1219200"/>
            <a:ext cx="8382000" cy="5029200"/>
          </a:xfrm>
        </p:spPr>
        <p:txBody>
          <a:bodyPr/>
          <a:lstStyle/>
          <a:p>
            <a:pPr marL="0" indent="0">
              <a:buNone/>
            </a:pPr>
            <a:r>
              <a:rPr lang="en-US" dirty="0"/>
              <a:t>We appreciate your feedback! Look for the link in the Chat for your convenience as we approach the end of the presentation. </a:t>
            </a:r>
          </a:p>
          <a:p>
            <a:pPr marL="0" indent="0">
              <a:buNone/>
            </a:pPr>
            <a:endParaRPr lang="en-US" dirty="0"/>
          </a:p>
          <a:p>
            <a:pPr marL="0" indent="0">
              <a:buNone/>
            </a:pPr>
            <a:r>
              <a:rPr lang="en-US" i="1" dirty="0">
                <a:solidFill>
                  <a:srgbClr val="FF0000"/>
                </a:solidFill>
                <a:hlinkClick r:id="rId2"/>
              </a:rPr>
              <a:t>https://</a:t>
            </a:r>
            <a:r>
              <a:rPr lang="en-US" i="1" dirty="0" smtClean="0">
                <a:solidFill>
                  <a:srgbClr val="FF0000"/>
                </a:solidFill>
                <a:hlinkClick r:id="rId2"/>
              </a:rPr>
              <a:t>uthtmc.az1.qualtrics.com/jfe/form/SV_do2k0McGrs1WSwu</a:t>
            </a:r>
            <a:r>
              <a:rPr lang="en-US" i="1" dirty="0" smtClean="0">
                <a:solidFill>
                  <a:srgbClr val="FF0000"/>
                </a:solidFill>
              </a:rPr>
              <a:t> </a:t>
            </a:r>
            <a:endParaRPr lang="en-US" i="1" dirty="0">
              <a:solidFill>
                <a:srgbClr val="FF0000"/>
              </a:solidFill>
            </a:endParaRPr>
          </a:p>
        </p:txBody>
      </p:sp>
      <p:sp>
        <p:nvSpPr>
          <p:cNvPr id="5" name="Slide Number Placeholder 4"/>
          <p:cNvSpPr>
            <a:spLocks noGrp="1"/>
          </p:cNvSpPr>
          <p:nvPr>
            <p:ph type="sldNum" sz="quarter" idx="10"/>
          </p:nvPr>
        </p:nvSpPr>
        <p:spPr/>
        <p:txBody>
          <a:bodyPr/>
          <a:lstStyle/>
          <a:p>
            <a:pPr>
              <a:defRPr/>
            </a:pPr>
            <a:fld id="{F2DF5F09-D78D-44DB-A338-E90D23C46220}" type="slidenum">
              <a:rPr lang="en-US" smtClean="0"/>
              <a:pPr>
                <a:defRPr/>
              </a:pPr>
              <a:t>32</a:t>
            </a:fld>
            <a:endParaRPr lang="en-US"/>
          </a:p>
        </p:txBody>
      </p:sp>
    </p:spTree>
    <p:extLst>
      <p:ext uri="{BB962C8B-B14F-4D97-AF65-F5344CB8AC3E}">
        <p14:creationId xmlns:p14="http://schemas.microsoft.com/office/powerpoint/2010/main" val="29125212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800" dirty="0">
                <a:solidFill>
                  <a:schemeClr val="bg1">
                    <a:lumMod val="95000"/>
                  </a:schemeClr>
                </a:solidFill>
              </a:rPr>
              <a:t>&gt;&gt;Slide 33 </a:t>
            </a:r>
            <a:br>
              <a:rPr lang="en-US" sz="800" dirty="0">
                <a:solidFill>
                  <a:schemeClr val="bg1">
                    <a:lumMod val="95000"/>
                  </a:schemeClr>
                </a:solidFill>
              </a:rPr>
            </a:br>
            <a:r>
              <a:rPr lang="en-US" sz="800" dirty="0">
                <a:solidFill>
                  <a:schemeClr val="bg1">
                    <a:lumMod val="95000"/>
                  </a:schemeClr>
                </a:solidFill>
              </a:rPr>
              <a:t> </a:t>
            </a:r>
            <a:r>
              <a:rPr lang="en-US" dirty="0"/>
              <a:t>Questions for Youth Panel?</a:t>
            </a:r>
            <a:endParaRPr lang="en-US" i="1" dirty="0">
              <a:solidFill>
                <a:srgbClr val="FF0000"/>
              </a:solidFill>
            </a:endParaRPr>
          </a:p>
        </p:txBody>
      </p:sp>
      <p:sp>
        <p:nvSpPr>
          <p:cNvPr id="3" name="Slide Number Placeholder 2"/>
          <p:cNvSpPr>
            <a:spLocks noGrp="1"/>
          </p:cNvSpPr>
          <p:nvPr>
            <p:ph type="sldNum" sz="quarter" idx="10"/>
          </p:nvPr>
        </p:nvSpPr>
        <p:spPr/>
        <p:txBody>
          <a:bodyPr/>
          <a:lstStyle/>
          <a:p>
            <a:pPr>
              <a:defRPr/>
            </a:pPr>
            <a:fld id="{F2DF5F09-D78D-44DB-A338-E90D23C46220}" type="slidenum">
              <a:rPr lang="en-US" smtClean="0"/>
              <a:pPr>
                <a:defRPr/>
              </a:pPr>
              <a:t>33</a:t>
            </a:fld>
            <a:endParaRPr lang="en-US"/>
          </a:p>
        </p:txBody>
      </p:sp>
    </p:spTree>
    <p:extLst>
      <p:ext uri="{BB962C8B-B14F-4D97-AF65-F5344CB8AC3E}">
        <p14:creationId xmlns:p14="http://schemas.microsoft.com/office/powerpoint/2010/main" val="10299897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D7A568-4330-4732-823B-21BD848F0AD0}"/>
              </a:ext>
            </a:extLst>
          </p:cNvPr>
          <p:cNvSpPr>
            <a:spLocks noGrp="1"/>
          </p:cNvSpPr>
          <p:nvPr>
            <p:ph idx="1"/>
          </p:nvPr>
        </p:nvSpPr>
        <p:spPr/>
        <p:txBody>
          <a:bodyPr/>
          <a:lstStyle/>
          <a:p>
            <a:r>
              <a:rPr lang="en-US" sz="2400" b="0" dirty="0"/>
              <a:t>Kimberly Tissot – ktissot@able-sc.org</a:t>
            </a:r>
            <a:endParaRPr lang="en-US" sz="2400" dirty="0"/>
          </a:p>
          <a:p>
            <a:r>
              <a:rPr lang="en-US" dirty="0"/>
              <a:t>Aaron Baier – abaier@able-sc.org</a:t>
            </a:r>
          </a:p>
          <a:p>
            <a:r>
              <a:rPr lang="en-US" dirty="0"/>
              <a:t>Wednesday Jones – wjones@able-sc.org</a:t>
            </a:r>
          </a:p>
          <a:p>
            <a:r>
              <a:rPr lang="en-US" dirty="0"/>
              <a:t>Alexis Rivers – arivers@able-sc.org</a:t>
            </a:r>
          </a:p>
          <a:p>
            <a:r>
              <a:rPr lang="en-US" dirty="0"/>
              <a:t>Jack Symonette – jsymonette@able-sc.org</a:t>
            </a:r>
          </a:p>
        </p:txBody>
      </p:sp>
      <p:sp>
        <p:nvSpPr>
          <p:cNvPr id="3" name="Slide Number Placeholder 2">
            <a:extLst>
              <a:ext uri="{FF2B5EF4-FFF2-40B4-BE49-F238E27FC236}">
                <a16:creationId xmlns:a16="http://schemas.microsoft.com/office/drawing/2014/main" id="{7E50A66E-6645-36A1-F540-D21514C7E3CE}"/>
              </a:ext>
            </a:extLst>
          </p:cNvPr>
          <p:cNvSpPr>
            <a:spLocks noGrp="1"/>
          </p:cNvSpPr>
          <p:nvPr>
            <p:ph type="sldNum" sz="quarter" idx="10"/>
          </p:nvPr>
        </p:nvSpPr>
        <p:spPr/>
        <p:txBody>
          <a:bodyPr/>
          <a:lstStyle/>
          <a:p>
            <a:pPr>
              <a:defRPr/>
            </a:pPr>
            <a:fld id="{F2DF5F09-D78D-44DB-A338-E90D23C46220}" type="slidenum">
              <a:rPr lang="en-US" smtClean="0"/>
              <a:pPr>
                <a:defRPr/>
              </a:pPr>
              <a:t>34</a:t>
            </a:fld>
            <a:endParaRPr lang="en-US"/>
          </a:p>
        </p:txBody>
      </p:sp>
      <p:sp>
        <p:nvSpPr>
          <p:cNvPr id="4" name="Title 3">
            <a:extLst>
              <a:ext uri="{FF2B5EF4-FFF2-40B4-BE49-F238E27FC236}">
                <a16:creationId xmlns:a16="http://schemas.microsoft.com/office/drawing/2014/main" id="{84BD1D79-1DD0-D9F0-445F-CB43D626B8C6}"/>
              </a:ext>
            </a:extLst>
          </p:cNvPr>
          <p:cNvSpPr>
            <a:spLocks noGrp="1"/>
          </p:cNvSpPr>
          <p:nvPr>
            <p:ph type="title"/>
          </p:nvPr>
        </p:nvSpPr>
        <p:spPr>
          <a:xfrm>
            <a:off x="304800" y="274638"/>
            <a:ext cx="7620000" cy="792162"/>
          </a:xfrm>
        </p:spPr>
        <p:txBody>
          <a:bodyPr/>
          <a:lstStyle/>
          <a:p>
            <a:r>
              <a:rPr lang="en-US" sz="500" dirty="0">
                <a:solidFill>
                  <a:schemeClr val="bg1">
                    <a:lumMod val="95000"/>
                  </a:schemeClr>
                </a:solidFill>
              </a:rPr>
              <a:t>&gt;&gt;Slide 34</a:t>
            </a:r>
            <a:r>
              <a:rPr lang="en-US" dirty="0">
                <a:solidFill>
                  <a:schemeClr val="bg1">
                    <a:lumMod val="95000"/>
                  </a:schemeClr>
                </a:solidFill>
              </a:rPr>
              <a:t/>
            </a:r>
            <a:br>
              <a:rPr lang="en-US" dirty="0">
                <a:solidFill>
                  <a:schemeClr val="bg1">
                    <a:lumMod val="95000"/>
                  </a:schemeClr>
                </a:solidFill>
              </a:rPr>
            </a:br>
            <a:r>
              <a:rPr lang="en-US" dirty="0"/>
              <a:t>Contact your presenters</a:t>
            </a:r>
          </a:p>
        </p:txBody>
      </p:sp>
    </p:spTree>
    <p:extLst>
      <p:ext uri="{BB962C8B-B14F-4D97-AF65-F5344CB8AC3E}">
        <p14:creationId xmlns:p14="http://schemas.microsoft.com/office/powerpoint/2010/main" val="4644425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274638"/>
            <a:ext cx="8382000" cy="792162"/>
          </a:xfrm>
        </p:spPr>
        <p:txBody>
          <a:bodyPr/>
          <a:lstStyle/>
          <a:p>
            <a:r>
              <a:rPr lang="en-US" sz="800" dirty="0">
                <a:solidFill>
                  <a:schemeClr val="bg1">
                    <a:lumMod val="95000"/>
                  </a:schemeClr>
                </a:solidFill>
              </a:rPr>
              <a:t>&gt;&gt;Slide 35</a:t>
            </a:r>
            <a:br>
              <a:rPr lang="en-US" sz="800" dirty="0">
                <a:solidFill>
                  <a:schemeClr val="bg1">
                    <a:lumMod val="95000"/>
                  </a:schemeClr>
                </a:solidFill>
              </a:rPr>
            </a:br>
            <a:r>
              <a:rPr lang="en-US" dirty="0"/>
              <a:t>Final Questions and Evaluation Survey</a:t>
            </a:r>
            <a:endParaRPr lang="en-US" sz="2400" b="0" dirty="0"/>
          </a:p>
        </p:txBody>
      </p:sp>
      <p:sp>
        <p:nvSpPr>
          <p:cNvPr id="2" name="Content Placeholder 1"/>
          <p:cNvSpPr>
            <a:spLocks noGrp="1"/>
          </p:cNvSpPr>
          <p:nvPr>
            <p:ph idx="1"/>
          </p:nvPr>
        </p:nvSpPr>
        <p:spPr/>
        <p:txBody>
          <a:bodyPr/>
          <a:lstStyle/>
          <a:p>
            <a:r>
              <a:rPr lang="en-US" dirty="0"/>
              <a:t>Any final questions?</a:t>
            </a:r>
          </a:p>
          <a:p>
            <a:r>
              <a:rPr lang="en-US" dirty="0"/>
              <a:t>Directly following the presentation, you will see a short evaluation survey to complete on your screen. We appreciate your feedback!</a:t>
            </a:r>
          </a:p>
          <a:p>
            <a:endParaRPr lang="en-US" i="1" dirty="0">
              <a:solidFill>
                <a:srgbClr val="FF0000"/>
              </a:solidFill>
            </a:endParaRPr>
          </a:p>
          <a:p>
            <a:pPr marL="0" indent="0">
              <a:buNone/>
            </a:pPr>
            <a:r>
              <a:rPr lang="en-US" i="1" dirty="0">
                <a:solidFill>
                  <a:srgbClr val="FF0000"/>
                </a:solidFill>
                <a:hlinkClick r:id="rId2"/>
              </a:rPr>
              <a:t>https://</a:t>
            </a:r>
            <a:r>
              <a:rPr lang="en-US" i="1" dirty="0" smtClean="0">
                <a:solidFill>
                  <a:srgbClr val="FF0000"/>
                </a:solidFill>
                <a:hlinkClick r:id="rId2"/>
              </a:rPr>
              <a:t>uthtmc.az1.qualtrics.com/jfe/form/SV_do2k0McGrs1WSwu</a:t>
            </a:r>
            <a:r>
              <a:rPr lang="en-US" i="1" dirty="0" smtClean="0">
                <a:solidFill>
                  <a:srgbClr val="FF0000"/>
                </a:solidFill>
              </a:rPr>
              <a:t> </a:t>
            </a:r>
            <a:endParaRPr lang="en-US" dirty="0"/>
          </a:p>
        </p:txBody>
      </p:sp>
      <p:sp>
        <p:nvSpPr>
          <p:cNvPr id="5" name="Slide Number Placeholder 4"/>
          <p:cNvSpPr>
            <a:spLocks noGrp="1"/>
          </p:cNvSpPr>
          <p:nvPr>
            <p:ph type="sldNum" sz="quarter" idx="10"/>
          </p:nvPr>
        </p:nvSpPr>
        <p:spPr/>
        <p:txBody>
          <a:bodyPr/>
          <a:lstStyle/>
          <a:p>
            <a:pPr>
              <a:defRPr/>
            </a:pPr>
            <a:fld id="{F2DF5F09-D78D-44DB-A338-E90D23C46220}" type="slidenum">
              <a:rPr lang="en-US" smtClean="0"/>
              <a:pPr>
                <a:defRPr/>
              </a:pPr>
              <a:t>35</a:t>
            </a:fld>
            <a:endParaRPr lang="en-US"/>
          </a:p>
        </p:txBody>
      </p:sp>
    </p:spTree>
    <p:extLst>
      <p:ext uri="{BB962C8B-B14F-4D97-AF65-F5344CB8AC3E}">
        <p14:creationId xmlns:p14="http://schemas.microsoft.com/office/powerpoint/2010/main" val="32748695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00" dirty="0">
                <a:solidFill>
                  <a:schemeClr val="accent3">
                    <a:lumMod val="95000"/>
                  </a:schemeClr>
                </a:solidFill>
                <a:latin typeface="Arial Rounded MT Bold" panose="020F0704030504030204" pitchFamily="34" charset="0"/>
              </a:rPr>
              <a:t>&gt;&gt; Slide 36</a:t>
            </a:r>
            <a:r>
              <a:rPr lang="en-US" dirty="0">
                <a:latin typeface="Arial Rounded MT Bold" panose="020F0704030504030204" pitchFamily="34" charset="0"/>
              </a:rPr>
              <a:t/>
            </a:r>
            <a:br>
              <a:rPr lang="en-US" dirty="0">
                <a:latin typeface="Arial Rounded MT Bold" panose="020F0704030504030204" pitchFamily="34" charset="0"/>
              </a:rPr>
            </a:br>
            <a:r>
              <a:rPr lang="en-US" dirty="0">
                <a:ea typeface="Arial"/>
                <a:cs typeface="Arial"/>
                <a:sym typeface="Arial"/>
              </a:rPr>
              <a:t>IL-NET Attribution</a:t>
            </a:r>
            <a:endParaRPr lang="en-US" sz="2471" dirty="0">
              <a:latin typeface="Arial Rounded MT Bold" panose="020F0704030504030204" pitchFamily="34" charset="0"/>
            </a:endParaRPr>
          </a:p>
        </p:txBody>
      </p:sp>
      <p:sp>
        <p:nvSpPr>
          <p:cNvPr id="3" name="Subtitle 2"/>
          <p:cNvSpPr>
            <a:spLocks noGrp="1"/>
          </p:cNvSpPr>
          <p:nvPr>
            <p:ph idx="1"/>
          </p:nvPr>
        </p:nvSpPr>
        <p:spPr>
          <a:xfrm>
            <a:off x="672353" y="1143001"/>
            <a:ext cx="8068235" cy="4840940"/>
          </a:xfrm>
        </p:spPr>
        <p:txBody>
          <a:bodyPr>
            <a:noAutofit/>
          </a:bodyPr>
          <a:lstStyle/>
          <a:p>
            <a:pPr marL="0" indent="0">
              <a:buNone/>
            </a:pPr>
            <a:r>
              <a:rPr lang="en-US" sz="2400" dirty="0"/>
              <a:t>The IL-NET is supported by grant numbers 90ILTA0002 and 90ISTA0002 from the U.S. Administration for Community Living, Department of Health and Human Services, Washington, D.C. 20201. Grantees undertaking projects under government sponsorship are encouraged to express freely their findings and conclusions. Points of view or opinions do not, therefore, necessarily represent official Administration for Community Living policy.</a:t>
            </a:r>
          </a:p>
        </p:txBody>
      </p:sp>
      <p:sp>
        <p:nvSpPr>
          <p:cNvPr id="4" name="Slide Number Placeholder 3"/>
          <p:cNvSpPr>
            <a:spLocks noGrp="1"/>
          </p:cNvSpPr>
          <p:nvPr>
            <p:ph type="sldNum" sz="quarter" idx="4294967295"/>
          </p:nvPr>
        </p:nvSpPr>
        <p:spPr>
          <a:xfrm>
            <a:off x="6843153" y="6290702"/>
            <a:ext cx="1996047" cy="365592"/>
          </a:xfrm>
          <a:prstGeom prst="rect">
            <a:avLst/>
          </a:prstGeom>
        </p:spPr>
        <p:txBody>
          <a:bodyPr/>
          <a:lstStyle/>
          <a:p>
            <a:fld id="{6153527D-BED1-478D-AC23-D9BDE0E418EC}" type="slidenum">
              <a:rPr lang="en-US" smtClean="0"/>
              <a:t>36</a:t>
            </a:fld>
            <a:endParaRPr lang="en-US" dirty="0"/>
          </a:p>
        </p:txBody>
      </p:sp>
    </p:spTree>
    <p:extLst>
      <p:ext uri="{BB962C8B-B14F-4D97-AF65-F5344CB8AC3E}">
        <p14:creationId xmlns:p14="http://schemas.microsoft.com/office/powerpoint/2010/main" val="55970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7696200" cy="792162"/>
          </a:xfrm>
        </p:spPr>
        <p:txBody>
          <a:bodyPr/>
          <a:lstStyle/>
          <a:p>
            <a:r>
              <a:rPr lang="en-US" sz="800" dirty="0">
                <a:solidFill>
                  <a:schemeClr val="bg1">
                    <a:lumMod val="95000"/>
                  </a:schemeClr>
                </a:solidFill>
              </a:rPr>
              <a:t>&gt;&gt;Slide 4 </a:t>
            </a:r>
            <a:br>
              <a:rPr lang="en-US" sz="800" dirty="0">
                <a:solidFill>
                  <a:schemeClr val="bg1">
                    <a:lumMod val="95000"/>
                  </a:schemeClr>
                </a:solidFill>
              </a:rPr>
            </a:br>
            <a:r>
              <a:rPr lang="en-US" dirty="0"/>
              <a:t>Meet the Presenters</a:t>
            </a:r>
          </a:p>
        </p:txBody>
      </p:sp>
      <p:sp>
        <p:nvSpPr>
          <p:cNvPr id="2" name="Content Placeholder 1"/>
          <p:cNvSpPr>
            <a:spLocks noGrp="1"/>
          </p:cNvSpPr>
          <p:nvPr>
            <p:ph idx="1"/>
          </p:nvPr>
        </p:nvSpPr>
        <p:spPr>
          <a:xfrm>
            <a:off x="533400" y="1219200"/>
            <a:ext cx="6629400" cy="5029200"/>
          </a:xfrm>
        </p:spPr>
        <p:txBody>
          <a:bodyPr/>
          <a:lstStyle/>
          <a:p>
            <a:pPr marL="0" marR="0">
              <a:spcBef>
                <a:spcPts val="0"/>
              </a:spcBef>
              <a:spcAft>
                <a:spcPts val="0"/>
              </a:spcAft>
            </a:pPr>
            <a:r>
              <a:rPr lang="en-US" dirty="0">
                <a:effectLst/>
                <a:ea typeface="Times New Roman" panose="02020603050405020304" pitchFamily="18" charset="0"/>
              </a:rPr>
              <a:t>Aaron Baier</a:t>
            </a:r>
          </a:p>
          <a:p>
            <a:pPr marL="0" marR="0">
              <a:spcBef>
                <a:spcPts val="0"/>
              </a:spcBef>
              <a:spcAft>
                <a:spcPts val="0"/>
              </a:spcAft>
            </a:pPr>
            <a:r>
              <a:rPr lang="en-US" dirty="0">
                <a:effectLst/>
                <a:ea typeface="Times New Roman" panose="02020603050405020304" pitchFamily="18" charset="0"/>
              </a:rPr>
              <a:t>Kimberly Tissot</a:t>
            </a:r>
          </a:p>
          <a:p>
            <a:pPr marL="0" marR="0" indent="0">
              <a:spcBef>
                <a:spcPts val="0"/>
              </a:spcBef>
              <a:spcAft>
                <a:spcPts val="0"/>
              </a:spcAft>
              <a:buNone/>
            </a:pPr>
            <a:endParaRPr lang="en-US" dirty="0">
              <a:effectLst/>
              <a:ea typeface="Times New Roman" panose="02020603050405020304" pitchFamily="18" charset="0"/>
            </a:endParaRPr>
          </a:p>
          <a:p>
            <a:pPr marL="0" marR="0" indent="0">
              <a:spcBef>
                <a:spcPts val="0"/>
              </a:spcBef>
              <a:spcAft>
                <a:spcPts val="0"/>
              </a:spcAft>
              <a:buNone/>
            </a:pPr>
            <a:r>
              <a:rPr lang="en-US" b="1" dirty="0">
                <a:ea typeface="Times New Roman" panose="02020603050405020304" pitchFamily="18" charset="0"/>
              </a:rPr>
              <a:t>Panelists: </a:t>
            </a:r>
            <a:endParaRPr lang="en-US" b="1" dirty="0">
              <a:effectLst/>
              <a:ea typeface="Times New Roman" panose="02020603050405020304" pitchFamily="18" charset="0"/>
            </a:endParaRPr>
          </a:p>
          <a:p>
            <a:pPr marL="0" marR="0">
              <a:spcBef>
                <a:spcPts val="0"/>
              </a:spcBef>
              <a:spcAft>
                <a:spcPts val="0"/>
              </a:spcAft>
            </a:pPr>
            <a:r>
              <a:rPr lang="en-US" dirty="0">
                <a:effectLst/>
                <a:ea typeface="Times New Roman" panose="02020603050405020304" pitchFamily="18" charset="0"/>
              </a:rPr>
              <a:t>Wednesday Jones</a:t>
            </a:r>
          </a:p>
          <a:p>
            <a:pPr marL="0" marR="0">
              <a:spcBef>
                <a:spcPts val="0"/>
              </a:spcBef>
              <a:spcAft>
                <a:spcPts val="0"/>
              </a:spcAft>
            </a:pPr>
            <a:r>
              <a:rPr lang="en-US" dirty="0">
                <a:effectLst/>
                <a:ea typeface="Times New Roman" panose="02020603050405020304" pitchFamily="18" charset="0"/>
              </a:rPr>
              <a:t>Alexis Rivers</a:t>
            </a:r>
          </a:p>
          <a:p>
            <a:r>
              <a:rPr lang="en-US" dirty="0">
                <a:effectLst/>
                <a:ea typeface="Times New Roman" panose="02020603050405020304" pitchFamily="18" charset="0"/>
              </a:rPr>
              <a:t>Jack Symonette</a:t>
            </a:r>
            <a:endParaRPr lang="en-US" dirty="0"/>
          </a:p>
        </p:txBody>
      </p:sp>
      <p:sp>
        <p:nvSpPr>
          <p:cNvPr id="3" name="Slide Number Placeholder 2"/>
          <p:cNvSpPr>
            <a:spLocks noGrp="1"/>
          </p:cNvSpPr>
          <p:nvPr>
            <p:ph type="sldNum" sz="quarter" idx="10"/>
          </p:nvPr>
        </p:nvSpPr>
        <p:spPr/>
        <p:txBody>
          <a:bodyPr/>
          <a:lstStyle/>
          <a:p>
            <a:pPr>
              <a:defRPr/>
            </a:pPr>
            <a:fld id="{F2DF5F09-D78D-44DB-A338-E90D23C46220}" type="slidenum">
              <a:rPr lang="en-US" smtClean="0"/>
              <a:pPr>
                <a:defRPr/>
              </a:pPr>
              <a:t>4</a:t>
            </a:fld>
            <a:endParaRPr lang="en-US" dirty="0"/>
          </a:p>
        </p:txBody>
      </p:sp>
    </p:spTree>
    <p:extLst>
      <p:ext uri="{BB962C8B-B14F-4D97-AF65-F5344CB8AC3E}">
        <p14:creationId xmlns:p14="http://schemas.microsoft.com/office/powerpoint/2010/main" val="13557505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48478" y="350837"/>
            <a:ext cx="7696200" cy="792162"/>
          </a:xfrm>
        </p:spPr>
        <p:txBody>
          <a:bodyPr/>
          <a:lstStyle/>
          <a:p>
            <a:r>
              <a:rPr lang="en-US" sz="800" dirty="0">
                <a:solidFill>
                  <a:schemeClr val="bg1">
                    <a:lumMod val="95000"/>
                  </a:schemeClr>
                </a:solidFill>
              </a:rPr>
              <a:t>&gt;&gt;Slide 5 </a:t>
            </a:r>
            <a:br>
              <a:rPr lang="en-US" sz="800" dirty="0">
                <a:solidFill>
                  <a:schemeClr val="bg1">
                    <a:lumMod val="95000"/>
                  </a:schemeClr>
                </a:solidFill>
              </a:rPr>
            </a:br>
            <a:r>
              <a:rPr lang="en-US" dirty="0"/>
              <a:t>What You Will Learn</a:t>
            </a:r>
            <a:endParaRPr lang="en-US" i="1" dirty="0">
              <a:solidFill>
                <a:srgbClr val="FF0000"/>
              </a:solidFill>
            </a:endParaRPr>
          </a:p>
        </p:txBody>
      </p:sp>
      <p:sp>
        <p:nvSpPr>
          <p:cNvPr id="2" name="Content Placeholder 1"/>
          <p:cNvSpPr>
            <a:spLocks noGrp="1"/>
          </p:cNvSpPr>
          <p:nvPr>
            <p:ph idx="1"/>
          </p:nvPr>
        </p:nvSpPr>
        <p:spPr>
          <a:xfrm>
            <a:off x="609600" y="1142999"/>
            <a:ext cx="7848600" cy="5241925"/>
          </a:xfrm>
        </p:spPr>
        <p:txBody>
          <a:bodyPr/>
          <a:lstStyle/>
          <a:p>
            <a:pPr>
              <a:spcBef>
                <a:spcPts val="0"/>
              </a:spcBef>
              <a:spcAft>
                <a:spcPts val="0"/>
              </a:spcAft>
            </a:pPr>
            <a:r>
              <a:rPr lang="en-US" dirty="0">
                <a:solidFill>
                  <a:srgbClr val="000000"/>
                </a:solidFill>
                <a:effectLst/>
                <a:ea typeface="Times New Roman" panose="02020603050405020304" pitchFamily="18" charset="0"/>
              </a:rPr>
              <a:t>Examples from the IL network of how leaders can emerge and grow when they are supported and given opportunities from their youth</a:t>
            </a:r>
          </a:p>
          <a:p>
            <a:pPr>
              <a:spcBef>
                <a:spcPts val="0"/>
              </a:spcBef>
              <a:spcAft>
                <a:spcPts val="0"/>
              </a:spcAft>
            </a:pPr>
            <a:r>
              <a:rPr lang="en-US" dirty="0">
                <a:ea typeface="Times New Roman" panose="02020603050405020304" pitchFamily="18" charset="0"/>
                <a:cs typeface="Tahoma"/>
              </a:rPr>
              <a:t>Examples of successful youth programming </a:t>
            </a:r>
            <a:endParaRPr lang="en-US" dirty="0">
              <a:effectLst/>
              <a:ea typeface="Times New Roman" panose="02020603050405020304" pitchFamily="18" charset="0"/>
              <a:cs typeface="Tahoma"/>
            </a:endParaRPr>
          </a:p>
          <a:p>
            <a:pPr>
              <a:spcBef>
                <a:spcPts val="0"/>
              </a:spcBef>
              <a:spcAft>
                <a:spcPts val="0"/>
              </a:spcAft>
            </a:pPr>
            <a:r>
              <a:rPr lang="en-US" dirty="0">
                <a:ea typeface="Times New Roman" panose="02020603050405020304" pitchFamily="18" charset="0"/>
                <a:cs typeface="Tahoma"/>
              </a:rPr>
              <a:t>Trends among youth with disabilities </a:t>
            </a:r>
          </a:p>
          <a:p>
            <a:pPr>
              <a:spcBef>
                <a:spcPts val="0"/>
              </a:spcBef>
              <a:spcAft>
                <a:spcPts val="0"/>
              </a:spcAft>
            </a:pPr>
            <a:r>
              <a:rPr lang="en-US" dirty="0">
                <a:ea typeface="Times New Roman" panose="02020603050405020304" pitchFamily="18" charset="0"/>
                <a:cs typeface="Tahoma"/>
              </a:rPr>
              <a:t>Strategies to empowering youth leadership </a:t>
            </a:r>
          </a:p>
          <a:p>
            <a:pPr>
              <a:spcBef>
                <a:spcPts val="0"/>
              </a:spcBef>
              <a:spcAft>
                <a:spcPts val="0"/>
              </a:spcAft>
            </a:pPr>
            <a:r>
              <a:rPr lang="en-US" dirty="0">
                <a:ea typeface="Times New Roman" panose="02020603050405020304" pitchFamily="18" charset="0"/>
                <a:cs typeface="Tahoma"/>
              </a:rPr>
              <a:t>Strategies that don’t work for youth that you should stop immediately</a:t>
            </a:r>
          </a:p>
        </p:txBody>
      </p:sp>
      <p:sp>
        <p:nvSpPr>
          <p:cNvPr id="3" name="Slide Number Placeholder 2"/>
          <p:cNvSpPr>
            <a:spLocks noGrp="1"/>
          </p:cNvSpPr>
          <p:nvPr>
            <p:ph type="sldNum" sz="quarter" idx="10"/>
          </p:nvPr>
        </p:nvSpPr>
        <p:spPr/>
        <p:txBody>
          <a:bodyPr/>
          <a:lstStyle/>
          <a:p>
            <a:pPr>
              <a:defRPr/>
            </a:pPr>
            <a:fld id="{F2DF5F09-D78D-44DB-A338-E90D23C46220}" type="slidenum">
              <a:rPr lang="en-US" smtClean="0"/>
              <a:pPr>
                <a:defRPr/>
              </a:pPr>
              <a:t>5</a:t>
            </a:fld>
            <a:endParaRPr lang="en-US" dirty="0"/>
          </a:p>
        </p:txBody>
      </p:sp>
    </p:spTree>
    <p:extLst>
      <p:ext uri="{BB962C8B-B14F-4D97-AF65-F5344CB8AC3E}">
        <p14:creationId xmlns:p14="http://schemas.microsoft.com/office/powerpoint/2010/main" val="2798995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7696200" cy="792162"/>
          </a:xfrm>
        </p:spPr>
        <p:txBody>
          <a:bodyPr/>
          <a:lstStyle/>
          <a:p>
            <a:r>
              <a:rPr lang="en-US" sz="800" dirty="0">
                <a:solidFill>
                  <a:schemeClr val="bg1">
                    <a:lumMod val="95000"/>
                  </a:schemeClr>
                </a:solidFill>
              </a:rPr>
              <a:t>&gt;&gt;Slide 6 </a:t>
            </a:r>
            <a:br>
              <a:rPr lang="en-US" sz="800" dirty="0">
                <a:solidFill>
                  <a:schemeClr val="bg1">
                    <a:lumMod val="95000"/>
                  </a:schemeClr>
                </a:solidFill>
              </a:rPr>
            </a:br>
            <a:r>
              <a:rPr lang="en-US" dirty="0"/>
              <a:t>Introductions &amp; Background</a:t>
            </a:r>
            <a:endParaRPr lang="en-US" i="1" dirty="0">
              <a:solidFill>
                <a:srgbClr val="FF0000"/>
              </a:solidFill>
            </a:endParaRPr>
          </a:p>
        </p:txBody>
      </p:sp>
      <p:sp>
        <p:nvSpPr>
          <p:cNvPr id="2" name="Content Placeholder 1"/>
          <p:cNvSpPr>
            <a:spLocks noGrp="1"/>
          </p:cNvSpPr>
          <p:nvPr>
            <p:ph idx="1"/>
          </p:nvPr>
        </p:nvSpPr>
        <p:spPr>
          <a:xfrm>
            <a:off x="304800" y="1142999"/>
            <a:ext cx="8610600" cy="5241925"/>
          </a:xfrm>
        </p:spPr>
        <p:txBody>
          <a:bodyPr/>
          <a:lstStyle/>
          <a:p>
            <a:pPr marL="685800" indent="-457200">
              <a:spcBef>
                <a:spcPts val="0"/>
              </a:spcBef>
              <a:spcAft>
                <a:spcPts val="0"/>
              </a:spcAft>
            </a:pPr>
            <a:r>
              <a:rPr lang="en-US" sz="2400" dirty="0">
                <a:ea typeface="Calibri" panose="020F0502020204030204" pitchFamily="34" charset="0"/>
                <a:cs typeface="Calibri" panose="020F0502020204030204" pitchFamily="34" charset="0"/>
              </a:rPr>
              <a:t>Hard conversations will occur during this session.</a:t>
            </a:r>
          </a:p>
          <a:p>
            <a:pPr marL="228600" indent="0">
              <a:spcBef>
                <a:spcPts val="0"/>
              </a:spcBef>
              <a:spcAft>
                <a:spcPts val="0"/>
              </a:spcAft>
              <a:buNone/>
            </a:pPr>
            <a:endParaRPr lang="en-US" sz="2400" dirty="0">
              <a:effectLst/>
              <a:ea typeface="Calibri" panose="020F0502020204030204" pitchFamily="34" charset="0"/>
              <a:cs typeface="Calibri" panose="020F0502020204030204" pitchFamily="34" charset="0"/>
            </a:endParaRPr>
          </a:p>
          <a:p>
            <a:pPr marL="685800" indent="-457200">
              <a:spcBef>
                <a:spcPts val="0"/>
              </a:spcBef>
              <a:spcAft>
                <a:spcPts val="0"/>
              </a:spcAft>
            </a:pPr>
            <a:r>
              <a:rPr lang="en-US" sz="2400" dirty="0">
                <a:effectLst/>
                <a:ea typeface="Calibri" panose="020F0502020204030204" pitchFamily="34" charset="0"/>
                <a:cs typeface="Calibri" panose="020F0502020204030204" pitchFamily="34" charset="0"/>
              </a:rPr>
              <a:t>Leaders develop from their personal and shared experiences.</a:t>
            </a:r>
          </a:p>
          <a:p>
            <a:pPr marL="685800" indent="-457200">
              <a:spcBef>
                <a:spcPts val="0"/>
              </a:spcBef>
              <a:spcAft>
                <a:spcPts val="0"/>
              </a:spcAft>
            </a:pPr>
            <a:endParaRPr lang="en-US" sz="2400" dirty="0">
              <a:ea typeface="Calibri" panose="020F0502020204030204" pitchFamily="34" charset="0"/>
              <a:cs typeface="Calibri" panose="020F0502020204030204" pitchFamily="34" charset="0"/>
            </a:endParaRPr>
          </a:p>
          <a:p>
            <a:pPr marL="685800" indent="-457200">
              <a:spcBef>
                <a:spcPts val="0"/>
              </a:spcBef>
              <a:spcAft>
                <a:spcPts val="0"/>
              </a:spcAft>
            </a:pPr>
            <a:r>
              <a:rPr lang="en-US" sz="2400" dirty="0">
                <a:ea typeface="Calibri" panose="020F0502020204030204" pitchFamily="34" charset="0"/>
                <a:cs typeface="Calibri" panose="020F0502020204030204" pitchFamily="34" charset="0"/>
              </a:rPr>
              <a:t>As peers, we can share our stories and support the next generation of leaders.</a:t>
            </a:r>
          </a:p>
          <a:p>
            <a:pPr marL="685800" indent="-457200">
              <a:spcBef>
                <a:spcPts val="0"/>
              </a:spcBef>
              <a:spcAft>
                <a:spcPts val="0"/>
              </a:spcAft>
            </a:pPr>
            <a:endParaRPr lang="en-US" sz="2400" dirty="0">
              <a:effectLst/>
              <a:ea typeface="Calibri" panose="020F0502020204030204" pitchFamily="34" charset="0"/>
              <a:cs typeface="Calibri" panose="020F0502020204030204" pitchFamily="34" charset="0"/>
            </a:endParaRPr>
          </a:p>
          <a:p>
            <a:pPr marL="685800" indent="-457200">
              <a:spcBef>
                <a:spcPts val="0"/>
              </a:spcBef>
              <a:spcAft>
                <a:spcPts val="0"/>
              </a:spcAft>
            </a:pPr>
            <a:r>
              <a:rPr lang="en-US" sz="2400" dirty="0">
                <a:effectLst/>
                <a:ea typeface="Calibri" panose="020F0502020204030204" pitchFamily="34" charset="0"/>
                <a:cs typeface="Calibri" panose="020F0502020204030204" pitchFamily="34" charset="0"/>
              </a:rPr>
              <a:t>People with disabilities are critical to leading the IL movement as this is our movement.</a:t>
            </a:r>
          </a:p>
          <a:p>
            <a:pPr marL="685800" indent="-457200">
              <a:spcBef>
                <a:spcPts val="0"/>
              </a:spcBef>
              <a:spcAft>
                <a:spcPts val="0"/>
              </a:spcAft>
            </a:pPr>
            <a:endParaRPr lang="en-US" sz="2400" dirty="0">
              <a:ea typeface="Calibri" panose="020F0502020204030204" pitchFamily="34" charset="0"/>
              <a:cs typeface="Calibri" panose="020F0502020204030204" pitchFamily="34" charset="0"/>
            </a:endParaRPr>
          </a:p>
          <a:p>
            <a:pPr marL="685800" indent="-457200">
              <a:spcBef>
                <a:spcPts val="0"/>
              </a:spcBef>
              <a:spcAft>
                <a:spcPts val="0"/>
              </a:spcAft>
            </a:pPr>
            <a:r>
              <a:rPr lang="en-US" sz="2400" dirty="0">
                <a:ea typeface="Calibri" panose="020F0502020204030204" pitchFamily="34" charset="0"/>
                <a:cs typeface="Calibri" panose="020F0502020204030204" pitchFamily="34" charset="0"/>
              </a:rPr>
              <a:t>Why do people stay in IL.</a:t>
            </a:r>
            <a:endParaRPr lang="en-US" sz="2400" dirty="0">
              <a:effectLst/>
              <a:ea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0"/>
          </p:nvPr>
        </p:nvSpPr>
        <p:spPr/>
        <p:txBody>
          <a:bodyPr/>
          <a:lstStyle/>
          <a:p>
            <a:pPr>
              <a:defRPr/>
            </a:pPr>
            <a:fld id="{F2DF5F09-D78D-44DB-A338-E90D23C46220}" type="slidenum">
              <a:rPr lang="en-US" smtClean="0"/>
              <a:pPr>
                <a:defRPr/>
              </a:pPr>
              <a:t>6</a:t>
            </a:fld>
            <a:endParaRPr lang="en-US" dirty="0"/>
          </a:p>
        </p:txBody>
      </p:sp>
    </p:spTree>
    <p:extLst>
      <p:ext uri="{BB962C8B-B14F-4D97-AF65-F5344CB8AC3E}">
        <p14:creationId xmlns:p14="http://schemas.microsoft.com/office/powerpoint/2010/main" val="1407674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274638"/>
            <a:ext cx="7696200" cy="792162"/>
          </a:xfrm>
        </p:spPr>
        <p:txBody>
          <a:bodyPr/>
          <a:lstStyle/>
          <a:p>
            <a:r>
              <a:rPr lang="en-US" sz="500" b="1" dirty="0">
                <a:solidFill>
                  <a:schemeClr val="bg1">
                    <a:lumMod val="95000"/>
                  </a:schemeClr>
                </a:solidFill>
                <a:effectLst/>
                <a:latin typeface="+mj-lt"/>
                <a:ea typeface="+mj-ea"/>
                <a:cs typeface="+mj-cs"/>
              </a:rPr>
              <a:t>&gt;&gt;Slide 7 </a:t>
            </a:r>
            <a:r>
              <a:rPr lang="en-US" sz="2800" b="1" dirty="0">
                <a:solidFill>
                  <a:schemeClr val="accent2"/>
                </a:solidFill>
                <a:effectLst/>
                <a:latin typeface="+mj-lt"/>
                <a:ea typeface="+mj-ea"/>
                <a:cs typeface="+mj-cs"/>
              </a:rPr>
              <a:t/>
            </a:r>
            <a:br>
              <a:rPr lang="en-US" sz="2800" b="1" dirty="0">
                <a:solidFill>
                  <a:schemeClr val="accent2"/>
                </a:solidFill>
                <a:effectLst/>
                <a:latin typeface="+mj-lt"/>
                <a:ea typeface="+mj-ea"/>
                <a:cs typeface="+mj-cs"/>
              </a:rPr>
            </a:br>
            <a:r>
              <a:rPr lang="en-US" dirty="0"/>
              <a:t>Aaron’s Journey</a:t>
            </a:r>
            <a:endParaRPr lang="en-US" i="1" dirty="0">
              <a:solidFill>
                <a:srgbClr val="FF0000"/>
              </a:solidFill>
            </a:endParaRPr>
          </a:p>
        </p:txBody>
      </p:sp>
      <p:sp>
        <p:nvSpPr>
          <p:cNvPr id="2" name="Content Placeholder 1"/>
          <p:cNvSpPr>
            <a:spLocks noGrp="1"/>
          </p:cNvSpPr>
          <p:nvPr>
            <p:ph idx="1"/>
          </p:nvPr>
        </p:nvSpPr>
        <p:spPr>
          <a:xfrm>
            <a:off x="2930862" y="1094509"/>
            <a:ext cx="5832138" cy="5318125"/>
          </a:xfrm>
        </p:spPr>
        <p:txBody>
          <a:bodyPr/>
          <a:lstStyle/>
          <a:p>
            <a:pPr marL="685800" indent="-457200">
              <a:spcBef>
                <a:spcPts val="0"/>
              </a:spcBef>
              <a:spcAft>
                <a:spcPts val="0"/>
              </a:spcAft>
            </a:pPr>
            <a:r>
              <a:rPr lang="en-US" sz="2250" dirty="0">
                <a:latin typeface="Arial" panose="020B0604020202020204" pitchFamily="34" charset="0"/>
                <a:ea typeface="Calibri" panose="020F0502020204030204" pitchFamily="34" charset="0"/>
                <a:cs typeface="Arial" panose="020B0604020202020204" pitchFamily="34" charset="0"/>
              </a:rPr>
              <a:t>Declared legally blind at age 16 as a result of Retinitis Pigmentosa</a:t>
            </a:r>
          </a:p>
          <a:p>
            <a:pPr marL="685800" indent="-457200">
              <a:spcBef>
                <a:spcPts val="0"/>
              </a:spcBef>
              <a:spcAft>
                <a:spcPts val="0"/>
              </a:spcAft>
            </a:pPr>
            <a:r>
              <a:rPr lang="en-US" sz="2250" dirty="0">
                <a:latin typeface="Arial" panose="020B0604020202020204" pitchFamily="34" charset="0"/>
                <a:ea typeface="Calibri" panose="020F0502020204030204" pitchFamily="34" charset="0"/>
                <a:cs typeface="Arial" panose="020B0604020202020204" pitchFamily="34" charset="0"/>
              </a:rPr>
              <a:t>Started the first youth group at age 17</a:t>
            </a:r>
          </a:p>
          <a:p>
            <a:pPr marL="685800" indent="-457200">
              <a:spcBef>
                <a:spcPts val="0"/>
              </a:spcBef>
              <a:spcAft>
                <a:spcPts val="0"/>
              </a:spcAft>
            </a:pPr>
            <a:r>
              <a:rPr lang="en-US" sz="2250" dirty="0">
                <a:latin typeface="Arial" panose="020B0604020202020204" pitchFamily="34" charset="0"/>
                <a:ea typeface="Calibri" panose="020F0502020204030204" pitchFamily="34" charset="0"/>
                <a:cs typeface="Arial" panose="020B0604020202020204" pitchFamily="34" charset="0"/>
              </a:rPr>
              <a:t>Began work in IL at age 21</a:t>
            </a:r>
          </a:p>
          <a:p>
            <a:pPr marL="685800" indent="-457200">
              <a:spcBef>
                <a:spcPts val="0"/>
              </a:spcBef>
              <a:spcAft>
                <a:spcPts val="0"/>
              </a:spcAft>
            </a:pPr>
            <a:r>
              <a:rPr lang="en-US" sz="2250" dirty="0">
                <a:latin typeface="Arial" panose="020B0604020202020204" pitchFamily="34" charset="0"/>
                <a:ea typeface="Calibri" panose="020F0502020204030204" pitchFamily="34" charset="0"/>
                <a:cs typeface="Arial" panose="020B0604020202020204" pitchFamily="34" charset="0"/>
              </a:rPr>
              <a:t>Served on a variety of IL and Youth movement Governing Boards</a:t>
            </a:r>
          </a:p>
          <a:p>
            <a:pPr marL="685800" indent="-457200">
              <a:spcBef>
                <a:spcPts val="0"/>
              </a:spcBef>
              <a:spcAft>
                <a:spcPts val="0"/>
              </a:spcAft>
            </a:pPr>
            <a:r>
              <a:rPr lang="en-US" sz="2250" dirty="0">
                <a:effectLst/>
                <a:latin typeface="Arial" panose="020B0604020202020204" pitchFamily="34" charset="0"/>
                <a:ea typeface="Calibri" panose="020F0502020204030204" pitchFamily="34" charset="0"/>
                <a:cs typeface="Arial" panose="020B0604020202020204" pitchFamily="34" charset="0"/>
              </a:rPr>
              <a:t>Served as Executive Director for Access to Independence in Cortland, NY, and served the agency in various roles over 15 years</a:t>
            </a:r>
          </a:p>
          <a:p>
            <a:pPr marL="685800" indent="-457200">
              <a:spcBef>
                <a:spcPts val="0"/>
              </a:spcBef>
              <a:spcAft>
                <a:spcPts val="0"/>
              </a:spcAft>
            </a:pPr>
            <a:r>
              <a:rPr lang="en-US" sz="2250" dirty="0">
                <a:latin typeface="Arial" panose="020B0604020202020204" pitchFamily="34" charset="0"/>
                <a:ea typeface="Calibri" panose="020F0502020204030204" pitchFamily="34" charset="0"/>
                <a:cs typeface="Arial" panose="020B0604020202020204" pitchFamily="34" charset="0"/>
              </a:rPr>
              <a:t>Currently serves as Director of Administration for Independent Living Center of the Hudson Valley in Troy, NY</a:t>
            </a:r>
            <a:endParaRPr lang="en-US" sz="2250" dirty="0">
              <a:effectLst/>
              <a:ea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0"/>
          </p:nvPr>
        </p:nvSpPr>
        <p:spPr/>
        <p:txBody>
          <a:bodyPr/>
          <a:lstStyle/>
          <a:p>
            <a:pPr>
              <a:defRPr/>
            </a:pPr>
            <a:fld id="{F2DF5F09-D78D-44DB-A338-E90D23C46220}" type="slidenum">
              <a:rPr lang="en-US" smtClean="0"/>
              <a:pPr>
                <a:defRPr/>
              </a:pPr>
              <a:t>7</a:t>
            </a:fld>
            <a:endParaRPr lang="en-US" dirty="0"/>
          </a:p>
        </p:txBody>
      </p:sp>
      <p:pic>
        <p:nvPicPr>
          <p:cNvPr id="6" name="Picture 5" descr="A white man with ginger hair who is wearing a suit (Aaron Baier) &#10;&#10;&#10;">
            <a:extLst>
              <a:ext uri="{FF2B5EF4-FFF2-40B4-BE49-F238E27FC236}">
                <a16:creationId xmlns:a16="http://schemas.microsoft.com/office/drawing/2014/main" id="{1D302E24-2674-6631-4F61-F84D9B5F6D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600" y="1219200"/>
            <a:ext cx="2548400" cy="3187347"/>
          </a:xfrm>
          <a:prstGeom prst="rect">
            <a:avLst/>
          </a:prstGeom>
        </p:spPr>
      </p:pic>
    </p:spTree>
    <p:extLst>
      <p:ext uri="{BB962C8B-B14F-4D97-AF65-F5344CB8AC3E}">
        <p14:creationId xmlns:p14="http://schemas.microsoft.com/office/powerpoint/2010/main" val="14099984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800" dirty="0">
                <a:solidFill>
                  <a:schemeClr val="bg1">
                    <a:lumMod val="95000"/>
                  </a:schemeClr>
                </a:solidFill>
              </a:rPr>
              <a:t>&gt;&gt;Slide 8 </a:t>
            </a:r>
            <a:br>
              <a:rPr lang="en-US" sz="800" dirty="0">
                <a:solidFill>
                  <a:schemeClr val="bg1">
                    <a:lumMod val="95000"/>
                  </a:schemeClr>
                </a:solidFill>
              </a:rPr>
            </a:br>
            <a:r>
              <a:rPr lang="en-US" dirty="0"/>
              <a:t>Kimberly’s Journey</a:t>
            </a:r>
            <a:endParaRPr lang="en-US" i="1" dirty="0">
              <a:solidFill>
                <a:srgbClr val="FF0000"/>
              </a:solidFill>
            </a:endParaRPr>
          </a:p>
        </p:txBody>
      </p:sp>
      <p:pic>
        <p:nvPicPr>
          <p:cNvPr id="5" name="Picture 5" descr="A picture containing a white woman (Kimberly Tissot) with shoulder length blonde hair, wearing eyeglasses, a red shirt, black blazer, and black pants. The woman uses crutches as she has a high level amputation. The photo is taken outside in front of greenery. ">
            <a:extLst>
              <a:ext uri="{FF2B5EF4-FFF2-40B4-BE49-F238E27FC236}">
                <a16:creationId xmlns:a16="http://schemas.microsoft.com/office/drawing/2014/main" id="{FF5DEA65-29DA-F759-8EF0-FB972A51DC3A}"/>
              </a:ext>
            </a:extLst>
          </p:cNvPr>
          <p:cNvPicPr>
            <a:picLocks noGrp="1" noChangeAspect="1"/>
          </p:cNvPicPr>
          <p:nvPr>
            <p:ph sz="half" idx="1"/>
          </p:nvPr>
        </p:nvPicPr>
        <p:blipFill>
          <a:blip r:embed="rId2"/>
          <a:stretch>
            <a:fillRect/>
          </a:stretch>
        </p:blipFill>
        <p:spPr>
          <a:xfrm>
            <a:off x="533400" y="1219200"/>
            <a:ext cx="2834827" cy="4254246"/>
          </a:xfrm>
        </p:spPr>
      </p:pic>
      <p:sp>
        <p:nvSpPr>
          <p:cNvPr id="2" name="Content Placeholder 1">
            <a:extLst>
              <a:ext uri="{FF2B5EF4-FFF2-40B4-BE49-F238E27FC236}">
                <a16:creationId xmlns:a16="http://schemas.microsoft.com/office/drawing/2014/main" id="{0652B725-D63B-36AB-6F41-5A22C4ED83D9}"/>
              </a:ext>
            </a:extLst>
          </p:cNvPr>
          <p:cNvSpPr>
            <a:spLocks noGrp="1"/>
          </p:cNvSpPr>
          <p:nvPr>
            <p:ph sz="half" idx="2"/>
          </p:nvPr>
        </p:nvSpPr>
        <p:spPr>
          <a:xfrm>
            <a:off x="3352800" y="1143000"/>
            <a:ext cx="5410200" cy="5029200"/>
          </a:xfrm>
        </p:spPr>
        <p:txBody>
          <a:bodyPr/>
          <a:lstStyle/>
          <a:p>
            <a:pPr marL="285750" indent="-285750">
              <a:buFont typeface="Arial"/>
              <a:buChar char="•"/>
            </a:pPr>
            <a:r>
              <a:rPr lang="en-US" sz="1900" dirty="0">
                <a:latin typeface="Arial"/>
                <a:cs typeface="Arial"/>
              </a:rPr>
              <a:t>Serves as the President &amp; CEO of Able SC; Board President of APRIL </a:t>
            </a:r>
          </a:p>
          <a:p>
            <a:pPr marL="285750" indent="-285750">
              <a:buFont typeface="Arial"/>
              <a:buChar char="•"/>
            </a:pPr>
            <a:r>
              <a:rPr lang="en-US" sz="1900" dirty="0">
                <a:latin typeface="Arial"/>
                <a:cs typeface="Arial"/>
              </a:rPr>
              <a:t>Disabled since the age of two</a:t>
            </a:r>
            <a:endParaRPr lang="en-US" sz="1900" dirty="0"/>
          </a:p>
          <a:p>
            <a:pPr marL="285750" indent="-285750">
              <a:buFont typeface="Arial"/>
              <a:buChar char="•"/>
            </a:pPr>
            <a:r>
              <a:rPr lang="en-US" sz="1900" dirty="0">
                <a:latin typeface="Arial"/>
                <a:cs typeface="Arial"/>
              </a:rPr>
              <a:t>Past experience working with children with disabilities in the medical setting to help prepare/cope and disability rights via P&amp;A</a:t>
            </a:r>
          </a:p>
          <a:p>
            <a:pPr marL="285750" indent="-285750">
              <a:buFont typeface="Arial"/>
              <a:buChar char="•"/>
            </a:pPr>
            <a:r>
              <a:rPr lang="en-US" sz="1900" dirty="0">
                <a:latin typeface="Arial"/>
                <a:cs typeface="Arial"/>
              </a:rPr>
              <a:t>Started in the independent living movement at 28 years old</a:t>
            </a:r>
          </a:p>
          <a:p>
            <a:pPr marL="285750" indent="-285750">
              <a:buFont typeface="Arial"/>
              <a:buChar char="•"/>
            </a:pPr>
            <a:r>
              <a:rPr lang="en-US" sz="1900" dirty="0">
                <a:latin typeface="Arial"/>
                <a:cs typeface="Arial"/>
              </a:rPr>
              <a:t>Built programs from the needs of people with all disabilities; driven and compared by the passion from my own experience</a:t>
            </a:r>
          </a:p>
          <a:p>
            <a:pPr marL="285750" indent="-285750">
              <a:buFont typeface="Arial"/>
              <a:buChar char="•"/>
            </a:pPr>
            <a:r>
              <a:rPr lang="en-US" sz="1900" dirty="0">
                <a:latin typeface="Arial"/>
                <a:cs typeface="Arial"/>
              </a:rPr>
              <a:t>Led the efforts of passing groundbreaking legislation by being disability-led</a:t>
            </a:r>
          </a:p>
          <a:p>
            <a:pPr marL="285750" indent="-285750">
              <a:buFont typeface="Arial"/>
              <a:buChar char="•"/>
            </a:pPr>
            <a:r>
              <a:rPr lang="en-US" sz="1900" dirty="0">
                <a:latin typeface="Arial"/>
                <a:cs typeface="Arial"/>
              </a:rPr>
              <a:t>Dedicated to strengthening the IL philosophy as disability-led organizations are critical</a:t>
            </a:r>
            <a:endParaRPr lang="en-US" sz="1900" dirty="0"/>
          </a:p>
        </p:txBody>
      </p:sp>
      <p:sp>
        <p:nvSpPr>
          <p:cNvPr id="3" name="Slide Number Placeholder 2"/>
          <p:cNvSpPr>
            <a:spLocks noGrp="1"/>
          </p:cNvSpPr>
          <p:nvPr>
            <p:ph type="sldNum" sz="quarter" idx="10"/>
          </p:nvPr>
        </p:nvSpPr>
        <p:spPr/>
        <p:txBody>
          <a:bodyPr/>
          <a:lstStyle/>
          <a:p>
            <a:pPr>
              <a:defRPr/>
            </a:pPr>
            <a:fld id="{F2DF5F09-D78D-44DB-A338-E90D23C46220}" type="slidenum">
              <a:rPr lang="en-US" smtClean="0"/>
              <a:pPr>
                <a:defRPr/>
              </a:pPr>
              <a:t>8</a:t>
            </a:fld>
            <a:endParaRPr lang="en-US" dirty="0"/>
          </a:p>
        </p:txBody>
      </p:sp>
    </p:spTree>
    <p:extLst>
      <p:ext uri="{BB962C8B-B14F-4D97-AF65-F5344CB8AC3E}">
        <p14:creationId xmlns:p14="http://schemas.microsoft.com/office/powerpoint/2010/main" val="3274404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800" dirty="0">
                <a:solidFill>
                  <a:schemeClr val="bg1">
                    <a:lumMod val="95000"/>
                  </a:schemeClr>
                </a:solidFill>
              </a:rPr>
              <a:t>&gt;&gt;Slide 9 </a:t>
            </a:r>
            <a:br>
              <a:rPr lang="en-US" sz="800" dirty="0">
                <a:solidFill>
                  <a:schemeClr val="bg1">
                    <a:lumMod val="95000"/>
                  </a:schemeClr>
                </a:solidFill>
              </a:rPr>
            </a:br>
            <a:r>
              <a:rPr lang="en-US" dirty="0"/>
              <a:t>Nothing About Us, Without Us!</a:t>
            </a:r>
            <a:endParaRPr lang="en-US" i="1" dirty="0">
              <a:solidFill>
                <a:srgbClr val="FF0000"/>
              </a:solidFill>
            </a:endParaRPr>
          </a:p>
        </p:txBody>
      </p:sp>
      <p:sp>
        <p:nvSpPr>
          <p:cNvPr id="2" name="Content Placeholder 1"/>
          <p:cNvSpPr>
            <a:spLocks noGrp="1"/>
          </p:cNvSpPr>
          <p:nvPr>
            <p:ph idx="1"/>
          </p:nvPr>
        </p:nvSpPr>
        <p:spPr>
          <a:xfrm>
            <a:off x="304800" y="1142999"/>
            <a:ext cx="8610600" cy="5241925"/>
          </a:xfrm>
        </p:spPr>
        <p:txBody>
          <a:bodyPr/>
          <a:lstStyle/>
          <a:p>
            <a:pPr marL="685800" indent="-457200">
              <a:spcBef>
                <a:spcPts val="0"/>
              </a:spcBef>
              <a:spcAft>
                <a:spcPts val="0"/>
              </a:spcAft>
            </a:pPr>
            <a:r>
              <a:rPr lang="en-US" sz="2400" dirty="0">
                <a:ea typeface="Calibri" panose="020F0502020204030204" pitchFamily="34" charset="0"/>
                <a:cs typeface="Calibri"/>
              </a:rPr>
              <a:t>Consumer Control is at all levels, within all programs</a:t>
            </a:r>
            <a:endParaRPr lang="en-US" sz="2400" dirty="0">
              <a:effectLst/>
              <a:ea typeface="Calibri" panose="020F0502020204030204" pitchFamily="34" charset="0"/>
              <a:cs typeface="Calibri"/>
            </a:endParaRPr>
          </a:p>
          <a:p>
            <a:pPr marL="228600" indent="0">
              <a:spcBef>
                <a:spcPts val="0"/>
              </a:spcBef>
              <a:spcAft>
                <a:spcPts val="0"/>
              </a:spcAft>
              <a:buNone/>
            </a:pPr>
            <a:endParaRPr lang="en-US" sz="2400" dirty="0">
              <a:ea typeface="Calibri" panose="020F0502020204030204" pitchFamily="34" charset="0"/>
              <a:cs typeface="Calibri" panose="020F0502020204030204" pitchFamily="34" charset="0"/>
            </a:endParaRPr>
          </a:p>
          <a:p>
            <a:pPr marL="685800" indent="-457200">
              <a:spcBef>
                <a:spcPts val="0"/>
              </a:spcBef>
              <a:spcAft>
                <a:spcPts val="0"/>
              </a:spcAft>
            </a:pPr>
            <a:r>
              <a:rPr lang="en-US" sz="2400" dirty="0">
                <a:ea typeface="Calibri" panose="020F0502020204030204" pitchFamily="34" charset="0"/>
                <a:cs typeface="Calibri"/>
              </a:rPr>
              <a:t>The same is true for successful youth leadership development</a:t>
            </a:r>
          </a:p>
          <a:p>
            <a:pPr marL="685800" indent="-457200">
              <a:spcBef>
                <a:spcPts val="0"/>
              </a:spcBef>
              <a:spcAft>
                <a:spcPts val="0"/>
              </a:spcAft>
            </a:pPr>
            <a:endParaRPr lang="en-US" sz="2400" dirty="0">
              <a:ea typeface="Calibri" panose="020F0502020204030204" pitchFamily="34" charset="0"/>
              <a:cs typeface="Calibri" panose="020F0502020204030204" pitchFamily="34" charset="0"/>
            </a:endParaRPr>
          </a:p>
          <a:p>
            <a:pPr marL="685800" indent="-457200">
              <a:spcBef>
                <a:spcPts val="0"/>
              </a:spcBef>
              <a:spcAft>
                <a:spcPts val="0"/>
              </a:spcAft>
            </a:pPr>
            <a:r>
              <a:rPr lang="en-US" sz="2400" dirty="0">
                <a:ea typeface="Calibri" panose="020F0502020204030204" pitchFamily="34" charset="0"/>
                <a:cs typeface="Calibri"/>
              </a:rPr>
              <a:t>Youth-run, Youth-Led Programs: Past, Present, Future</a:t>
            </a:r>
          </a:p>
          <a:p>
            <a:pPr marL="1085850" lvl="1" indent="-457200">
              <a:spcBef>
                <a:spcPts val="0"/>
              </a:spcBef>
              <a:spcAft>
                <a:spcPts val="0"/>
              </a:spcAft>
            </a:pPr>
            <a:r>
              <a:rPr lang="en-US" sz="2400" dirty="0">
                <a:ea typeface="Calibri" panose="020F0502020204030204" pitchFamily="34" charset="0"/>
                <a:cs typeface="Calibri"/>
              </a:rPr>
              <a:t>National Youth Leadership Network</a:t>
            </a:r>
          </a:p>
          <a:p>
            <a:pPr marL="1085850" lvl="1" indent="-457200">
              <a:spcBef>
                <a:spcPts val="0"/>
              </a:spcBef>
              <a:spcAft>
                <a:spcPts val="0"/>
              </a:spcAft>
            </a:pPr>
            <a:r>
              <a:rPr lang="en-US" sz="2400" dirty="0">
                <a:ea typeface="Calibri" panose="020F0502020204030204" pitchFamily="34" charset="0"/>
                <a:cs typeface="Calibri"/>
              </a:rPr>
              <a:t>Pat Figueroa Youth Sponsorship</a:t>
            </a:r>
          </a:p>
          <a:p>
            <a:pPr marL="1085850" lvl="1" indent="-457200">
              <a:spcBef>
                <a:spcPts val="0"/>
              </a:spcBef>
              <a:spcAft>
                <a:spcPts val="0"/>
              </a:spcAft>
            </a:pPr>
            <a:r>
              <a:rPr lang="en-US" sz="2400" dirty="0">
                <a:ea typeface="Calibri" panose="020F0502020204030204" pitchFamily="34" charset="0"/>
                <a:cs typeface="Calibri"/>
              </a:rPr>
              <a:t>Youth Leadership Advocacy Network</a:t>
            </a:r>
          </a:p>
          <a:p>
            <a:pPr marL="1085850" lvl="1" indent="-457200">
              <a:spcBef>
                <a:spcPts val="0"/>
              </a:spcBef>
              <a:spcAft>
                <a:spcPts val="0"/>
              </a:spcAft>
            </a:pPr>
            <a:r>
              <a:rPr lang="en-US" sz="2400" dirty="0">
                <a:ea typeface="Calibri" panose="020F0502020204030204" pitchFamily="34" charset="0"/>
                <a:cs typeface="Calibri"/>
              </a:rPr>
              <a:t>APRIL </a:t>
            </a:r>
            <a:endParaRPr lang="en-US" sz="2400" dirty="0">
              <a:effectLst/>
              <a:ea typeface="Calibri" panose="020F0502020204030204" pitchFamily="34" charset="0"/>
              <a:cs typeface="Calibri" panose="020F0502020204030204" pitchFamily="34" charset="0"/>
            </a:endParaRPr>
          </a:p>
          <a:p>
            <a:pPr marL="1085850" lvl="1" indent="-457200">
              <a:spcBef>
                <a:spcPts val="0"/>
              </a:spcBef>
              <a:spcAft>
                <a:spcPts val="0"/>
              </a:spcAft>
            </a:pPr>
            <a:r>
              <a:rPr lang="en-US" sz="2400" dirty="0">
                <a:ea typeface="Calibri" panose="020F0502020204030204" pitchFamily="34" charset="0"/>
                <a:cs typeface="Calibri"/>
              </a:rPr>
              <a:t>Equip </a:t>
            </a:r>
            <a:endParaRPr lang="en-US" sz="2400" dirty="0">
              <a:ea typeface="Calibri" panose="020F0502020204030204" pitchFamily="34" charset="0"/>
              <a:cs typeface="Calibri" panose="020F0502020204030204" pitchFamily="34" charset="0"/>
            </a:endParaRPr>
          </a:p>
          <a:p>
            <a:pPr marL="1085850" lvl="1" indent="-457200">
              <a:spcBef>
                <a:spcPts val="0"/>
              </a:spcBef>
              <a:spcAft>
                <a:spcPts val="0"/>
              </a:spcAft>
            </a:pPr>
            <a:r>
              <a:rPr lang="en-US" sz="2400" dirty="0">
                <a:ea typeface="Calibri" panose="020F0502020204030204" pitchFamily="34" charset="0"/>
                <a:cs typeface="Calibri"/>
              </a:rPr>
              <a:t>SC Youth</a:t>
            </a:r>
            <a:r>
              <a:rPr lang="en-US" sz="2400" dirty="0">
                <a:effectLst/>
                <a:ea typeface="Calibri" panose="020F0502020204030204" pitchFamily="34" charset="0"/>
                <a:cs typeface="Calibri"/>
              </a:rPr>
              <a:t> Leadership Forum</a:t>
            </a:r>
          </a:p>
          <a:p>
            <a:pPr marL="1085850" lvl="1" indent="-457200">
              <a:spcBef>
                <a:spcPts val="0"/>
              </a:spcBef>
              <a:spcAft>
                <a:spcPts val="0"/>
              </a:spcAft>
            </a:pPr>
            <a:r>
              <a:rPr lang="en-US" sz="2400" dirty="0">
                <a:ea typeface="Calibri" panose="020F0502020204030204" pitchFamily="34" charset="0"/>
                <a:cs typeface="Calibri"/>
              </a:rPr>
              <a:t>Pre-Employment Transition Services</a:t>
            </a:r>
            <a:endParaRPr lang="en-US" sz="2400" dirty="0">
              <a:ea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0"/>
          </p:nvPr>
        </p:nvSpPr>
        <p:spPr/>
        <p:txBody>
          <a:bodyPr/>
          <a:lstStyle/>
          <a:p>
            <a:pPr>
              <a:defRPr/>
            </a:pPr>
            <a:fld id="{F2DF5F09-D78D-44DB-A338-E90D23C46220}" type="slidenum">
              <a:rPr lang="en-US" smtClean="0"/>
              <a:pPr>
                <a:defRPr/>
              </a:pPr>
              <a:t>9</a:t>
            </a:fld>
            <a:endParaRPr lang="en-US" dirty="0"/>
          </a:p>
        </p:txBody>
      </p:sp>
    </p:spTree>
    <p:extLst>
      <p:ext uri="{BB962C8B-B14F-4D97-AF65-F5344CB8AC3E}">
        <p14:creationId xmlns:p14="http://schemas.microsoft.com/office/powerpoint/2010/main" val="1763359447"/>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Rounded MT Bol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Equip Theme">
      <a:dk1>
        <a:srgbClr val="000000"/>
      </a:dk1>
      <a:lt1>
        <a:srgbClr val="FFFFFF"/>
      </a:lt1>
      <a:dk2>
        <a:srgbClr val="000000"/>
      </a:dk2>
      <a:lt2>
        <a:srgbClr val="FFFFFF"/>
      </a:lt2>
      <a:accent1>
        <a:srgbClr val="000000"/>
      </a:accent1>
      <a:accent2>
        <a:srgbClr val="FFFFFF"/>
      </a:accent2>
      <a:accent3>
        <a:srgbClr val="9ADF00"/>
      </a:accent3>
      <a:accent4>
        <a:srgbClr val="000000"/>
      </a:accent4>
      <a:accent5>
        <a:srgbClr val="000000"/>
      </a:accent5>
      <a:accent6>
        <a:srgbClr val="000000"/>
      </a:accent6>
      <a:hlink>
        <a:srgbClr val="9ADF00"/>
      </a:hlink>
      <a:folHlink>
        <a:srgbClr val="000000"/>
      </a:folHlink>
    </a:clrScheme>
    <a:fontScheme name="Able SC Fonts">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quip Template" id="{2DC527AC-9901-4034-BB5A-7206D79291F8}" vid="{D7639E31-9142-45C8-819E-CEE2191EA6C9}"/>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21869</TotalTime>
  <Words>1227</Words>
  <Application>Microsoft Office PowerPoint</Application>
  <PresentationFormat>On-screen Show (4:3)</PresentationFormat>
  <Paragraphs>258</Paragraphs>
  <Slides>36</Slides>
  <Notes>9</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36</vt:i4>
      </vt:variant>
    </vt:vector>
  </HeadingPairs>
  <TitlesOfParts>
    <vt:vector size="46" baseType="lpstr">
      <vt:lpstr>Arial</vt:lpstr>
      <vt:lpstr>Arial Rounded MT Bold</vt:lpstr>
      <vt:lpstr>Calibri</vt:lpstr>
      <vt:lpstr>Calibri Light</vt:lpstr>
      <vt:lpstr>Open Sans</vt:lpstr>
      <vt:lpstr>Tahoma</vt:lpstr>
      <vt:lpstr>Times New Roman</vt:lpstr>
      <vt:lpstr>Univers</vt:lpstr>
      <vt:lpstr>Default Design</vt:lpstr>
      <vt:lpstr>Office Theme</vt:lpstr>
      <vt:lpstr>&gt;&gt;Slide 1  Independent Living Research Utilization</vt:lpstr>
      <vt:lpstr>&gt;&gt;Slide 2 IL-NET Biennial IL Virtual Institute  Developing Leaders through Diverse and Inclusive Consumer-Directed Youth Leadership Opportunities  Presenters: Aaron Baier Kimberly Tissot Panelists:  Wednesday Jones Alexis Rivers Jack Symonette  September 8, 2022</vt:lpstr>
      <vt:lpstr>&gt;&gt;Slide 3  Welcome and Housekeeping</vt:lpstr>
      <vt:lpstr>&gt;&gt;Slide 4  Meet the Presenters</vt:lpstr>
      <vt:lpstr>&gt;&gt;Slide 5  What You Will Learn</vt:lpstr>
      <vt:lpstr>&gt;&gt;Slide 6  Introductions &amp; Background</vt:lpstr>
      <vt:lpstr>&gt;&gt;Slide 7  Aaron’s Journey</vt:lpstr>
      <vt:lpstr>&gt;&gt;Slide 8  Kimberly’s Journey</vt:lpstr>
      <vt:lpstr>&gt;&gt;Slide 9  Nothing About Us, Without Us!</vt:lpstr>
      <vt:lpstr>&gt;&gt;Slide 10 Youth Program Examples </vt:lpstr>
      <vt:lpstr>&gt;&gt;Slide 11  National Youth Leadership Network </vt:lpstr>
      <vt:lpstr>&gt;&gt;Slide 12 Pat Figueroa Youth Sponsorship </vt:lpstr>
      <vt:lpstr>&gt;&gt;Slide 13 Youth Leadership Advocacy Network </vt:lpstr>
      <vt:lpstr>&gt;&gt;Slide 14  Equip Leadership Program </vt:lpstr>
      <vt:lpstr>&gt;&gt;Slide 15    Equip Leadership Program―  Led by Youth for Youth</vt:lpstr>
      <vt:lpstr>  &gt;&gt;Slide 16   Equip Leaders and Mentors</vt:lpstr>
      <vt:lpstr>&gt;&gt;Slide 17 Youth Leadership Forum― Equip Leaders and Mentors</vt:lpstr>
      <vt:lpstr>&gt;&gt;Slide 18 Overview of Pre-Employment Transition Services: Pre-ETS</vt:lpstr>
      <vt:lpstr>&gt;&gt;Slide 19 Transition Services</vt:lpstr>
      <vt:lpstr>&gt;&gt;Slide 20 Intersection and Coordination</vt:lpstr>
      <vt:lpstr>&gt;&gt;Slide 21 CILs Play a Critical Role</vt:lpstr>
      <vt:lpstr>&gt;&gt;Slide 22 Youth Trends &amp; the Need for CILs</vt:lpstr>
      <vt:lpstr>&gt;&gt;Slide 23  The Strategies that Engage &amp; Empower</vt:lpstr>
      <vt:lpstr>&gt;&gt;Slide 24 What doesn’t work, so stop!</vt:lpstr>
      <vt:lpstr>&gt;&gt;Slide 25  Impact of Youth Leadership in IL</vt:lpstr>
      <vt:lpstr>&gt;&gt;Slide 26  Questions for Aaron and Kimberly?</vt:lpstr>
      <vt:lpstr>&gt;&gt;Slide 27 Break  Return in 1 hour</vt:lpstr>
      <vt:lpstr>&gt;&gt;Slide 28  Youth Panel on Leadership</vt:lpstr>
      <vt:lpstr>&gt;&gt;Slide 29 Wednesday Jones</vt:lpstr>
      <vt:lpstr>&gt;&gt;Slide 30 Alexis Rivers</vt:lpstr>
      <vt:lpstr>&gt;&gt;Slide 31 Jack Symonette</vt:lpstr>
      <vt:lpstr>&gt;&gt;Slide 32 Evaluation Survey</vt:lpstr>
      <vt:lpstr>&gt;&gt;Slide 33   Questions for Youth Panel?</vt:lpstr>
      <vt:lpstr>&gt;&gt;Slide 34 Contact your presenters</vt:lpstr>
      <vt:lpstr>&gt;&gt;Slide 35 Final Questions and Evaluation Survey</vt:lpstr>
      <vt:lpstr>&gt;&gt; Slide 36 IL-NET Attribution</vt:lpstr>
    </vt:vector>
  </TitlesOfParts>
  <Company>Tirr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Leaders through Youth Leadership</dc:title>
  <dc:creator>eubanks</dc:creator>
  <cp:lastModifiedBy>Eleanor Canter</cp:lastModifiedBy>
  <cp:revision>632</cp:revision>
  <cp:lastPrinted>2018-09-12T11:52:12Z</cp:lastPrinted>
  <dcterms:created xsi:type="dcterms:W3CDTF">2011-01-05T14:17:40Z</dcterms:created>
  <dcterms:modified xsi:type="dcterms:W3CDTF">2022-09-06T18:41:58Z</dcterms:modified>
</cp:coreProperties>
</file>