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19"/>
  </p:notesMasterIdLst>
  <p:handoutMasterIdLst>
    <p:handoutMasterId r:id="rId20"/>
  </p:handoutMasterIdLst>
  <p:sldIdLst>
    <p:sldId id="262" r:id="rId2"/>
    <p:sldId id="414" r:id="rId3"/>
    <p:sldId id="263" r:id="rId4"/>
    <p:sldId id="395" r:id="rId5"/>
    <p:sldId id="413" r:id="rId6"/>
    <p:sldId id="401" r:id="rId7"/>
    <p:sldId id="412" r:id="rId8"/>
    <p:sldId id="415" r:id="rId9"/>
    <p:sldId id="416" r:id="rId10"/>
    <p:sldId id="417" r:id="rId11"/>
    <p:sldId id="418" r:id="rId12"/>
    <p:sldId id="439" r:id="rId13"/>
    <p:sldId id="440" r:id="rId14"/>
    <p:sldId id="419" r:id="rId15"/>
    <p:sldId id="405" r:id="rId16"/>
    <p:sldId id="402" r:id="rId17"/>
    <p:sldId id="281" r:id="rId18"/>
  </p:sldIdLst>
  <p:sldSz cx="10058400" cy="7772400"/>
  <p:notesSz cx="7010400" cy="9296400"/>
  <p:defaultTex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p15:clr>
            <a:srgbClr val="A4A3A4"/>
          </p15:clr>
        </p15:guide>
        <p15:guide id="2" pos="3168">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2D84710-02B3-7FE4-2256-E85EE37162EF}" name="Paula McElwee" initials="PM" userId="4e650acbddea7669" providerId="Windows Live"/>
  <p188:author id="{BB96F84A-45BC-A233-DC6F-38B58FAF81B9}" name="Carol Eubanks" initials="CE" userId="75585efcf1069a26" providerId="Windows Liv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urtis, Brooke" initials="CB" lastIdx="18" clrIdx="0">
    <p:extLst>
      <p:ext uri="{19B8F6BF-5375-455C-9EA6-DF929625EA0E}">
        <p15:presenceInfo xmlns:p15="http://schemas.microsoft.com/office/powerpoint/2012/main" userId="S-1-5-21-2125796797-660828019-1501187911-650089" providerId="AD"/>
      </p:ext>
    </p:extLst>
  </p:cmAuthor>
  <p:cmAuthor id="2" name="Carol Eubanks" initials="CE" lastIdx="11" clrIdx="1">
    <p:extLst>
      <p:ext uri="{19B8F6BF-5375-455C-9EA6-DF929625EA0E}">
        <p15:presenceInfo xmlns:p15="http://schemas.microsoft.com/office/powerpoint/2012/main" userId="75585efcf1069a26" providerId="Windows Live"/>
      </p:ext>
    </p:extLst>
  </p:cmAuthor>
  <p:cmAuthor id="3" name="Vicki Smith" initials="VS" lastIdx="1" clrIdx="2">
    <p:extLst>
      <p:ext uri="{19B8F6BF-5375-455C-9EA6-DF929625EA0E}">
        <p15:presenceInfo xmlns:p15="http://schemas.microsoft.com/office/powerpoint/2012/main" userId="Vicki Smi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19" autoAdjust="0"/>
    <p:restoredTop sz="86318" autoAdjust="0"/>
  </p:normalViewPr>
  <p:slideViewPr>
    <p:cSldViewPr>
      <p:cViewPr varScale="1">
        <p:scale>
          <a:sx n="63" d="100"/>
          <a:sy n="63" d="100"/>
        </p:scale>
        <p:origin x="1157" y="53"/>
      </p:cViewPr>
      <p:guideLst>
        <p:guide orient="horz" pos="2448"/>
        <p:guide pos="3168"/>
      </p:guideLst>
    </p:cSldViewPr>
  </p:slideViewPr>
  <p:outlineViewPr>
    <p:cViewPr>
      <p:scale>
        <a:sx n="33" d="100"/>
        <a:sy n="33" d="100"/>
      </p:scale>
      <p:origin x="0" y="-27893"/>
    </p:cViewPr>
  </p:outlineViewPr>
  <p:notesTextViewPr>
    <p:cViewPr>
      <p:scale>
        <a:sx n="1" d="1"/>
        <a:sy n="1" d="1"/>
      </p:scale>
      <p:origin x="0" y="0"/>
    </p:cViewPr>
  </p:notesTextViewPr>
  <p:sorterViewPr>
    <p:cViewPr varScale="1">
      <p:scale>
        <a:sx n="1" d="1"/>
        <a:sy n="1" d="1"/>
      </p:scale>
      <p:origin x="0" y="-2995"/>
    </p:cViewPr>
  </p:sorterViewPr>
  <p:notesViewPr>
    <p:cSldViewPr>
      <p:cViewPr varScale="1">
        <p:scale>
          <a:sx n="40" d="100"/>
          <a:sy n="40" d="100"/>
        </p:scale>
        <p:origin x="2347" y="3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8/10/relationships/authors" Target="authors.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435EDD98-0BE7-4947-A387-4990F7AFBD5B}" type="datetimeFigureOut">
              <a:rPr lang="en-US" smtClean="0"/>
              <a:t>5/18/2023</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815F497E-2CFB-4B9B-B204-045FD3ACCA08}" type="slidenum">
              <a:rPr lang="en-US" smtClean="0"/>
              <a:t>‹#›</a:t>
            </a:fld>
            <a:endParaRPr lang="en-US" dirty="0"/>
          </a:p>
        </p:txBody>
      </p:sp>
    </p:spTree>
    <p:extLst>
      <p:ext uri="{BB962C8B-B14F-4D97-AF65-F5344CB8AC3E}">
        <p14:creationId xmlns:p14="http://schemas.microsoft.com/office/powerpoint/2010/main" val="38997358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B87D9D1-A72C-4980-BA97-6D821C250A20}" type="datetimeFigureOut">
              <a:rPr lang="en-US" smtClean="0"/>
              <a:t>5/18/2023</a:t>
            </a:fld>
            <a:endParaRPr lang="en-US" dirty="0"/>
          </a:p>
        </p:txBody>
      </p:sp>
      <p:sp>
        <p:nvSpPr>
          <p:cNvPr id="4" name="Slide Image Placeholder 3"/>
          <p:cNvSpPr>
            <a:spLocks noGrp="1" noRot="1" noChangeAspect="1"/>
          </p:cNvSpPr>
          <p:nvPr>
            <p:ph type="sldImg" idx="2"/>
          </p:nvPr>
        </p:nvSpPr>
        <p:spPr>
          <a:xfrm>
            <a:off x="1249363" y="696913"/>
            <a:ext cx="4511675"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F40FD86-9BCF-4886-A05C-E17597BA8168}" type="slidenum">
              <a:rPr lang="en-US" smtClean="0"/>
              <a:t>‹#›</a:t>
            </a:fld>
            <a:endParaRPr lang="en-US" dirty="0"/>
          </a:p>
        </p:txBody>
      </p:sp>
    </p:spTree>
    <p:extLst>
      <p:ext uri="{BB962C8B-B14F-4D97-AF65-F5344CB8AC3E}">
        <p14:creationId xmlns:p14="http://schemas.microsoft.com/office/powerpoint/2010/main" val="572508534"/>
      </p:ext>
    </p:extLst>
  </p:cSld>
  <p:clrMap bg1="lt1" tx1="dk1" bg2="lt2" tx2="dk2" accent1="accent1" accent2="accent2" accent3="accent3" accent4="accent4" accent5="accent5" accent6="accent6" hlink="hlink" folHlink="folHlink"/>
  <p:notesStyle>
    <a:lvl1pPr marL="0" algn="l" defTabSz="1018824" rtl="0" eaLnBrk="1" latinLnBrk="0" hangingPunct="1">
      <a:defRPr sz="1300" kern="1200">
        <a:solidFill>
          <a:schemeClr val="tx1"/>
        </a:solidFill>
        <a:latin typeface="+mn-lt"/>
        <a:ea typeface="+mn-ea"/>
        <a:cs typeface="+mn-cs"/>
      </a:defRPr>
    </a:lvl1pPr>
    <a:lvl2pPr marL="509412" algn="l" defTabSz="1018824" rtl="0" eaLnBrk="1" latinLnBrk="0" hangingPunct="1">
      <a:defRPr sz="1300" kern="1200">
        <a:solidFill>
          <a:schemeClr val="tx1"/>
        </a:solidFill>
        <a:latin typeface="+mn-lt"/>
        <a:ea typeface="+mn-ea"/>
        <a:cs typeface="+mn-cs"/>
      </a:defRPr>
    </a:lvl2pPr>
    <a:lvl3pPr marL="1018824" algn="l" defTabSz="1018824" rtl="0" eaLnBrk="1" latinLnBrk="0" hangingPunct="1">
      <a:defRPr sz="1300" kern="1200">
        <a:solidFill>
          <a:schemeClr val="tx1"/>
        </a:solidFill>
        <a:latin typeface="+mn-lt"/>
        <a:ea typeface="+mn-ea"/>
        <a:cs typeface="+mn-cs"/>
      </a:defRPr>
    </a:lvl3pPr>
    <a:lvl4pPr marL="1528237" algn="l" defTabSz="1018824" rtl="0" eaLnBrk="1" latinLnBrk="0" hangingPunct="1">
      <a:defRPr sz="1300" kern="1200">
        <a:solidFill>
          <a:schemeClr val="tx1"/>
        </a:solidFill>
        <a:latin typeface="+mn-lt"/>
        <a:ea typeface="+mn-ea"/>
        <a:cs typeface="+mn-cs"/>
      </a:defRPr>
    </a:lvl4pPr>
    <a:lvl5pPr marL="2037649" algn="l" defTabSz="1018824" rtl="0" eaLnBrk="1" latinLnBrk="0" hangingPunct="1">
      <a:defRPr sz="1300" kern="1200">
        <a:solidFill>
          <a:schemeClr val="tx1"/>
        </a:solidFill>
        <a:latin typeface="+mn-lt"/>
        <a:ea typeface="+mn-ea"/>
        <a:cs typeface="+mn-cs"/>
      </a:defRPr>
    </a:lvl5pPr>
    <a:lvl6pPr marL="2547061" algn="l" defTabSz="1018824" rtl="0" eaLnBrk="1" latinLnBrk="0" hangingPunct="1">
      <a:defRPr sz="1300" kern="1200">
        <a:solidFill>
          <a:schemeClr val="tx1"/>
        </a:solidFill>
        <a:latin typeface="+mn-lt"/>
        <a:ea typeface="+mn-ea"/>
        <a:cs typeface="+mn-cs"/>
      </a:defRPr>
    </a:lvl6pPr>
    <a:lvl7pPr marL="3056473" algn="l" defTabSz="1018824" rtl="0" eaLnBrk="1" latinLnBrk="0" hangingPunct="1">
      <a:defRPr sz="1300" kern="1200">
        <a:solidFill>
          <a:schemeClr val="tx1"/>
        </a:solidFill>
        <a:latin typeface="+mn-lt"/>
        <a:ea typeface="+mn-ea"/>
        <a:cs typeface="+mn-cs"/>
      </a:defRPr>
    </a:lvl7pPr>
    <a:lvl8pPr marL="3565886" algn="l" defTabSz="1018824" rtl="0" eaLnBrk="1" latinLnBrk="0" hangingPunct="1">
      <a:defRPr sz="1300" kern="1200">
        <a:solidFill>
          <a:schemeClr val="tx1"/>
        </a:solidFill>
        <a:latin typeface="+mn-lt"/>
        <a:ea typeface="+mn-ea"/>
        <a:cs typeface="+mn-cs"/>
      </a:defRPr>
    </a:lvl8pPr>
    <a:lvl9pPr marL="4075298" algn="l" defTabSz="1018824"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1</a:t>
            </a:fld>
            <a:endParaRPr lang="en-US" dirty="0"/>
          </a:p>
        </p:txBody>
      </p:sp>
    </p:spTree>
    <p:extLst>
      <p:ext uri="{BB962C8B-B14F-4D97-AF65-F5344CB8AC3E}">
        <p14:creationId xmlns:p14="http://schemas.microsoft.com/office/powerpoint/2010/main" val="5095392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10</a:t>
            </a:fld>
            <a:endParaRPr lang="en-US" dirty="0"/>
          </a:p>
        </p:txBody>
      </p:sp>
    </p:spTree>
    <p:extLst>
      <p:ext uri="{BB962C8B-B14F-4D97-AF65-F5344CB8AC3E}">
        <p14:creationId xmlns:p14="http://schemas.microsoft.com/office/powerpoint/2010/main" val="28968943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018824" rtl="0" eaLnBrk="1" fontAlgn="auto" latinLnBrk="0" hangingPunct="1">
              <a:lnSpc>
                <a:spcPct val="100000"/>
              </a:lnSpc>
              <a:spcBef>
                <a:spcPts val="0"/>
              </a:spcBef>
              <a:spcAft>
                <a:spcPts val="0"/>
              </a:spcAft>
              <a:buClrTx/>
              <a:buSzTx/>
              <a:buFontTx/>
              <a:buNone/>
              <a:tabLst/>
              <a:defRPr/>
            </a:pPr>
            <a:r>
              <a:rPr lang="en-US" dirty="0"/>
              <a:t>Follow up Question: Have you faced attitudinal barriers to this work and how did you overcome this challenge? </a:t>
            </a:r>
          </a:p>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11</a:t>
            </a:fld>
            <a:endParaRPr lang="en-US" dirty="0"/>
          </a:p>
        </p:txBody>
      </p:sp>
    </p:spTree>
    <p:extLst>
      <p:ext uri="{BB962C8B-B14F-4D97-AF65-F5344CB8AC3E}">
        <p14:creationId xmlns:p14="http://schemas.microsoft.com/office/powerpoint/2010/main" val="361522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12</a:t>
            </a:fld>
            <a:endParaRPr lang="en-US" dirty="0"/>
          </a:p>
        </p:txBody>
      </p:sp>
    </p:spTree>
    <p:extLst>
      <p:ext uri="{BB962C8B-B14F-4D97-AF65-F5344CB8AC3E}">
        <p14:creationId xmlns:p14="http://schemas.microsoft.com/office/powerpoint/2010/main" val="3694443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13</a:t>
            </a:fld>
            <a:endParaRPr lang="en-US" dirty="0"/>
          </a:p>
        </p:txBody>
      </p:sp>
    </p:spTree>
    <p:extLst>
      <p:ext uri="{BB962C8B-B14F-4D97-AF65-F5344CB8AC3E}">
        <p14:creationId xmlns:p14="http://schemas.microsoft.com/office/powerpoint/2010/main" val="35360239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14</a:t>
            </a:fld>
            <a:endParaRPr lang="en-US" dirty="0"/>
          </a:p>
        </p:txBody>
      </p:sp>
    </p:spTree>
    <p:extLst>
      <p:ext uri="{BB962C8B-B14F-4D97-AF65-F5344CB8AC3E}">
        <p14:creationId xmlns:p14="http://schemas.microsoft.com/office/powerpoint/2010/main" val="10532281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15</a:t>
            </a:fld>
            <a:endParaRPr lang="en-US" dirty="0"/>
          </a:p>
        </p:txBody>
      </p:sp>
    </p:spTree>
    <p:extLst>
      <p:ext uri="{BB962C8B-B14F-4D97-AF65-F5344CB8AC3E}">
        <p14:creationId xmlns:p14="http://schemas.microsoft.com/office/powerpoint/2010/main" val="1578499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16</a:t>
            </a:fld>
            <a:endParaRPr lang="en-US" dirty="0"/>
          </a:p>
        </p:txBody>
      </p:sp>
    </p:spTree>
    <p:extLst>
      <p:ext uri="{BB962C8B-B14F-4D97-AF65-F5344CB8AC3E}">
        <p14:creationId xmlns:p14="http://schemas.microsoft.com/office/powerpoint/2010/main" val="21706424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17</a:t>
            </a:fld>
            <a:endParaRPr lang="en-US" dirty="0"/>
          </a:p>
        </p:txBody>
      </p:sp>
    </p:spTree>
    <p:extLst>
      <p:ext uri="{BB962C8B-B14F-4D97-AF65-F5344CB8AC3E}">
        <p14:creationId xmlns:p14="http://schemas.microsoft.com/office/powerpoint/2010/main" val="620368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2</a:t>
            </a:fld>
            <a:endParaRPr lang="en-US" dirty="0"/>
          </a:p>
        </p:txBody>
      </p:sp>
    </p:spTree>
    <p:extLst>
      <p:ext uri="{BB962C8B-B14F-4D97-AF65-F5344CB8AC3E}">
        <p14:creationId xmlns:p14="http://schemas.microsoft.com/office/powerpoint/2010/main" val="33644644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3</a:t>
            </a:fld>
            <a:endParaRPr lang="en-US" dirty="0"/>
          </a:p>
        </p:txBody>
      </p:sp>
    </p:spTree>
    <p:extLst>
      <p:ext uri="{BB962C8B-B14F-4D97-AF65-F5344CB8AC3E}">
        <p14:creationId xmlns:p14="http://schemas.microsoft.com/office/powerpoint/2010/main" val="5983395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4</a:t>
            </a:fld>
            <a:endParaRPr lang="en-US" dirty="0"/>
          </a:p>
        </p:txBody>
      </p:sp>
    </p:spTree>
    <p:extLst>
      <p:ext uri="{BB962C8B-B14F-4D97-AF65-F5344CB8AC3E}">
        <p14:creationId xmlns:p14="http://schemas.microsoft.com/office/powerpoint/2010/main" val="36414414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5</a:t>
            </a:fld>
            <a:endParaRPr lang="en-US" dirty="0"/>
          </a:p>
        </p:txBody>
      </p:sp>
    </p:spTree>
    <p:extLst>
      <p:ext uri="{BB962C8B-B14F-4D97-AF65-F5344CB8AC3E}">
        <p14:creationId xmlns:p14="http://schemas.microsoft.com/office/powerpoint/2010/main" val="10561107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6</a:t>
            </a:fld>
            <a:endParaRPr lang="en-US" dirty="0"/>
          </a:p>
        </p:txBody>
      </p:sp>
    </p:spTree>
    <p:extLst>
      <p:ext uri="{BB962C8B-B14F-4D97-AF65-F5344CB8AC3E}">
        <p14:creationId xmlns:p14="http://schemas.microsoft.com/office/powerpoint/2010/main" val="34593811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7</a:t>
            </a:fld>
            <a:endParaRPr lang="en-US" dirty="0"/>
          </a:p>
        </p:txBody>
      </p:sp>
    </p:spTree>
    <p:extLst>
      <p:ext uri="{BB962C8B-B14F-4D97-AF65-F5344CB8AC3E}">
        <p14:creationId xmlns:p14="http://schemas.microsoft.com/office/powerpoint/2010/main" val="532561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8</a:t>
            </a:fld>
            <a:endParaRPr lang="en-US" dirty="0"/>
          </a:p>
        </p:txBody>
      </p:sp>
    </p:spTree>
    <p:extLst>
      <p:ext uri="{BB962C8B-B14F-4D97-AF65-F5344CB8AC3E}">
        <p14:creationId xmlns:p14="http://schemas.microsoft.com/office/powerpoint/2010/main" val="11643698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9</a:t>
            </a:fld>
            <a:endParaRPr lang="en-US" dirty="0"/>
          </a:p>
        </p:txBody>
      </p:sp>
    </p:spTree>
    <p:extLst>
      <p:ext uri="{BB962C8B-B14F-4D97-AF65-F5344CB8AC3E}">
        <p14:creationId xmlns:p14="http://schemas.microsoft.com/office/powerpoint/2010/main" val="8871315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57300" y="1828800"/>
            <a:ext cx="7543800" cy="1828800"/>
          </a:xfrm>
        </p:spPr>
        <p:txBody>
          <a:bodyPr anchor="b">
            <a:normAutofit/>
          </a:bodyPr>
          <a:lstStyle>
            <a:lvl1pPr algn="ctr">
              <a:defRPr sz="3600"/>
            </a:lvl1pPr>
          </a:lstStyle>
          <a:p>
            <a:r>
              <a:rPr lang="en-US" dirty="0"/>
              <a:t>Click to edit Master title style</a:t>
            </a:r>
          </a:p>
        </p:txBody>
      </p:sp>
      <p:sp>
        <p:nvSpPr>
          <p:cNvPr id="3" name="Subtitle 2"/>
          <p:cNvSpPr>
            <a:spLocks noGrp="1"/>
          </p:cNvSpPr>
          <p:nvPr>
            <p:ph type="subTitle" idx="1"/>
          </p:nvPr>
        </p:nvSpPr>
        <p:spPr>
          <a:xfrm>
            <a:off x="1257300" y="4083050"/>
            <a:ext cx="7543800" cy="1876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3876736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92150" y="381000"/>
            <a:ext cx="8985250" cy="914401"/>
          </a:xfrm>
        </p:spPr>
        <p:txBody>
          <a:bodyPr/>
          <a:lstStyle>
            <a:lvl1pPr>
              <a:defRPr>
                <a:solidFill>
                  <a:srgbClr val="333399"/>
                </a:solidFill>
              </a:defRPr>
            </a:lvl1pPr>
          </a:lstStyle>
          <a:p>
            <a:r>
              <a:rPr lang="en-US" dirty="0"/>
              <a:t>Click to Edit Master Title Style</a:t>
            </a:r>
          </a:p>
        </p:txBody>
      </p:sp>
      <p:sp>
        <p:nvSpPr>
          <p:cNvPr id="3" name="Content Placeholder 2"/>
          <p:cNvSpPr>
            <a:spLocks noGrp="1"/>
          </p:cNvSpPr>
          <p:nvPr>
            <p:ph idx="1"/>
          </p:nvPr>
        </p:nvSpPr>
        <p:spPr>
          <a:xfrm>
            <a:off x="692150" y="1447800"/>
            <a:ext cx="8756650" cy="5237162"/>
          </a:xfrm>
        </p:spPr>
        <p:txBody>
          <a:bodyPr>
            <a:normAutofit/>
          </a:bodyPr>
          <a:lstStyle>
            <a:lvl1pPr>
              <a:defRPr sz="2800"/>
            </a:lvl1pPr>
            <a:lvl2pPr>
              <a:defRPr sz="2800"/>
            </a:lvl2pPr>
            <a:lvl3pPr>
              <a:defRPr sz="2800"/>
            </a:lvl3pPr>
            <a:lvl4pPr>
              <a:defRPr sz="2800"/>
            </a:lvl4pPr>
            <a:lvl5pPr>
              <a:defRPr sz="2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7696200" y="838200"/>
            <a:ext cx="668337" cy="414338"/>
          </a:xfrm>
        </p:spPr>
        <p:txBody>
          <a:bodyPr/>
          <a:lstStyle>
            <a:lvl1pPr>
              <a:defRPr sz="1000">
                <a:solidFill>
                  <a:schemeClr val="bg2"/>
                </a:solidFill>
              </a:defRPr>
            </a:lvl1pPr>
          </a:lstStyle>
          <a:p>
            <a:r>
              <a:rPr lang="en-US" dirty="0"/>
              <a:t>Slide </a:t>
            </a:r>
            <a:fld id="{45AF61AB-B0DD-4F9C-9F8E-E57A609D99F7}" type="slidenum">
              <a:rPr lang="en-US" smtClean="0"/>
              <a:pPr/>
              <a:t>‹#›</a:t>
            </a:fld>
            <a:endParaRPr lang="en-US" dirty="0"/>
          </a:p>
        </p:txBody>
      </p:sp>
    </p:spTree>
    <p:extLst>
      <p:ext uri="{BB962C8B-B14F-4D97-AF65-F5344CB8AC3E}">
        <p14:creationId xmlns:p14="http://schemas.microsoft.com/office/powerpoint/2010/main" val="106841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92150" y="2068513"/>
            <a:ext cx="4260850" cy="49323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05400" y="2068513"/>
            <a:ext cx="4260850" cy="49323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p:nvPr userDrawn="1"/>
        </p:nvSpPr>
        <p:spPr>
          <a:xfrm>
            <a:off x="692150" y="7250668"/>
            <a:ext cx="4108450" cy="230832"/>
          </a:xfrm>
          <a:prstGeom prst="rect">
            <a:avLst/>
          </a:prstGeom>
        </p:spPr>
        <p:txBody>
          <a:bodyPr wrap="square">
            <a:spAutoFit/>
          </a:bodyPr>
          <a:lstStyle/>
          <a:p>
            <a:r>
              <a:rPr lang="en-US" sz="900" dirty="0">
                <a:solidFill>
                  <a:schemeClr val="tx1"/>
                </a:solidFill>
                <a:effectLst/>
                <a:latin typeface="Arial" panose="020B0604020202020204" pitchFamily="34" charset="0"/>
                <a:cs typeface="Arial" panose="020B0604020202020204" pitchFamily="34" charset="0"/>
              </a:rPr>
              <a:t>ILRU</a:t>
            </a:r>
            <a:endParaRPr lang="en-US" sz="9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7312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150" y="414338"/>
            <a:ext cx="8675688" cy="1501775"/>
          </a:xfrm>
        </p:spPr>
        <p:txBody>
          <a:bodyPr/>
          <a:lstStyle/>
          <a:p>
            <a:r>
              <a:rPr lang="en-US" dirty="0"/>
              <a:t>Click to edit Master title style</a:t>
            </a:r>
          </a:p>
        </p:txBody>
      </p:sp>
      <p:sp>
        <p:nvSpPr>
          <p:cNvPr id="3" name="Text Placeholder 2"/>
          <p:cNvSpPr>
            <a:spLocks noGrp="1"/>
          </p:cNvSpPr>
          <p:nvPr>
            <p:ph type="body" idx="1"/>
          </p:nvPr>
        </p:nvSpPr>
        <p:spPr>
          <a:xfrm>
            <a:off x="692150" y="1905000"/>
            <a:ext cx="4256088" cy="9334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92150" y="2838450"/>
            <a:ext cx="4256088" cy="41767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92700" y="1905000"/>
            <a:ext cx="4275138" cy="9334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92700" y="2838450"/>
            <a:ext cx="4275138" cy="41767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p:cNvSpPr/>
          <p:nvPr userDrawn="1"/>
        </p:nvSpPr>
        <p:spPr>
          <a:xfrm>
            <a:off x="692150" y="7250668"/>
            <a:ext cx="4108450" cy="230832"/>
          </a:xfrm>
          <a:prstGeom prst="rect">
            <a:avLst/>
          </a:prstGeom>
        </p:spPr>
        <p:txBody>
          <a:bodyPr wrap="square">
            <a:spAutoFit/>
          </a:bodyPr>
          <a:lstStyle/>
          <a:p>
            <a:r>
              <a:rPr lang="en-US" sz="900" dirty="0">
                <a:solidFill>
                  <a:schemeClr val="tx1"/>
                </a:solidFill>
                <a:effectLst/>
                <a:latin typeface="Arial" panose="020B0604020202020204" pitchFamily="34" charset="0"/>
                <a:cs typeface="Arial" panose="020B0604020202020204" pitchFamily="34" charset="0"/>
              </a:rPr>
              <a:t>ILRU</a:t>
            </a:r>
            <a:endParaRPr lang="en-US" sz="9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043666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2150" y="609599"/>
            <a:ext cx="8674100" cy="914401"/>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92150" y="1752600"/>
            <a:ext cx="8674100" cy="493236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7467600" y="7125451"/>
            <a:ext cx="2262187" cy="414338"/>
          </a:xfrm>
          <a:prstGeom prst="rect">
            <a:avLst/>
          </a:prstGeom>
        </p:spPr>
        <p:txBody>
          <a:bodyPr vert="horz" lIns="91440" tIns="45720" rIns="91440" bIns="45720" rtlCol="0" anchor="ctr"/>
          <a:lstStyle>
            <a:lvl1pPr algn="r">
              <a:defRPr sz="1400">
                <a:solidFill>
                  <a:schemeClr val="tx1"/>
                </a:solidFill>
              </a:defRPr>
            </a:lvl1pPr>
          </a:lstStyle>
          <a:p>
            <a:fld id="{45AF61AB-B0DD-4F9C-9F8E-E57A609D99F7}" type="slidenum">
              <a:rPr lang="en-US" smtClean="0"/>
              <a:pPr/>
              <a:t>‹#›</a:t>
            </a:fld>
            <a:endParaRPr lang="en-US" dirty="0"/>
          </a:p>
        </p:txBody>
      </p:sp>
      <p:pic>
        <p:nvPicPr>
          <p:cNvPr id="8" name="Picture 7" descr="ILRU logo - ilru red block letters with blue &quot;eyebrow&quot; over it"/>
          <p:cNvPicPr>
            <a:picLocks noChangeAspect="1"/>
          </p:cNvPicPr>
          <p:nvPr userDrawn="1"/>
        </p:nvPicPr>
        <p:blipFill>
          <a:blip r:embed="rId6" cstate="print"/>
          <a:stretch>
            <a:fillRect/>
          </a:stretch>
        </p:blipFill>
        <p:spPr>
          <a:xfrm>
            <a:off x="4847431" y="7066280"/>
            <a:ext cx="838200" cy="401320"/>
          </a:xfrm>
          <a:prstGeom prst="rect">
            <a:avLst/>
          </a:prstGeom>
        </p:spPr>
      </p:pic>
      <p:sp>
        <p:nvSpPr>
          <p:cNvPr id="7" name="Rectangle 6"/>
          <p:cNvSpPr/>
          <p:nvPr userDrawn="1"/>
        </p:nvSpPr>
        <p:spPr>
          <a:xfrm>
            <a:off x="692150" y="7250668"/>
            <a:ext cx="4108450" cy="369332"/>
          </a:xfrm>
          <a:prstGeom prst="rect">
            <a:avLst/>
          </a:prstGeom>
        </p:spPr>
        <p:txBody>
          <a:bodyPr wrap="square">
            <a:spAutoFit/>
          </a:bodyPr>
          <a:lstStyle/>
          <a:p>
            <a:r>
              <a:rPr lang="en-US" sz="900" dirty="0">
                <a:solidFill>
                  <a:schemeClr val="tx1"/>
                </a:solidFill>
                <a:effectLst/>
                <a:latin typeface="Arial" panose="020B0604020202020204" pitchFamily="34" charset="0"/>
                <a:cs typeface="Arial" panose="020B0604020202020204" pitchFamily="34" charset="0"/>
              </a:rPr>
              <a:t>ILRU’s IL-NET National Training and Technical Assistance Center for Independent Living </a:t>
            </a:r>
            <a:endParaRPr lang="en-US" sz="900" dirty="0">
              <a:solidFill>
                <a:schemeClr val="tx1"/>
              </a:solidFill>
              <a:latin typeface="Arial" panose="020B0604020202020204" pitchFamily="34" charset="0"/>
              <a:cs typeface="Arial" panose="020B0604020202020204" pitchFamily="34" charset="0"/>
            </a:endParaRPr>
          </a:p>
        </p:txBody>
      </p:sp>
      <p:sp>
        <p:nvSpPr>
          <p:cNvPr id="4" name="Slide Number Placeholder 5">
            <a:extLst>
              <a:ext uri="{FF2B5EF4-FFF2-40B4-BE49-F238E27FC236}">
                <a16:creationId xmlns:a16="http://schemas.microsoft.com/office/drawing/2014/main" id="{47FE9E97-D4B8-4E27-F7CE-E327128D044A}"/>
              </a:ext>
            </a:extLst>
          </p:cNvPr>
          <p:cNvSpPr txBox="1">
            <a:spLocks/>
          </p:cNvSpPr>
          <p:nvPr userDrawn="1"/>
        </p:nvSpPr>
        <p:spPr>
          <a:xfrm>
            <a:off x="692150" y="609599"/>
            <a:ext cx="1136650" cy="304801"/>
          </a:xfrm>
          <a:prstGeom prst="rect">
            <a:avLst/>
          </a:prstGeom>
        </p:spPr>
        <p:txBody>
          <a:bodyPr vert="horz" lIns="91440" tIns="45720" rIns="91440" bIns="45720" rtlCol="0" anchor="ctr"/>
          <a:lstStyle>
            <a:defPPr>
              <a:defRPr lang="en-US"/>
            </a:defPPr>
            <a:lvl1pPr marL="0" algn="r" defTabSz="1018824" rtl="0" eaLnBrk="1" latinLnBrk="0" hangingPunct="1">
              <a:defRPr sz="14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r>
              <a:rPr lang="en-US" dirty="0">
                <a:solidFill>
                  <a:schemeClr val="bg1"/>
                </a:solidFill>
              </a:rPr>
              <a:t>Slide </a:t>
            </a:r>
            <a:fld id="{45AF61AB-B0DD-4F9C-9F8E-E57A609D99F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4207471286"/>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5" r:id="rId3"/>
    <p:sldLayoutId id="2147483656" r:id="rId4"/>
  </p:sldLayoutIdLst>
  <p:txStyles>
    <p:titleStyle>
      <a:lvl1pPr algn="l" defTabSz="914400" rtl="0" eaLnBrk="1" latinLnBrk="0" hangingPunct="1">
        <a:lnSpc>
          <a:spcPct val="90000"/>
        </a:lnSpc>
        <a:spcBef>
          <a:spcPct val="0"/>
        </a:spcBef>
        <a:buNone/>
        <a:defRPr sz="2800" b="1" kern="1200">
          <a:solidFill>
            <a:srgbClr val="333399"/>
          </a:solidFill>
          <a:latin typeface="Verdana" panose="020B0604030504040204" pitchFamily="34" charset="0"/>
          <a:ea typeface="Verdana" panose="020B0604030504040204" pitchFamily="34"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600" kern="1200">
          <a:solidFill>
            <a:schemeClr val="tx1"/>
          </a:solidFill>
          <a:latin typeface="Verdana" panose="020B0604030504040204" pitchFamily="34" charset="0"/>
          <a:ea typeface="Verdana" panose="020B0604030504040204" pitchFamily="34"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600" kern="1200">
          <a:solidFill>
            <a:schemeClr val="tx1"/>
          </a:solidFill>
          <a:latin typeface="Verdana" panose="020B0604030504040204" pitchFamily="34" charset="0"/>
          <a:ea typeface="Verdana" panose="020B0604030504040204" pitchFamily="34"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600" kern="1200">
          <a:solidFill>
            <a:schemeClr val="tx1"/>
          </a:solidFill>
          <a:latin typeface="Verdana" panose="020B0604030504040204" pitchFamily="34" charset="0"/>
          <a:ea typeface="Verdana" panose="020B0604030504040204" pitchFamily="34"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600" kern="1200">
          <a:solidFill>
            <a:schemeClr val="tx1"/>
          </a:solidFill>
          <a:latin typeface="Verdana" panose="020B0604030504040204" pitchFamily="34" charset="0"/>
          <a:ea typeface="Verdana" panose="020B0604030504040204" pitchFamily="34"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600" kern="1200">
          <a:solidFill>
            <a:schemeClr val="tx1"/>
          </a:solidFill>
          <a:latin typeface="Verdana" panose="020B0604030504040204" pitchFamily="34" charset="0"/>
          <a:ea typeface="Verdana" panose="020B0604030504040204" pitchFamily="34"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tmorris@ciljacksonville.org"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mailto:dominiqued@ECNV.org" TargetMode="External"/><Relationship Id="rId4" Type="http://schemas.openxmlformats.org/officeDocument/2006/relationships/hyperlink" Target="mailto:kelsey@swilc.org"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uthtmc.az1.qualtrics.com/jfe/form/SV_2gYJIoZUXCeUXOu"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uthtmc.az1.qualtrics.com/jfe/form/SV_72mFF5acgBqb9ae"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uthtmc.az1.qualtrics.com/jfe/form/SV_2gYJIoZUXCeUXOu"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uthtmc.az1.qualtrics.com/jfe/form/SV_72mFF5acgBqb9ae"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92150" y="838200"/>
            <a:ext cx="8756650" cy="5791200"/>
          </a:xfrm>
        </p:spPr>
        <p:txBody>
          <a:bodyPr>
            <a:normAutofit fontScale="92500" lnSpcReduction="10000"/>
          </a:bodyPr>
          <a:lstStyle/>
          <a:p>
            <a:pPr marL="0" indent="0" algn="ctr">
              <a:buNone/>
            </a:pPr>
            <a:r>
              <a:rPr lang="en-US" sz="1200" dirty="0">
                <a:latin typeface="Arial Rounded MT Bold" panose="020F0704030504030204" pitchFamily="34" charset="0"/>
              </a:rPr>
              <a:t>&gt;&gt; SLIDE / DIAPOSITIVA </a:t>
            </a:r>
            <a:fld id="{7CBCAEA1-DC42-4825-B807-41CA39641A2F}" type="slidenum">
              <a:rPr lang="en-US" sz="1200" smtClean="0">
                <a:latin typeface="Arial Rounded MT Bold" panose="020F0704030504030204" pitchFamily="34" charset="0"/>
              </a:rPr>
              <a:pPr/>
              <a:t>1</a:t>
            </a:fld>
            <a:endParaRPr lang="en-US" sz="1200" dirty="0">
              <a:latin typeface="Arial Rounded MT Bold" panose="020F0704030504030204" pitchFamily="34" charset="0"/>
            </a:endParaRPr>
          </a:p>
          <a:p>
            <a:pPr marL="0" indent="0" algn="ctr">
              <a:buNone/>
            </a:pPr>
            <a:endParaRPr lang="en-US" sz="1200" b="1" dirty="0">
              <a:solidFill>
                <a:srgbClr val="333399"/>
              </a:solidFill>
              <a:latin typeface="Arial Rounded MT Bold" panose="020F0704030504030204" pitchFamily="34" charset="0"/>
            </a:endParaRPr>
          </a:p>
          <a:p>
            <a:pPr marL="0" indent="0" algn="ctr">
              <a:buNone/>
            </a:pPr>
            <a:r>
              <a:rPr lang="en-US" b="1" dirty="0">
                <a:solidFill>
                  <a:srgbClr val="333399"/>
                </a:solidFill>
                <a:latin typeface="Verdana" panose="020B0604030504040204" pitchFamily="34" charset="0"/>
                <a:ea typeface="Verdana" panose="020B0604030504040204" pitchFamily="34" charset="0"/>
              </a:rPr>
              <a:t>IL-NET National Training and Technical Assistance Center for Independent Living</a:t>
            </a:r>
          </a:p>
          <a:p>
            <a:pPr marL="0" indent="0" algn="ctr">
              <a:buNone/>
            </a:pPr>
            <a:endParaRPr lang="en-US" b="1" dirty="0">
              <a:solidFill>
                <a:srgbClr val="333399"/>
              </a:solidFill>
            </a:endParaRPr>
          </a:p>
          <a:p>
            <a:pPr marL="0" indent="0" algn="ctr">
              <a:buNone/>
            </a:pPr>
            <a:endParaRPr lang="en-US" b="1" dirty="0">
              <a:solidFill>
                <a:srgbClr val="333399"/>
              </a:solidFill>
              <a:latin typeface="Verdana" panose="020B0604030504040204" pitchFamily="34" charset="0"/>
              <a:ea typeface="Verdana" panose="020B0604030504040204" pitchFamily="34" charset="0"/>
            </a:endParaRPr>
          </a:p>
          <a:p>
            <a:pPr marL="0" indent="0" algn="ctr">
              <a:buNone/>
            </a:pPr>
            <a:endParaRPr lang="en-US" b="1" dirty="0">
              <a:solidFill>
                <a:srgbClr val="333399"/>
              </a:solidFill>
            </a:endParaRPr>
          </a:p>
          <a:p>
            <a:pPr marL="0" indent="0" algn="ctr">
              <a:buNone/>
            </a:pPr>
            <a:endParaRPr lang="en-US" b="1" dirty="0">
              <a:solidFill>
                <a:srgbClr val="333399"/>
              </a:solidFill>
              <a:latin typeface="Verdana" panose="020B0604030504040204" pitchFamily="34" charset="0"/>
              <a:ea typeface="Verdana" panose="020B0604030504040204" pitchFamily="34" charset="0"/>
            </a:endParaRPr>
          </a:p>
          <a:p>
            <a:pPr marL="0" indent="0" algn="ctr">
              <a:buNone/>
            </a:pPr>
            <a:endParaRPr lang="en-US" b="1" dirty="0">
              <a:solidFill>
                <a:srgbClr val="333399"/>
              </a:solidFill>
            </a:endParaRPr>
          </a:p>
          <a:p>
            <a:pPr marL="0" indent="0" algn="ctr">
              <a:buNone/>
            </a:pPr>
            <a:endParaRPr lang="en-US" b="1" dirty="0">
              <a:solidFill>
                <a:srgbClr val="333399"/>
              </a:solidFill>
              <a:latin typeface="Verdana" panose="020B0604030504040204" pitchFamily="34" charset="0"/>
              <a:ea typeface="Verdana" panose="020B0604030504040204" pitchFamily="34" charset="0"/>
            </a:endParaRPr>
          </a:p>
          <a:p>
            <a:pPr marL="0" indent="0" algn="ctr">
              <a:buNone/>
            </a:pPr>
            <a:endParaRPr lang="en-US" b="1" dirty="0">
              <a:solidFill>
                <a:srgbClr val="333399"/>
              </a:solidFill>
            </a:endParaRPr>
          </a:p>
          <a:p>
            <a:pPr marL="0" indent="0" algn="ctr">
              <a:buNone/>
            </a:pPr>
            <a:endParaRPr lang="en-US" b="1" dirty="0">
              <a:solidFill>
                <a:srgbClr val="333399"/>
              </a:solidFill>
              <a:latin typeface="Verdana" panose="020B0604030504040204" pitchFamily="34" charset="0"/>
              <a:ea typeface="Verdana" panose="020B0604030504040204" pitchFamily="34" charset="0"/>
            </a:endParaRPr>
          </a:p>
          <a:p>
            <a:pPr marL="0" indent="0" algn="ctr">
              <a:buNone/>
            </a:pPr>
            <a:r>
              <a:rPr lang="es-ES" b="1" dirty="0">
                <a:solidFill>
                  <a:srgbClr val="C00000"/>
                </a:solidFill>
              </a:rPr>
              <a:t>Centro Nacional de Capacitación y Asistencia Técnica para la Vida Independiente de IL-NET</a:t>
            </a:r>
            <a:endParaRPr lang="en-US" b="1" dirty="0">
              <a:solidFill>
                <a:srgbClr val="C00000"/>
              </a:solidFill>
            </a:endParaRPr>
          </a:p>
        </p:txBody>
      </p:sp>
      <p:pic>
        <p:nvPicPr>
          <p:cNvPr id="8" name="Picture 5" descr="ILRU logo in block red letters with blue eyebrow swoosh above and below Independent Living Research utilization. www.ilru.org. "/>
          <p:cNvPicPr>
            <a:picLocks noChangeAspect="1"/>
          </p:cNvPicPr>
          <p:nvPr/>
        </p:nvPicPr>
        <p:blipFill rotWithShape="1">
          <a:blip r:embed="rId3">
            <a:extLst>
              <a:ext uri="{28A0092B-C50C-407E-A947-70E740481C1C}">
                <a14:useLocalDpi xmlns:a14="http://schemas.microsoft.com/office/drawing/2010/main" val="0"/>
              </a:ext>
            </a:extLst>
          </a:blip>
          <a:srcRect l="1" t="16746" r="-944" b="11313"/>
          <a:stretch/>
        </p:blipFill>
        <p:spPr bwMode="auto">
          <a:xfrm>
            <a:off x="1872342" y="2209800"/>
            <a:ext cx="6128658"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692150" y="7312968"/>
            <a:ext cx="4946650" cy="230832"/>
          </a:xfrm>
          <a:prstGeom prst="rect">
            <a:avLst/>
          </a:prstGeom>
        </p:spPr>
        <p:txBody>
          <a:bodyPr wrap="square">
            <a:spAutoFit/>
          </a:bodyPr>
          <a:lstStyle/>
          <a:p>
            <a:r>
              <a:rPr lang="en-US" sz="900" dirty="0">
                <a:solidFill>
                  <a:schemeClr val="tx1"/>
                </a:solidFill>
                <a:effectLst/>
                <a:latin typeface="Arial" panose="020B0604020202020204" pitchFamily="34" charset="0"/>
                <a:cs typeface="Arial" panose="020B0604020202020204" pitchFamily="34" charset="0"/>
              </a:rPr>
              <a:t>ILRU T&amp;TA Center</a:t>
            </a:r>
            <a:endParaRPr lang="en-US" sz="900" dirty="0">
              <a:solidFill>
                <a:schemeClr val="tx1"/>
              </a:solidFill>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6153527D-BED1-478D-AC23-D9BDE0E418EC}" type="slidenum">
              <a:rPr lang="en-US" smtClean="0"/>
              <a:t>1</a:t>
            </a:fld>
            <a:endParaRPr lang="en-US" dirty="0"/>
          </a:p>
        </p:txBody>
      </p:sp>
    </p:spTree>
    <p:extLst>
      <p:ext uri="{BB962C8B-B14F-4D97-AF65-F5344CB8AC3E}">
        <p14:creationId xmlns:p14="http://schemas.microsoft.com/office/powerpoint/2010/main" val="15721164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200" b="0" dirty="0">
                <a:solidFill>
                  <a:schemeClr val="tx1"/>
                </a:solidFill>
                <a:latin typeface="Arial Rounded MT Bold" panose="020F0704030504030204" pitchFamily="34" charset="0"/>
              </a:rPr>
              <a:t>&gt;&gt; SLIDE / DIAPOSITIVA </a:t>
            </a:r>
            <a:fld id="{3D463472-36BD-4CF6-B188-D29D9C6DE56C}" type="slidenum">
              <a:rPr lang="en-US" sz="1200" b="0" smtClean="0">
                <a:solidFill>
                  <a:schemeClr val="tx1"/>
                </a:solidFill>
                <a:latin typeface="Arial Rounded MT Bold" panose="020F0704030504030204" pitchFamily="34" charset="0"/>
              </a:rPr>
              <a:pPr/>
              <a:t>10</a:t>
            </a:fld>
            <a:br>
              <a:rPr lang="en-US" sz="600" b="1" dirty="0">
                <a:solidFill>
                  <a:schemeClr val="bg1"/>
                </a:solidFill>
                <a:latin typeface="Verdana" panose="020B0604030504040204" pitchFamily="34" charset="0"/>
                <a:ea typeface="Verdana" panose="020B0604030504040204" pitchFamily="34" charset="0"/>
              </a:rPr>
            </a:br>
            <a:r>
              <a:rPr lang="en-US" sz="3200" dirty="0"/>
              <a:t>P</a:t>
            </a:r>
            <a:r>
              <a:rPr lang="en-US" sz="3200" b="1" dirty="0">
                <a:latin typeface="Verdana" panose="020B0604030504040204" pitchFamily="34" charset="0"/>
                <a:ea typeface="Verdana" panose="020B0604030504040204" pitchFamily="34" charset="0"/>
              </a:rPr>
              <a:t>ositive Outcomes?</a:t>
            </a:r>
            <a:endParaRPr lang="en-US" sz="2400" b="1" dirty="0"/>
          </a:p>
        </p:txBody>
      </p:sp>
      <p:sp>
        <p:nvSpPr>
          <p:cNvPr id="3" name="Content Placeholder 2">
            <a:extLst>
              <a:ext uri="{FF2B5EF4-FFF2-40B4-BE49-F238E27FC236}">
                <a16:creationId xmlns:a16="http://schemas.microsoft.com/office/drawing/2014/main" id="{F384B314-FA0D-8351-5C86-398010455EB9}"/>
              </a:ext>
            </a:extLst>
          </p:cNvPr>
          <p:cNvSpPr>
            <a:spLocks noGrp="1"/>
          </p:cNvSpPr>
          <p:nvPr>
            <p:ph idx="1"/>
          </p:nvPr>
        </p:nvSpPr>
        <p:spPr/>
        <p:txBody>
          <a:bodyPr>
            <a:noAutofit/>
          </a:bodyPr>
          <a:lstStyle/>
          <a:p>
            <a:pPr marL="0" indent="0">
              <a:lnSpc>
                <a:spcPct val="107000"/>
              </a:lnSpc>
              <a:spcBef>
                <a:spcPts val="0"/>
              </a:spcBef>
              <a:spcAft>
                <a:spcPts val="800"/>
              </a:spcAft>
              <a:buNone/>
            </a:pPr>
            <a:r>
              <a:rPr lang="en-US" sz="2000" b="1" dirty="0">
                <a:effectLst/>
              </a:rPr>
              <a:t>What are some positive values or outcomes that you have seen with your practice of intergenerational peer support? </a:t>
            </a:r>
          </a:p>
          <a:p>
            <a:pPr marL="0" indent="0">
              <a:lnSpc>
                <a:spcPct val="107000"/>
              </a:lnSpc>
              <a:spcBef>
                <a:spcPts val="0"/>
              </a:spcBef>
              <a:spcAft>
                <a:spcPts val="800"/>
              </a:spcAft>
              <a:buNone/>
            </a:pPr>
            <a:endParaRPr lang="en-US" sz="2000" dirty="0"/>
          </a:p>
          <a:p>
            <a:pPr marL="0" indent="0">
              <a:lnSpc>
                <a:spcPct val="107000"/>
              </a:lnSpc>
              <a:spcBef>
                <a:spcPts val="0"/>
              </a:spcBef>
              <a:spcAft>
                <a:spcPts val="800"/>
              </a:spcAft>
              <a:buNone/>
            </a:pPr>
            <a:r>
              <a:rPr lang="es-ES" sz="2000" b="1" dirty="0">
                <a:solidFill>
                  <a:srgbClr val="C00000"/>
                </a:solidFill>
              </a:rPr>
              <a:t>¿Resultados Positivos?</a:t>
            </a:r>
          </a:p>
          <a:p>
            <a:pPr marL="0" indent="0">
              <a:lnSpc>
                <a:spcPct val="107000"/>
              </a:lnSpc>
              <a:spcBef>
                <a:spcPts val="0"/>
              </a:spcBef>
              <a:spcAft>
                <a:spcPts val="800"/>
              </a:spcAft>
              <a:buNone/>
            </a:pPr>
            <a:endParaRPr lang="es-ES" sz="2000" dirty="0"/>
          </a:p>
          <a:p>
            <a:pPr marL="0" indent="0">
              <a:lnSpc>
                <a:spcPct val="107000"/>
              </a:lnSpc>
              <a:spcBef>
                <a:spcPts val="0"/>
              </a:spcBef>
              <a:spcAft>
                <a:spcPts val="800"/>
              </a:spcAft>
              <a:buNone/>
            </a:pPr>
            <a:r>
              <a:rPr lang="es-ES" sz="2000" b="1" dirty="0"/>
              <a:t>¿Cuáles son algunos valores o resultados positivos que ha visto con su práctica de apoyo intergeneracional entre pares?</a:t>
            </a:r>
          </a:p>
          <a:p>
            <a:pPr marL="0" indent="0">
              <a:lnSpc>
                <a:spcPct val="107000"/>
              </a:lnSpc>
              <a:spcBef>
                <a:spcPts val="0"/>
              </a:spcBef>
              <a:spcAft>
                <a:spcPts val="800"/>
              </a:spcAft>
              <a:buNone/>
            </a:pPr>
            <a:endParaRPr lang="en-US" sz="2000" dirty="0"/>
          </a:p>
          <a:p>
            <a:pPr marL="0" indent="0">
              <a:lnSpc>
                <a:spcPct val="107000"/>
              </a:lnSpc>
              <a:spcBef>
                <a:spcPts val="0"/>
              </a:spcBef>
              <a:spcAft>
                <a:spcPts val="800"/>
              </a:spcAft>
              <a:buNone/>
            </a:pPr>
            <a:endParaRPr lang="en-US" sz="2000" dirty="0">
              <a:effectLst/>
            </a:endParaRPr>
          </a:p>
          <a:p>
            <a:pPr marL="0" indent="0">
              <a:lnSpc>
                <a:spcPct val="107000"/>
              </a:lnSpc>
              <a:spcBef>
                <a:spcPts val="0"/>
              </a:spcBef>
              <a:spcAft>
                <a:spcPts val="800"/>
              </a:spcAft>
              <a:buNone/>
            </a:pPr>
            <a:endParaRPr lang="en-US" sz="1600" dirty="0"/>
          </a:p>
        </p:txBody>
      </p:sp>
      <p:sp>
        <p:nvSpPr>
          <p:cNvPr id="4" name="Slide Number Placeholder 3"/>
          <p:cNvSpPr>
            <a:spLocks noGrp="1"/>
          </p:cNvSpPr>
          <p:nvPr>
            <p:ph type="sldNum" sz="quarter" idx="12"/>
          </p:nvPr>
        </p:nvSpPr>
        <p:spPr/>
        <p:txBody>
          <a:bodyPr/>
          <a:lstStyle/>
          <a:p>
            <a:fld id="{6153527D-BED1-478D-AC23-D9BDE0E418EC}" type="slidenum">
              <a:rPr lang="en-US" smtClean="0"/>
              <a:t>10</a:t>
            </a:fld>
            <a:endParaRPr lang="en-US" dirty="0"/>
          </a:p>
        </p:txBody>
      </p:sp>
    </p:spTree>
    <p:extLst>
      <p:ext uri="{BB962C8B-B14F-4D97-AF65-F5344CB8AC3E}">
        <p14:creationId xmlns:p14="http://schemas.microsoft.com/office/powerpoint/2010/main" val="22962594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2150" y="381000"/>
            <a:ext cx="8985250" cy="914401"/>
          </a:xfrm>
        </p:spPr>
        <p:txBody>
          <a:bodyPr>
            <a:noAutofit/>
          </a:bodyPr>
          <a:lstStyle/>
          <a:p>
            <a:r>
              <a:rPr lang="en-US" sz="1200" b="0" dirty="0">
                <a:solidFill>
                  <a:schemeClr val="tx1"/>
                </a:solidFill>
                <a:latin typeface="Arial Rounded MT Bold" panose="020F0704030504030204" pitchFamily="34" charset="0"/>
              </a:rPr>
              <a:t>&gt;&gt; SLIDE / DIAPOSITIVA </a:t>
            </a:r>
            <a:fld id="{3D463472-36BD-4CF6-B188-D29D9C6DE56C}" type="slidenum">
              <a:rPr lang="en-US" sz="1200" b="0" smtClean="0">
                <a:solidFill>
                  <a:schemeClr val="tx1"/>
                </a:solidFill>
                <a:latin typeface="Arial Rounded MT Bold" panose="020F0704030504030204" pitchFamily="34" charset="0"/>
              </a:rPr>
              <a:pPr/>
              <a:t>11</a:t>
            </a:fld>
            <a:br>
              <a:rPr lang="en-US" sz="600" b="1" dirty="0">
                <a:solidFill>
                  <a:schemeClr val="bg1"/>
                </a:solidFill>
                <a:latin typeface="Verdana" panose="020B0604030504040204" pitchFamily="34" charset="0"/>
                <a:ea typeface="Verdana" panose="020B0604030504040204" pitchFamily="34" charset="0"/>
              </a:rPr>
            </a:br>
            <a:r>
              <a:rPr lang="en-US" sz="3200" b="1" dirty="0">
                <a:latin typeface="Verdana" panose="020B0604030504040204" pitchFamily="34" charset="0"/>
                <a:ea typeface="Verdana" panose="020B0604030504040204" pitchFamily="34" charset="0"/>
              </a:rPr>
              <a:t>Challenges?</a:t>
            </a:r>
            <a:endParaRPr lang="en-US" sz="2400" b="1" dirty="0">
              <a:solidFill>
                <a:schemeClr val="accent5">
                  <a:lumMod val="75000"/>
                </a:schemeClr>
              </a:solidFill>
            </a:endParaRPr>
          </a:p>
        </p:txBody>
      </p:sp>
      <p:sp>
        <p:nvSpPr>
          <p:cNvPr id="3" name="Content Placeholder 2">
            <a:extLst>
              <a:ext uri="{FF2B5EF4-FFF2-40B4-BE49-F238E27FC236}">
                <a16:creationId xmlns:a16="http://schemas.microsoft.com/office/drawing/2014/main" id="{F384B314-FA0D-8351-5C86-398010455EB9}"/>
              </a:ext>
            </a:extLst>
          </p:cNvPr>
          <p:cNvSpPr>
            <a:spLocks noGrp="1"/>
          </p:cNvSpPr>
          <p:nvPr>
            <p:ph idx="1"/>
          </p:nvPr>
        </p:nvSpPr>
        <p:spPr/>
        <p:txBody>
          <a:bodyPr>
            <a:noAutofit/>
          </a:bodyPr>
          <a:lstStyle/>
          <a:p>
            <a:pPr marL="0" indent="0">
              <a:lnSpc>
                <a:spcPct val="107000"/>
              </a:lnSpc>
              <a:spcBef>
                <a:spcPts val="0"/>
              </a:spcBef>
              <a:spcAft>
                <a:spcPts val="800"/>
              </a:spcAft>
              <a:buNone/>
            </a:pPr>
            <a:endParaRPr lang="en-US" sz="1500" kern="100" dirty="0">
              <a:cs typeface="Times New Roman" panose="02020603050405020304" pitchFamily="18" charset="0"/>
            </a:endParaRPr>
          </a:p>
          <a:p>
            <a:pPr marL="0" indent="0">
              <a:lnSpc>
                <a:spcPct val="100000"/>
              </a:lnSpc>
              <a:buNone/>
            </a:pPr>
            <a:endParaRPr lang="en-US" sz="1500" dirty="0"/>
          </a:p>
        </p:txBody>
      </p:sp>
      <p:sp>
        <p:nvSpPr>
          <p:cNvPr id="4" name="Slide Number Placeholder 3"/>
          <p:cNvSpPr>
            <a:spLocks noGrp="1"/>
          </p:cNvSpPr>
          <p:nvPr>
            <p:ph type="sldNum" sz="quarter" idx="12"/>
          </p:nvPr>
        </p:nvSpPr>
        <p:spPr/>
        <p:txBody>
          <a:bodyPr/>
          <a:lstStyle/>
          <a:p>
            <a:fld id="{6153527D-BED1-478D-AC23-D9BDE0E418EC}" type="slidenum">
              <a:rPr lang="en-US" smtClean="0"/>
              <a:t>11</a:t>
            </a:fld>
            <a:endParaRPr lang="en-US" dirty="0"/>
          </a:p>
        </p:txBody>
      </p:sp>
      <p:sp>
        <p:nvSpPr>
          <p:cNvPr id="8" name="TextBox 7">
            <a:extLst>
              <a:ext uri="{FF2B5EF4-FFF2-40B4-BE49-F238E27FC236}">
                <a16:creationId xmlns:a16="http://schemas.microsoft.com/office/drawing/2014/main" id="{D5EDA15A-3182-6E62-A7C6-386378DADCC6}"/>
              </a:ext>
            </a:extLst>
          </p:cNvPr>
          <p:cNvSpPr txBox="1"/>
          <p:nvPr/>
        </p:nvSpPr>
        <p:spPr>
          <a:xfrm>
            <a:off x="692150" y="1404938"/>
            <a:ext cx="8756650" cy="2246769"/>
          </a:xfrm>
          <a:prstGeom prst="rect">
            <a:avLst/>
          </a:prstGeom>
          <a:noFill/>
        </p:spPr>
        <p:txBody>
          <a:bodyPr wrap="square">
            <a:spAutoFit/>
          </a:bodyPr>
          <a:lstStyle/>
          <a:p>
            <a:r>
              <a:rPr lang="en-US" b="1" dirty="0">
                <a:latin typeface="Verdana" panose="020B0604030504040204" pitchFamily="34" charset="0"/>
                <a:ea typeface="Verdana" panose="020B0604030504040204" pitchFamily="34" charset="0"/>
              </a:rPr>
              <a:t>What are some of the biggest challenges you have faced while practicing this? </a:t>
            </a:r>
          </a:p>
          <a:p>
            <a:endParaRPr lang="en-US" b="1" dirty="0">
              <a:latin typeface="Verdana" panose="020B0604030504040204" pitchFamily="34" charset="0"/>
              <a:ea typeface="Verdana" panose="020B0604030504040204" pitchFamily="34" charset="0"/>
            </a:endParaRPr>
          </a:p>
          <a:p>
            <a:r>
              <a:rPr lang="en-US" b="1" dirty="0">
                <a:solidFill>
                  <a:srgbClr val="C00000"/>
                </a:solidFill>
                <a:latin typeface="Verdana" panose="020B0604030504040204" pitchFamily="34" charset="0"/>
                <a:ea typeface="Verdana" panose="020B0604030504040204" pitchFamily="34" charset="0"/>
              </a:rPr>
              <a:t>¿</a:t>
            </a:r>
            <a:r>
              <a:rPr lang="en-US" b="1" dirty="0" err="1">
                <a:solidFill>
                  <a:srgbClr val="C00000"/>
                </a:solidFill>
                <a:latin typeface="Verdana" panose="020B0604030504040204" pitchFamily="34" charset="0"/>
                <a:ea typeface="Verdana" panose="020B0604030504040204" pitchFamily="34" charset="0"/>
              </a:rPr>
              <a:t>Desafíos</a:t>
            </a:r>
            <a:r>
              <a:rPr lang="en-US" b="1" dirty="0">
                <a:solidFill>
                  <a:srgbClr val="C00000"/>
                </a:solidFill>
                <a:latin typeface="Verdana" panose="020B0604030504040204" pitchFamily="34" charset="0"/>
                <a:ea typeface="Verdana" panose="020B0604030504040204" pitchFamily="34" charset="0"/>
              </a:rPr>
              <a:t>?</a:t>
            </a:r>
          </a:p>
          <a:p>
            <a:endParaRPr lang="en-US" b="1" dirty="0">
              <a:latin typeface="Verdana" panose="020B0604030504040204" pitchFamily="34" charset="0"/>
              <a:ea typeface="Verdana" panose="020B0604030504040204" pitchFamily="34" charset="0"/>
            </a:endParaRPr>
          </a:p>
          <a:p>
            <a:r>
              <a:rPr lang="es-ES" b="1" dirty="0">
                <a:latin typeface="Verdana" panose="020B0604030504040204" pitchFamily="34" charset="0"/>
                <a:ea typeface="Verdana" panose="020B0604030504040204" pitchFamily="34" charset="0"/>
              </a:rPr>
              <a:t>¿Cuáles son algunos de los mayores desafíos que ha enfrentado mientras practicaba esto?</a:t>
            </a:r>
            <a:endParaRPr lang="en-US"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4438778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200" b="0" dirty="0">
                <a:solidFill>
                  <a:schemeClr val="tx1"/>
                </a:solidFill>
                <a:latin typeface="Arial Rounded MT Bold" panose="020F0704030504030204" pitchFamily="34" charset="0"/>
              </a:rPr>
              <a:t>&gt;&gt; SLIDE / DIAPOSITIVA </a:t>
            </a:r>
            <a:fld id="{3D463472-36BD-4CF6-B188-D29D9C6DE56C}" type="slidenum">
              <a:rPr lang="en-US" sz="1200" b="0" smtClean="0">
                <a:solidFill>
                  <a:schemeClr val="tx1"/>
                </a:solidFill>
                <a:latin typeface="Arial Rounded MT Bold" panose="020F0704030504030204" pitchFamily="34" charset="0"/>
              </a:rPr>
              <a:pPr/>
              <a:t>12</a:t>
            </a:fld>
            <a:br>
              <a:rPr lang="en-US" sz="600" b="1" dirty="0">
                <a:solidFill>
                  <a:schemeClr val="bg1"/>
                </a:solidFill>
                <a:latin typeface="Verdana" panose="020B0604030504040204" pitchFamily="34" charset="0"/>
                <a:ea typeface="Verdana" panose="020B0604030504040204" pitchFamily="34" charset="0"/>
              </a:rPr>
            </a:br>
            <a:r>
              <a:rPr lang="en-US" sz="3200" dirty="0"/>
              <a:t>How and where do you start?</a:t>
            </a:r>
            <a:endParaRPr lang="en-US" sz="2400" b="1" dirty="0"/>
          </a:p>
        </p:txBody>
      </p:sp>
      <p:sp>
        <p:nvSpPr>
          <p:cNvPr id="3" name="Content Placeholder 2">
            <a:extLst>
              <a:ext uri="{FF2B5EF4-FFF2-40B4-BE49-F238E27FC236}">
                <a16:creationId xmlns:a16="http://schemas.microsoft.com/office/drawing/2014/main" id="{F384B314-FA0D-8351-5C86-398010455EB9}"/>
              </a:ext>
            </a:extLst>
          </p:cNvPr>
          <p:cNvSpPr>
            <a:spLocks noGrp="1"/>
          </p:cNvSpPr>
          <p:nvPr>
            <p:ph idx="1"/>
          </p:nvPr>
        </p:nvSpPr>
        <p:spPr/>
        <p:txBody>
          <a:bodyPr>
            <a:noAutofit/>
          </a:bodyPr>
          <a:lstStyle/>
          <a:p>
            <a:pPr marL="0" indent="0">
              <a:lnSpc>
                <a:spcPct val="107000"/>
              </a:lnSpc>
              <a:spcBef>
                <a:spcPts val="0"/>
              </a:spcBef>
              <a:spcAft>
                <a:spcPts val="800"/>
              </a:spcAft>
              <a:buNone/>
            </a:pPr>
            <a:r>
              <a:rPr lang="en-US" sz="2000" b="1" dirty="0">
                <a:effectLst/>
              </a:rPr>
              <a:t>What are some tips that you can give to someone who doesn’t actively practice intergenerational peer support? </a:t>
            </a:r>
          </a:p>
          <a:p>
            <a:pPr marL="0" indent="0">
              <a:lnSpc>
                <a:spcPct val="107000"/>
              </a:lnSpc>
              <a:spcBef>
                <a:spcPts val="0"/>
              </a:spcBef>
              <a:spcAft>
                <a:spcPts val="800"/>
              </a:spcAft>
              <a:buNone/>
            </a:pPr>
            <a:endParaRPr lang="en-US" sz="2000" b="1" dirty="0"/>
          </a:p>
          <a:p>
            <a:pPr marL="0" indent="0">
              <a:lnSpc>
                <a:spcPct val="107000"/>
              </a:lnSpc>
              <a:spcBef>
                <a:spcPts val="0"/>
              </a:spcBef>
              <a:spcAft>
                <a:spcPts val="800"/>
              </a:spcAft>
              <a:buNone/>
            </a:pPr>
            <a:r>
              <a:rPr lang="es-ES" sz="2000" b="1" dirty="0">
                <a:solidFill>
                  <a:srgbClr val="C00000"/>
                </a:solidFill>
              </a:rPr>
              <a:t>¿Cómo y por dónde empezar? </a:t>
            </a:r>
          </a:p>
          <a:p>
            <a:pPr marL="0" indent="0">
              <a:lnSpc>
                <a:spcPct val="107000"/>
              </a:lnSpc>
              <a:spcBef>
                <a:spcPts val="0"/>
              </a:spcBef>
              <a:spcAft>
                <a:spcPts val="800"/>
              </a:spcAft>
              <a:buNone/>
            </a:pPr>
            <a:endParaRPr lang="es-ES" sz="2000" b="1" dirty="0"/>
          </a:p>
          <a:p>
            <a:pPr marL="0" indent="0">
              <a:lnSpc>
                <a:spcPct val="107000"/>
              </a:lnSpc>
              <a:spcBef>
                <a:spcPts val="0"/>
              </a:spcBef>
              <a:spcAft>
                <a:spcPts val="800"/>
              </a:spcAft>
              <a:buNone/>
            </a:pPr>
            <a:r>
              <a:rPr lang="es-ES" sz="2000" b="1" dirty="0"/>
              <a:t>¿Cuáles son algunos consejos que puede darle a alguien que no practica activamente el apoyo intergeneracional entre pares? </a:t>
            </a:r>
          </a:p>
          <a:p>
            <a:pPr marL="0" indent="0">
              <a:lnSpc>
                <a:spcPct val="107000"/>
              </a:lnSpc>
              <a:spcBef>
                <a:spcPts val="0"/>
              </a:spcBef>
              <a:spcAft>
                <a:spcPts val="800"/>
              </a:spcAft>
              <a:buNone/>
            </a:pPr>
            <a:endParaRPr lang="en-US" sz="2000" b="1" dirty="0">
              <a:effectLst/>
            </a:endParaRPr>
          </a:p>
          <a:p>
            <a:pPr marL="0" indent="0">
              <a:lnSpc>
                <a:spcPct val="107000"/>
              </a:lnSpc>
              <a:spcBef>
                <a:spcPts val="0"/>
              </a:spcBef>
              <a:spcAft>
                <a:spcPts val="800"/>
              </a:spcAft>
              <a:buNone/>
            </a:pPr>
            <a:endParaRPr lang="en-US" sz="2000" dirty="0">
              <a:effectLst/>
            </a:endParaRPr>
          </a:p>
          <a:p>
            <a:pPr marL="0" indent="0">
              <a:lnSpc>
                <a:spcPct val="107000"/>
              </a:lnSpc>
              <a:spcBef>
                <a:spcPts val="0"/>
              </a:spcBef>
              <a:spcAft>
                <a:spcPts val="800"/>
              </a:spcAft>
              <a:buNone/>
            </a:pPr>
            <a:endParaRPr lang="en-US" sz="1600" dirty="0"/>
          </a:p>
        </p:txBody>
      </p:sp>
      <p:sp>
        <p:nvSpPr>
          <p:cNvPr id="4" name="Slide Number Placeholder 3"/>
          <p:cNvSpPr>
            <a:spLocks noGrp="1"/>
          </p:cNvSpPr>
          <p:nvPr>
            <p:ph type="sldNum" sz="quarter" idx="12"/>
          </p:nvPr>
        </p:nvSpPr>
        <p:spPr/>
        <p:txBody>
          <a:bodyPr/>
          <a:lstStyle/>
          <a:p>
            <a:fld id="{6153527D-BED1-478D-AC23-D9BDE0E418EC}" type="slidenum">
              <a:rPr lang="en-US" smtClean="0"/>
              <a:t>12</a:t>
            </a:fld>
            <a:endParaRPr lang="en-US" dirty="0"/>
          </a:p>
        </p:txBody>
      </p:sp>
    </p:spTree>
    <p:extLst>
      <p:ext uri="{BB962C8B-B14F-4D97-AF65-F5344CB8AC3E}">
        <p14:creationId xmlns:p14="http://schemas.microsoft.com/office/powerpoint/2010/main" val="1170096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200" b="0" dirty="0">
                <a:solidFill>
                  <a:schemeClr val="tx1"/>
                </a:solidFill>
                <a:latin typeface="Arial Rounded MT Bold" panose="020F0704030504030204" pitchFamily="34" charset="0"/>
              </a:rPr>
              <a:t>&gt;&gt; SLIDE / DIAPOSITIVA </a:t>
            </a:r>
            <a:fld id="{3D463472-36BD-4CF6-B188-D29D9C6DE56C}" type="slidenum">
              <a:rPr lang="en-US" sz="1200" b="0" smtClean="0">
                <a:solidFill>
                  <a:schemeClr val="tx1"/>
                </a:solidFill>
                <a:latin typeface="Arial Rounded MT Bold" panose="020F0704030504030204" pitchFamily="34" charset="0"/>
              </a:rPr>
              <a:pPr/>
              <a:t>13</a:t>
            </a:fld>
            <a:br>
              <a:rPr lang="en-US" sz="600" b="1" dirty="0">
                <a:solidFill>
                  <a:schemeClr val="bg1"/>
                </a:solidFill>
                <a:latin typeface="Verdana" panose="020B0604030504040204" pitchFamily="34" charset="0"/>
                <a:ea typeface="Verdana" panose="020B0604030504040204" pitchFamily="34" charset="0"/>
              </a:rPr>
            </a:br>
            <a:r>
              <a:rPr lang="en-US" sz="3200" dirty="0"/>
              <a:t>Final Words and Topics</a:t>
            </a:r>
            <a:endParaRPr lang="en-US" sz="2400" b="1" dirty="0"/>
          </a:p>
        </p:txBody>
      </p:sp>
      <p:sp>
        <p:nvSpPr>
          <p:cNvPr id="3" name="Content Placeholder 2">
            <a:extLst>
              <a:ext uri="{FF2B5EF4-FFF2-40B4-BE49-F238E27FC236}">
                <a16:creationId xmlns:a16="http://schemas.microsoft.com/office/drawing/2014/main" id="{F384B314-FA0D-8351-5C86-398010455EB9}"/>
              </a:ext>
            </a:extLst>
          </p:cNvPr>
          <p:cNvSpPr>
            <a:spLocks noGrp="1"/>
          </p:cNvSpPr>
          <p:nvPr>
            <p:ph idx="1"/>
          </p:nvPr>
        </p:nvSpPr>
        <p:spPr/>
        <p:txBody>
          <a:bodyPr>
            <a:noAutofit/>
          </a:bodyPr>
          <a:lstStyle/>
          <a:p>
            <a:pPr marL="0" indent="0">
              <a:lnSpc>
                <a:spcPct val="107000"/>
              </a:lnSpc>
              <a:spcBef>
                <a:spcPts val="0"/>
              </a:spcBef>
              <a:spcAft>
                <a:spcPts val="800"/>
              </a:spcAft>
              <a:buNone/>
            </a:pPr>
            <a:r>
              <a:rPr lang="en-US" sz="2000" b="1" dirty="0">
                <a:effectLst/>
              </a:rPr>
              <a:t>Any other topics with this that you want to touch on? </a:t>
            </a:r>
          </a:p>
          <a:p>
            <a:pPr marL="0" indent="0">
              <a:lnSpc>
                <a:spcPct val="107000"/>
              </a:lnSpc>
              <a:spcBef>
                <a:spcPts val="0"/>
              </a:spcBef>
              <a:spcAft>
                <a:spcPts val="800"/>
              </a:spcAft>
              <a:buNone/>
            </a:pPr>
            <a:endParaRPr lang="en-US" sz="2000" dirty="0"/>
          </a:p>
          <a:p>
            <a:pPr marL="0" indent="0">
              <a:lnSpc>
                <a:spcPct val="107000"/>
              </a:lnSpc>
              <a:spcBef>
                <a:spcPts val="0"/>
              </a:spcBef>
              <a:spcAft>
                <a:spcPts val="800"/>
              </a:spcAft>
              <a:buNone/>
            </a:pPr>
            <a:r>
              <a:rPr lang="es-ES" sz="2000" b="1" dirty="0">
                <a:solidFill>
                  <a:srgbClr val="C00000"/>
                </a:solidFill>
              </a:rPr>
              <a:t>Temas y Palabras finales </a:t>
            </a:r>
          </a:p>
          <a:p>
            <a:pPr marL="0" indent="0">
              <a:lnSpc>
                <a:spcPct val="107000"/>
              </a:lnSpc>
              <a:spcBef>
                <a:spcPts val="0"/>
              </a:spcBef>
              <a:spcAft>
                <a:spcPts val="800"/>
              </a:spcAft>
              <a:buNone/>
            </a:pPr>
            <a:endParaRPr lang="es-ES" sz="2000" dirty="0"/>
          </a:p>
          <a:p>
            <a:pPr marL="0" indent="0">
              <a:lnSpc>
                <a:spcPct val="107000"/>
              </a:lnSpc>
              <a:spcBef>
                <a:spcPts val="0"/>
              </a:spcBef>
              <a:spcAft>
                <a:spcPts val="800"/>
              </a:spcAft>
              <a:buNone/>
            </a:pPr>
            <a:r>
              <a:rPr lang="es-ES" sz="2000" b="1" dirty="0"/>
              <a:t>¿Algún otro tema con esto que quieras tocar?</a:t>
            </a:r>
          </a:p>
          <a:p>
            <a:pPr marL="0" indent="0">
              <a:lnSpc>
                <a:spcPct val="107000"/>
              </a:lnSpc>
              <a:spcBef>
                <a:spcPts val="0"/>
              </a:spcBef>
              <a:spcAft>
                <a:spcPts val="800"/>
              </a:spcAft>
              <a:buNone/>
            </a:pPr>
            <a:endParaRPr lang="en-US" sz="2000" dirty="0"/>
          </a:p>
        </p:txBody>
      </p:sp>
      <p:sp>
        <p:nvSpPr>
          <p:cNvPr id="4" name="Slide Number Placeholder 3"/>
          <p:cNvSpPr>
            <a:spLocks noGrp="1"/>
          </p:cNvSpPr>
          <p:nvPr>
            <p:ph type="sldNum" sz="quarter" idx="12"/>
          </p:nvPr>
        </p:nvSpPr>
        <p:spPr/>
        <p:txBody>
          <a:bodyPr/>
          <a:lstStyle/>
          <a:p>
            <a:fld id="{6153527D-BED1-478D-AC23-D9BDE0E418EC}" type="slidenum">
              <a:rPr lang="en-US" smtClean="0"/>
              <a:t>13</a:t>
            </a:fld>
            <a:endParaRPr lang="en-US" dirty="0"/>
          </a:p>
        </p:txBody>
      </p:sp>
    </p:spTree>
    <p:extLst>
      <p:ext uri="{BB962C8B-B14F-4D97-AF65-F5344CB8AC3E}">
        <p14:creationId xmlns:p14="http://schemas.microsoft.com/office/powerpoint/2010/main" val="18111194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200" b="0" dirty="0">
                <a:solidFill>
                  <a:schemeClr val="tx1"/>
                </a:solidFill>
                <a:latin typeface="Arial Rounded MT Bold" panose="020F0704030504030204" pitchFamily="34" charset="0"/>
              </a:rPr>
              <a:t>&gt;&gt; SLIDE / DIAPOSITIVA </a:t>
            </a:r>
            <a:fld id="{3D463472-36BD-4CF6-B188-D29D9C6DE56C}" type="slidenum">
              <a:rPr lang="en-US" sz="1200" b="0" smtClean="0">
                <a:solidFill>
                  <a:schemeClr val="tx1"/>
                </a:solidFill>
                <a:latin typeface="Arial Rounded MT Bold" panose="020F0704030504030204" pitchFamily="34" charset="0"/>
              </a:rPr>
              <a:pPr/>
              <a:t>14</a:t>
            </a:fld>
            <a:br>
              <a:rPr lang="en-US" sz="600" b="1" dirty="0">
                <a:solidFill>
                  <a:schemeClr val="bg1"/>
                </a:solidFill>
                <a:latin typeface="Verdana" panose="020B0604030504040204" pitchFamily="34" charset="0"/>
                <a:ea typeface="Verdana" panose="020B0604030504040204" pitchFamily="34" charset="0"/>
              </a:rPr>
            </a:br>
            <a:r>
              <a:rPr lang="en-US" sz="3200" b="1" dirty="0">
                <a:latin typeface="Verdana" panose="020B0604030504040204" pitchFamily="34" charset="0"/>
                <a:ea typeface="Verdana" panose="020B0604030504040204" pitchFamily="34" charset="0"/>
              </a:rPr>
              <a:t>Questions &amp; Discussion</a:t>
            </a:r>
            <a:endParaRPr lang="en-US" sz="2400" b="1" dirty="0">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F384B314-FA0D-8351-5C86-398010455EB9}"/>
              </a:ext>
            </a:extLst>
          </p:cNvPr>
          <p:cNvSpPr>
            <a:spLocks noGrp="1"/>
          </p:cNvSpPr>
          <p:nvPr>
            <p:ph idx="1"/>
          </p:nvPr>
        </p:nvSpPr>
        <p:spPr/>
        <p:txBody>
          <a:bodyPr>
            <a:noAutofit/>
          </a:bodyPr>
          <a:lstStyle/>
          <a:p>
            <a:pPr marL="0" indent="0" algn="just">
              <a:buNone/>
            </a:pPr>
            <a:r>
              <a:rPr lang="en-US" sz="2000" i="0" dirty="0">
                <a:solidFill>
                  <a:srgbClr val="000000"/>
                </a:solidFill>
                <a:effectLst/>
              </a:rPr>
              <a:t>What are you curious about?</a:t>
            </a:r>
          </a:p>
          <a:p>
            <a:pPr marL="0" indent="0" algn="just">
              <a:buNone/>
            </a:pPr>
            <a:endParaRPr lang="en-US" sz="2000" dirty="0">
              <a:solidFill>
                <a:srgbClr val="000000"/>
              </a:solidFill>
            </a:endParaRPr>
          </a:p>
          <a:p>
            <a:pPr marL="0" indent="0" algn="just">
              <a:buNone/>
            </a:pPr>
            <a:r>
              <a:rPr lang="es-ES" sz="2000" b="1" dirty="0">
                <a:solidFill>
                  <a:srgbClr val="C00000"/>
                </a:solidFill>
              </a:rPr>
              <a:t>Preguntas y Discusión</a:t>
            </a:r>
          </a:p>
          <a:p>
            <a:pPr marL="0" indent="0" algn="just">
              <a:buNone/>
            </a:pPr>
            <a:endParaRPr lang="es-ES" sz="2000" dirty="0">
              <a:solidFill>
                <a:srgbClr val="000000"/>
              </a:solidFill>
            </a:endParaRPr>
          </a:p>
          <a:p>
            <a:pPr marL="0" indent="0" algn="just">
              <a:buNone/>
            </a:pPr>
            <a:r>
              <a:rPr lang="es-ES" sz="2000" dirty="0">
                <a:solidFill>
                  <a:srgbClr val="000000"/>
                </a:solidFill>
              </a:rPr>
              <a:t>¿De que tienes curiosidad?</a:t>
            </a:r>
          </a:p>
          <a:p>
            <a:pPr marL="0" indent="0" algn="just">
              <a:buNone/>
            </a:pPr>
            <a:endParaRPr lang="en-US" sz="2000" i="0" dirty="0">
              <a:solidFill>
                <a:srgbClr val="000000"/>
              </a:solidFill>
              <a:effectLst/>
            </a:endParaRPr>
          </a:p>
        </p:txBody>
      </p:sp>
      <p:sp>
        <p:nvSpPr>
          <p:cNvPr id="4" name="Slide Number Placeholder 3"/>
          <p:cNvSpPr>
            <a:spLocks noGrp="1"/>
          </p:cNvSpPr>
          <p:nvPr>
            <p:ph type="sldNum" sz="quarter" idx="12"/>
          </p:nvPr>
        </p:nvSpPr>
        <p:spPr/>
        <p:txBody>
          <a:bodyPr/>
          <a:lstStyle/>
          <a:p>
            <a:fld id="{6153527D-BED1-478D-AC23-D9BDE0E418EC}" type="slidenum">
              <a:rPr lang="en-US" smtClean="0"/>
              <a:t>14</a:t>
            </a:fld>
            <a:endParaRPr lang="en-US" dirty="0"/>
          </a:p>
        </p:txBody>
      </p:sp>
    </p:spTree>
    <p:extLst>
      <p:ext uri="{BB962C8B-B14F-4D97-AF65-F5344CB8AC3E}">
        <p14:creationId xmlns:p14="http://schemas.microsoft.com/office/powerpoint/2010/main" val="9075763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200" b="0" dirty="0">
                <a:solidFill>
                  <a:schemeClr val="tx1"/>
                </a:solidFill>
                <a:latin typeface="Arial Rounded MT Bold" panose="020F0704030504030204" pitchFamily="34" charset="0"/>
              </a:rPr>
              <a:t>&gt;&gt; SLIDE / DIAPOSITIVA </a:t>
            </a:r>
            <a:fld id="{734C42DE-C50E-4E5E-A32B-7D4934F4E058}" type="slidenum">
              <a:rPr lang="en-US" sz="1200" b="0">
                <a:solidFill>
                  <a:schemeClr val="tx1"/>
                </a:solidFill>
                <a:latin typeface="Arial Rounded MT Bold" panose="020F0704030504030204" pitchFamily="34" charset="0"/>
              </a:rPr>
              <a:pPr/>
              <a:t>15</a:t>
            </a:fld>
            <a:br>
              <a:rPr lang="en-US" sz="600" b="1" dirty="0">
                <a:solidFill>
                  <a:schemeClr val="bg1"/>
                </a:solidFill>
                <a:latin typeface="Verdana" panose="020B0604030504040204" pitchFamily="34" charset="0"/>
                <a:ea typeface="Verdana" panose="020B0604030504040204" pitchFamily="34" charset="0"/>
              </a:rPr>
            </a:br>
            <a:r>
              <a:rPr lang="en-US" sz="3200" b="1" dirty="0">
                <a:latin typeface="Verdana" panose="020B0604030504040204" pitchFamily="34" charset="0"/>
                <a:ea typeface="Verdana" panose="020B0604030504040204" pitchFamily="34" charset="0"/>
              </a:rPr>
              <a:t>Contact Information</a:t>
            </a:r>
            <a:endParaRPr lang="en-US" sz="2400" b="1" dirty="0">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F384B314-FA0D-8351-5C86-398010455EB9}"/>
              </a:ext>
            </a:extLst>
          </p:cNvPr>
          <p:cNvSpPr>
            <a:spLocks noGrp="1"/>
          </p:cNvSpPr>
          <p:nvPr>
            <p:ph idx="1"/>
          </p:nvPr>
        </p:nvSpPr>
        <p:spPr>
          <a:xfrm>
            <a:off x="692150" y="1252538"/>
            <a:ext cx="8756650" cy="5432424"/>
          </a:xfrm>
        </p:spPr>
        <p:txBody>
          <a:bodyPr>
            <a:noAutofit/>
          </a:bodyPr>
          <a:lstStyle/>
          <a:p>
            <a:pPr marL="0" indent="0">
              <a:buNone/>
            </a:pPr>
            <a:endParaRPr lang="en-US" sz="2000" b="1" i="0" dirty="0">
              <a:solidFill>
                <a:srgbClr val="000000"/>
              </a:solidFill>
              <a:effectLst/>
            </a:endParaRPr>
          </a:p>
          <a:p>
            <a:pPr marL="0" indent="0">
              <a:buNone/>
            </a:pPr>
            <a:r>
              <a:rPr lang="en-US" sz="2000" b="1" i="0" dirty="0">
                <a:solidFill>
                  <a:srgbClr val="000000"/>
                </a:solidFill>
                <a:effectLst/>
              </a:rPr>
              <a:t>Tyler Morris: </a:t>
            </a:r>
            <a:r>
              <a:rPr lang="en-US" sz="2000" b="1" i="0" dirty="0">
                <a:solidFill>
                  <a:srgbClr val="000000"/>
                </a:solidFill>
                <a:effectLst/>
                <a:hlinkClick r:id="rId3"/>
              </a:rPr>
              <a:t>tmorris@ciljacksonville.org</a:t>
            </a:r>
            <a:endParaRPr lang="en-US" sz="2000" b="1" i="0" dirty="0">
              <a:solidFill>
                <a:srgbClr val="000000"/>
              </a:solidFill>
              <a:effectLst/>
            </a:endParaRPr>
          </a:p>
          <a:p>
            <a:pPr marL="0" indent="0">
              <a:buNone/>
            </a:pPr>
            <a:r>
              <a:rPr lang="en-US" sz="2000" b="1" dirty="0">
                <a:solidFill>
                  <a:srgbClr val="000000"/>
                </a:solidFill>
              </a:rPr>
              <a:t>Kelsey Bell: </a:t>
            </a:r>
            <a:r>
              <a:rPr lang="en-US" sz="2000" b="1" dirty="0">
                <a:solidFill>
                  <a:srgbClr val="000000"/>
                </a:solidFill>
                <a:hlinkClick r:id="rId4"/>
              </a:rPr>
              <a:t>kelsey@swilc.org</a:t>
            </a:r>
            <a:endParaRPr lang="en-US" sz="2000" b="1" dirty="0">
              <a:solidFill>
                <a:srgbClr val="000000"/>
              </a:solidFill>
            </a:endParaRPr>
          </a:p>
          <a:p>
            <a:pPr marL="0" indent="0">
              <a:buNone/>
            </a:pPr>
            <a:r>
              <a:rPr lang="en-US" sz="2000" b="1" dirty="0">
                <a:solidFill>
                  <a:srgbClr val="000000"/>
                </a:solidFill>
              </a:rPr>
              <a:t>Dominique Dunford: </a:t>
            </a:r>
            <a:r>
              <a:rPr lang="en-US" sz="2000" b="1" dirty="0">
                <a:solidFill>
                  <a:srgbClr val="000000"/>
                </a:solidFill>
                <a:hlinkClick r:id="rId5"/>
              </a:rPr>
              <a:t>dominiqued@ECNV.org</a:t>
            </a:r>
            <a:endParaRPr lang="en-US" sz="2000" b="1" dirty="0">
              <a:solidFill>
                <a:srgbClr val="000000"/>
              </a:solidFill>
            </a:endParaRPr>
          </a:p>
          <a:p>
            <a:pPr marL="0" indent="0">
              <a:buNone/>
            </a:pPr>
            <a:endParaRPr lang="en-US" sz="2000" dirty="0">
              <a:solidFill>
                <a:srgbClr val="000000"/>
              </a:solidFill>
            </a:endParaRPr>
          </a:p>
          <a:p>
            <a:pPr marL="0" indent="0">
              <a:buNone/>
            </a:pPr>
            <a:endParaRPr lang="en-US" sz="2000" i="0" dirty="0">
              <a:solidFill>
                <a:srgbClr val="000000"/>
              </a:solidFill>
              <a:effectLst/>
            </a:endParaRPr>
          </a:p>
          <a:p>
            <a:pPr marL="0" indent="0" algn="just">
              <a:buNone/>
            </a:pPr>
            <a:r>
              <a:rPr lang="es-ES" sz="2000" b="1" dirty="0">
                <a:solidFill>
                  <a:srgbClr val="C00000"/>
                </a:solidFill>
              </a:rPr>
              <a:t>Información de contacto</a:t>
            </a:r>
          </a:p>
          <a:p>
            <a:pPr marL="0" indent="0" algn="just">
              <a:buNone/>
            </a:pPr>
            <a:endParaRPr lang="en-US" sz="2000" b="1" i="0" dirty="0">
              <a:solidFill>
                <a:srgbClr val="000000"/>
              </a:solidFill>
              <a:effectLst/>
            </a:endParaRPr>
          </a:p>
          <a:p>
            <a:pPr marL="0" indent="0" algn="just">
              <a:buNone/>
            </a:pPr>
            <a:r>
              <a:rPr lang="en-US" sz="2000" b="1" dirty="0">
                <a:solidFill>
                  <a:srgbClr val="000000"/>
                </a:solidFill>
              </a:rPr>
              <a:t>Tyler Morris: </a:t>
            </a:r>
            <a:r>
              <a:rPr lang="en-US" sz="2000" b="1" dirty="0">
                <a:solidFill>
                  <a:srgbClr val="000000"/>
                </a:solidFill>
                <a:hlinkClick r:id="rId3"/>
              </a:rPr>
              <a:t>tmorris@ciljacksonville.org</a:t>
            </a:r>
            <a:r>
              <a:rPr lang="en-US" sz="2000" b="1" dirty="0">
                <a:solidFill>
                  <a:srgbClr val="000000"/>
                </a:solidFill>
              </a:rPr>
              <a:t> </a:t>
            </a:r>
          </a:p>
          <a:p>
            <a:pPr marL="0" indent="0" algn="just">
              <a:buNone/>
            </a:pPr>
            <a:r>
              <a:rPr lang="en-US" sz="2000" b="1" dirty="0">
                <a:solidFill>
                  <a:srgbClr val="000000"/>
                </a:solidFill>
              </a:rPr>
              <a:t>Kelsey Bell: </a:t>
            </a:r>
            <a:r>
              <a:rPr lang="en-US" sz="2000" b="1" dirty="0">
                <a:solidFill>
                  <a:srgbClr val="000000"/>
                </a:solidFill>
                <a:hlinkClick r:id="rId4"/>
              </a:rPr>
              <a:t>kelsey@swilc.org</a:t>
            </a:r>
            <a:r>
              <a:rPr lang="en-US" sz="2000" b="1" dirty="0">
                <a:solidFill>
                  <a:srgbClr val="000000"/>
                </a:solidFill>
              </a:rPr>
              <a:t> </a:t>
            </a:r>
          </a:p>
          <a:p>
            <a:pPr marL="0" indent="0" algn="just">
              <a:buNone/>
            </a:pPr>
            <a:r>
              <a:rPr lang="en-US" sz="2000" b="1" dirty="0">
                <a:solidFill>
                  <a:srgbClr val="000000"/>
                </a:solidFill>
              </a:rPr>
              <a:t>Dominique </a:t>
            </a:r>
            <a:r>
              <a:rPr lang="en-US" sz="2000" b="1" dirty="0" err="1">
                <a:solidFill>
                  <a:srgbClr val="000000"/>
                </a:solidFill>
              </a:rPr>
              <a:t>Dunford</a:t>
            </a:r>
            <a:r>
              <a:rPr lang="en-US" sz="2000" b="1" dirty="0">
                <a:solidFill>
                  <a:srgbClr val="000000"/>
                </a:solidFill>
              </a:rPr>
              <a:t>: </a:t>
            </a:r>
            <a:r>
              <a:rPr lang="en-US" sz="2000" b="1" dirty="0">
                <a:solidFill>
                  <a:srgbClr val="000000"/>
                </a:solidFill>
                <a:hlinkClick r:id="rId5"/>
              </a:rPr>
              <a:t>dominiqued@ECNV.org</a:t>
            </a:r>
            <a:r>
              <a:rPr lang="en-US" sz="2000" b="1" dirty="0">
                <a:solidFill>
                  <a:srgbClr val="000000"/>
                </a:solidFill>
              </a:rPr>
              <a:t> </a:t>
            </a:r>
          </a:p>
          <a:p>
            <a:pPr marL="0" indent="0" algn="just">
              <a:buNone/>
            </a:pPr>
            <a:endParaRPr lang="en-US" sz="2000" b="1" dirty="0">
              <a:solidFill>
                <a:srgbClr val="000000"/>
              </a:solidFill>
            </a:endParaRPr>
          </a:p>
        </p:txBody>
      </p:sp>
      <p:sp>
        <p:nvSpPr>
          <p:cNvPr id="4" name="Slide Number Placeholder 3"/>
          <p:cNvSpPr>
            <a:spLocks noGrp="1"/>
          </p:cNvSpPr>
          <p:nvPr>
            <p:ph type="sldNum" sz="quarter" idx="12"/>
          </p:nvPr>
        </p:nvSpPr>
        <p:spPr/>
        <p:txBody>
          <a:bodyPr/>
          <a:lstStyle/>
          <a:p>
            <a:fld id="{6153527D-BED1-478D-AC23-D9BDE0E418EC}" type="slidenum">
              <a:rPr lang="en-US" smtClean="0"/>
              <a:t>15</a:t>
            </a:fld>
            <a:endParaRPr lang="en-US" dirty="0"/>
          </a:p>
        </p:txBody>
      </p:sp>
    </p:spTree>
    <p:extLst>
      <p:ext uri="{BB962C8B-B14F-4D97-AF65-F5344CB8AC3E}">
        <p14:creationId xmlns:p14="http://schemas.microsoft.com/office/powerpoint/2010/main" val="39993504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200" b="0" dirty="0">
                <a:solidFill>
                  <a:schemeClr val="tx1"/>
                </a:solidFill>
                <a:latin typeface="Arial Rounded MT Bold" panose="020F0704030504030204" pitchFamily="34" charset="0"/>
              </a:rPr>
              <a:t>&gt;&gt; SLIDE / DIAPOSITIVA </a:t>
            </a:r>
            <a:fld id="{734C42DE-C50E-4E5E-A32B-7D4934F4E058}" type="slidenum">
              <a:rPr lang="en-US" sz="1200" b="0">
                <a:solidFill>
                  <a:schemeClr val="tx1"/>
                </a:solidFill>
                <a:latin typeface="Arial Rounded MT Bold" panose="020F0704030504030204" pitchFamily="34" charset="0"/>
              </a:rPr>
              <a:pPr/>
              <a:t>16</a:t>
            </a:fld>
            <a:br>
              <a:rPr lang="en-US" sz="600" b="1" dirty="0">
                <a:solidFill>
                  <a:schemeClr val="bg1"/>
                </a:solidFill>
                <a:latin typeface="Verdana" panose="020B0604030504040204" pitchFamily="34" charset="0"/>
                <a:ea typeface="Verdana" panose="020B0604030504040204" pitchFamily="34" charset="0"/>
              </a:rPr>
            </a:br>
            <a:r>
              <a:rPr lang="en-US" sz="3200" b="1" dirty="0">
                <a:latin typeface="Verdana" panose="020B0604030504040204" pitchFamily="34" charset="0"/>
                <a:ea typeface="Verdana" panose="020B0604030504040204" pitchFamily="34" charset="0"/>
              </a:rPr>
              <a:t>Evaluation Link</a:t>
            </a:r>
            <a:endParaRPr lang="en-US" sz="2400" b="1" dirty="0">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F384B314-FA0D-8351-5C86-398010455EB9}"/>
              </a:ext>
            </a:extLst>
          </p:cNvPr>
          <p:cNvSpPr>
            <a:spLocks noGrp="1"/>
          </p:cNvSpPr>
          <p:nvPr>
            <p:ph idx="1"/>
          </p:nvPr>
        </p:nvSpPr>
        <p:spPr/>
        <p:txBody>
          <a:bodyPr>
            <a:noAutofit/>
          </a:bodyPr>
          <a:lstStyle/>
          <a:p>
            <a:pPr marL="0" indent="0">
              <a:buNone/>
            </a:pPr>
            <a:r>
              <a:rPr lang="en-US" sz="1600" dirty="0"/>
              <a:t>Directly following the webinar, you will see a short evaluation survey to complete on your screen. We appreciate your feedback!</a:t>
            </a:r>
          </a:p>
          <a:p>
            <a:pPr marL="0" indent="0">
              <a:buNone/>
            </a:pPr>
            <a:endParaRPr lang="en-US" sz="1600" dirty="0"/>
          </a:p>
          <a:p>
            <a:pPr marL="0" indent="0">
              <a:buNone/>
            </a:pPr>
            <a:r>
              <a:rPr lang="en-US" sz="1600" dirty="0"/>
              <a:t>English Evaluation Link: </a:t>
            </a:r>
            <a:r>
              <a:rPr lang="en-US" sz="1600" dirty="0">
                <a:hlinkClick r:id="rId3"/>
              </a:rPr>
              <a:t>https://uthtmc.az1.qualtrics.com/jfe/form/SV_2gYJIoZUXCeUXOu</a:t>
            </a:r>
            <a:r>
              <a:rPr lang="en-US" sz="1600" dirty="0"/>
              <a:t> </a:t>
            </a:r>
          </a:p>
          <a:p>
            <a:pPr marL="0" indent="0">
              <a:buNone/>
            </a:pPr>
            <a:r>
              <a:rPr lang="en-US" sz="1600" dirty="0"/>
              <a:t>Spanish Evaluation Link: </a:t>
            </a:r>
            <a:r>
              <a:rPr lang="en-US" sz="1600" dirty="0">
                <a:hlinkClick r:id="rId4"/>
              </a:rPr>
              <a:t>https://uthtmc.az1.qualtrics.com/jfe/form/SV_72mFF5acgBqb9ae</a:t>
            </a:r>
            <a:r>
              <a:rPr lang="en-US" sz="1600" dirty="0"/>
              <a:t> </a:t>
            </a:r>
          </a:p>
          <a:p>
            <a:pPr marL="0" indent="0">
              <a:lnSpc>
                <a:spcPct val="100000"/>
              </a:lnSpc>
              <a:buNone/>
            </a:pPr>
            <a:endParaRPr lang="en-US" sz="1600" dirty="0"/>
          </a:p>
          <a:p>
            <a:pPr marL="0" indent="0">
              <a:lnSpc>
                <a:spcPct val="100000"/>
              </a:lnSpc>
              <a:buNone/>
            </a:pPr>
            <a:r>
              <a:rPr lang="es-ES" sz="1600" b="1" dirty="0">
                <a:solidFill>
                  <a:srgbClr val="C00000"/>
                </a:solidFill>
              </a:rPr>
              <a:t>Enlace de evaluación</a:t>
            </a:r>
          </a:p>
          <a:p>
            <a:pPr marL="0" indent="0">
              <a:lnSpc>
                <a:spcPct val="100000"/>
              </a:lnSpc>
              <a:buNone/>
            </a:pPr>
            <a:endParaRPr lang="es-ES" sz="1600" dirty="0"/>
          </a:p>
          <a:p>
            <a:pPr marL="0" indent="0">
              <a:lnSpc>
                <a:spcPct val="100000"/>
              </a:lnSpc>
              <a:buNone/>
            </a:pPr>
            <a:r>
              <a:rPr lang="es-ES" sz="1600" dirty="0"/>
              <a:t>Inmediatamente después del seminario web, verá una breve encuesta de evaluación para completar en su pantalla. ¡Agradecemos su retroalimentación! </a:t>
            </a:r>
          </a:p>
          <a:p>
            <a:pPr marL="0" indent="0">
              <a:lnSpc>
                <a:spcPct val="100000"/>
              </a:lnSpc>
              <a:buNone/>
            </a:pPr>
            <a:r>
              <a:rPr lang="es-ES" sz="1600" dirty="0"/>
              <a:t>Enlace de evaluación en inglés: </a:t>
            </a:r>
            <a:r>
              <a:rPr lang="es-ES" sz="1600" dirty="0">
                <a:hlinkClick r:id="rId3"/>
              </a:rPr>
              <a:t>https://uthtmc.az1.qualtrics.com/jfe/form/SV_2gYJIoZUXCeUXOu</a:t>
            </a:r>
            <a:r>
              <a:rPr lang="es-ES" sz="1600" dirty="0"/>
              <a:t>  </a:t>
            </a:r>
          </a:p>
          <a:p>
            <a:pPr marL="0" indent="0">
              <a:lnSpc>
                <a:spcPct val="100000"/>
              </a:lnSpc>
              <a:buNone/>
            </a:pPr>
            <a:r>
              <a:rPr lang="es-ES" sz="1600" dirty="0"/>
              <a:t>Enlace de evaluación en español: </a:t>
            </a:r>
            <a:r>
              <a:rPr lang="es-ES" sz="1600" dirty="0">
                <a:hlinkClick r:id="rId4"/>
              </a:rPr>
              <a:t>https://uthtmc.az1.qualtrics.com/jfe/form/SV_72mFF5acgBqb9ae</a:t>
            </a:r>
            <a:r>
              <a:rPr lang="es-ES" sz="1600" dirty="0"/>
              <a:t>  </a:t>
            </a:r>
          </a:p>
        </p:txBody>
      </p:sp>
      <p:sp>
        <p:nvSpPr>
          <p:cNvPr id="4" name="Slide Number Placeholder 3"/>
          <p:cNvSpPr>
            <a:spLocks noGrp="1"/>
          </p:cNvSpPr>
          <p:nvPr>
            <p:ph type="sldNum" sz="quarter" idx="12"/>
          </p:nvPr>
        </p:nvSpPr>
        <p:spPr/>
        <p:txBody>
          <a:bodyPr/>
          <a:lstStyle/>
          <a:p>
            <a:fld id="{6153527D-BED1-478D-AC23-D9BDE0E418EC}" type="slidenum">
              <a:rPr lang="en-US" smtClean="0"/>
              <a:t>16</a:t>
            </a:fld>
            <a:endParaRPr lang="en-US" dirty="0"/>
          </a:p>
        </p:txBody>
      </p:sp>
    </p:spTree>
    <p:extLst>
      <p:ext uri="{BB962C8B-B14F-4D97-AF65-F5344CB8AC3E}">
        <p14:creationId xmlns:p14="http://schemas.microsoft.com/office/powerpoint/2010/main" val="5534638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200" b="0" dirty="0">
                <a:solidFill>
                  <a:schemeClr val="tx1"/>
                </a:solidFill>
                <a:latin typeface="Arial Rounded MT Bold" panose="020F0704030504030204" pitchFamily="34" charset="0"/>
              </a:rPr>
              <a:t>&gt;&gt; SLIDE / DIAPOSITIVA </a:t>
            </a:r>
            <a:fld id="{734C42DE-C50E-4E5E-A32B-7D4934F4E058}" type="slidenum">
              <a:rPr lang="en-US" sz="1200" b="0">
                <a:solidFill>
                  <a:schemeClr val="tx1"/>
                </a:solidFill>
                <a:latin typeface="Arial Rounded MT Bold" panose="020F0704030504030204" pitchFamily="34" charset="0"/>
              </a:rPr>
              <a:pPr/>
              <a:t>17</a:t>
            </a:fld>
            <a:br>
              <a:rPr lang="en-US" dirty="0">
                <a:latin typeface="Arial Rounded MT Bold" panose="020F0704030504030204" pitchFamily="34" charset="0"/>
              </a:rPr>
            </a:br>
            <a:r>
              <a:rPr lang="en-US" sz="3600" dirty="0">
                <a:cs typeface="Arial"/>
                <a:sym typeface="Arial"/>
              </a:rPr>
              <a:t>IL-NET Attribution</a:t>
            </a:r>
            <a:endParaRPr lang="en-US" sz="3600" b="1" dirty="0"/>
          </a:p>
        </p:txBody>
      </p:sp>
      <p:sp>
        <p:nvSpPr>
          <p:cNvPr id="3" name="Subtitle 2"/>
          <p:cNvSpPr>
            <a:spLocks noGrp="1"/>
          </p:cNvSpPr>
          <p:nvPr>
            <p:ph idx="1"/>
          </p:nvPr>
        </p:nvSpPr>
        <p:spPr>
          <a:xfrm>
            <a:off x="609600" y="1295400"/>
            <a:ext cx="9144000" cy="5486399"/>
          </a:xfrm>
        </p:spPr>
        <p:txBody>
          <a:bodyPr>
            <a:noAutofit/>
          </a:bodyPr>
          <a:lstStyle/>
          <a:p>
            <a:pPr marL="0" indent="0" fontAlgn="base">
              <a:lnSpc>
                <a:spcPct val="110000"/>
              </a:lnSpc>
              <a:buNone/>
            </a:pPr>
            <a:r>
              <a:rPr lang="en-US" sz="1800" dirty="0"/>
              <a:t>The IL-NET is supported by grant numbers 90ILTA0002 and 90ISTA0002 from the U.S. Administration for Community Living, Department of Health and Human Services, Washington, D.C. 20201. Grantees undertaking projects under government sponsorship are encouraged to express freely their findings and conclusions. Points of view or opinions do not, therefore, necessarily represent official Administration for Community Living policy.</a:t>
            </a:r>
          </a:p>
          <a:p>
            <a:pPr marL="0" indent="0" fontAlgn="base">
              <a:lnSpc>
                <a:spcPct val="110000"/>
              </a:lnSpc>
              <a:buNone/>
            </a:pPr>
            <a:endParaRPr lang="en-US" sz="1800" dirty="0"/>
          </a:p>
          <a:p>
            <a:pPr marL="0" indent="0" fontAlgn="base">
              <a:lnSpc>
                <a:spcPct val="110000"/>
              </a:lnSpc>
              <a:buNone/>
            </a:pPr>
            <a:r>
              <a:rPr lang="es-ES" sz="1800" b="1" dirty="0">
                <a:solidFill>
                  <a:srgbClr val="C00000"/>
                </a:solidFill>
              </a:rPr>
              <a:t>Atribución IL-NET</a:t>
            </a:r>
          </a:p>
          <a:p>
            <a:pPr marL="0" indent="0" fontAlgn="base">
              <a:lnSpc>
                <a:spcPct val="110000"/>
              </a:lnSpc>
              <a:buNone/>
            </a:pPr>
            <a:endParaRPr lang="es-ES" sz="1800" dirty="0"/>
          </a:p>
          <a:p>
            <a:pPr marL="0" indent="0" fontAlgn="base">
              <a:lnSpc>
                <a:spcPct val="110000"/>
              </a:lnSpc>
              <a:buNone/>
            </a:pPr>
            <a:r>
              <a:rPr lang="es-ES" sz="1800" dirty="0"/>
              <a:t>IL-NET cuenta con el respaldo de los números de subvención 90ILTA0002 y 90ISTA0002 de la Administración para la Vida Comunitaria de los EE. UU., Departamento de Salud y Servicios Humanos, Washington, D.C. 20201. Se alienta a los beneficiarios que emprenden proyectos bajo el patrocinio del gobierno a expresar libremente sus hallazgos y conclusiones. Por lo tanto, los puntos de vista u opiniones no representan necesariamente la política oficial de </a:t>
            </a:r>
            <a:r>
              <a:rPr lang="es-ES" sz="1800" dirty="0" err="1"/>
              <a:t>Administration</a:t>
            </a:r>
            <a:r>
              <a:rPr lang="es-ES" sz="1800" dirty="0"/>
              <a:t> </a:t>
            </a:r>
            <a:r>
              <a:rPr lang="es-ES" sz="1800" dirty="0" err="1"/>
              <a:t>for</a:t>
            </a:r>
            <a:r>
              <a:rPr lang="es-ES" sz="1800" dirty="0"/>
              <a:t> </a:t>
            </a:r>
            <a:r>
              <a:rPr lang="es-ES" sz="1800" dirty="0" err="1"/>
              <a:t>Community</a:t>
            </a:r>
            <a:r>
              <a:rPr lang="es-ES" sz="1800" dirty="0"/>
              <a:t> Living.</a:t>
            </a:r>
          </a:p>
          <a:p>
            <a:pPr marL="0" indent="0" fontAlgn="base">
              <a:lnSpc>
                <a:spcPct val="110000"/>
              </a:lnSpc>
              <a:buNone/>
            </a:pPr>
            <a:endParaRPr lang="en-US" sz="1800" dirty="0"/>
          </a:p>
        </p:txBody>
      </p:sp>
      <p:sp>
        <p:nvSpPr>
          <p:cNvPr id="4" name="Slide Number Placeholder 3"/>
          <p:cNvSpPr>
            <a:spLocks noGrp="1"/>
          </p:cNvSpPr>
          <p:nvPr>
            <p:ph type="sldNum" sz="quarter" idx="12"/>
          </p:nvPr>
        </p:nvSpPr>
        <p:spPr/>
        <p:txBody>
          <a:bodyPr/>
          <a:lstStyle/>
          <a:p>
            <a:fld id="{6153527D-BED1-478D-AC23-D9BDE0E418EC}" type="slidenum">
              <a:rPr lang="en-US" smtClean="0"/>
              <a:t>17</a:t>
            </a:fld>
            <a:endParaRPr lang="en-US" dirty="0"/>
          </a:p>
        </p:txBody>
      </p:sp>
    </p:spTree>
    <p:extLst>
      <p:ext uri="{BB962C8B-B14F-4D97-AF65-F5344CB8AC3E}">
        <p14:creationId xmlns:p14="http://schemas.microsoft.com/office/powerpoint/2010/main" val="904287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800600"/>
            <a:ext cx="9144000" cy="1524000"/>
          </a:xfrm>
        </p:spPr>
        <p:txBody>
          <a:bodyPr>
            <a:noAutofit/>
          </a:bodyPr>
          <a:lstStyle/>
          <a:p>
            <a:br>
              <a:rPr lang="en-US" sz="3200" b="1" dirty="0">
                <a:solidFill>
                  <a:schemeClr val="bg1">
                    <a:lumMod val="75000"/>
                  </a:schemeClr>
                </a:solidFill>
                <a:latin typeface="Arial Rounded MT Bold" panose="020F0704030504030204" pitchFamily="34" charset="0"/>
              </a:rPr>
            </a:br>
            <a:br>
              <a:rPr lang="en-US" sz="3200" b="1" dirty="0">
                <a:solidFill>
                  <a:schemeClr val="bg1">
                    <a:lumMod val="75000"/>
                  </a:schemeClr>
                </a:solidFill>
                <a:latin typeface="Arial Rounded MT Bold" panose="020F0704030504030204" pitchFamily="34" charset="0"/>
              </a:rPr>
            </a:br>
            <a:r>
              <a:rPr lang="en-US" sz="1200" b="0" dirty="0">
                <a:solidFill>
                  <a:schemeClr val="tx1"/>
                </a:solidFill>
                <a:latin typeface="Arial Rounded MT Bold" panose="020F0704030504030204" pitchFamily="34" charset="0"/>
              </a:rPr>
              <a:t>&gt;&gt; SLIDE / DIAPOSITIVA </a:t>
            </a:r>
            <a:fld id="{5B12F612-1C8C-4042-8FA2-D9D225014068}" type="slidenum">
              <a:rPr lang="en-US" sz="1200" b="0">
                <a:solidFill>
                  <a:schemeClr val="tx1"/>
                </a:solidFill>
                <a:latin typeface="Arial Rounded MT Bold" panose="020F0704030504030204" pitchFamily="34" charset="0"/>
              </a:rPr>
              <a:pPr/>
              <a:t>2</a:t>
            </a:fld>
            <a:br>
              <a:rPr lang="en-US" sz="1200" b="0" dirty="0">
                <a:solidFill>
                  <a:schemeClr val="tx1"/>
                </a:solidFill>
                <a:latin typeface="Arial Rounded MT Bold" panose="020F0704030504030204" pitchFamily="34" charset="0"/>
              </a:rPr>
            </a:br>
            <a:br>
              <a:rPr lang="en-US" sz="1200" b="1" dirty="0">
                <a:solidFill>
                  <a:schemeClr val="tx1"/>
                </a:solidFill>
                <a:latin typeface="Arial Rounded MT Bold" panose="020F0704030504030204" pitchFamily="34" charset="0"/>
              </a:rPr>
            </a:br>
            <a:r>
              <a:rPr lang="en-US" sz="3200" dirty="0">
                <a:latin typeface="Verdana" panose="020B0604030504040204" pitchFamily="34" charset="0"/>
                <a:ea typeface="Verdana" panose="020B0604030504040204" pitchFamily="34" charset="0"/>
              </a:rPr>
              <a:t>Intergenerational Peer Support</a:t>
            </a:r>
            <a:br>
              <a:rPr lang="en-US" sz="3200" dirty="0">
                <a:latin typeface="Verdana" panose="020B0604030504040204" pitchFamily="34" charset="0"/>
                <a:ea typeface="Verdana" panose="020B0604030504040204" pitchFamily="34" charset="0"/>
              </a:rPr>
            </a:br>
            <a:br>
              <a:rPr lang="en-US" altLang="en-US" sz="2400" dirty="0">
                <a:latin typeface="Verdana" panose="020B0604030504040204" pitchFamily="34" charset="0"/>
                <a:ea typeface="Verdana" panose="020B0604030504040204" pitchFamily="34" charset="0"/>
                <a:cs typeface="Arial" charset="0"/>
              </a:rPr>
            </a:br>
            <a:br>
              <a:rPr lang="en-US" altLang="en-US" sz="2400" b="1" dirty="0">
                <a:solidFill>
                  <a:srgbClr val="333399"/>
                </a:solidFill>
                <a:latin typeface="Verdana" panose="020B0604030504040204" pitchFamily="34" charset="0"/>
                <a:ea typeface="Verdana" panose="020B0604030504040204" pitchFamily="34" charset="0"/>
                <a:cs typeface="Arial" charset="0"/>
              </a:rPr>
            </a:br>
            <a:r>
              <a:rPr lang="en-US" altLang="en-US" sz="3200" b="1" dirty="0">
                <a:solidFill>
                  <a:srgbClr val="333399"/>
                </a:solidFill>
                <a:cs typeface="Arial" charset="0"/>
              </a:rPr>
              <a:t>May 17, 2023</a:t>
            </a:r>
            <a:br>
              <a:rPr lang="en-US" altLang="en-US" sz="3200" dirty="0">
                <a:latin typeface="Verdana" panose="020B0604030504040204" pitchFamily="34" charset="0"/>
                <a:ea typeface="Verdana" panose="020B0604030504040204" pitchFamily="34" charset="0"/>
              </a:rPr>
            </a:br>
            <a:br>
              <a:rPr lang="en-US" altLang="en-US" sz="3200" dirty="0">
                <a:latin typeface="Verdana" panose="020B0604030504040204" pitchFamily="34" charset="0"/>
                <a:ea typeface="Verdana" panose="020B0604030504040204" pitchFamily="34" charset="0"/>
              </a:rPr>
            </a:br>
            <a:br>
              <a:rPr lang="en-US" altLang="en-US" sz="3200" dirty="0"/>
            </a:br>
            <a:r>
              <a:rPr lang="es-ES" altLang="en-US" sz="3200" dirty="0">
                <a:solidFill>
                  <a:srgbClr val="C00000"/>
                </a:solidFill>
              </a:rPr>
              <a:t>Apoyo Intergeneracional Entre Pares </a:t>
            </a:r>
            <a:br>
              <a:rPr lang="es-ES" altLang="en-US" sz="3200" dirty="0">
                <a:solidFill>
                  <a:srgbClr val="C00000"/>
                </a:solidFill>
              </a:rPr>
            </a:br>
            <a:br>
              <a:rPr lang="es-ES" altLang="en-US" sz="3200" dirty="0">
                <a:solidFill>
                  <a:srgbClr val="C00000"/>
                </a:solidFill>
              </a:rPr>
            </a:br>
            <a:r>
              <a:rPr lang="es-ES" altLang="en-US" sz="3200" dirty="0">
                <a:solidFill>
                  <a:srgbClr val="C00000"/>
                </a:solidFill>
              </a:rPr>
              <a:t>17 de mayo de 2023</a:t>
            </a:r>
            <a:br>
              <a:rPr lang="es-ES" altLang="en-US" sz="3200" dirty="0"/>
            </a:br>
            <a:br>
              <a:rPr lang="es-ES" altLang="en-US" sz="3200" dirty="0"/>
            </a:br>
            <a:endParaRPr lang="en-US"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855368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br>
              <a:rPr lang="en-US" sz="3200" b="1" dirty="0">
                <a:solidFill>
                  <a:schemeClr val="bg1">
                    <a:lumMod val="75000"/>
                  </a:schemeClr>
                </a:solidFill>
                <a:latin typeface="Arial Rounded MT Bold" panose="020F0704030504030204" pitchFamily="34" charset="0"/>
              </a:rPr>
            </a:br>
            <a:br>
              <a:rPr lang="en-US" sz="3200" b="1" dirty="0">
                <a:solidFill>
                  <a:schemeClr val="bg1">
                    <a:lumMod val="75000"/>
                  </a:schemeClr>
                </a:solidFill>
                <a:latin typeface="Arial Rounded MT Bold" panose="020F0704030504030204" pitchFamily="34" charset="0"/>
              </a:rPr>
            </a:br>
            <a:r>
              <a:rPr lang="en-US" sz="1200" b="0" dirty="0">
                <a:solidFill>
                  <a:schemeClr val="tx1"/>
                </a:solidFill>
                <a:latin typeface="Arial Rounded MT Bold" panose="020F0704030504030204" pitchFamily="34" charset="0"/>
              </a:rPr>
              <a:t>&gt;&gt; SLIDE / DIAPOSITIVA </a:t>
            </a:r>
            <a:fld id="{734C42DE-C50E-4E5E-A32B-7D4934F4E058}" type="slidenum">
              <a:rPr lang="en-US" sz="1200" b="0" smtClean="0">
                <a:solidFill>
                  <a:schemeClr val="tx1"/>
                </a:solidFill>
                <a:latin typeface="Arial Rounded MT Bold" panose="020F0704030504030204" pitchFamily="34" charset="0"/>
              </a:rPr>
              <a:pPr/>
              <a:t>3</a:t>
            </a:fld>
            <a:br>
              <a:rPr lang="en-US" sz="3200" dirty="0">
                <a:latin typeface="Verdana" panose="020B0604030504040204" pitchFamily="34" charset="0"/>
                <a:ea typeface="Verdana" panose="020B0604030504040204" pitchFamily="34" charset="0"/>
              </a:rPr>
            </a:br>
            <a:r>
              <a:rPr lang="en-US" altLang="en-US" sz="3200" dirty="0">
                <a:cs typeface="Arial" charset="0"/>
              </a:rPr>
              <a:t>Training P</a:t>
            </a:r>
            <a:r>
              <a:rPr lang="en-US" sz="3200" dirty="0">
                <a:latin typeface="Verdana" panose="020B0604030504040204" pitchFamily="34" charset="0"/>
                <a:ea typeface="Verdana" panose="020B0604030504040204" pitchFamily="34" charset="0"/>
              </a:rPr>
              <a:t>resented by IL-NET:</a:t>
            </a:r>
            <a:br>
              <a:rPr lang="en-US" altLang="en-US" sz="2400" dirty="0">
                <a:latin typeface="Verdana" panose="020B0604030504040204" pitchFamily="34" charset="0"/>
                <a:ea typeface="Verdana" panose="020B0604030504040204" pitchFamily="34" charset="0"/>
                <a:cs typeface="Arial" charset="0"/>
              </a:rPr>
            </a:br>
            <a:br>
              <a:rPr lang="en-US" altLang="en-US" sz="2400" dirty="0">
                <a:latin typeface="Verdana" panose="020B0604030504040204" pitchFamily="34" charset="0"/>
                <a:ea typeface="Verdana" panose="020B0604030504040204" pitchFamily="34" charset="0"/>
                <a:cs typeface="Arial" charset="0"/>
              </a:rPr>
            </a:br>
            <a:br>
              <a:rPr lang="en-US" altLang="en-US" sz="2400" b="1" dirty="0">
                <a:solidFill>
                  <a:srgbClr val="333399"/>
                </a:solidFill>
                <a:latin typeface="Verdana" panose="020B0604030504040204" pitchFamily="34" charset="0"/>
                <a:ea typeface="Verdana" panose="020B0604030504040204" pitchFamily="34" charset="0"/>
                <a:cs typeface="Arial" charset="0"/>
              </a:rPr>
            </a:br>
            <a:endParaRPr lang="en-US" sz="3200" dirty="0">
              <a:latin typeface="Verdana" panose="020B0604030504040204" pitchFamily="34" charset="0"/>
              <a:ea typeface="Verdana" panose="020B0604030504040204" pitchFamily="34" charset="0"/>
            </a:endParaRPr>
          </a:p>
        </p:txBody>
      </p:sp>
      <p:sp>
        <p:nvSpPr>
          <p:cNvPr id="7" name="Content Placeholder 6">
            <a:extLst>
              <a:ext uri="{FF2B5EF4-FFF2-40B4-BE49-F238E27FC236}">
                <a16:creationId xmlns:a16="http://schemas.microsoft.com/office/drawing/2014/main" id="{8F8A34FA-5A16-82B5-71A5-B5E0DA19A42C}"/>
              </a:ext>
            </a:extLst>
          </p:cNvPr>
          <p:cNvSpPr>
            <a:spLocks noGrp="1"/>
          </p:cNvSpPr>
          <p:nvPr>
            <p:ph idx="1"/>
          </p:nvPr>
        </p:nvSpPr>
        <p:spPr/>
        <p:txBody>
          <a:bodyPr>
            <a:normAutofit/>
          </a:bodyPr>
          <a:lstStyle/>
          <a:p>
            <a:pPr marL="0" indent="0">
              <a:buNone/>
            </a:pPr>
            <a:r>
              <a:rPr lang="en-US" sz="2000" b="0" i="0" u="none" strike="noStrike" dirty="0">
                <a:solidFill>
                  <a:srgbClr val="000000"/>
                </a:solidFill>
                <a:effectLst/>
              </a:rPr>
              <a:t>The IL-NET National Training and Technical Assistance (</a:t>
            </a:r>
            <a:r>
              <a:rPr lang="en-US" sz="2000" b="0" i="0" u="none" strike="noStrike" dirty="0" err="1">
                <a:solidFill>
                  <a:srgbClr val="000000"/>
                </a:solidFill>
                <a:effectLst/>
              </a:rPr>
              <a:t>T&amp;TA</a:t>
            </a:r>
            <a:r>
              <a:rPr lang="en-US" sz="2000" b="0" i="0" u="none" strike="noStrike" dirty="0">
                <a:solidFill>
                  <a:srgbClr val="000000"/>
                </a:solidFill>
                <a:effectLst/>
              </a:rPr>
              <a:t>) Center for Independent Living is operated by </a:t>
            </a:r>
            <a:r>
              <a:rPr lang="en-US" sz="2000" b="0" i="0" u="none" strike="noStrike" dirty="0" err="1">
                <a:solidFill>
                  <a:srgbClr val="000000"/>
                </a:solidFill>
                <a:effectLst/>
              </a:rPr>
              <a:t>ILRU</a:t>
            </a:r>
            <a:r>
              <a:rPr lang="en-US" sz="2000" b="0" i="0" u="none" strike="noStrike" dirty="0">
                <a:solidFill>
                  <a:srgbClr val="000000"/>
                </a:solidFill>
                <a:effectLst/>
              </a:rPr>
              <a:t> (Independent Living Research Utilization). </a:t>
            </a:r>
          </a:p>
          <a:p>
            <a:pPr marL="0" indent="0">
              <a:buNone/>
            </a:pPr>
            <a:r>
              <a:rPr lang="en-US" sz="2000" b="0" i="0" u="none" strike="noStrike" dirty="0">
                <a:solidFill>
                  <a:srgbClr val="000000"/>
                </a:solidFill>
                <a:effectLst/>
              </a:rPr>
              <a:t>The IL-NET T&amp;TA Center provides training and technical assistance to centers for independent living, statewide independent living councils, and designated state entities.</a:t>
            </a:r>
          </a:p>
          <a:p>
            <a:pPr marL="0" indent="0">
              <a:buNone/>
            </a:pPr>
            <a:endParaRPr lang="en-US" sz="2000" dirty="0">
              <a:solidFill>
                <a:srgbClr val="000000"/>
              </a:solidFill>
            </a:endParaRPr>
          </a:p>
          <a:p>
            <a:pPr marL="0" indent="0">
              <a:buNone/>
            </a:pPr>
            <a:r>
              <a:rPr lang="es-ES" sz="2000" b="1" dirty="0">
                <a:solidFill>
                  <a:srgbClr val="C00000"/>
                </a:solidFill>
              </a:rPr>
              <a:t>Capacitación presentada por IL-NET: </a:t>
            </a:r>
          </a:p>
          <a:p>
            <a:pPr marL="0" indent="0">
              <a:buNone/>
            </a:pPr>
            <a:endParaRPr lang="es-ES" sz="2000" dirty="0"/>
          </a:p>
          <a:p>
            <a:pPr marL="0" indent="0">
              <a:buNone/>
            </a:pPr>
            <a:r>
              <a:rPr lang="es-ES" sz="2000" dirty="0"/>
              <a:t>El Centro Nacional de Capacitación y Asistencia Técnica (T&amp;TA) para la Vida Independiente de IL-NET es operado por ILRU (Utilización de Investigación de Vida Independiente). </a:t>
            </a:r>
          </a:p>
          <a:p>
            <a:pPr marL="0" indent="0">
              <a:buNone/>
            </a:pPr>
            <a:r>
              <a:rPr lang="es-ES" sz="2000" dirty="0"/>
              <a:t>El Centro IL-NET T&amp;TA proporciona capacitación y asistencia técnica a centros para la vida independiente, consejos estatales de vida independiente y entidades estatales designadas.</a:t>
            </a:r>
          </a:p>
          <a:p>
            <a:pPr marL="0" indent="0">
              <a:buNone/>
            </a:pPr>
            <a:endParaRPr lang="en-US" sz="2000" dirty="0"/>
          </a:p>
        </p:txBody>
      </p:sp>
      <p:sp>
        <p:nvSpPr>
          <p:cNvPr id="3" name="Slide Number Placeholder 2"/>
          <p:cNvSpPr>
            <a:spLocks noGrp="1"/>
          </p:cNvSpPr>
          <p:nvPr>
            <p:ph type="sldNum" sz="quarter" idx="12"/>
          </p:nvPr>
        </p:nvSpPr>
        <p:spPr/>
        <p:txBody>
          <a:bodyPr/>
          <a:lstStyle/>
          <a:p>
            <a:fld id="{6153527D-BED1-478D-AC23-D9BDE0E418EC}" type="slidenum">
              <a:rPr lang="en-US" smtClean="0"/>
              <a:t>3</a:t>
            </a:fld>
            <a:endParaRPr lang="en-US" dirty="0"/>
          </a:p>
        </p:txBody>
      </p:sp>
    </p:spTree>
    <p:extLst>
      <p:ext uri="{BB962C8B-B14F-4D97-AF65-F5344CB8AC3E}">
        <p14:creationId xmlns:p14="http://schemas.microsoft.com/office/powerpoint/2010/main" val="453831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200" b="0" dirty="0">
                <a:solidFill>
                  <a:schemeClr val="tx1"/>
                </a:solidFill>
                <a:latin typeface="Arial Rounded MT Bold" panose="020F0704030504030204" pitchFamily="34" charset="0"/>
              </a:rPr>
              <a:t>&gt;&gt; SLIDE / DIAPOSITIVA </a:t>
            </a:r>
            <a:fld id="{3D463472-36BD-4CF6-B188-D29D9C6DE56C}" type="slidenum">
              <a:rPr lang="en-US" sz="1200" b="0" smtClean="0">
                <a:solidFill>
                  <a:schemeClr val="tx1"/>
                </a:solidFill>
                <a:latin typeface="Arial Rounded MT Bold" panose="020F0704030504030204" pitchFamily="34" charset="0"/>
              </a:rPr>
              <a:pPr/>
              <a:t>4</a:t>
            </a:fld>
            <a:br>
              <a:rPr lang="en-US" sz="600" b="1" dirty="0">
                <a:solidFill>
                  <a:schemeClr val="bg1"/>
                </a:solidFill>
                <a:latin typeface="Verdana" panose="020B0604030504040204" pitchFamily="34" charset="0"/>
                <a:ea typeface="Verdana" panose="020B0604030504040204" pitchFamily="34" charset="0"/>
              </a:rPr>
            </a:br>
            <a:r>
              <a:rPr lang="en-US" sz="3200" dirty="0">
                <a:latin typeface="Verdana" panose="020B0604030504040204" pitchFamily="34" charset="0"/>
                <a:ea typeface="Verdana" panose="020B0604030504040204" pitchFamily="34" charset="0"/>
              </a:rPr>
              <a:t>What You Will Learn Today</a:t>
            </a:r>
            <a:endParaRPr lang="en-US" sz="2400" b="1" dirty="0">
              <a:solidFill>
                <a:srgbClr val="333399"/>
              </a:solidFill>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F384B314-FA0D-8351-5C86-398010455EB9}"/>
              </a:ext>
            </a:extLst>
          </p:cNvPr>
          <p:cNvSpPr>
            <a:spLocks noGrp="1"/>
          </p:cNvSpPr>
          <p:nvPr>
            <p:ph idx="1"/>
          </p:nvPr>
        </p:nvSpPr>
        <p:spPr/>
        <p:txBody>
          <a:bodyPr>
            <a:noAutofit/>
          </a:bodyPr>
          <a:lstStyle/>
          <a:p>
            <a:pPr fontAlgn="base"/>
            <a:r>
              <a:rPr lang="en-US" sz="1800" dirty="0"/>
              <a:t>Describe what intergenerational peer support is and take away some effective techniques to practice it.</a:t>
            </a:r>
          </a:p>
          <a:p>
            <a:pPr fontAlgn="base"/>
            <a:r>
              <a:rPr lang="en-US" sz="1800" dirty="0"/>
              <a:t>Understand the value of intergenerational peer support</a:t>
            </a:r>
          </a:p>
          <a:p>
            <a:pPr fontAlgn="base"/>
            <a:r>
              <a:rPr lang="en-US" sz="1800" dirty="0"/>
              <a:t>Understand some of the challenges that CILs can encounter and solve in implementing intergenerational support.</a:t>
            </a:r>
          </a:p>
          <a:p>
            <a:pPr fontAlgn="base"/>
            <a:r>
              <a:rPr lang="en-US" sz="1800" dirty="0"/>
              <a:t>Describe best practices to better connect with others in IL outside of specific events like conferences or webinars, regardless of age.</a:t>
            </a:r>
          </a:p>
          <a:p>
            <a:pPr marL="0" indent="0" fontAlgn="base">
              <a:buNone/>
            </a:pPr>
            <a:endParaRPr lang="es-ES" sz="1800" b="1" dirty="0">
              <a:solidFill>
                <a:srgbClr val="C00000"/>
              </a:solidFill>
            </a:endParaRPr>
          </a:p>
          <a:p>
            <a:pPr marL="0" indent="0" fontAlgn="base">
              <a:buNone/>
            </a:pPr>
            <a:r>
              <a:rPr lang="es-ES" sz="1800" b="1" dirty="0">
                <a:solidFill>
                  <a:srgbClr val="C00000"/>
                </a:solidFill>
              </a:rPr>
              <a:t>Lo Que Aprenderás Hoy</a:t>
            </a:r>
          </a:p>
          <a:p>
            <a:pPr fontAlgn="base"/>
            <a:r>
              <a:rPr lang="es-ES" sz="1800" dirty="0"/>
              <a:t>Describa qué es el apoyo intergeneracional entre pares y mencione algunas técnicas efectivas para practicarlo.</a:t>
            </a:r>
          </a:p>
          <a:p>
            <a:pPr fontAlgn="base"/>
            <a:r>
              <a:rPr lang="es-ES" sz="1800" dirty="0"/>
              <a:t>Comprender el valor del apoyo intergeneracional entre pares.</a:t>
            </a:r>
          </a:p>
          <a:p>
            <a:pPr fontAlgn="base"/>
            <a:r>
              <a:rPr lang="es-ES" sz="1800" dirty="0"/>
              <a:t>Comprender algunos de los desafíos que los CIL pueden encontrar y resolver al implementar el apoyo intergeneracional.</a:t>
            </a:r>
          </a:p>
          <a:p>
            <a:pPr fontAlgn="base"/>
            <a:r>
              <a:rPr lang="es-ES" sz="1800" dirty="0"/>
              <a:t>Describa las mejores prácticas para conectarse mejor con otros en </a:t>
            </a:r>
            <a:r>
              <a:rPr lang="es-ES" sz="1800" dirty="0" err="1"/>
              <a:t>IL</a:t>
            </a:r>
            <a:r>
              <a:rPr lang="es-ES" sz="1800" dirty="0"/>
              <a:t> fuera de eventos específicos como conferencias o seminarios web, independientemente de la edad.</a:t>
            </a:r>
            <a:endParaRPr lang="en-US" sz="1800" dirty="0"/>
          </a:p>
          <a:p>
            <a:pPr marL="457200" indent="-457200">
              <a:lnSpc>
                <a:spcPct val="100000"/>
              </a:lnSpc>
              <a:buFont typeface="+mj-lt"/>
              <a:buAutoNum type="arabicPeriod"/>
            </a:pPr>
            <a:endParaRPr lang="en-US" sz="1800" dirty="0"/>
          </a:p>
          <a:p>
            <a:pPr marL="457200" indent="-457200">
              <a:lnSpc>
                <a:spcPct val="100000"/>
              </a:lnSpc>
              <a:buFont typeface="+mj-lt"/>
              <a:buAutoNum type="arabicPeriod"/>
            </a:pPr>
            <a:endParaRPr lang="en-US" sz="1800" dirty="0"/>
          </a:p>
        </p:txBody>
      </p:sp>
      <p:sp>
        <p:nvSpPr>
          <p:cNvPr id="4" name="Slide Number Placeholder 3"/>
          <p:cNvSpPr>
            <a:spLocks noGrp="1"/>
          </p:cNvSpPr>
          <p:nvPr>
            <p:ph type="sldNum" sz="quarter" idx="12"/>
          </p:nvPr>
        </p:nvSpPr>
        <p:spPr/>
        <p:txBody>
          <a:bodyPr/>
          <a:lstStyle/>
          <a:p>
            <a:fld id="{6153527D-BED1-478D-AC23-D9BDE0E418EC}" type="slidenum">
              <a:rPr lang="en-US" smtClean="0"/>
              <a:t>4</a:t>
            </a:fld>
            <a:endParaRPr lang="en-US" dirty="0"/>
          </a:p>
        </p:txBody>
      </p:sp>
    </p:spTree>
    <p:extLst>
      <p:ext uri="{BB962C8B-B14F-4D97-AF65-F5344CB8AC3E}">
        <p14:creationId xmlns:p14="http://schemas.microsoft.com/office/powerpoint/2010/main" val="803252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200" b="0" dirty="0">
                <a:solidFill>
                  <a:schemeClr val="tx1"/>
                </a:solidFill>
                <a:latin typeface="Arial Rounded MT Bold" panose="020F0704030504030204" pitchFamily="34" charset="0"/>
              </a:rPr>
              <a:t>&gt;&gt; SLIDE / DIAPOSITIVA </a:t>
            </a:r>
            <a:fld id="{3D463472-36BD-4CF6-B188-D29D9C6DE56C}" type="slidenum">
              <a:rPr lang="en-US" sz="1200" b="0" smtClean="0">
                <a:solidFill>
                  <a:schemeClr val="tx1"/>
                </a:solidFill>
                <a:latin typeface="Arial Rounded MT Bold" panose="020F0704030504030204" pitchFamily="34" charset="0"/>
              </a:rPr>
              <a:pPr/>
              <a:t>5</a:t>
            </a:fld>
            <a:br>
              <a:rPr lang="en-US" sz="600" b="1" dirty="0">
                <a:solidFill>
                  <a:schemeClr val="bg1"/>
                </a:solidFill>
                <a:latin typeface="Verdana" panose="020B0604030504040204" pitchFamily="34" charset="0"/>
                <a:ea typeface="Verdana" panose="020B0604030504040204" pitchFamily="34" charset="0"/>
              </a:rPr>
            </a:br>
            <a:r>
              <a:rPr lang="en-US" sz="3200" dirty="0">
                <a:latin typeface="Verdana" panose="020B0604030504040204" pitchFamily="34" charset="0"/>
                <a:ea typeface="Verdana" panose="020B0604030504040204" pitchFamily="34" charset="0"/>
              </a:rPr>
              <a:t>Evaluation Survey</a:t>
            </a:r>
            <a:endParaRPr lang="en-US" sz="2400" b="1" dirty="0">
              <a:solidFill>
                <a:srgbClr val="333399"/>
              </a:solidFill>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F384B314-FA0D-8351-5C86-398010455EB9}"/>
              </a:ext>
            </a:extLst>
          </p:cNvPr>
          <p:cNvSpPr>
            <a:spLocks noGrp="1"/>
          </p:cNvSpPr>
          <p:nvPr>
            <p:ph idx="1"/>
          </p:nvPr>
        </p:nvSpPr>
        <p:spPr/>
        <p:txBody>
          <a:bodyPr>
            <a:noAutofit/>
          </a:bodyPr>
          <a:lstStyle/>
          <a:p>
            <a:pPr marL="0" indent="0">
              <a:buNone/>
            </a:pPr>
            <a:r>
              <a:rPr lang="en-US" sz="1900" dirty="0"/>
              <a:t>Your feedback on this webinar is important to us. At the end of the presentation, you will have the opportunity to complete a brief evaluation survey.</a:t>
            </a:r>
          </a:p>
          <a:p>
            <a:pPr marL="0" indent="0">
              <a:buNone/>
            </a:pPr>
            <a:r>
              <a:rPr lang="en-US" sz="1900" dirty="0"/>
              <a:t>English Evaluation Link: </a:t>
            </a:r>
            <a:r>
              <a:rPr lang="en-US" sz="1900" dirty="0">
                <a:hlinkClick r:id="rId3"/>
              </a:rPr>
              <a:t>https://uthtmc.az1.qualtrics.com/jfe/form/SV_2gYJIoZUXCeUXOu</a:t>
            </a:r>
            <a:r>
              <a:rPr lang="en-US" sz="1900" dirty="0"/>
              <a:t> </a:t>
            </a:r>
          </a:p>
          <a:p>
            <a:pPr marL="0" indent="0">
              <a:buNone/>
            </a:pPr>
            <a:r>
              <a:rPr lang="en-US" sz="1900" dirty="0"/>
              <a:t>Spanish Evaluation Link: </a:t>
            </a:r>
            <a:r>
              <a:rPr lang="en-US" sz="1900" dirty="0">
                <a:hlinkClick r:id="rId4"/>
              </a:rPr>
              <a:t>https://uthtmc.az1.qualtrics.com/jfe/form/SV_72mFF5acgBqb9ae</a:t>
            </a:r>
            <a:r>
              <a:rPr lang="en-US" sz="1900" dirty="0"/>
              <a:t> </a:t>
            </a:r>
          </a:p>
          <a:p>
            <a:pPr marL="0" indent="0">
              <a:buNone/>
            </a:pPr>
            <a:endParaRPr lang="en-US" sz="1900" dirty="0"/>
          </a:p>
          <a:p>
            <a:pPr marL="0" indent="0">
              <a:lnSpc>
                <a:spcPct val="100000"/>
              </a:lnSpc>
              <a:buNone/>
            </a:pPr>
            <a:r>
              <a:rPr lang="es-ES" sz="1900" b="1" dirty="0">
                <a:solidFill>
                  <a:srgbClr val="C00000"/>
                </a:solidFill>
              </a:rPr>
              <a:t>Encuesta de Evaluación</a:t>
            </a:r>
          </a:p>
          <a:p>
            <a:pPr marL="0" indent="0">
              <a:lnSpc>
                <a:spcPct val="100000"/>
              </a:lnSpc>
              <a:buNone/>
            </a:pPr>
            <a:r>
              <a:rPr lang="es-ES" sz="1900" dirty="0"/>
              <a:t>Su retroalimentación sobre este seminario web son importantes para nosotros. Al final de la presentación, tendrá la oportunidad de completar una breve encuesta de evaluación.</a:t>
            </a:r>
          </a:p>
          <a:p>
            <a:pPr marL="0" indent="0">
              <a:lnSpc>
                <a:spcPct val="100000"/>
              </a:lnSpc>
              <a:buNone/>
            </a:pPr>
            <a:r>
              <a:rPr lang="es-ES" sz="1900" dirty="0"/>
              <a:t>Enlace de evaluación en inglés: </a:t>
            </a:r>
            <a:r>
              <a:rPr lang="es-ES" sz="1900" dirty="0">
                <a:hlinkClick r:id="rId3"/>
              </a:rPr>
              <a:t>https://uthtmc.az1.qualtrics.com/jfe/form/SV_2gYJIoZUXCeUXOu</a:t>
            </a:r>
            <a:r>
              <a:rPr lang="es-ES" sz="1900" dirty="0"/>
              <a:t> </a:t>
            </a:r>
          </a:p>
          <a:p>
            <a:pPr marL="0" indent="0">
              <a:lnSpc>
                <a:spcPct val="100000"/>
              </a:lnSpc>
              <a:buNone/>
            </a:pPr>
            <a:r>
              <a:rPr lang="es-ES" sz="1900" dirty="0"/>
              <a:t>Enlace de evaluación en español: </a:t>
            </a:r>
            <a:r>
              <a:rPr lang="es-ES" sz="1900" dirty="0">
                <a:hlinkClick r:id="rId4"/>
              </a:rPr>
              <a:t>https://uthtmc.az1.qualtrics.com/jfe/form/SV_72mFF5acgBqb9ae</a:t>
            </a:r>
            <a:r>
              <a:rPr lang="es-ES" sz="1900" dirty="0"/>
              <a:t> </a:t>
            </a:r>
            <a:endParaRPr lang="en-US" sz="1900" dirty="0"/>
          </a:p>
        </p:txBody>
      </p:sp>
      <p:sp>
        <p:nvSpPr>
          <p:cNvPr id="4" name="Slide Number Placeholder 3"/>
          <p:cNvSpPr>
            <a:spLocks noGrp="1"/>
          </p:cNvSpPr>
          <p:nvPr>
            <p:ph type="sldNum" sz="quarter" idx="12"/>
          </p:nvPr>
        </p:nvSpPr>
        <p:spPr/>
        <p:txBody>
          <a:bodyPr/>
          <a:lstStyle/>
          <a:p>
            <a:fld id="{6153527D-BED1-478D-AC23-D9BDE0E418EC}" type="slidenum">
              <a:rPr lang="en-US" smtClean="0"/>
              <a:t>5</a:t>
            </a:fld>
            <a:endParaRPr lang="en-US" dirty="0"/>
          </a:p>
        </p:txBody>
      </p:sp>
    </p:spTree>
    <p:extLst>
      <p:ext uri="{BB962C8B-B14F-4D97-AF65-F5344CB8AC3E}">
        <p14:creationId xmlns:p14="http://schemas.microsoft.com/office/powerpoint/2010/main" val="568984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200" b="0" dirty="0">
                <a:solidFill>
                  <a:schemeClr val="tx1"/>
                </a:solidFill>
                <a:latin typeface="Arial Rounded MT Bold" panose="020F0704030504030204" pitchFamily="34" charset="0"/>
              </a:rPr>
              <a:t>&gt;&gt; SLIDE / DIAPOSITIVA </a:t>
            </a:r>
            <a:fld id="{3D463472-36BD-4CF6-B188-D29D9C6DE56C}" type="slidenum">
              <a:rPr lang="en-US" sz="1200" b="0" smtClean="0">
                <a:solidFill>
                  <a:schemeClr val="tx1"/>
                </a:solidFill>
                <a:latin typeface="Arial Rounded MT Bold" panose="020F0704030504030204" pitchFamily="34" charset="0"/>
              </a:rPr>
              <a:pPr/>
              <a:t>6</a:t>
            </a:fld>
            <a:br>
              <a:rPr lang="en-US" sz="600" b="1" dirty="0">
                <a:solidFill>
                  <a:schemeClr val="bg1"/>
                </a:solidFill>
                <a:latin typeface="Verdana" panose="020B0604030504040204" pitchFamily="34" charset="0"/>
                <a:ea typeface="Verdana" panose="020B0604030504040204" pitchFamily="34" charset="0"/>
              </a:rPr>
            </a:br>
            <a:r>
              <a:rPr lang="en-US" sz="3200" b="1" dirty="0">
                <a:latin typeface="Verdana" panose="020B0604030504040204" pitchFamily="34" charset="0"/>
                <a:ea typeface="Verdana" panose="020B0604030504040204" pitchFamily="34" charset="0"/>
              </a:rPr>
              <a:t>Our Panelists</a:t>
            </a:r>
            <a:endParaRPr lang="en-US" sz="2400" b="1" dirty="0">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F384B314-FA0D-8351-5C86-398010455EB9}"/>
              </a:ext>
            </a:extLst>
          </p:cNvPr>
          <p:cNvSpPr>
            <a:spLocks noGrp="1"/>
          </p:cNvSpPr>
          <p:nvPr>
            <p:ph idx="1"/>
          </p:nvPr>
        </p:nvSpPr>
        <p:spPr/>
        <p:txBody>
          <a:bodyPr>
            <a:noAutofit/>
          </a:bodyPr>
          <a:lstStyle/>
          <a:p>
            <a:r>
              <a:rPr lang="en-US" sz="1900" b="1" i="0" dirty="0">
                <a:solidFill>
                  <a:srgbClr val="000000"/>
                </a:solidFill>
                <a:effectLst/>
              </a:rPr>
              <a:t>Kelsey Bell – </a:t>
            </a:r>
            <a:r>
              <a:rPr lang="en-US" sz="1900" i="0" dirty="0">
                <a:solidFill>
                  <a:srgbClr val="000000"/>
                </a:solidFill>
                <a:effectLst/>
              </a:rPr>
              <a:t>Executive Director at Southwest Center for Independence, in Durango, CO.</a:t>
            </a:r>
            <a:endParaRPr lang="en-US" sz="1900" b="1" i="0" dirty="0">
              <a:solidFill>
                <a:srgbClr val="000000"/>
              </a:solidFill>
              <a:effectLst/>
            </a:endParaRPr>
          </a:p>
          <a:p>
            <a:r>
              <a:rPr lang="en-US" sz="1900" b="1" i="0" dirty="0">
                <a:solidFill>
                  <a:srgbClr val="000000"/>
                </a:solidFill>
                <a:effectLst/>
              </a:rPr>
              <a:t>Tyler Morris – </a:t>
            </a:r>
            <a:r>
              <a:rPr lang="en-US" sz="1900" i="0" dirty="0">
                <a:solidFill>
                  <a:srgbClr val="000000"/>
                </a:solidFill>
                <a:effectLst/>
              </a:rPr>
              <a:t>Executive Director at CIL Jacksonville in Jacksonville, Florida.</a:t>
            </a:r>
            <a:endParaRPr lang="en-US" sz="1900" b="1" i="0" dirty="0">
              <a:solidFill>
                <a:srgbClr val="000000"/>
              </a:solidFill>
              <a:effectLst/>
            </a:endParaRPr>
          </a:p>
          <a:p>
            <a:r>
              <a:rPr lang="en-US" sz="1900" b="1" i="0" dirty="0">
                <a:solidFill>
                  <a:srgbClr val="000000"/>
                </a:solidFill>
                <a:effectLst/>
              </a:rPr>
              <a:t>Dominique Dunford – </a:t>
            </a:r>
            <a:r>
              <a:rPr lang="en-US" sz="1900" i="0" dirty="0">
                <a:solidFill>
                  <a:srgbClr val="000000"/>
                </a:solidFill>
                <a:effectLst/>
              </a:rPr>
              <a:t>Executive Director at </a:t>
            </a:r>
            <a:r>
              <a:rPr lang="en-US" sz="1900" i="0" dirty="0" err="1">
                <a:solidFill>
                  <a:srgbClr val="000000"/>
                </a:solidFill>
                <a:effectLst/>
              </a:rPr>
              <a:t>ENDependence</a:t>
            </a:r>
            <a:r>
              <a:rPr lang="en-US" sz="1900" i="0" dirty="0">
                <a:solidFill>
                  <a:srgbClr val="000000"/>
                </a:solidFill>
                <a:effectLst/>
              </a:rPr>
              <a:t> Center Northern Virginia.</a:t>
            </a:r>
          </a:p>
          <a:p>
            <a:pPr marL="0" indent="0">
              <a:buNone/>
            </a:pPr>
            <a:endParaRPr lang="en-US" sz="1900" dirty="0">
              <a:solidFill>
                <a:srgbClr val="000000"/>
              </a:solidFill>
            </a:endParaRPr>
          </a:p>
          <a:p>
            <a:pPr marL="0" indent="0">
              <a:buNone/>
            </a:pPr>
            <a:r>
              <a:rPr lang="en-US" sz="1900" b="1" dirty="0" err="1">
                <a:solidFill>
                  <a:srgbClr val="C00000"/>
                </a:solidFill>
              </a:rPr>
              <a:t>Nuestros</a:t>
            </a:r>
            <a:r>
              <a:rPr lang="en-US" sz="1900" b="1" dirty="0">
                <a:solidFill>
                  <a:srgbClr val="C00000"/>
                </a:solidFill>
              </a:rPr>
              <a:t> </a:t>
            </a:r>
            <a:r>
              <a:rPr lang="en-US" sz="1900" b="1" dirty="0" err="1">
                <a:solidFill>
                  <a:srgbClr val="C00000"/>
                </a:solidFill>
              </a:rPr>
              <a:t>Panelistas</a:t>
            </a:r>
            <a:endParaRPr lang="en-US" sz="1900" b="1" dirty="0">
              <a:solidFill>
                <a:srgbClr val="C00000"/>
              </a:solidFill>
            </a:endParaRPr>
          </a:p>
          <a:p>
            <a:pPr marL="0" indent="0" algn="l">
              <a:buNone/>
            </a:pPr>
            <a:endParaRPr lang="en-US" sz="1900" dirty="0">
              <a:solidFill>
                <a:srgbClr val="000000"/>
              </a:solidFill>
            </a:endParaRPr>
          </a:p>
          <a:p>
            <a:r>
              <a:rPr lang="en-US" sz="1900" b="1" dirty="0">
                <a:solidFill>
                  <a:srgbClr val="000000"/>
                </a:solidFill>
              </a:rPr>
              <a:t>Kelsey Bell </a:t>
            </a:r>
            <a:r>
              <a:rPr lang="en-US" sz="1900" dirty="0">
                <a:solidFill>
                  <a:srgbClr val="000000"/>
                </a:solidFill>
              </a:rPr>
              <a:t>– </a:t>
            </a:r>
            <a:r>
              <a:rPr lang="en-US" sz="1900" dirty="0" err="1">
                <a:solidFill>
                  <a:srgbClr val="000000"/>
                </a:solidFill>
              </a:rPr>
              <a:t>Directora</a:t>
            </a:r>
            <a:r>
              <a:rPr lang="en-US" sz="1900" dirty="0">
                <a:solidFill>
                  <a:srgbClr val="000000"/>
                </a:solidFill>
              </a:rPr>
              <a:t> </a:t>
            </a:r>
            <a:r>
              <a:rPr lang="en-US" sz="1900" dirty="0" err="1">
                <a:solidFill>
                  <a:srgbClr val="000000"/>
                </a:solidFill>
              </a:rPr>
              <a:t>Ejecutiva</a:t>
            </a:r>
            <a:r>
              <a:rPr lang="en-US" sz="1900" dirty="0">
                <a:solidFill>
                  <a:srgbClr val="000000"/>
                </a:solidFill>
              </a:rPr>
              <a:t> del Centro </a:t>
            </a:r>
            <a:r>
              <a:rPr lang="en-US" sz="1900" dirty="0" err="1">
                <a:solidFill>
                  <a:srgbClr val="000000"/>
                </a:solidFill>
              </a:rPr>
              <a:t>Suroeste</a:t>
            </a:r>
            <a:r>
              <a:rPr lang="en-US" sz="1900" dirty="0">
                <a:solidFill>
                  <a:srgbClr val="000000"/>
                </a:solidFill>
              </a:rPr>
              <a:t> para la </a:t>
            </a:r>
            <a:r>
              <a:rPr lang="en-US" sz="1900" dirty="0" err="1">
                <a:solidFill>
                  <a:srgbClr val="000000"/>
                </a:solidFill>
              </a:rPr>
              <a:t>Independencia</a:t>
            </a:r>
            <a:r>
              <a:rPr lang="en-US" sz="1900" dirty="0">
                <a:solidFill>
                  <a:srgbClr val="000000"/>
                </a:solidFill>
              </a:rPr>
              <a:t>, </a:t>
            </a:r>
            <a:r>
              <a:rPr lang="en-US" sz="1900" dirty="0" err="1">
                <a:solidFill>
                  <a:srgbClr val="000000"/>
                </a:solidFill>
              </a:rPr>
              <a:t>en</a:t>
            </a:r>
            <a:r>
              <a:rPr lang="en-US" sz="1900" dirty="0">
                <a:solidFill>
                  <a:srgbClr val="000000"/>
                </a:solidFill>
              </a:rPr>
              <a:t> Durango, CO. </a:t>
            </a:r>
          </a:p>
          <a:p>
            <a:r>
              <a:rPr lang="en-US" sz="1900" b="1" dirty="0">
                <a:solidFill>
                  <a:srgbClr val="000000"/>
                </a:solidFill>
              </a:rPr>
              <a:t>Tyler Morris </a:t>
            </a:r>
            <a:r>
              <a:rPr lang="en-US" sz="1900" dirty="0">
                <a:solidFill>
                  <a:srgbClr val="000000"/>
                </a:solidFill>
              </a:rPr>
              <a:t>– Director </a:t>
            </a:r>
            <a:r>
              <a:rPr lang="en-US" sz="1900" dirty="0" err="1">
                <a:solidFill>
                  <a:srgbClr val="000000"/>
                </a:solidFill>
              </a:rPr>
              <a:t>Ejecutivo</a:t>
            </a:r>
            <a:r>
              <a:rPr lang="en-US" sz="1900" dirty="0">
                <a:solidFill>
                  <a:srgbClr val="000000"/>
                </a:solidFill>
              </a:rPr>
              <a:t> de CIL Jacksonville </a:t>
            </a:r>
            <a:r>
              <a:rPr lang="en-US" sz="1900" dirty="0" err="1">
                <a:solidFill>
                  <a:srgbClr val="000000"/>
                </a:solidFill>
              </a:rPr>
              <a:t>en</a:t>
            </a:r>
            <a:r>
              <a:rPr lang="en-US" sz="1900" dirty="0">
                <a:solidFill>
                  <a:srgbClr val="000000"/>
                </a:solidFill>
              </a:rPr>
              <a:t> Jacksonville, Florida. </a:t>
            </a:r>
          </a:p>
          <a:p>
            <a:r>
              <a:rPr lang="en-US" sz="1900" b="1" dirty="0">
                <a:solidFill>
                  <a:srgbClr val="000000"/>
                </a:solidFill>
              </a:rPr>
              <a:t>Dominique </a:t>
            </a:r>
            <a:r>
              <a:rPr lang="en-US" sz="1900" b="1" dirty="0" err="1">
                <a:solidFill>
                  <a:srgbClr val="000000"/>
                </a:solidFill>
              </a:rPr>
              <a:t>Dunford</a:t>
            </a:r>
            <a:r>
              <a:rPr lang="en-US" sz="1900" b="1" dirty="0">
                <a:solidFill>
                  <a:srgbClr val="000000"/>
                </a:solidFill>
              </a:rPr>
              <a:t> </a:t>
            </a:r>
            <a:r>
              <a:rPr lang="en-US" sz="1900" dirty="0">
                <a:solidFill>
                  <a:srgbClr val="000000"/>
                </a:solidFill>
              </a:rPr>
              <a:t>– Director </a:t>
            </a:r>
            <a:r>
              <a:rPr lang="en-US" sz="1900" dirty="0" err="1">
                <a:solidFill>
                  <a:srgbClr val="000000"/>
                </a:solidFill>
              </a:rPr>
              <a:t>Ejecutivo</a:t>
            </a:r>
            <a:r>
              <a:rPr lang="en-US" sz="1900" dirty="0">
                <a:solidFill>
                  <a:srgbClr val="000000"/>
                </a:solidFill>
              </a:rPr>
              <a:t> de </a:t>
            </a:r>
            <a:r>
              <a:rPr lang="en-US" sz="1900" dirty="0" err="1">
                <a:solidFill>
                  <a:srgbClr val="000000"/>
                </a:solidFill>
              </a:rPr>
              <a:t>ENDependence</a:t>
            </a:r>
            <a:r>
              <a:rPr lang="en-US" sz="1900" dirty="0">
                <a:solidFill>
                  <a:srgbClr val="000000"/>
                </a:solidFill>
              </a:rPr>
              <a:t> Centro del Norte de Virginia.</a:t>
            </a:r>
          </a:p>
          <a:p>
            <a:pPr marL="0" indent="0" algn="l">
              <a:buNone/>
            </a:pPr>
            <a:endParaRPr lang="en-US" sz="1900" b="0" i="0" dirty="0">
              <a:solidFill>
                <a:srgbClr val="000000"/>
              </a:solidFill>
              <a:effectLst/>
            </a:endParaRPr>
          </a:p>
          <a:p>
            <a:pPr algn="l">
              <a:buFont typeface="Arial" panose="020B0604020202020204" pitchFamily="34" charset="0"/>
              <a:buChar char="•"/>
            </a:pPr>
            <a:endParaRPr lang="en-US" sz="1900" b="0" i="0" dirty="0">
              <a:solidFill>
                <a:srgbClr val="000000"/>
              </a:solidFill>
              <a:effectLst/>
            </a:endParaRPr>
          </a:p>
          <a:p>
            <a:pPr algn="l">
              <a:buFont typeface="Arial" panose="020B0604020202020204" pitchFamily="34" charset="0"/>
              <a:buChar char="•"/>
            </a:pPr>
            <a:endParaRPr lang="en-US" sz="1900" b="0" i="0" dirty="0">
              <a:solidFill>
                <a:srgbClr val="000000"/>
              </a:solidFill>
              <a:effectLst/>
            </a:endParaRPr>
          </a:p>
          <a:p>
            <a:pPr marL="457200" indent="-457200">
              <a:lnSpc>
                <a:spcPct val="100000"/>
              </a:lnSpc>
              <a:buFont typeface="+mj-lt"/>
              <a:buAutoNum type="arabicPeriod"/>
            </a:pPr>
            <a:endParaRPr lang="en-US" sz="1900" dirty="0"/>
          </a:p>
        </p:txBody>
      </p:sp>
      <p:sp>
        <p:nvSpPr>
          <p:cNvPr id="4" name="Slide Number Placeholder 3"/>
          <p:cNvSpPr>
            <a:spLocks noGrp="1"/>
          </p:cNvSpPr>
          <p:nvPr>
            <p:ph type="sldNum" sz="quarter" idx="12"/>
          </p:nvPr>
        </p:nvSpPr>
        <p:spPr/>
        <p:txBody>
          <a:bodyPr/>
          <a:lstStyle/>
          <a:p>
            <a:fld id="{6153527D-BED1-478D-AC23-D9BDE0E418EC}" type="slidenum">
              <a:rPr lang="en-US" smtClean="0"/>
              <a:t>6</a:t>
            </a:fld>
            <a:endParaRPr lang="en-US" dirty="0"/>
          </a:p>
        </p:txBody>
      </p:sp>
    </p:spTree>
    <p:extLst>
      <p:ext uri="{BB962C8B-B14F-4D97-AF65-F5344CB8AC3E}">
        <p14:creationId xmlns:p14="http://schemas.microsoft.com/office/powerpoint/2010/main" val="2497685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200" b="0" dirty="0">
                <a:solidFill>
                  <a:schemeClr val="tx1"/>
                </a:solidFill>
                <a:latin typeface="Arial Rounded MT Bold" panose="020F0704030504030204" pitchFamily="34" charset="0"/>
              </a:rPr>
              <a:t>&gt;&gt; SLIDE / </a:t>
            </a:r>
            <a:r>
              <a:rPr lang="en-US" sz="1200" b="0" dirty="0" err="1">
                <a:solidFill>
                  <a:schemeClr val="tx1"/>
                </a:solidFill>
                <a:latin typeface="Arial Rounded MT Bold" panose="020F0704030504030204" pitchFamily="34" charset="0"/>
              </a:rPr>
              <a:t>DIAPOSITIVA</a:t>
            </a:r>
            <a:r>
              <a:rPr lang="en-US" sz="1200" b="0" dirty="0">
                <a:solidFill>
                  <a:schemeClr val="tx1"/>
                </a:solidFill>
                <a:latin typeface="Arial Rounded MT Bold" panose="020F0704030504030204" pitchFamily="34" charset="0"/>
              </a:rPr>
              <a:t> </a:t>
            </a:r>
            <a:fld id="{3D463472-36BD-4CF6-B188-D29D9C6DE56C}" type="slidenum">
              <a:rPr lang="en-US" sz="1200" b="0" smtClean="0">
                <a:solidFill>
                  <a:schemeClr val="tx1"/>
                </a:solidFill>
                <a:latin typeface="Arial Rounded MT Bold" panose="020F0704030504030204" pitchFamily="34" charset="0"/>
              </a:rPr>
              <a:pPr/>
              <a:t>7</a:t>
            </a:fld>
            <a:br>
              <a:rPr lang="en-US" sz="600" dirty="0">
                <a:solidFill>
                  <a:schemeClr val="bg1"/>
                </a:solidFill>
              </a:rPr>
            </a:br>
            <a:r>
              <a:rPr lang="en-US" sz="3200" b="1" dirty="0">
                <a:latin typeface="Verdana" panose="020B0604030504040204" pitchFamily="34" charset="0"/>
                <a:ea typeface="Verdana" panose="020B0604030504040204" pitchFamily="34" charset="0"/>
              </a:rPr>
              <a:t>What is it?</a:t>
            </a:r>
            <a:endParaRPr lang="en-US" sz="2400" b="1" dirty="0">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F384B314-FA0D-8351-5C86-398010455EB9}"/>
              </a:ext>
            </a:extLst>
          </p:cNvPr>
          <p:cNvSpPr>
            <a:spLocks noGrp="1"/>
          </p:cNvSpPr>
          <p:nvPr>
            <p:ph idx="1"/>
          </p:nvPr>
        </p:nvSpPr>
        <p:spPr/>
        <p:txBody>
          <a:bodyPr>
            <a:noAutofit/>
          </a:bodyPr>
          <a:lstStyle/>
          <a:p>
            <a:pPr marL="0" indent="0">
              <a:lnSpc>
                <a:spcPct val="100000"/>
              </a:lnSpc>
              <a:buNone/>
            </a:pPr>
            <a:r>
              <a:rPr lang="en-US" sz="2000" b="1" dirty="0">
                <a:solidFill>
                  <a:srgbClr val="000000"/>
                </a:solidFill>
              </a:rPr>
              <a:t>How would you define “Intergenerational Peer Support”?  </a:t>
            </a:r>
          </a:p>
          <a:p>
            <a:pPr>
              <a:lnSpc>
                <a:spcPct val="100000"/>
              </a:lnSpc>
            </a:pPr>
            <a:r>
              <a:rPr lang="en-US" sz="2000" dirty="0">
                <a:solidFill>
                  <a:srgbClr val="000000"/>
                </a:solidFill>
              </a:rPr>
              <a:t>What does it look like in your work and advocacy? </a:t>
            </a:r>
          </a:p>
          <a:p>
            <a:pPr>
              <a:lnSpc>
                <a:spcPct val="100000"/>
              </a:lnSpc>
            </a:pPr>
            <a:r>
              <a:rPr lang="en-US" sz="2000" dirty="0">
                <a:solidFill>
                  <a:srgbClr val="000000"/>
                </a:solidFill>
              </a:rPr>
              <a:t>What are some ways you, personally or professionally, or your organization has benefited from peer support across multiple generations? </a:t>
            </a:r>
          </a:p>
          <a:p>
            <a:pPr marL="0" indent="0">
              <a:lnSpc>
                <a:spcPct val="100000"/>
              </a:lnSpc>
              <a:buNone/>
            </a:pPr>
            <a:endParaRPr lang="en-US" sz="1500" dirty="0">
              <a:solidFill>
                <a:srgbClr val="000000"/>
              </a:solidFill>
            </a:endParaRPr>
          </a:p>
          <a:p>
            <a:pPr marL="0" indent="0">
              <a:lnSpc>
                <a:spcPct val="100000"/>
              </a:lnSpc>
              <a:buNone/>
            </a:pPr>
            <a:r>
              <a:rPr lang="es-ES" sz="2000" b="1" dirty="0">
                <a:solidFill>
                  <a:srgbClr val="C00000"/>
                </a:solidFill>
              </a:rPr>
              <a:t>¿Qué es?</a:t>
            </a:r>
            <a:endParaRPr lang="es-ES" sz="2000" dirty="0">
              <a:solidFill>
                <a:srgbClr val="000000"/>
              </a:solidFill>
            </a:endParaRPr>
          </a:p>
          <a:p>
            <a:pPr marL="0" indent="0">
              <a:lnSpc>
                <a:spcPct val="100000"/>
              </a:lnSpc>
              <a:buNone/>
            </a:pPr>
            <a:r>
              <a:rPr lang="es-ES" sz="2000" b="1" dirty="0">
                <a:solidFill>
                  <a:srgbClr val="000000"/>
                </a:solidFill>
              </a:rPr>
              <a:t>¿Cómo definiría el "Apoyo Intergeneracional Entre Pares"?</a:t>
            </a:r>
          </a:p>
          <a:p>
            <a:pPr>
              <a:lnSpc>
                <a:spcPct val="100000"/>
              </a:lnSpc>
            </a:pPr>
            <a:r>
              <a:rPr lang="es-ES" sz="2000" dirty="0">
                <a:solidFill>
                  <a:srgbClr val="000000"/>
                </a:solidFill>
              </a:rPr>
              <a:t>¿Cómo se ve en su trabajo y defensa? </a:t>
            </a:r>
          </a:p>
          <a:p>
            <a:pPr>
              <a:lnSpc>
                <a:spcPct val="100000"/>
              </a:lnSpc>
            </a:pPr>
            <a:r>
              <a:rPr lang="es-ES" sz="2000" dirty="0">
                <a:solidFill>
                  <a:srgbClr val="000000"/>
                </a:solidFill>
              </a:rPr>
              <a:t>¿Cuáles son algunas de las formas en que usted, personal o profesionalmente, o su organización se ha beneficiado del apoyo de pares a través de múltiples generaciones?</a:t>
            </a:r>
          </a:p>
          <a:p>
            <a:pPr marL="0" indent="0">
              <a:lnSpc>
                <a:spcPct val="100000"/>
              </a:lnSpc>
              <a:buNone/>
            </a:pPr>
            <a:endParaRPr lang="en-US" sz="2000" dirty="0">
              <a:solidFill>
                <a:srgbClr val="000000"/>
              </a:solidFill>
            </a:endParaRPr>
          </a:p>
        </p:txBody>
      </p:sp>
      <p:sp>
        <p:nvSpPr>
          <p:cNvPr id="4" name="Slide Number Placeholder 3"/>
          <p:cNvSpPr>
            <a:spLocks noGrp="1"/>
          </p:cNvSpPr>
          <p:nvPr>
            <p:ph type="sldNum" sz="quarter" idx="12"/>
          </p:nvPr>
        </p:nvSpPr>
        <p:spPr/>
        <p:txBody>
          <a:bodyPr/>
          <a:lstStyle/>
          <a:p>
            <a:fld id="{6153527D-BED1-478D-AC23-D9BDE0E418EC}" type="slidenum">
              <a:rPr lang="en-US" smtClean="0"/>
              <a:t>7</a:t>
            </a:fld>
            <a:endParaRPr lang="en-US" dirty="0"/>
          </a:p>
        </p:txBody>
      </p:sp>
    </p:spTree>
    <p:extLst>
      <p:ext uri="{BB962C8B-B14F-4D97-AF65-F5344CB8AC3E}">
        <p14:creationId xmlns:p14="http://schemas.microsoft.com/office/powerpoint/2010/main" val="26204859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200" b="0" dirty="0">
                <a:solidFill>
                  <a:schemeClr val="tx1"/>
                </a:solidFill>
                <a:latin typeface="Arial Rounded MT Bold" panose="020F0704030504030204" pitchFamily="34" charset="0"/>
              </a:rPr>
              <a:t>&gt;&gt; SLIDE / DIAPOSITIVA </a:t>
            </a:r>
            <a:fld id="{3D463472-36BD-4CF6-B188-D29D9C6DE56C}" type="slidenum">
              <a:rPr lang="en-US" sz="1200" b="0" smtClean="0">
                <a:solidFill>
                  <a:schemeClr val="tx1"/>
                </a:solidFill>
                <a:latin typeface="Arial Rounded MT Bold" panose="020F0704030504030204" pitchFamily="34" charset="0"/>
              </a:rPr>
              <a:pPr/>
              <a:t>8</a:t>
            </a:fld>
            <a:br>
              <a:rPr lang="en-US" sz="600" b="1" dirty="0">
                <a:solidFill>
                  <a:schemeClr val="bg1"/>
                </a:solidFill>
                <a:latin typeface="Verdana" panose="020B0604030504040204" pitchFamily="34" charset="0"/>
                <a:ea typeface="Verdana" panose="020B0604030504040204" pitchFamily="34" charset="0"/>
              </a:rPr>
            </a:br>
            <a:r>
              <a:rPr lang="en-US" sz="3200" dirty="0"/>
              <a:t>W</a:t>
            </a:r>
            <a:r>
              <a:rPr lang="en-US" sz="3200" b="1" dirty="0">
                <a:latin typeface="Verdana" panose="020B0604030504040204" pitchFamily="34" charset="0"/>
                <a:ea typeface="Verdana" panose="020B0604030504040204" pitchFamily="34" charset="0"/>
              </a:rPr>
              <a:t>hy do we need it?</a:t>
            </a:r>
            <a:endParaRPr lang="en-US" sz="2400" b="1" dirty="0"/>
          </a:p>
        </p:txBody>
      </p:sp>
      <p:sp>
        <p:nvSpPr>
          <p:cNvPr id="3" name="Content Placeholder 2">
            <a:extLst>
              <a:ext uri="{FF2B5EF4-FFF2-40B4-BE49-F238E27FC236}">
                <a16:creationId xmlns:a16="http://schemas.microsoft.com/office/drawing/2014/main" id="{F384B314-FA0D-8351-5C86-398010455EB9}"/>
              </a:ext>
            </a:extLst>
          </p:cNvPr>
          <p:cNvSpPr>
            <a:spLocks noGrp="1"/>
          </p:cNvSpPr>
          <p:nvPr>
            <p:ph idx="1"/>
          </p:nvPr>
        </p:nvSpPr>
        <p:spPr/>
        <p:txBody>
          <a:bodyPr>
            <a:noAutofit/>
          </a:bodyPr>
          <a:lstStyle/>
          <a:p>
            <a:pPr marL="0" indent="0">
              <a:lnSpc>
                <a:spcPct val="107000"/>
              </a:lnSpc>
              <a:spcBef>
                <a:spcPts val="0"/>
              </a:spcBef>
              <a:spcAft>
                <a:spcPts val="800"/>
              </a:spcAft>
              <a:buNone/>
            </a:pPr>
            <a:r>
              <a:rPr lang="en-US" sz="2000" b="1" dirty="0">
                <a:effectLst/>
              </a:rPr>
              <a:t>Why do you feel that we need to practice intergenerational peer support? </a:t>
            </a:r>
          </a:p>
          <a:p>
            <a:pPr marL="0" marR="0" lvl="0" indent="0">
              <a:lnSpc>
                <a:spcPct val="107000"/>
              </a:lnSpc>
              <a:spcBef>
                <a:spcPts val="0"/>
              </a:spcBef>
              <a:spcAft>
                <a:spcPts val="800"/>
              </a:spcAft>
              <a:buNone/>
            </a:pPr>
            <a:endParaRPr lang="en-US" sz="2000" kern="100" dirty="0">
              <a:effectLst/>
              <a:cs typeface="Times New Roman" panose="02020603050405020304" pitchFamily="18" charset="0"/>
            </a:endParaRPr>
          </a:p>
          <a:p>
            <a:pPr marL="0" marR="0" lvl="0" indent="0">
              <a:lnSpc>
                <a:spcPct val="107000"/>
              </a:lnSpc>
              <a:spcBef>
                <a:spcPts val="0"/>
              </a:spcBef>
              <a:spcAft>
                <a:spcPts val="800"/>
              </a:spcAft>
              <a:buNone/>
            </a:pPr>
            <a:r>
              <a:rPr lang="es-ES" sz="2000" b="1" kern="100" dirty="0">
                <a:solidFill>
                  <a:srgbClr val="C00000"/>
                </a:solidFill>
                <a:cs typeface="Times New Roman" panose="02020603050405020304" pitchFamily="18" charset="0"/>
              </a:rPr>
              <a:t>¿Por qué lo necesitamos?</a:t>
            </a:r>
          </a:p>
          <a:p>
            <a:pPr marL="0" marR="0" lvl="0" indent="0">
              <a:lnSpc>
                <a:spcPct val="107000"/>
              </a:lnSpc>
              <a:spcBef>
                <a:spcPts val="0"/>
              </a:spcBef>
              <a:spcAft>
                <a:spcPts val="800"/>
              </a:spcAft>
              <a:buNone/>
            </a:pPr>
            <a:endParaRPr lang="es-ES" sz="2000" kern="100" dirty="0">
              <a:cs typeface="Times New Roman" panose="02020603050405020304" pitchFamily="18" charset="0"/>
            </a:endParaRPr>
          </a:p>
          <a:p>
            <a:pPr marL="0" marR="0" lvl="0" indent="0">
              <a:lnSpc>
                <a:spcPct val="107000"/>
              </a:lnSpc>
              <a:spcBef>
                <a:spcPts val="0"/>
              </a:spcBef>
              <a:spcAft>
                <a:spcPts val="800"/>
              </a:spcAft>
              <a:buNone/>
            </a:pPr>
            <a:r>
              <a:rPr lang="es-ES" sz="2000" b="1" kern="100" dirty="0">
                <a:cs typeface="Times New Roman" panose="02020603050405020304" pitchFamily="18" charset="0"/>
              </a:rPr>
              <a:t>¿Por qué cree que necesitamos practicar el apoyo intergeneracional entre pares?</a:t>
            </a:r>
          </a:p>
          <a:p>
            <a:pPr marL="0" marR="0" lvl="0" indent="0">
              <a:lnSpc>
                <a:spcPct val="107000"/>
              </a:lnSpc>
              <a:spcBef>
                <a:spcPts val="0"/>
              </a:spcBef>
              <a:spcAft>
                <a:spcPts val="800"/>
              </a:spcAft>
              <a:buNone/>
            </a:pPr>
            <a:endParaRPr lang="en-US" sz="2000" kern="100" dirty="0">
              <a:effectLst/>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6153527D-BED1-478D-AC23-D9BDE0E418EC}" type="slidenum">
              <a:rPr lang="en-US" smtClean="0"/>
              <a:t>8</a:t>
            </a:fld>
            <a:endParaRPr lang="en-US" dirty="0"/>
          </a:p>
        </p:txBody>
      </p:sp>
    </p:spTree>
    <p:extLst>
      <p:ext uri="{BB962C8B-B14F-4D97-AF65-F5344CB8AC3E}">
        <p14:creationId xmlns:p14="http://schemas.microsoft.com/office/powerpoint/2010/main" val="29056806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200" b="0" dirty="0">
                <a:solidFill>
                  <a:schemeClr val="tx1"/>
                </a:solidFill>
                <a:latin typeface="Arial Rounded MT Bold" panose="020F0704030504030204" pitchFamily="34" charset="0"/>
              </a:rPr>
              <a:t>&gt;&gt; SLIDE / DIAPOSITIVA </a:t>
            </a:r>
            <a:fld id="{3D463472-36BD-4CF6-B188-D29D9C6DE56C}" type="slidenum">
              <a:rPr lang="en-US" sz="1200" b="0" smtClean="0">
                <a:solidFill>
                  <a:schemeClr val="tx1"/>
                </a:solidFill>
                <a:latin typeface="Arial Rounded MT Bold" panose="020F0704030504030204" pitchFamily="34" charset="0"/>
              </a:rPr>
              <a:pPr/>
              <a:t>9</a:t>
            </a:fld>
            <a:br>
              <a:rPr lang="en-US" sz="600" b="1" dirty="0">
                <a:solidFill>
                  <a:schemeClr val="bg1"/>
                </a:solidFill>
                <a:latin typeface="Verdana" panose="020B0604030504040204" pitchFamily="34" charset="0"/>
                <a:ea typeface="Verdana" panose="020B0604030504040204" pitchFamily="34" charset="0"/>
              </a:rPr>
            </a:br>
            <a:r>
              <a:rPr lang="en-US" sz="3200" b="1" dirty="0">
                <a:latin typeface="Verdana" panose="020B0604030504040204" pitchFamily="34" charset="0"/>
                <a:ea typeface="Verdana" panose="020B0604030504040204" pitchFamily="34" charset="0"/>
              </a:rPr>
              <a:t>How do you connect?</a:t>
            </a:r>
            <a:endParaRPr lang="en-US" sz="2400" b="1" dirty="0">
              <a:solidFill>
                <a:schemeClr val="accent5">
                  <a:lumMod val="75000"/>
                </a:schemeClr>
              </a:solidFill>
            </a:endParaRPr>
          </a:p>
        </p:txBody>
      </p:sp>
      <p:sp>
        <p:nvSpPr>
          <p:cNvPr id="3" name="Content Placeholder 2">
            <a:extLst>
              <a:ext uri="{FF2B5EF4-FFF2-40B4-BE49-F238E27FC236}">
                <a16:creationId xmlns:a16="http://schemas.microsoft.com/office/drawing/2014/main" id="{F384B314-FA0D-8351-5C86-398010455EB9}"/>
              </a:ext>
            </a:extLst>
          </p:cNvPr>
          <p:cNvSpPr>
            <a:spLocks noGrp="1"/>
          </p:cNvSpPr>
          <p:nvPr>
            <p:ph idx="1"/>
          </p:nvPr>
        </p:nvSpPr>
        <p:spPr/>
        <p:txBody>
          <a:bodyPr>
            <a:noAutofit/>
          </a:bodyPr>
          <a:lstStyle/>
          <a:p>
            <a:pPr marL="0" marR="0" lvl="0" indent="0" fontAlgn="base">
              <a:spcBef>
                <a:spcPts val="0"/>
              </a:spcBef>
              <a:spcAft>
                <a:spcPts val="0"/>
              </a:spcAft>
              <a:buNone/>
              <a:tabLst>
                <a:tab pos="457200" algn="l"/>
              </a:tabLst>
            </a:pPr>
            <a:r>
              <a:rPr lang="en-US" sz="2000" dirty="0">
                <a:effectLst/>
              </a:rPr>
              <a:t>How do you connect with others in the movement who are outside of your generation when not at a conference or other event? </a:t>
            </a:r>
          </a:p>
          <a:p>
            <a:pPr marL="0" marR="0" lvl="0" indent="0" fontAlgn="base">
              <a:spcBef>
                <a:spcPts val="0"/>
              </a:spcBef>
              <a:spcAft>
                <a:spcPts val="0"/>
              </a:spcAft>
              <a:buNone/>
              <a:tabLst>
                <a:tab pos="457200" algn="l"/>
              </a:tabLst>
            </a:pPr>
            <a:endParaRPr lang="en-US" sz="2000" dirty="0">
              <a:effectLst/>
            </a:endParaRPr>
          </a:p>
          <a:p>
            <a:pPr fontAlgn="base">
              <a:spcBef>
                <a:spcPts val="0"/>
              </a:spcBef>
              <a:tabLst>
                <a:tab pos="457200" algn="l"/>
              </a:tabLst>
            </a:pPr>
            <a:r>
              <a:rPr lang="en-US" sz="2000" dirty="0">
                <a:effectLst/>
              </a:rPr>
              <a:t>How do you facilitate mutual respect and develop authentic relationships among a group of individuals from diverse cultures, experience levels, and ages? </a:t>
            </a:r>
          </a:p>
          <a:p>
            <a:pPr marL="342900" indent="-342900">
              <a:lnSpc>
                <a:spcPct val="107000"/>
              </a:lnSpc>
              <a:spcBef>
                <a:spcPts val="0"/>
              </a:spcBef>
              <a:buFont typeface="Symbol" panose="05050102010706020507" pitchFamily="18" charset="2"/>
              <a:buChar char=""/>
            </a:pPr>
            <a:endParaRPr lang="es-ES" sz="1600" kern="100" dirty="0">
              <a:cs typeface="Times New Roman" panose="02020603050405020304" pitchFamily="18" charset="0"/>
            </a:endParaRPr>
          </a:p>
          <a:p>
            <a:pPr marL="0" indent="0">
              <a:lnSpc>
                <a:spcPct val="107000"/>
              </a:lnSpc>
              <a:spcBef>
                <a:spcPts val="0"/>
              </a:spcBef>
              <a:buNone/>
            </a:pPr>
            <a:r>
              <a:rPr lang="es-ES" sz="2000" b="1" kern="100" dirty="0">
                <a:solidFill>
                  <a:srgbClr val="C00000"/>
                </a:solidFill>
                <a:cs typeface="Times New Roman" panose="02020603050405020304" pitchFamily="18" charset="0"/>
              </a:rPr>
              <a:t>¿Cómo te conectas?</a:t>
            </a:r>
          </a:p>
          <a:p>
            <a:pPr marL="0" indent="0">
              <a:lnSpc>
                <a:spcPct val="107000"/>
              </a:lnSpc>
              <a:spcBef>
                <a:spcPts val="0"/>
              </a:spcBef>
              <a:buNone/>
            </a:pPr>
            <a:endParaRPr lang="es-ES" sz="2000" kern="100" dirty="0">
              <a:cs typeface="Times New Roman" panose="02020603050405020304" pitchFamily="18" charset="0"/>
            </a:endParaRPr>
          </a:p>
          <a:p>
            <a:pPr marL="0" indent="0">
              <a:lnSpc>
                <a:spcPct val="107000"/>
              </a:lnSpc>
              <a:spcBef>
                <a:spcPts val="0"/>
              </a:spcBef>
              <a:buNone/>
            </a:pPr>
            <a:r>
              <a:rPr lang="es-ES" sz="2000" kern="100" dirty="0">
                <a:cs typeface="Times New Roman" panose="02020603050405020304" pitchFamily="18" charset="0"/>
              </a:rPr>
              <a:t>¿Cómo te conectas con otros en el movimiento que están fuera de tu generación cuando no están en una conferencia u otro evento?  </a:t>
            </a:r>
          </a:p>
          <a:p>
            <a:pPr marL="0" indent="0">
              <a:lnSpc>
                <a:spcPct val="107000"/>
              </a:lnSpc>
              <a:spcBef>
                <a:spcPts val="0"/>
              </a:spcBef>
              <a:buNone/>
            </a:pPr>
            <a:endParaRPr lang="es-ES" sz="2000" kern="100" dirty="0">
              <a:cs typeface="Times New Roman" panose="02020603050405020304" pitchFamily="18" charset="0"/>
            </a:endParaRPr>
          </a:p>
          <a:p>
            <a:pPr>
              <a:lnSpc>
                <a:spcPct val="107000"/>
              </a:lnSpc>
              <a:spcBef>
                <a:spcPts val="0"/>
              </a:spcBef>
            </a:pPr>
            <a:r>
              <a:rPr lang="es-ES" sz="2000" kern="100" dirty="0">
                <a:cs typeface="Times New Roman" panose="02020603050405020304" pitchFamily="18" charset="0"/>
              </a:rPr>
              <a:t>¿Cómo facilitar el respeto mutuo y desarrollar relaciones auténticas entre un grupo de personas de diversas culturas, niveles de experiencia y edades? </a:t>
            </a:r>
          </a:p>
          <a:p>
            <a:pPr marL="0" indent="0">
              <a:lnSpc>
                <a:spcPct val="107000"/>
              </a:lnSpc>
              <a:spcBef>
                <a:spcPts val="0"/>
              </a:spcBef>
              <a:buNone/>
            </a:pPr>
            <a:endParaRPr lang="es-ES" sz="2000" kern="100" dirty="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6153527D-BED1-478D-AC23-D9BDE0E418EC}" type="slidenum">
              <a:rPr lang="en-US" smtClean="0"/>
              <a:t>9</a:t>
            </a:fld>
            <a:endParaRPr lang="en-US" dirty="0"/>
          </a:p>
        </p:txBody>
      </p:sp>
    </p:spTree>
    <p:extLst>
      <p:ext uri="{BB962C8B-B14F-4D97-AF65-F5344CB8AC3E}">
        <p14:creationId xmlns:p14="http://schemas.microsoft.com/office/powerpoint/2010/main" val="119242713"/>
      </p:ext>
    </p:extLst>
  </p:cSld>
  <p:clrMapOvr>
    <a:masterClrMapping/>
  </p:clrMapOvr>
</p:sld>
</file>

<file path=ppt/theme/theme1.xml><?xml version="1.0" encoding="utf-8"?>
<a:theme xmlns:a="http://schemas.openxmlformats.org/drawingml/2006/main" name="SBB Cust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16875</TotalTime>
  <Words>1494</Words>
  <Application>Microsoft Office PowerPoint</Application>
  <PresentationFormat>Custom</PresentationFormat>
  <Paragraphs>174</Paragraphs>
  <Slides>17</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Arial Rounded MT Bold</vt:lpstr>
      <vt:lpstr>Calibri</vt:lpstr>
      <vt:lpstr>Symbol</vt:lpstr>
      <vt:lpstr>Verdana</vt:lpstr>
      <vt:lpstr>SBB Custom</vt:lpstr>
      <vt:lpstr>PowerPoint Presentation</vt:lpstr>
      <vt:lpstr>  &gt;&gt; SLIDE / DIAPOSITIVA 2  Intergenerational Peer Support   May 17, 2023   Apoyo Intergeneracional Entre Pares   17 de mayo de 2023  </vt:lpstr>
      <vt:lpstr>  &gt;&gt; SLIDE / DIAPOSITIVA 3 Training Presented by IL-NET:   </vt:lpstr>
      <vt:lpstr>&gt;&gt; SLIDE / DIAPOSITIVA 4 What You Will Learn Today</vt:lpstr>
      <vt:lpstr>&gt;&gt; SLIDE / DIAPOSITIVA 5 Evaluation Survey</vt:lpstr>
      <vt:lpstr>&gt;&gt; SLIDE / DIAPOSITIVA 6 Our Panelists</vt:lpstr>
      <vt:lpstr>&gt;&gt; SLIDE / DIAPOSITIVA 7 What is it?</vt:lpstr>
      <vt:lpstr>&gt;&gt; SLIDE / DIAPOSITIVA 8 Why do we need it?</vt:lpstr>
      <vt:lpstr>&gt;&gt; SLIDE / DIAPOSITIVA 9 How do you connect?</vt:lpstr>
      <vt:lpstr>&gt;&gt; SLIDE / DIAPOSITIVA 10 Positive Outcomes?</vt:lpstr>
      <vt:lpstr>&gt;&gt; SLIDE / DIAPOSITIVA 11 Challenges?</vt:lpstr>
      <vt:lpstr>&gt;&gt; SLIDE / DIAPOSITIVA 12 How and where do you start?</vt:lpstr>
      <vt:lpstr>&gt;&gt; SLIDE / DIAPOSITIVA 13 Final Words and Topics</vt:lpstr>
      <vt:lpstr>&gt;&gt; SLIDE / DIAPOSITIVA 14 Questions &amp; Discussion</vt:lpstr>
      <vt:lpstr>&gt;&gt; SLIDE / DIAPOSITIVA 15 Contact Information</vt:lpstr>
      <vt:lpstr>&gt;&gt; SLIDE / DIAPOSITIVA 16 Evaluation Link</vt:lpstr>
      <vt:lpstr>&gt;&gt; SLIDE / DIAPOSITIVA 17 IL-NET Attribution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eleanor</dc:creator>
  <cp:lastModifiedBy>sharon finney</cp:lastModifiedBy>
  <cp:revision>276</cp:revision>
  <cp:lastPrinted>2019-11-15T16:17:43Z</cp:lastPrinted>
  <dcterms:created xsi:type="dcterms:W3CDTF">2019-06-30T15:12:08Z</dcterms:created>
  <dcterms:modified xsi:type="dcterms:W3CDTF">2023-05-18T16:10:26Z</dcterms:modified>
</cp:coreProperties>
</file>