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20"/>
  </p:notesMasterIdLst>
  <p:handoutMasterIdLst>
    <p:handoutMasterId r:id="rId21"/>
  </p:handoutMasterIdLst>
  <p:sldIdLst>
    <p:sldId id="262" r:id="rId2"/>
    <p:sldId id="414" r:id="rId3"/>
    <p:sldId id="263" r:id="rId4"/>
    <p:sldId id="395" r:id="rId5"/>
    <p:sldId id="413" r:id="rId6"/>
    <p:sldId id="401" r:id="rId7"/>
    <p:sldId id="453" r:id="rId8"/>
    <p:sldId id="476" r:id="rId9"/>
    <p:sldId id="477" r:id="rId10"/>
    <p:sldId id="478" r:id="rId11"/>
    <p:sldId id="479" r:id="rId12"/>
    <p:sldId id="480" r:id="rId13"/>
    <p:sldId id="481" r:id="rId14"/>
    <p:sldId id="440" r:id="rId15"/>
    <p:sldId id="419" r:id="rId16"/>
    <p:sldId id="405" r:id="rId17"/>
    <p:sldId id="402" r:id="rId18"/>
    <p:sldId id="281" r:id="rId19"/>
  </p:sldIdLst>
  <p:sldSz cx="10058400" cy="7772400"/>
  <p:notesSz cx="7010400" cy="9296400"/>
  <p:defaultTex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p15:clr>
            <a:srgbClr val="A4A3A4"/>
          </p15:clr>
        </p15:guide>
        <p15:guide id="2" pos="3168">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2D84710-02B3-7FE4-2256-E85EE37162EF}" name="Paula McElwee" initials="PM" userId="4e650acbddea7669" providerId="Windows Live"/>
  <p188:author id="{BB96F84A-45BC-A233-DC6F-38B58FAF81B9}" name="Carol Eubanks" initials="CE" userId="75585efcf1069a26" providerId="Windows Liv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urtis, Brooke" initials="CB" lastIdx="18" clrIdx="0">
    <p:extLst>
      <p:ext uri="{19B8F6BF-5375-455C-9EA6-DF929625EA0E}">
        <p15:presenceInfo xmlns:p15="http://schemas.microsoft.com/office/powerpoint/2012/main" userId="S-1-5-21-2125796797-660828019-1501187911-650089" providerId="AD"/>
      </p:ext>
    </p:extLst>
  </p:cmAuthor>
  <p:cmAuthor id="2" name="Carol Eubanks" initials="CE" lastIdx="11" clrIdx="1">
    <p:extLst>
      <p:ext uri="{19B8F6BF-5375-455C-9EA6-DF929625EA0E}">
        <p15:presenceInfo xmlns:p15="http://schemas.microsoft.com/office/powerpoint/2012/main" userId="75585efcf1069a26" providerId="Windows Live"/>
      </p:ext>
    </p:extLst>
  </p:cmAuthor>
  <p:cmAuthor id="3" name="Vicki Smith" initials="VS" lastIdx="1" clrIdx="2">
    <p:extLst>
      <p:ext uri="{19B8F6BF-5375-455C-9EA6-DF929625EA0E}">
        <p15:presenceInfo xmlns:p15="http://schemas.microsoft.com/office/powerpoint/2012/main" userId="Vicki Smi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19" autoAdjust="0"/>
    <p:restoredTop sz="86318" autoAdjust="0"/>
  </p:normalViewPr>
  <p:slideViewPr>
    <p:cSldViewPr>
      <p:cViewPr varScale="1">
        <p:scale>
          <a:sx n="52" d="100"/>
          <a:sy n="52" d="100"/>
        </p:scale>
        <p:origin x="854" y="48"/>
      </p:cViewPr>
      <p:guideLst>
        <p:guide orient="horz" pos="2448"/>
        <p:guide pos="3168"/>
      </p:guideLst>
    </p:cSldViewPr>
  </p:slideViewPr>
  <p:outlineViewPr>
    <p:cViewPr>
      <p:scale>
        <a:sx n="33" d="100"/>
        <a:sy n="33" d="100"/>
      </p:scale>
      <p:origin x="0" y="-32846"/>
    </p:cViewPr>
  </p:outlineViewPr>
  <p:notesTextViewPr>
    <p:cViewPr>
      <p:scale>
        <a:sx n="1" d="1"/>
        <a:sy n="1" d="1"/>
      </p:scale>
      <p:origin x="0" y="0"/>
    </p:cViewPr>
  </p:notesTextViewPr>
  <p:sorterViewPr>
    <p:cViewPr varScale="1">
      <p:scale>
        <a:sx n="1" d="1"/>
        <a:sy n="1" d="1"/>
      </p:scale>
      <p:origin x="0" y="-2995"/>
    </p:cViewPr>
  </p:sorterViewPr>
  <p:notesViewPr>
    <p:cSldViewPr>
      <p:cViewPr varScale="1">
        <p:scale>
          <a:sx n="40" d="100"/>
          <a:sy n="40" d="100"/>
        </p:scale>
        <p:origin x="2347" y="3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 Id="rId27"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435EDD98-0BE7-4947-A387-4990F7AFBD5B}" type="datetimeFigureOut">
              <a:rPr lang="en-US" smtClean="0"/>
              <a:t>9/20/2023</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815F497E-2CFB-4B9B-B204-045FD3ACCA08}" type="slidenum">
              <a:rPr lang="en-US" smtClean="0"/>
              <a:t>‹#›</a:t>
            </a:fld>
            <a:endParaRPr lang="en-US" dirty="0"/>
          </a:p>
        </p:txBody>
      </p:sp>
    </p:spTree>
    <p:extLst>
      <p:ext uri="{BB962C8B-B14F-4D97-AF65-F5344CB8AC3E}">
        <p14:creationId xmlns:p14="http://schemas.microsoft.com/office/powerpoint/2010/main" val="38997358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B87D9D1-A72C-4980-BA97-6D821C250A20}" type="datetimeFigureOut">
              <a:rPr lang="en-US" smtClean="0"/>
              <a:t>9/18/2023</a:t>
            </a:fld>
            <a:endParaRPr lang="en-US" dirty="0"/>
          </a:p>
        </p:txBody>
      </p:sp>
      <p:sp>
        <p:nvSpPr>
          <p:cNvPr id="4" name="Slide Image Placeholder 3"/>
          <p:cNvSpPr>
            <a:spLocks noGrp="1" noRot="1" noChangeAspect="1"/>
          </p:cNvSpPr>
          <p:nvPr>
            <p:ph type="sldImg" idx="2"/>
          </p:nvPr>
        </p:nvSpPr>
        <p:spPr>
          <a:xfrm>
            <a:off x="1249363" y="696913"/>
            <a:ext cx="4511675"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F40FD86-9BCF-4886-A05C-E17597BA8168}" type="slidenum">
              <a:rPr lang="en-US" smtClean="0"/>
              <a:t>‹#›</a:t>
            </a:fld>
            <a:endParaRPr lang="en-US" dirty="0"/>
          </a:p>
        </p:txBody>
      </p:sp>
    </p:spTree>
    <p:extLst>
      <p:ext uri="{BB962C8B-B14F-4D97-AF65-F5344CB8AC3E}">
        <p14:creationId xmlns:p14="http://schemas.microsoft.com/office/powerpoint/2010/main" val="572508534"/>
      </p:ext>
    </p:extLst>
  </p:cSld>
  <p:clrMap bg1="lt1" tx1="dk1" bg2="lt2" tx2="dk2" accent1="accent1" accent2="accent2" accent3="accent3" accent4="accent4" accent5="accent5" accent6="accent6" hlink="hlink" folHlink="folHlink"/>
  <p:notesStyle>
    <a:lvl1pPr marL="0" algn="l" defTabSz="1018824" rtl="0" eaLnBrk="1" latinLnBrk="0" hangingPunct="1">
      <a:defRPr sz="1300" kern="1200">
        <a:solidFill>
          <a:schemeClr val="tx1"/>
        </a:solidFill>
        <a:latin typeface="+mn-lt"/>
        <a:ea typeface="+mn-ea"/>
        <a:cs typeface="+mn-cs"/>
      </a:defRPr>
    </a:lvl1pPr>
    <a:lvl2pPr marL="509412" algn="l" defTabSz="1018824" rtl="0" eaLnBrk="1" latinLnBrk="0" hangingPunct="1">
      <a:defRPr sz="1300" kern="1200">
        <a:solidFill>
          <a:schemeClr val="tx1"/>
        </a:solidFill>
        <a:latin typeface="+mn-lt"/>
        <a:ea typeface="+mn-ea"/>
        <a:cs typeface="+mn-cs"/>
      </a:defRPr>
    </a:lvl2pPr>
    <a:lvl3pPr marL="1018824" algn="l" defTabSz="1018824" rtl="0" eaLnBrk="1" latinLnBrk="0" hangingPunct="1">
      <a:defRPr sz="1300" kern="1200">
        <a:solidFill>
          <a:schemeClr val="tx1"/>
        </a:solidFill>
        <a:latin typeface="+mn-lt"/>
        <a:ea typeface="+mn-ea"/>
        <a:cs typeface="+mn-cs"/>
      </a:defRPr>
    </a:lvl3pPr>
    <a:lvl4pPr marL="1528237" algn="l" defTabSz="1018824" rtl="0" eaLnBrk="1" latinLnBrk="0" hangingPunct="1">
      <a:defRPr sz="1300" kern="1200">
        <a:solidFill>
          <a:schemeClr val="tx1"/>
        </a:solidFill>
        <a:latin typeface="+mn-lt"/>
        <a:ea typeface="+mn-ea"/>
        <a:cs typeface="+mn-cs"/>
      </a:defRPr>
    </a:lvl4pPr>
    <a:lvl5pPr marL="2037649" algn="l" defTabSz="1018824" rtl="0" eaLnBrk="1" latinLnBrk="0" hangingPunct="1">
      <a:defRPr sz="1300" kern="1200">
        <a:solidFill>
          <a:schemeClr val="tx1"/>
        </a:solidFill>
        <a:latin typeface="+mn-lt"/>
        <a:ea typeface="+mn-ea"/>
        <a:cs typeface="+mn-cs"/>
      </a:defRPr>
    </a:lvl5pPr>
    <a:lvl6pPr marL="2547061" algn="l" defTabSz="1018824" rtl="0" eaLnBrk="1" latinLnBrk="0" hangingPunct="1">
      <a:defRPr sz="1300" kern="1200">
        <a:solidFill>
          <a:schemeClr val="tx1"/>
        </a:solidFill>
        <a:latin typeface="+mn-lt"/>
        <a:ea typeface="+mn-ea"/>
        <a:cs typeface="+mn-cs"/>
      </a:defRPr>
    </a:lvl6pPr>
    <a:lvl7pPr marL="3056473" algn="l" defTabSz="1018824" rtl="0" eaLnBrk="1" latinLnBrk="0" hangingPunct="1">
      <a:defRPr sz="1300" kern="1200">
        <a:solidFill>
          <a:schemeClr val="tx1"/>
        </a:solidFill>
        <a:latin typeface="+mn-lt"/>
        <a:ea typeface="+mn-ea"/>
        <a:cs typeface="+mn-cs"/>
      </a:defRPr>
    </a:lvl7pPr>
    <a:lvl8pPr marL="3565886" algn="l" defTabSz="1018824" rtl="0" eaLnBrk="1" latinLnBrk="0" hangingPunct="1">
      <a:defRPr sz="1300" kern="1200">
        <a:solidFill>
          <a:schemeClr val="tx1"/>
        </a:solidFill>
        <a:latin typeface="+mn-lt"/>
        <a:ea typeface="+mn-ea"/>
        <a:cs typeface="+mn-cs"/>
      </a:defRPr>
    </a:lvl8pPr>
    <a:lvl9pPr marL="4075298" algn="l" defTabSz="1018824"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1</a:t>
            </a:fld>
            <a:endParaRPr lang="en-US" dirty="0"/>
          </a:p>
        </p:txBody>
      </p:sp>
    </p:spTree>
    <p:extLst>
      <p:ext uri="{BB962C8B-B14F-4D97-AF65-F5344CB8AC3E}">
        <p14:creationId xmlns:p14="http://schemas.microsoft.com/office/powerpoint/2010/main" val="5095392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018824" rtl="0" eaLnBrk="1" fontAlgn="auto" latinLnBrk="0" hangingPunct="1">
              <a:lnSpc>
                <a:spcPct val="100000"/>
              </a:lnSpc>
              <a:spcBef>
                <a:spcPts val="0"/>
              </a:spcBef>
              <a:spcAft>
                <a:spcPts val="0"/>
              </a:spcAft>
              <a:buClrTx/>
              <a:buSzTx/>
              <a:buFontTx/>
              <a:buNone/>
              <a:tabLst/>
              <a:defRPr/>
            </a:pPr>
            <a:r>
              <a:rPr lang="en-US" sz="1400" dirty="0"/>
              <a:t>Centers for Independent Living assist people with apparent and non-apparent disabilities. Today's webinar explores best practices in creating welcome, belonging, and support for employees and consumers with mental health diagnoses.</a:t>
            </a:r>
          </a:p>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10</a:t>
            </a:fld>
            <a:endParaRPr lang="en-US" dirty="0"/>
          </a:p>
        </p:txBody>
      </p:sp>
    </p:spTree>
    <p:extLst>
      <p:ext uri="{BB962C8B-B14F-4D97-AF65-F5344CB8AC3E}">
        <p14:creationId xmlns:p14="http://schemas.microsoft.com/office/powerpoint/2010/main" val="5805335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018824" rtl="0" eaLnBrk="1" fontAlgn="auto" latinLnBrk="0" hangingPunct="1">
              <a:lnSpc>
                <a:spcPct val="100000"/>
              </a:lnSpc>
              <a:spcBef>
                <a:spcPts val="0"/>
              </a:spcBef>
              <a:spcAft>
                <a:spcPts val="0"/>
              </a:spcAft>
              <a:buClrTx/>
              <a:buSzTx/>
              <a:buFontTx/>
              <a:buNone/>
              <a:tabLst/>
              <a:defRPr/>
            </a:pPr>
            <a:r>
              <a:rPr lang="en-US" sz="1400" dirty="0"/>
              <a:t>Centers for Independent Living assist people with apparent and non-apparent disabilities. Today's webinar explores best practices in creating welcome, belonging, and support for employees and consumers with mental health diagnoses.</a:t>
            </a:r>
          </a:p>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11</a:t>
            </a:fld>
            <a:endParaRPr lang="en-US" dirty="0"/>
          </a:p>
        </p:txBody>
      </p:sp>
    </p:spTree>
    <p:extLst>
      <p:ext uri="{BB962C8B-B14F-4D97-AF65-F5344CB8AC3E}">
        <p14:creationId xmlns:p14="http://schemas.microsoft.com/office/powerpoint/2010/main" val="40604723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018824" rtl="0" eaLnBrk="1" fontAlgn="auto" latinLnBrk="0" hangingPunct="1">
              <a:lnSpc>
                <a:spcPct val="100000"/>
              </a:lnSpc>
              <a:spcBef>
                <a:spcPts val="0"/>
              </a:spcBef>
              <a:spcAft>
                <a:spcPts val="0"/>
              </a:spcAft>
              <a:buClrTx/>
              <a:buSzTx/>
              <a:buFontTx/>
              <a:buNone/>
              <a:tabLst/>
              <a:defRPr/>
            </a:pPr>
            <a:r>
              <a:rPr lang="en-US" sz="1400" dirty="0"/>
              <a:t>Centers for Independent Living assist people with apparent and non-apparent disabilities. Today's webinar explores best practices in creating welcome, belonging, and support for employees and consumers with mental health diagnoses.</a:t>
            </a:r>
          </a:p>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12</a:t>
            </a:fld>
            <a:endParaRPr lang="en-US" dirty="0"/>
          </a:p>
        </p:txBody>
      </p:sp>
    </p:spTree>
    <p:extLst>
      <p:ext uri="{BB962C8B-B14F-4D97-AF65-F5344CB8AC3E}">
        <p14:creationId xmlns:p14="http://schemas.microsoft.com/office/powerpoint/2010/main" val="26191735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018824" rtl="0" eaLnBrk="1" fontAlgn="auto" latinLnBrk="0" hangingPunct="1">
              <a:lnSpc>
                <a:spcPct val="100000"/>
              </a:lnSpc>
              <a:spcBef>
                <a:spcPts val="0"/>
              </a:spcBef>
              <a:spcAft>
                <a:spcPts val="0"/>
              </a:spcAft>
              <a:buClrTx/>
              <a:buSzTx/>
              <a:buFontTx/>
              <a:buNone/>
              <a:tabLst/>
              <a:defRPr/>
            </a:pPr>
            <a:r>
              <a:rPr lang="en-US" sz="1400" dirty="0"/>
              <a:t>Centers for Independent Living assist people with apparent and non-apparent disabilities. Today's webinar explores best practices in creating welcome, belonging, and support for employees and consumers with mental health diagnoses.</a:t>
            </a:r>
          </a:p>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13</a:t>
            </a:fld>
            <a:endParaRPr lang="en-US" dirty="0"/>
          </a:p>
        </p:txBody>
      </p:sp>
    </p:spTree>
    <p:extLst>
      <p:ext uri="{BB962C8B-B14F-4D97-AF65-F5344CB8AC3E}">
        <p14:creationId xmlns:p14="http://schemas.microsoft.com/office/powerpoint/2010/main" val="28594193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14</a:t>
            </a:fld>
            <a:endParaRPr lang="en-US" dirty="0"/>
          </a:p>
        </p:txBody>
      </p:sp>
    </p:spTree>
    <p:extLst>
      <p:ext uri="{BB962C8B-B14F-4D97-AF65-F5344CB8AC3E}">
        <p14:creationId xmlns:p14="http://schemas.microsoft.com/office/powerpoint/2010/main" val="35360239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15</a:t>
            </a:fld>
            <a:endParaRPr lang="en-US" dirty="0"/>
          </a:p>
        </p:txBody>
      </p:sp>
    </p:spTree>
    <p:extLst>
      <p:ext uri="{BB962C8B-B14F-4D97-AF65-F5344CB8AC3E}">
        <p14:creationId xmlns:p14="http://schemas.microsoft.com/office/powerpoint/2010/main" val="10532281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16</a:t>
            </a:fld>
            <a:endParaRPr lang="en-US" dirty="0"/>
          </a:p>
        </p:txBody>
      </p:sp>
    </p:spTree>
    <p:extLst>
      <p:ext uri="{BB962C8B-B14F-4D97-AF65-F5344CB8AC3E}">
        <p14:creationId xmlns:p14="http://schemas.microsoft.com/office/powerpoint/2010/main" val="1578499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17</a:t>
            </a:fld>
            <a:endParaRPr lang="en-US" dirty="0"/>
          </a:p>
        </p:txBody>
      </p:sp>
    </p:spTree>
    <p:extLst>
      <p:ext uri="{BB962C8B-B14F-4D97-AF65-F5344CB8AC3E}">
        <p14:creationId xmlns:p14="http://schemas.microsoft.com/office/powerpoint/2010/main" val="21706424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18</a:t>
            </a:fld>
            <a:endParaRPr lang="en-US" dirty="0"/>
          </a:p>
        </p:txBody>
      </p:sp>
    </p:spTree>
    <p:extLst>
      <p:ext uri="{BB962C8B-B14F-4D97-AF65-F5344CB8AC3E}">
        <p14:creationId xmlns:p14="http://schemas.microsoft.com/office/powerpoint/2010/main" val="620368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2</a:t>
            </a:fld>
            <a:endParaRPr lang="en-US" dirty="0"/>
          </a:p>
        </p:txBody>
      </p:sp>
    </p:spTree>
    <p:extLst>
      <p:ext uri="{BB962C8B-B14F-4D97-AF65-F5344CB8AC3E}">
        <p14:creationId xmlns:p14="http://schemas.microsoft.com/office/powerpoint/2010/main" val="33644644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3</a:t>
            </a:fld>
            <a:endParaRPr lang="en-US" dirty="0"/>
          </a:p>
        </p:txBody>
      </p:sp>
    </p:spTree>
    <p:extLst>
      <p:ext uri="{BB962C8B-B14F-4D97-AF65-F5344CB8AC3E}">
        <p14:creationId xmlns:p14="http://schemas.microsoft.com/office/powerpoint/2010/main" val="5983395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4</a:t>
            </a:fld>
            <a:endParaRPr lang="en-US" dirty="0"/>
          </a:p>
        </p:txBody>
      </p:sp>
    </p:spTree>
    <p:extLst>
      <p:ext uri="{BB962C8B-B14F-4D97-AF65-F5344CB8AC3E}">
        <p14:creationId xmlns:p14="http://schemas.microsoft.com/office/powerpoint/2010/main" val="36414414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5</a:t>
            </a:fld>
            <a:endParaRPr lang="en-US" dirty="0"/>
          </a:p>
        </p:txBody>
      </p:sp>
    </p:spTree>
    <p:extLst>
      <p:ext uri="{BB962C8B-B14F-4D97-AF65-F5344CB8AC3E}">
        <p14:creationId xmlns:p14="http://schemas.microsoft.com/office/powerpoint/2010/main" val="10561107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Dr. Sharon </a:t>
            </a:r>
            <a:r>
              <a:rPr lang="en-US" dirty="0" err="1"/>
              <a:t>McLennon</a:t>
            </a:r>
            <a:r>
              <a:rPr lang="en-US" dirty="0"/>
              <a:t>-Wier is a Certified Rehabilitation Counselor and a New York State Licensed Mental Health Counselor. Currently, she works for the Center for Independence of the Disabled of New York (</a:t>
            </a:r>
            <a:r>
              <a:rPr lang="en-US" dirty="0" err="1"/>
              <a:t>CIDNY</a:t>
            </a:r>
            <a:r>
              <a:rPr lang="en-US" dirty="0"/>
              <a:t>) as the Executive Director. </a:t>
            </a:r>
          </a:p>
          <a:p>
            <a:r>
              <a:rPr lang="en-US" dirty="0"/>
              <a:t>Ann DeAngelis is the new Mental Health Services Program Coordinator for the Center for Independence of the Disabled NY, </a:t>
            </a:r>
            <a:r>
              <a:rPr lang="en-US" dirty="0" err="1"/>
              <a:t>CIDNY</a:t>
            </a:r>
            <a:r>
              <a:rPr lang="en-US" dirty="0"/>
              <a:t>. Ann has a master's degree in Mental Health Counseling and holds a limited permit in Mental Health Counseling.</a:t>
            </a:r>
          </a:p>
          <a:p>
            <a:r>
              <a:rPr lang="en-US" dirty="0"/>
              <a:t>Jesse </a:t>
            </a:r>
            <a:r>
              <a:rPr lang="en-US" dirty="0" err="1"/>
              <a:t>Bethke</a:t>
            </a:r>
            <a:r>
              <a:rPr lang="en-US" dirty="0"/>
              <a:t> Gomez has over 25 successive years as a Chief Executive Officer leading non-profit corporations in advancing the well-being of children, families, individuals, people with disabilities and older adults. He serves as Executive Director for Metropolitan Center for Independent Living.</a:t>
            </a:r>
          </a:p>
          <a:p>
            <a:r>
              <a:rPr lang="en-US" dirty="0"/>
              <a:t>Sarah Wendell </a:t>
            </a:r>
            <a:r>
              <a:rPr lang="en-US" dirty="0" err="1"/>
              <a:t>Launderville</a:t>
            </a:r>
            <a:r>
              <a:rPr lang="en-US" dirty="0"/>
              <a:t> is a psychiatric survivor and the mother of three teens. She was introduced to the independent living movement when she was hired at the VT Center for Independent Living in 1997, and now is the Executive Director.</a:t>
            </a:r>
          </a:p>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6</a:t>
            </a:fld>
            <a:endParaRPr lang="en-US" dirty="0"/>
          </a:p>
        </p:txBody>
      </p:sp>
    </p:spTree>
    <p:extLst>
      <p:ext uri="{BB962C8B-B14F-4D97-AF65-F5344CB8AC3E}">
        <p14:creationId xmlns:p14="http://schemas.microsoft.com/office/powerpoint/2010/main" val="34593811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018824" rtl="0" eaLnBrk="1" fontAlgn="auto" latinLnBrk="0" hangingPunct="1">
              <a:lnSpc>
                <a:spcPct val="100000"/>
              </a:lnSpc>
              <a:spcBef>
                <a:spcPts val="0"/>
              </a:spcBef>
              <a:spcAft>
                <a:spcPts val="0"/>
              </a:spcAft>
              <a:buClrTx/>
              <a:buSzTx/>
              <a:buFontTx/>
              <a:buNone/>
              <a:tabLst/>
              <a:defRPr/>
            </a:pPr>
            <a:r>
              <a:rPr lang="en-US" sz="1400" dirty="0"/>
              <a:t>Centers for Independent Living assist people with apparent and non-apparent disabilities. Today's webinar explores best practices in creating welcome, belonging, and support for employees and consumers with mental health diagnoses.</a:t>
            </a:r>
          </a:p>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7</a:t>
            </a:fld>
            <a:endParaRPr lang="en-US" dirty="0"/>
          </a:p>
        </p:txBody>
      </p:sp>
    </p:spTree>
    <p:extLst>
      <p:ext uri="{BB962C8B-B14F-4D97-AF65-F5344CB8AC3E}">
        <p14:creationId xmlns:p14="http://schemas.microsoft.com/office/powerpoint/2010/main" val="37272927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018824" rtl="0" eaLnBrk="1" fontAlgn="auto" latinLnBrk="0" hangingPunct="1">
              <a:lnSpc>
                <a:spcPct val="100000"/>
              </a:lnSpc>
              <a:spcBef>
                <a:spcPts val="0"/>
              </a:spcBef>
              <a:spcAft>
                <a:spcPts val="0"/>
              </a:spcAft>
              <a:buClrTx/>
              <a:buSzTx/>
              <a:buFontTx/>
              <a:buNone/>
              <a:tabLst/>
              <a:defRPr/>
            </a:pPr>
            <a:r>
              <a:rPr lang="en-US" sz="1400" dirty="0"/>
              <a:t>Centers for Independent Living assist people with apparent and non-apparent disabilities. Today's webinar explores best practices in creating welcome, belonging, and support for employees and consumers with mental health diagnoses.</a:t>
            </a:r>
          </a:p>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8</a:t>
            </a:fld>
            <a:endParaRPr lang="en-US" dirty="0"/>
          </a:p>
        </p:txBody>
      </p:sp>
    </p:spTree>
    <p:extLst>
      <p:ext uri="{BB962C8B-B14F-4D97-AF65-F5344CB8AC3E}">
        <p14:creationId xmlns:p14="http://schemas.microsoft.com/office/powerpoint/2010/main" val="1771121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018824" rtl="0" eaLnBrk="1" fontAlgn="auto" latinLnBrk="0" hangingPunct="1">
              <a:lnSpc>
                <a:spcPct val="100000"/>
              </a:lnSpc>
              <a:spcBef>
                <a:spcPts val="0"/>
              </a:spcBef>
              <a:spcAft>
                <a:spcPts val="0"/>
              </a:spcAft>
              <a:buClrTx/>
              <a:buSzTx/>
              <a:buFontTx/>
              <a:buNone/>
              <a:tabLst/>
              <a:defRPr/>
            </a:pPr>
            <a:r>
              <a:rPr lang="en-US" sz="1400" dirty="0"/>
              <a:t>Centers for Independent Living assist people with apparent and non-apparent disabilities. Today's webinar explores best practices in creating welcome, belonging, and support for employees and consumers with mental health diagnoses.</a:t>
            </a:r>
          </a:p>
          <a:p>
            <a:endParaRPr lang="en-US" dirty="0"/>
          </a:p>
        </p:txBody>
      </p:sp>
      <p:sp>
        <p:nvSpPr>
          <p:cNvPr id="4" name="Slide Number Placeholder 3"/>
          <p:cNvSpPr>
            <a:spLocks noGrp="1"/>
          </p:cNvSpPr>
          <p:nvPr>
            <p:ph type="sldNum" sz="quarter" idx="10"/>
          </p:nvPr>
        </p:nvSpPr>
        <p:spPr/>
        <p:txBody>
          <a:bodyPr/>
          <a:lstStyle/>
          <a:p>
            <a:fld id="{0F40FD86-9BCF-4886-A05C-E17597BA8168}" type="slidenum">
              <a:rPr lang="en-US" smtClean="0"/>
              <a:t>9</a:t>
            </a:fld>
            <a:endParaRPr lang="en-US" dirty="0"/>
          </a:p>
        </p:txBody>
      </p:sp>
    </p:spTree>
    <p:extLst>
      <p:ext uri="{BB962C8B-B14F-4D97-AF65-F5344CB8AC3E}">
        <p14:creationId xmlns:p14="http://schemas.microsoft.com/office/powerpoint/2010/main" val="38103767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57300" y="1828800"/>
            <a:ext cx="7543800" cy="1828800"/>
          </a:xfrm>
        </p:spPr>
        <p:txBody>
          <a:bodyPr anchor="b">
            <a:normAutofit/>
          </a:bodyPr>
          <a:lstStyle>
            <a:lvl1pPr algn="ctr">
              <a:defRPr sz="3600"/>
            </a:lvl1pPr>
          </a:lstStyle>
          <a:p>
            <a:r>
              <a:rPr lang="en-US" dirty="0"/>
              <a:t>Click to edit Master title style</a:t>
            </a:r>
          </a:p>
        </p:txBody>
      </p:sp>
      <p:sp>
        <p:nvSpPr>
          <p:cNvPr id="3" name="Subtitle 2"/>
          <p:cNvSpPr>
            <a:spLocks noGrp="1"/>
          </p:cNvSpPr>
          <p:nvPr>
            <p:ph type="subTitle" idx="1"/>
          </p:nvPr>
        </p:nvSpPr>
        <p:spPr>
          <a:xfrm>
            <a:off x="1257300" y="4083050"/>
            <a:ext cx="7543800" cy="1876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3876736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92150" y="381000"/>
            <a:ext cx="8985250" cy="914401"/>
          </a:xfrm>
        </p:spPr>
        <p:txBody>
          <a:bodyPr/>
          <a:lstStyle>
            <a:lvl1pPr>
              <a:defRPr>
                <a:solidFill>
                  <a:srgbClr val="333399"/>
                </a:solidFill>
              </a:defRPr>
            </a:lvl1pPr>
          </a:lstStyle>
          <a:p>
            <a:r>
              <a:rPr lang="en-US" dirty="0"/>
              <a:t>Click to Edit Master Title Style</a:t>
            </a:r>
          </a:p>
        </p:txBody>
      </p:sp>
      <p:sp>
        <p:nvSpPr>
          <p:cNvPr id="3" name="Content Placeholder 2"/>
          <p:cNvSpPr>
            <a:spLocks noGrp="1"/>
          </p:cNvSpPr>
          <p:nvPr>
            <p:ph idx="1"/>
          </p:nvPr>
        </p:nvSpPr>
        <p:spPr>
          <a:xfrm>
            <a:off x="692150" y="1447800"/>
            <a:ext cx="8756650" cy="5237162"/>
          </a:xfrm>
        </p:spPr>
        <p:txBody>
          <a:bodyPr>
            <a:normAutofit/>
          </a:bodyPr>
          <a:lstStyle>
            <a:lvl1pPr>
              <a:defRPr sz="2800"/>
            </a:lvl1pPr>
            <a:lvl2pPr>
              <a:defRPr sz="2800"/>
            </a:lvl2pPr>
            <a:lvl3pPr>
              <a:defRPr sz="2800"/>
            </a:lvl3pPr>
            <a:lvl4pPr>
              <a:defRPr sz="2800"/>
            </a:lvl4pPr>
            <a:lvl5pPr>
              <a:defRPr sz="2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7696200" y="838200"/>
            <a:ext cx="668337" cy="414338"/>
          </a:xfrm>
        </p:spPr>
        <p:txBody>
          <a:bodyPr/>
          <a:lstStyle>
            <a:lvl1pPr>
              <a:defRPr sz="1000">
                <a:solidFill>
                  <a:schemeClr val="bg2"/>
                </a:solidFill>
              </a:defRPr>
            </a:lvl1pPr>
          </a:lstStyle>
          <a:p>
            <a:r>
              <a:rPr lang="en-US" dirty="0"/>
              <a:t>Slide </a:t>
            </a:r>
            <a:fld id="{45AF61AB-B0DD-4F9C-9F8E-E57A609D99F7}" type="slidenum">
              <a:rPr lang="en-US" smtClean="0"/>
              <a:pPr/>
              <a:t>‹#›</a:t>
            </a:fld>
            <a:endParaRPr lang="en-US" dirty="0"/>
          </a:p>
        </p:txBody>
      </p:sp>
    </p:spTree>
    <p:extLst>
      <p:ext uri="{BB962C8B-B14F-4D97-AF65-F5344CB8AC3E}">
        <p14:creationId xmlns:p14="http://schemas.microsoft.com/office/powerpoint/2010/main" val="106841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92150" y="2068513"/>
            <a:ext cx="4260850" cy="49323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05400" y="2068513"/>
            <a:ext cx="4260850" cy="49323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p:nvPr userDrawn="1"/>
        </p:nvSpPr>
        <p:spPr>
          <a:xfrm>
            <a:off x="692150" y="7250668"/>
            <a:ext cx="4108450" cy="230832"/>
          </a:xfrm>
          <a:prstGeom prst="rect">
            <a:avLst/>
          </a:prstGeom>
        </p:spPr>
        <p:txBody>
          <a:bodyPr wrap="square">
            <a:spAutoFit/>
          </a:bodyPr>
          <a:lstStyle/>
          <a:p>
            <a:r>
              <a:rPr lang="en-US" sz="900" dirty="0">
                <a:solidFill>
                  <a:schemeClr val="tx1"/>
                </a:solidFill>
                <a:effectLst/>
                <a:latin typeface="Arial" panose="020B0604020202020204" pitchFamily="34" charset="0"/>
                <a:cs typeface="Arial" panose="020B0604020202020204" pitchFamily="34" charset="0"/>
              </a:rPr>
              <a:t>ILRU</a:t>
            </a:r>
            <a:endParaRPr lang="en-US" sz="9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7312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150" y="414338"/>
            <a:ext cx="8675688" cy="1501775"/>
          </a:xfrm>
        </p:spPr>
        <p:txBody>
          <a:bodyPr/>
          <a:lstStyle/>
          <a:p>
            <a:r>
              <a:rPr lang="en-US" dirty="0"/>
              <a:t>Click to edit Master title style</a:t>
            </a:r>
          </a:p>
        </p:txBody>
      </p:sp>
      <p:sp>
        <p:nvSpPr>
          <p:cNvPr id="3" name="Text Placeholder 2"/>
          <p:cNvSpPr>
            <a:spLocks noGrp="1"/>
          </p:cNvSpPr>
          <p:nvPr>
            <p:ph type="body" idx="1"/>
          </p:nvPr>
        </p:nvSpPr>
        <p:spPr>
          <a:xfrm>
            <a:off x="692150" y="1905000"/>
            <a:ext cx="4256088" cy="9334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92150" y="2838450"/>
            <a:ext cx="4256088" cy="41767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92700" y="1905000"/>
            <a:ext cx="4275138" cy="9334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92700" y="2838450"/>
            <a:ext cx="4275138" cy="41767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p:cNvSpPr/>
          <p:nvPr userDrawn="1"/>
        </p:nvSpPr>
        <p:spPr>
          <a:xfrm>
            <a:off x="692150" y="7250668"/>
            <a:ext cx="4108450" cy="230832"/>
          </a:xfrm>
          <a:prstGeom prst="rect">
            <a:avLst/>
          </a:prstGeom>
        </p:spPr>
        <p:txBody>
          <a:bodyPr wrap="square">
            <a:spAutoFit/>
          </a:bodyPr>
          <a:lstStyle/>
          <a:p>
            <a:r>
              <a:rPr lang="en-US" sz="900" dirty="0">
                <a:solidFill>
                  <a:schemeClr val="tx1"/>
                </a:solidFill>
                <a:effectLst/>
                <a:latin typeface="Arial" panose="020B0604020202020204" pitchFamily="34" charset="0"/>
                <a:cs typeface="Arial" panose="020B0604020202020204" pitchFamily="34" charset="0"/>
              </a:rPr>
              <a:t>ILRU</a:t>
            </a:r>
            <a:endParaRPr lang="en-US" sz="9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043666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2150" y="609599"/>
            <a:ext cx="8674100" cy="914401"/>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92150" y="1752600"/>
            <a:ext cx="8674100" cy="493236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7467600" y="7125451"/>
            <a:ext cx="2262187" cy="414338"/>
          </a:xfrm>
          <a:prstGeom prst="rect">
            <a:avLst/>
          </a:prstGeom>
        </p:spPr>
        <p:txBody>
          <a:bodyPr vert="horz" lIns="91440" tIns="45720" rIns="91440" bIns="45720" rtlCol="0" anchor="ctr"/>
          <a:lstStyle>
            <a:lvl1pPr algn="r">
              <a:defRPr sz="1400">
                <a:solidFill>
                  <a:schemeClr val="tx1"/>
                </a:solidFill>
              </a:defRPr>
            </a:lvl1pPr>
          </a:lstStyle>
          <a:p>
            <a:fld id="{45AF61AB-B0DD-4F9C-9F8E-E57A609D99F7}" type="slidenum">
              <a:rPr lang="en-US" smtClean="0"/>
              <a:pPr/>
              <a:t>‹#›</a:t>
            </a:fld>
            <a:endParaRPr lang="en-US" dirty="0"/>
          </a:p>
        </p:txBody>
      </p:sp>
      <p:pic>
        <p:nvPicPr>
          <p:cNvPr id="8" name="Picture 7" descr="ILRU logo - ilru red block letters with blue &quot;eyebrow&quot; over it"/>
          <p:cNvPicPr>
            <a:picLocks noChangeAspect="1"/>
          </p:cNvPicPr>
          <p:nvPr userDrawn="1"/>
        </p:nvPicPr>
        <p:blipFill>
          <a:blip r:embed="rId6" cstate="print"/>
          <a:stretch>
            <a:fillRect/>
          </a:stretch>
        </p:blipFill>
        <p:spPr>
          <a:xfrm>
            <a:off x="4847431" y="7066280"/>
            <a:ext cx="838200" cy="401320"/>
          </a:xfrm>
          <a:prstGeom prst="rect">
            <a:avLst/>
          </a:prstGeom>
        </p:spPr>
      </p:pic>
      <p:sp>
        <p:nvSpPr>
          <p:cNvPr id="7" name="Rectangle 6"/>
          <p:cNvSpPr/>
          <p:nvPr userDrawn="1"/>
        </p:nvSpPr>
        <p:spPr>
          <a:xfrm>
            <a:off x="692150" y="7250668"/>
            <a:ext cx="4108450" cy="369332"/>
          </a:xfrm>
          <a:prstGeom prst="rect">
            <a:avLst/>
          </a:prstGeom>
        </p:spPr>
        <p:txBody>
          <a:bodyPr wrap="square">
            <a:spAutoFit/>
          </a:bodyPr>
          <a:lstStyle/>
          <a:p>
            <a:r>
              <a:rPr lang="en-US" sz="900" dirty="0">
                <a:solidFill>
                  <a:schemeClr val="tx1"/>
                </a:solidFill>
                <a:effectLst/>
                <a:latin typeface="Arial" panose="020B0604020202020204" pitchFamily="34" charset="0"/>
                <a:cs typeface="Arial" panose="020B0604020202020204" pitchFamily="34" charset="0"/>
              </a:rPr>
              <a:t>ILRU’s IL-NET National Training and Technical Assistance Center for Independent Living </a:t>
            </a:r>
            <a:endParaRPr lang="en-US" sz="900" dirty="0">
              <a:solidFill>
                <a:schemeClr val="tx1"/>
              </a:solidFill>
              <a:latin typeface="Arial" panose="020B0604020202020204" pitchFamily="34" charset="0"/>
              <a:cs typeface="Arial" panose="020B0604020202020204" pitchFamily="34" charset="0"/>
            </a:endParaRPr>
          </a:p>
        </p:txBody>
      </p:sp>
      <p:sp>
        <p:nvSpPr>
          <p:cNvPr id="4" name="Slide Number Placeholder 5">
            <a:extLst>
              <a:ext uri="{FF2B5EF4-FFF2-40B4-BE49-F238E27FC236}">
                <a16:creationId xmlns:a16="http://schemas.microsoft.com/office/drawing/2014/main" id="{47FE9E97-D4B8-4E27-F7CE-E327128D044A}"/>
              </a:ext>
            </a:extLst>
          </p:cNvPr>
          <p:cNvSpPr txBox="1">
            <a:spLocks/>
          </p:cNvSpPr>
          <p:nvPr userDrawn="1"/>
        </p:nvSpPr>
        <p:spPr>
          <a:xfrm>
            <a:off x="692150" y="609599"/>
            <a:ext cx="1136650" cy="304801"/>
          </a:xfrm>
          <a:prstGeom prst="rect">
            <a:avLst/>
          </a:prstGeom>
        </p:spPr>
        <p:txBody>
          <a:bodyPr vert="horz" lIns="91440" tIns="45720" rIns="91440" bIns="45720" rtlCol="0" anchor="ctr"/>
          <a:lstStyle>
            <a:defPPr>
              <a:defRPr lang="en-US"/>
            </a:defPPr>
            <a:lvl1pPr marL="0" algn="r" defTabSz="1018824" rtl="0" eaLnBrk="1" latinLnBrk="0" hangingPunct="1">
              <a:defRPr sz="14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a:lstStyle>
          <a:p>
            <a:r>
              <a:rPr lang="en-US" dirty="0">
                <a:solidFill>
                  <a:schemeClr val="bg1"/>
                </a:solidFill>
              </a:rPr>
              <a:t>Slide </a:t>
            </a:r>
            <a:fld id="{45AF61AB-B0DD-4F9C-9F8E-E57A609D99F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4207471286"/>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5" r:id="rId3"/>
    <p:sldLayoutId id="2147483656" r:id="rId4"/>
  </p:sldLayoutIdLst>
  <p:txStyles>
    <p:titleStyle>
      <a:lvl1pPr algn="l" defTabSz="914400" rtl="0" eaLnBrk="1" latinLnBrk="0" hangingPunct="1">
        <a:lnSpc>
          <a:spcPct val="90000"/>
        </a:lnSpc>
        <a:spcBef>
          <a:spcPct val="0"/>
        </a:spcBef>
        <a:buNone/>
        <a:defRPr sz="2800" b="1" kern="1200">
          <a:solidFill>
            <a:srgbClr val="333399"/>
          </a:solidFill>
          <a:latin typeface="Verdana" panose="020B0604030504040204" pitchFamily="34" charset="0"/>
          <a:ea typeface="Verdana" panose="020B0604030504040204" pitchFamily="34"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600" kern="1200">
          <a:solidFill>
            <a:schemeClr val="tx1"/>
          </a:solidFill>
          <a:latin typeface="Verdana" panose="020B0604030504040204" pitchFamily="34" charset="0"/>
          <a:ea typeface="Verdana" panose="020B0604030504040204" pitchFamily="34"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600" kern="1200">
          <a:solidFill>
            <a:schemeClr val="tx1"/>
          </a:solidFill>
          <a:latin typeface="Verdana" panose="020B0604030504040204" pitchFamily="34" charset="0"/>
          <a:ea typeface="Verdana" panose="020B0604030504040204" pitchFamily="34"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600" kern="1200">
          <a:solidFill>
            <a:schemeClr val="tx1"/>
          </a:solidFill>
          <a:latin typeface="Verdana" panose="020B0604030504040204" pitchFamily="34" charset="0"/>
          <a:ea typeface="Verdana" panose="020B0604030504040204" pitchFamily="34"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600" kern="1200">
          <a:solidFill>
            <a:schemeClr val="tx1"/>
          </a:solidFill>
          <a:latin typeface="Verdana" panose="020B0604030504040204" pitchFamily="34" charset="0"/>
          <a:ea typeface="Verdana" panose="020B0604030504040204" pitchFamily="34"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600" kern="1200">
          <a:solidFill>
            <a:schemeClr val="tx1"/>
          </a:solidFill>
          <a:latin typeface="Verdana" panose="020B0604030504040204" pitchFamily="34" charset="0"/>
          <a:ea typeface="Verdana" panose="020B0604030504040204" pitchFamily="34"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smclennonwier@cidny.org"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mailto:slaunderville@vcil.org" TargetMode="External"/><Relationship Id="rId5" Type="http://schemas.openxmlformats.org/officeDocument/2006/relationships/hyperlink" Target="mailto:jessebg@mcil-mn.org" TargetMode="External"/><Relationship Id="rId4" Type="http://schemas.openxmlformats.org/officeDocument/2006/relationships/hyperlink" Target="mailto:adeangelis@cidny.org"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uthtmc.az1.qualtrics.com/jfe/form/SV_bqJjWyDPhE0nmwC"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s://uthtmc.az1.qualtrics.com/jfe/form/SV_9tMEgDJuXDH2E0C"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uthtmc.az1.qualtrics.com/jfe/form/SV_bqJjWyDPhE0nmwC"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uthtmc.az1.qualtrics.com/jfe/form/SV_9tMEgDJuXDH2E0C"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92150" y="838200"/>
            <a:ext cx="8756650" cy="5791200"/>
          </a:xfrm>
        </p:spPr>
        <p:txBody>
          <a:bodyPr>
            <a:normAutofit fontScale="92500" lnSpcReduction="10000"/>
          </a:bodyPr>
          <a:lstStyle/>
          <a:p>
            <a:pPr marL="0" indent="0" algn="ctr">
              <a:buNone/>
            </a:pPr>
            <a:r>
              <a:rPr lang="en-US" sz="1200" dirty="0">
                <a:latin typeface="Arial Rounded MT Bold" panose="020F0704030504030204" pitchFamily="34" charset="0"/>
              </a:rPr>
              <a:t>&gt;&gt; SLIDE / DIAPOSITIVA </a:t>
            </a:r>
            <a:fld id="{7CBCAEA1-DC42-4825-B807-41CA39641A2F}" type="slidenum">
              <a:rPr lang="en-US" sz="1200" smtClean="0">
                <a:latin typeface="Arial Rounded MT Bold" panose="020F0704030504030204" pitchFamily="34" charset="0"/>
              </a:rPr>
              <a:pPr/>
              <a:t>1</a:t>
            </a:fld>
            <a:endParaRPr lang="en-US" sz="1200" dirty="0">
              <a:latin typeface="Arial Rounded MT Bold" panose="020F0704030504030204" pitchFamily="34" charset="0"/>
            </a:endParaRPr>
          </a:p>
          <a:p>
            <a:pPr marL="0" indent="0" algn="ctr">
              <a:buNone/>
            </a:pPr>
            <a:endParaRPr lang="en-US" sz="1200" b="1" dirty="0">
              <a:solidFill>
                <a:srgbClr val="333399"/>
              </a:solidFill>
              <a:latin typeface="Arial Rounded MT Bold" panose="020F0704030504030204" pitchFamily="34" charset="0"/>
            </a:endParaRPr>
          </a:p>
          <a:p>
            <a:pPr marL="0" indent="0" algn="ctr">
              <a:buNone/>
            </a:pPr>
            <a:r>
              <a:rPr lang="en-US" b="1" dirty="0">
                <a:solidFill>
                  <a:srgbClr val="333399"/>
                </a:solidFill>
                <a:latin typeface="Verdana" panose="020B0604030504040204" pitchFamily="34" charset="0"/>
                <a:ea typeface="Verdana" panose="020B0604030504040204" pitchFamily="34" charset="0"/>
              </a:rPr>
              <a:t>IL-NET National Training and Technical Assistance Center for Independent Living</a:t>
            </a:r>
          </a:p>
          <a:p>
            <a:pPr marL="0" indent="0" algn="ctr">
              <a:buNone/>
            </a:pPr>
            <a:endParaRPr lang="en-US" b="1" dirty="0">
              <a:solidFill>
                <a:srgbClr val="333399"/>
              </a:solidFill>
            </a:endParaRPr>
          </a:p>
          <a:p>
            <a:pPr marL="0" indent="0" algn="ctr">
              <a:buNone/>
            </a:pPr>
            <a:endParaRPr lang="en-US" b="1" dirty="0">
              <a:solidFill>
                <a:srgbClr val="333399"/>
              </a:solidFill>
              <a:latin typeface="Verdana" panose="020B0604030504040204" pitchFamily="34" charset="0"/>
              <a:ea typeface="Verdana" panose="020B0604030504040204" pitchFamily="34" charset="0"/>
            </a:endParaRPr>
          </a:p>
          <a:p>
            <a:pPr marL="0" indent="0" algn="ctr">
              <a:buNone/>
            </a:pPr>
            <a:endParaRPr lang="en-US" b="1" dirty="0">
              <a:solidFill>
                <a:srgbClr val="333399"/>
              </a:solidFill>
            </a:endParaRPr>
          </a:p>
          <a:p>
            <a:pPr marL="0" indent="0" algn="ctr">
              <a:buNone/>
            </a:pPr>
            <a:endParaRPr lang="en-US" b="1" dirty="0">
              <a:solidFill>
                <a:srgbClr val="333399"/>
              </a:solidFill>
              <a:latin typeface="Verdana" panose="020B0604030504040204" pitchFamily="34" charset="0"/>
              <a:ea typeface="Verdana" panose="020B0604030504040204" pitchFamily="34" charset="0"/>
            </a:endParaRPr>
          </a:p>
          <a:p>
            <a:pPr marL="0" indent="0" algn="ctr">
              <a:buNone/>
            </a:pPr>
            <a:endParaRPr lang="en-US" b="1" dirty="0">
              <a:solidFill>
                <a:srgbClr val="333399"/>
              </a:solidFill>
            </a:endParaRPr>
          </a:p>
          <a:p>
            <a:pPr marL="0" indent="0" algn="ctr">
              <a:buNone/>
            </a:pPr>
            <a:endParaRPr lang="en-US" b="1" dirty="0">
              <a:solidFill>
                <a:srgbClr val="333399"/>
              </a:solidFill>
              <a:latin typeface="Verdana" panose="020B0604030504040204" pitchFamily="34" charset="0"/>
              <a:ea typeface="Verdana" panose="020B0604030504040204" pitchFamily="34" charset="0"/>
            </a:endParaRPr>
          </a:p>
          <a:p>
            <a:pPr marL="0" indent="0" algn="ctr">
              <a:buNone/>
            </a:pPr>
            <a:endParaRPr lang="en-US" b="1" dirty="0">
              <a:solidFill>
                <a:srgbClr val="333399"/>
              </a:solidFill>
            </a:endParaRPr>
          </a:p>
          <a:p>
            <a:pPr marL="0" indent="0" algn="ctr">
              <a:buNone/>
            </a:pPr>
            <a:endParaRPr lang="en-US" b="1" dirty="0">
              <a:solidFill>
                <a:srgbClr val="333399"/>
              </a:solidFill>
              <a:latin typeface="Verdana" panose="020B0604030504040204" pitchFamily="34" charset="0"/>
              <a:ea typeface="Verdana" panose="020B0604030504040204" pitchFamily="34" charset="0"/>
            </a:endParaRPr>
          </a:p>
          <a:p>
            <a:pPr marL="0" indent="0" algn="ctr">
              <a:buNone/>
            </a:pPr>
            <a:r>
              <a:rPr lang="es-ES" b="1" dirty="0">
                <a:solidFill>
                  <a:srgbClr val="C00000"/>
                </a:solidFill>
              </a:rPr>
              <a:t>Centro Nacional de Capacitación y Asistencia Técnica para la Vida Independiente de IL-NET</a:t>
            </a:r>
            <a:endParaRPr lang="en-US" b="1" dirty="0">
              <a:solidFill>
                <a:srgbClr val="C00000"/>
              </a:solidFill>
            </a:endParaRPr>
          </a:p>
        </p:txBody>
      </p:sp>
      <p:pic>
        <p:nvPicPr>
          <p:cNvPr id="8" name="Picture 5" descr="ILRU logo in block red letters with blue eyebrow swoosh above and below Independent Living Research utilization. www.ilru.org. "/>
          <p:cNvPicPr>
            <a:picLocks noChangeAspect="1"/>
          </p:cNvPicPr>
          <p:nvPr/>
        </p:nvPicPr>
        <p:blipFill rotWithShape="1">
          <a:blip r:embed="rId3">
            <a:extLst>
              <a:ext uri="{28A0092B-C50C-407E-A947-70E740481C1C}">
                <a14:useLocalDpi xmlns:a14="http://schemas.microsoft.com/office/drawing/2010/main" val="0"/>
              </a:ext>
            </a:extLst>
          </a:blip>
          <a:srcRect l="1" t="16746" r="-944" b="11313"/>
          <a:stretch/>
        </p:blipFill>
        <p:spPr bwMode="auto">
          <a:xfrm>
            <a:off x="1872342" y="2209800"/>
            <a:ext cx="6128658"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692150" y="7312968"/>
            <a:ext cx="4946650" cy="230832"/>
          </a:xfrm>
          <a:prstGeom prst="rect">
            <a:avLst/>
          </a:prstGeom>
        </p:spPr>
        <p:txBody>
          <a:bodyPr wrap="square">
            <a:spAutoFit/>
          </a:bodyPr>
          <a:lstStyle/>
          <a:p>
            <a:r>
              <a:rPr lang="en-US" sz="900" dirty="0">
                <a:solidFill>
                  <a:schemeClr val="tx1"/>
                </a:solidFill>
                <a:effectLst/>
                <a:latin typeface="Arial" panose="020B0604020202020204" pitchFamily="34" charset="0"/>
                <a:cs typeface="Arial" panose="020B0604020202020204" pitchFamily="34" charset="0"/>
              </a:rPr>
              <a:t>ILRU T&amp;TA Center</a:t>
            </a:r>
            <a:endParaRPr lang="en-US" sz="9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721164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200" b="0" dirty="0">
                <a:solidFill>
                  <a:schemeClr val="tx1"/>
                </a:solidFill>
                <a:latin typeface="Arial Rounded MT Bold" panose="020F0704030504030204" pitchFamily="34" charset="0"/>
              </a:rPr>
              <a:t>&gt;&gt; SLIDE / </a:t>
            </a:r>
            <a:r>
              <a:rPr lang="en-US" sz="1200" b="0" dirty="0" err="1">
                <a:solidFill>
                  <a:schemeClr val="tx1"/>
                </a:solidFill>
                <a:latin typeface="Arial Rounded MT Bold" panose="020F0704030504030204" pitchFamily="34" charset="0"/>
              </a:rPr>
              <a:t>DIAPOSITIVA</a:t>
            </a:r>
            <a:r>
              <a:rPr lang="en-US" sz="1200" b="0" dirty="0">
                <a:solidFill>
                  <a:schemeClr val="tx1"/>
                </a:solidFill>
                <a:latin typeface="Arial Rounded MT Bold" panose="020F0704030504030204" pitchFamily="34" charset="0"/>
              </a:rPr>
              <a:t> </a:t>
            </a:r>
            <a:fld id="{3D463472-36BD-4CF6-B188-D29D9C6DE56C}" type="slidenum">
              <a:rPr lang="en-US" sz="1200" b="0" smtClean="0">
                <a:solidFill>
                  <a:schemeClr val="tx1"/>
                </a:solidFill>
                <a:latin typeface="Arial Rounded MT Bold" panose="020F0704030504030204" pitchFamily="34" charset="0"/>
              </a:rPr>
              <a:pPr/>
              <a:t>10</a:t>
            </a:fld>
            <a:br>
              <a:rPr lang="en-US" sz="600" b="0" dirty="0">
                <a:solidFill>
                  <a:schemeClr val="bg1"/>
                </a:solidFill>
                <a:latin typeface="Arial Rounded MT Bold" panose="020F0704030504030204" pitchFamily="34" charset="0"/>
              </a:rPr>
            </a:br>
            <a:r>
              <a:rPr lang="en-US" sz="3200" dirty="0"/>
              <a:t>Evaluating Staff and Consumer Feedback </a:t>
            </a:r>
            <a:br>
              <a:rPr lang="en-US" sz="3200" b="1" dirty="0">
                <a:solidFill>
                  <a:srgbClr val="C00000"/>
                </a:solidFill>
              </a:rPr>
            </a:br>
            <a:endParaRPr lang="en-US" sz="2400" b="1" dirty="0">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F384B314-FA0D-8351-5C86-398010455EB9}"/>
              </a:ext>
            </a:extLst>
          </p:cNvPr>
          <p:cNvSpPr>
            <a:spLocks noGrp="1"/>
          </p:cNvSpPr>
          <p:nvPr>
            <p:ph idx="1"/>
          </p:nvPr>
        </p:nvSpPr>
        <p:spPr/>
        <p:txBody>
          <a:bodyPr>
            <a:noAutofit/>
          </a:bodyPr>
          <a:lstStyle/>
          <a:p>
            <a:pPr marL="0" indent="0">
              <a:lnSpc>
                <a:spcPct val="100000"/>
              </a:lnSpc>
              <a:buNone/>
            </a:pPr>
            <a:r>
              <a:rPr lang="en-US" sz="2300" b="1" dirty="0"/>
              <a:t>Provide examples of how your CIL engages with staff and consumers to assess / understand / determine if it is doing well and where it needs to improve with supporting the mental health and wellbeing of its staff and consumers? </a:t>
            </a:r>
          </a:p>
          <a:p>
            <a:pPr marL="0" indent="0">
              <a:lnSpc>
                <a:spcPct val="100000"/>
              </a:lnSpc>
              <a:buNone/>
            </a:pPr>
            <a:endParaRPr lang="en-US" sz="2400" b="1" dirty="0">
              <a:solidFill>
                <a:srgbClr val="C00000"/>
              </a:solidFill>
            </a:endParaRPr>
          </a:p>
          <a:p>
            <a:pPr marL="0" indent="0">
              <a:lnSpc>
                <a:spcPct val="100000"/>
              </a:lnSpc>
              <a:buNone/>
            </a:pPr>
            <a:r>
              <a:rPr lang="es-ES" sz="2000" b="1" dirty="0">
                <a:solidFill>
                  <a:srgbClr val="C00000"/>
                </a:solidFill>
              </a:rPr>
              <a:t>Evaluación de los comentarios del personal y de los consumidores </a:t>
            </a:r>
          </a:p>
          <a:p>
            <a:pPr marL="0" indent="0">
              <a:lnSpc>
                <a:spcPct val="100000"/>
              </a:lnSpc>
              <a:buNone/>
            </a:pPr>
            <a:r>
              <a:rPr lang="es-ES" sz="2300" b="1" dirty="0">
                <a:solidFill>
                  <a:srgbClr val="000000"/>
                </a:solidFill>
              </a:rPr>
              <a:t>Proporcione ejemplos de cómo su CIL se relaciona con el personal y los consumidores para evaluar / comprender / determinar si lo está haciendo bien y dónde necesita mejorar con el apoyo a la salud mental y el bienestar de su personal y consumidores. </a:t>
            </a:r>
          </a:p>
          <a:p>
            <a:pPr marL="0" indent="0">
              <a:lnSpc>
                <a:spcPct val="100000"/>
              </a:lnSpc>
              <a:buNone/>
            </a:pPr>
            <a:endParaRPr lang="en-US" sz="2000" dirty="0">
              <a:solidFill>
                <a:srgbClr val="000000"/>
              </a:solidFill>
            </a:endParaRPr>
          </a:p>
        </p:txBody>
      </p:sp>
    </p:spTree>
    <p:extLst>
      <p:ext uri="{BB962C8B-B14F-4D97-AF65-F5344CB8AC3E}">
        <p14:creationId xmlns:p14="http://schemas.microsoft.com/office/powerpoint/2010/main" val="1375831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200" b="0" dirty="0">
                <a:solidFill>
                  <a:schemeClr val="tx1"/>
                </a:solidFill>
                <a:latin typeface="Arial Rounded MT Bold" panose="020F0704030504030204" pitchFamily="34" charset="0"/>
              </a:rPr>
              <a:t>&gt;&gt; SLIDE / DIAPOSITIVA </a:t>
            </a:r>
            <a:fld id="{3D463472-36BD-4CF6-B188-D29D9C6DE56C}" type="slidenum">
              <a:rPr lang="en-US" sz="1200" b="0" smtClean="0">
                <a:solidFill>
                  <a:schemeClr val="tx1"/>
                </a:solidFill>
                <a:latin typeface="Arial Rounded MT Bold" panose="020F0704030504030204" pitchFamily="34" charset="0"/>
              </a:rPr>
              <a:pPr/>
              <a:t>11</a:t>
            </a:fld>
            <a:br>
              <a:rPr lang="en-US" sz="600" b="0" dirty="0">
                <a:solidFill>
                  <a:schemeClr val="bg1"/>
                </a:solidFill>
                <a:latin typeface="Arial Rounded MT Bold" panose="020F0704030504030204" pitchFamily="34" charset="0"/>
              </a:rPr>
            </a:br>
            <a:r>
              <a:rPr lang="en-US" sz="3200" dirty="0"/>
              <a:t>Diversity, Equity and Inclusion-Beyond Compliance</a:t>
            </a:r>
            <a:br>
              <a:rPr lang="en-US" sz="3200" b="1" dirty="0">
                <a:solidFill>
                  <a:srgbClr val="C00000"/>
                </a:solidFill>
              </a:rPr>
            </a:br>
            <a:endParaRPr lang="en-US" sz="2400" b="1" dirty="0">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F384B314-FA0D-8351-5C86-398010455EB9}"/>
              </a:ext>
            </a:extLst>
          </p:cNvPr>
          <p:cNvSpPr>
            <a:spLocks noGrp="1"/>
          </p:cNvSpPr>
          <p:nvPr>
            <p:ph idx="1"/>
          </p:nvPr>
        </p:nvSpPr>
        <p:spPr/>
        <p:txBody>
          <a:bodyPr>
            <a:noAutofit/>
          </a:bodyPr>
          <a:lstStyle/>
          <a:p>
            <a:pPr marL="0" indent="0">
              <a:lnSpc>
                <a:spcPct val="100000"/>
              </a:lnSpc>
              <a:buNone/>
            </a:pPr>
            <a:r>
              <a:rPr lang="en-US" sz="2400" b="1" dirty="0"/>
              <a:t>How does your CIL support diversity, equity and inclusion as more than just a strategy to comply with legal requirements, specifically when it comes to supporting the mental health and well-being of your staff and consumers?</a:t>
            </a:r>
          </a:p>
          <a:p>
            <a:pPr marL="0" indent="0">
              <a:lnSpc>
                <a:spcPct val="100000"/>
              </a:lnSpc>
              <a:buNone/>
            </a:pPr>
            <a:endParaRPr lang="en-US" sz="2400" b="1" dirty="0">
              <a:solidFill>
                <a:srgbClr val="C00000"/>
              </a:solidFill>
            </a:endParaRPr>
          </a:p>
          <a:p>
            <a:pPr marL="0" indent="0">
              <a:lnSpc>
                <a:spcPct val="100000"/>
              </a:lnSpc>
              <a:buNone/>
            </a:pPr>
            <a:r>
              <a:rPr lang="es-ES" sz="2000" b="1" dirty="0">
                <a:solidFill>
                  <a:srgbClr val="C00000"/>
                </a:solidFill>
              </a:rPr>
              <a:t>Diversidad, Equidad e Inclusión: Más allá del Cumplimiento</a:t>
            </a:r>
            <a:endParaRPr lang="es-ES" sz="2000" dirty="0">
              <a:solidFill>
                <a:srgbClr val="000000"/>
              </a:solidFill>
            </a:endParaRPr>
          </a:p>
          <a:p>
            <a:pPr marL="0" indent="0">
              <a:lnSpc>
                <a:spcPct val="100000"/>
              </a:lnSpc>
              <a:buNone/>
            </a:pPr>
            <a:r>
              <a:rPr lang="es-ES" sz="2400" b="1" dirty="0">
                <a:solidFill>
                  <a:srgbClr val="000000"/>
                </a:solidFill>
              </a:rPr>
              <a:t>¿Cómo apoya su CIL la diversidad, la equidad y la inclusión como algo más que una estrategia para cumplir con los requisitos legales, específicamente cuando se trata de apoyar la salud mental y el bienestar de su personal y consumidores?</a:t>
            </a:r>
          </a:p>
        </p:txBody>
      </p:sp>
    </p:spTree>
    <p:extLst>
      <p:ext uri="{BB962C8B-B14F-4D97-AF65-F5344CB8AC3E}">
        <p14:creationId xmlns:p14="http://schemas.microsoft.com/office/powerpoint/2010/main" val="40685658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200" b="0" dirty="0">
                <a:solidFill>
                  <a:schemeClr val="tx1"/>
                </a:solidFill>
                <a:latin typeface="Arial Rounded MT Bold" panose="020F0704030504030204" pitchFamily="34" charset="0"/>
              </a:rPr>
              <a:t>&gt;&gt; SLIDE / </a:t>
            </a:r>
            <a:r>
              <a:rPr lang="en-US" sz="1200" b="0" dirty="0" err="1">
                <a:solidFill>
                  <a:schemeClr val="tx1"/>
                </a:solidFill>
                <a:latin typeface="Arial Rounded MT Bold" panose="020F0704030504030204" pitchFamily="34" charset="0"/>
              </a:rPr>
              <a:t>DIAPOSITIVA</a:t>
            </a:r>
            <a:r>
              <a:rPr lang="en-US" sz="1200" b="0" dirty="0">
                <a:solidFill>
                  <a:schemeClr val="tx1"/>
                </a:solidFill>
                <a:latin typeface="Arial Rounded MT Bold" panose="020F0704030504030204" pitchFamily="34" charset="0"/>
              </a:rPr>
              <a:t> </a:t>
            </a:r>
            <a:fld id="{3D463472-36BD-4CF6-B188-D29D9C6DE56C}" type="slidenum">
              <a:rPr lang="en-US" sz="1200" b="0" smtClean="0">
                <a:solidFill>
                  <a:schemeClr val="tx1"/>
                </a:solidFill>
                <a:latin typeface="Arial Rounded MT Bold" panose="020F0704030504030204" pitchFamily="34" charset="0"/>
              </a:rPr>
              <a:pPr/>
              <a:t>12</a:t>
            </a:fld>
            <a:br>
              <a:rPr lang="en-US" sz="600" b="0" dirty="0">
                <a:solidFill>
                  <a:schemeClr val="bg1"/>
                </a:solidFill>
                <a:latin typeface="Arial Rounded MT Bold" panose="020F0704030504030204" pitchFamily="34" charset="0"/>
              </a:rPr>
            </a:br>
            <a:r>
              <a:rPr lang="en-US" sz="3200" dirty="0"/>
              <a:t>Establishing Trust</a:t>
            </a:r>
            <a:br>
              <a:rPr lang="en-US" sz="3200" b="1" dirty="0">
                <a:solidFill>
                  <a:srgbClr val="C00000"/>
                </a:solidFill>
              </a:rPr>
            </a:br>
            <a:endParaRPr lang="en-US" sz="2400" b="1" dirty="0">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F384B314-FA0D-8351-5C86-398010455EB9}"/>
              </a:ext>
            </a:extLst>
          </p:cNvPr>
          <p:cNvSpPr>
            <a:spLocks noGrp="1"/>
          </p:cNvSpPr>
          <p:nvPr>
            <p:ph idx="1"/>
          </p:nvPr>
        </p:nvSpPr>
        <p:spPr/>
        <p:txBody>
          <a:bodyPr>
            <a:noAutofit/>
          </a:bodyPr>
          <a:lstStyle/>
          <a:p>
            <a:pPr marL="0" indent="0">
              <a:lnSpc>
                <a:spcPct val="100000"/>
              </a:lnSpc>
              <a:buNone/>
            </a:pPr>
            <a:r>
              <a:rPr lang="en-US" sz="2200" b="1" dirty="0"/>
              <a:t>Trust is essential to creating a CIL culture where staff and consumers feel psychologically safe – What concrete action steps can CIL Leadership take to cultivate trust within their organizations? How has establishing this trust played a key role in supporting your staff’s mental health and wellbeing? </a:t>
            </a:r>
            <a:endParaRPr lang="en-US" sz="2200" b="1" dirty="0">
              <a:solidFill>
                <a:srgbClr val="C00000"/>
              </a:solidFill>
            </a:endParaRPr>
          </a:p>
          <a:p>
            <a:pPr marL="0" indent="0">
              <a:lnSpc>
                <a:spcPct val="100000"/>
              </a:lnSpc>
              <a:buNone/>
            </a:pPr>
            <a:r>
              <a:rPr lang="es-ES" sz="2000" b="1" dirty="0">
                <a:solidFill>
                  <a:srgbClr val="C00000"/>
                </a:solidFill>
              </a:rPr>
              <a:t>Establecimiento de confianza</a:t>
            </a:r>
          </a:p>
          <a:p>
            <a:pPr marL="0" indent="0">
              <a:lnSpc>
                <a:spcPct val="100000"/>
              </a:lnSpc>
              <a:buNone/>
            </a:pPr>
            <a:r>
              <a:rPr lang="es-ES" sz="2200" b="1" dirty="0">
                <a:solidFill>
                  <a:srgbClr val="000000"/>
                </a:solidFill>
              </a:rPr>
              <a:t>La confianza es esencial para crear una cultura CIL donde el personal y los consumidores se sientan psicológicamente seguros – ¿Qué pasos de acción concretos puede tomar el liderazgo de CIL para cultivar la confianza dentro de sus organizaciones? ¿Cómo ha jugado el establecimiento de esta confianza un papel clave en el apoyo a la salud mental y el bienestar de su personal? </a:t>
            </a:r>
          </a:p>
          <a:p>
            <a:pPr marL="0" indent="0">
              <a:lnSpc>
                <a:spcPct val="100000"/>
              </a:lnSpc>
              <a:buNone/>
            </a:pPr>
            <a:endParaRPr lang="es-ES" sz="2000" dirty="0">
              <a:solidFill>
                <a:srgbClr val="000000"/>
              </a:solidFill>
            </a:endParaRPr>
          </a:p>
          <a:p>
            <a:pPr marL="0" indent="0">
              <a:lnSpc>
                <a:spcPct val="100000"/>
              </a:lnSpc>
              <a:buNone/>
            </a:pPr>
            <a:endParaRPr lang="en-US" sz="2000" dirty="0">
              <a:solidFill>
                <a:srgbClr val="000000"/>
              </a:solidFill>
            </a:endParaRPr>
          </a:p>
        </p:txBody>
      </p:sp>
    </p:spTree>
    <p:extLst>
      <p:ext uri="{BB962C8B-B14F-4D97-AF65-F5344CB8AC3E}">
        <p14:creationId xmlns:p14="http://schemas.microsoft.com/office/powerpoint/2010/main" val="11981579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200" b="0" dirty="0">
                <a:solidFill>
                  <a:schemeClr val="tx1"/>
                </a:solidFill>
                <a:latin typeface="Arial Rounded MT Bold" panose="020F0704030504030204" pitchFamily="34" charset="0"/>
              </a:rPr>
              <a:t>&gt;&gt; SLIDE / </a:t>
            </a:r>
            <a:r>
              <a:rPr lang="en-US" sz="1200" b="0" dirty="0" err="1">
                <a:solidFill>
                  <a:schemeClr val="tx1"/>
                </a:solidFill>
                <a:latin typeface="Arial Rounded MT Bold" panose="020F0704030504030204" pitchFamily="34" charset="0"/>
              </a:rPr>
              <a:t>DIAPOSITIVA</a:t>
            </a:r>
            <a:r>
              <a:rPr lang="en-US" sz="1200" b="0" dirty="0">
                <a:solidFill>
                  <a:schemeClr val="tx1"/>
                </a:solidFill>
                <a:latin typeface="Arial Rounded MT Bold" panose="020F0704030504030204" pitchFamily="34" charset="0"/>
              </a:rPr>
              <a:t> </a:t>
            </a:r>
            <a:fld id="{3D463472-36BD-4CF6-B188-D29D9C6DE56C}" type="slidenum">
              <a:rPr lang="en-US" sz="1200" b="0" smtClean="0">
                <a:solidFill>
                  <a:schemeClr val="tx1"/>
                </a:solidFill>
                <a:latin typeface="Arial Rounded MT Bold" panose="020F0704030504030204" pitchFamily="34" charset="0"/>
              </a:rPr>
              <a:pPr/>
              <a:t>13</a:t>
            </a:fld>
            <a:br>
              <a:rPr lang="en-US" sz="600" b="0" dirty="0">
                <a:solidFill>
                  <a:schemeClr val="bg1"/>
                </a:solidFill>
                <a:latin typeface="Arial Rounded MT Bold" panose="020F0704030504030204" pitchFamily="34" charset="0"/>
              </a:rPr>
            </a:br>
            <a:r>
              <a:rPr lang="en-US" sz="3200" dirty="0"/>
              <a:t>CIL Culture Impacts Consumers</a:t>
            </a:r>
            <a:br>
              <a:rPr lang="en-US" sz="3200" b="1" dirty="0">
                <a:solidFill>
                  <a:srgbClr val="C00000"/>
                </a:solidFill>
              </a:rPr>
            </a:br>
            <a:endParaRPr lang="en-US" sz="2400" b="1" dirty="0">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F384B314-FA0D-8351-5C86-398010455EB9}"/>
              </a:ext>
            </a:extLst>
          </p:cNvPr>
          <p:cNvSpPr>
            <a:spLocks noGrp="1"/>
          </p:cNvSpPr>
          <p:nvPr>
            <p:ph idx="1"/>
          </p:nvPr>
        </p:nvSpPr>
        <p:spPr/>
        <p:txBody>
          <a:bodyPr>
            <a:noAutofit/>
          </a:bodyPr>
          <a:lstStyle/>
          <a:p>
            <a:pPr marL="0" indent="0">
              <a:lnSpc>
                <a:spcPct val="100000"/>
              </a:lnSpc>
              <a:buNone/>
            </a:pPr>
            <a:r>
              <a:rPr lang="en-US" sz="2200" b="1" dirty="0"/>
              <a:t>What are some examples of innovative policies and practices implemented at your CIL that have played a key role in cultivating a culture that meaningfully supports your staff’s mental health and well-being? How has this culture informed the successful transitions of consumers with mental health disabilities?</a:t>
            </a:r>
          </a:p>
          <a:p>
            <a:pPr marL="0" indent="0">
              <a:lnSpc>
                <a:spcPct val="100000"/>
              </a:lnSpc>
              <a:buNone/>
            </a:pPr>
            <a:r>
              <a:rPr lang="es-ES" sz="2000" b="1" dirty="0">
                <a:solidFill>
                  <a:srgbClr val="C00000"/>
                </a:solidFill>
              </a:rPr>
              <a:t>La cultura CIL impacta a los consumidores</a:t>
            </a:r>
          </a:p>
          <a:p>
            <a:pPr marL="0" indent="0">
              <a:lnSpc>
                <a:spcPct val="100000"/>
              </a:lnSpc>
              <a:buNone/>
            </a:pPr>
            <a:r>
              <a:rPr lang="es-ES" sz="2200" b="1" dirty="0">
                <a:solidFill>
                  <a:srgbClr val="000000"/>
                </a:solidFill>
              </a:rPr>
              <a:t>¿Cuáles son algunos ejemplos de políticas y prácticas innovadoras implementadas en su CIL que han desempeñado un papel clave en el cultivo de una cultura que apoya significativamente la salud mental y el bienestar de su personal? ¿Cómo ha influido esta cultura en las transiciones exitosas de los consumidores con discapacidades de salud mental?</a:t>
            </a:r>
          </a:p>
          <a:p>
            <a:pPr marL="0" indent="0">
              <a:lnSpc>
                <a:spcPct val="100000"/>
              </a:lnSpc>
              <a:buNone/>
            </a:pPr>
            <a:endParaRPr lang="es-ES" sz="2000" dirty="0">
              <a:solidFill>
                <a:srgbClr val="000000"/>
              </a:solidFill>
            </a:endParaRPr>
          </a:p>
          <a:p>
            <a:pPr marL="0" indent="0">
              <a:lnSpc>
                <a:spcPct val="100000"/>
              </a:lnSpc>
              <a:buNone/>
            </a:pPr>
            <a:endParaRPr lang="en-US" sz="2000" dirty="0">
              <a:solidFill>
                <a:srgbClr val="000000"/>
              </a:solidFill>
            </a:endParaRPr>
          </a:p>
        </p:txBody>
      </p:sp>
    </p:spTree>
    <p:extLst>
      <p:ext uri="{BB962C8B-B14F-4D97-AF65-F5344CB8AC3E}">
        <p14:creationId xmlns:p14="http://schemas.microsoft.com/office/powerpoint/2010/main" val="8817492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200" b="0" dirty="0">
                <a:solidFill>
                  <a:schemeClr val="tx1"/>
                </a:solidFill>
                <a:latin typeface="Arial Rounded MT Bold" panose="020F0704030504030204" pitchFamily="34" charset="0"/>
              </a:rPr>
              <a:t>&gt;&gt; SLIDE / DIAPOSITIVA </a:t>
            </a:r>
            <a:fld id="{3D463472-36BD-4CF6-B188-D29D9C6DE56C}" type="slidenum">
              <a:rPr lang="en-US" sz="1200" b="0" smtClean="0">
                <a:solidFill>
                  <a:schemeClr val="tx1"/>
                </a:solidFill>
                <a:latin typeface="Arial Rounded MT Bold" panose="020F0704030504030204" pitchFamily="34" charset="0"/>
              </a:rPr>
              <a:pPr/>
              <a:t>14</a:t>
            </a:fld>
            <a:br>
              <a:rPr lang="en-US" sz="600" b="1" dirty="0">
                <a:solidFill>
                  <a:schemeClr val="bg1"/>
                </a:solidFill>
                <a:latin typeface="Verdana" panose="020B0604030504040204" pitchFamily="34" charset="0"/>
                <a:ea typeface="Verdana" panose="020B0604030504040204" pitchFamily="34" charset="0"/>
              </a:rPr>
            </a:br>
            <a:r>
              <a:rPr lang="en-US" sz="3200" dirty="0"/>
              <a:t>Final Words and Topics</a:t>
            </a:r>
            <a:endParaRPr lang="en-US" sz="2400" b="1" dirty="0"/>
          </a:p>
        </p:txBody>
      </p:sp>
      <p:sp>
        <p:nvSpPr>
          <p:cNvPr id="3" name="Content Placeholder 2">
            <a:extLst>
              <a:ext uri="{FF2B5EF4-FFF2-40B4-BE49-F238E27FC236}">
                <a16:creationId xmlns:a16="http://schemas.microsoft.com/office/drawing/2014/main" id="{F384B314-FA0D-8351-5C86-398010455EB9}"/>
              </a:ext>
            </a:extLst>
          </p:cNvPr>
          <p:cNvSpPr>
            <a:spLocks noGrp="1"/>
          </p:cNvSpPr>
          <p:nvPr>
            <p:ph idx="1"/>
          </p:nvPr>
        </p:nvSpPr>
        <p:spPr/>
        <p:txBody>
          <a:bodyPr>
            <a:noAutofit/>
          </a:bodyPr>
          <a:lstStyle/>
          <a:p>
            <a:pPr marL="0" indent="0">
              <a:lnSpc>
                <a:spcPct val="107000"/>
              </a:lnSpc>
              <a:spcBef>
                <a:spcPts val="0"/>
              </a:spcBef>
              <a:spcAft>
                <a:spcPts val="800"/>
              </a:spcAft>
              <a:buNone/>
            </a:pPr>
            <a:r>
              <a:rPr lang="en-US" sz="2000" b="1" dirty="0">
                <a:effectLst/>
              </a:rPr>
              <a:t>Any other topics with this that you want to touch on? </a:t>
            </a:r>
          </a:p>
          <a:p>
            <a:pPr marL="0" indent="0">
              <a:lnSpc>
                <a:spcPct val="107000"/>
              </a:lnSpc>
              <a:spcBef>
                <a:spcPts val="0"/>
              </a:spcBef>
              <a:spcAft>
                <a:spcPts val="800"/>
              </a:spcAft>
              <a:buNone/>
            </a:pPr>
            <a:endParaRPr lang="en-US" sz="2000" dirty="0"/>
          </a:p>
          <a:p>
            <a:pPr marL="0" indent="0">
              <a:lnSpc>
                <a:spcPct val="107000"/>
              </a:lnSpc>
              <a:spcBef>
                <a:spcPts val="0"/>
              </a:spcBef>
              <a:spcAft>
                <a:spcPts val="800"/>
              </a:spcAft>
              <a:buNone/>
            </a:pPr>
            <a:r>
              <a:rPr lang="es-ES" sz="2000" b="1" dirty="0">
                <a:solidFill>
                  <a:srgbClr val="C00000"/>
                </a:solidFill>
              </a:rPr>
              <a:t>Temas y Palabras finales </a:t>
            </a:r>
          </a:p>
          <a:p>
            <a:pPr marL="0" indent="0">
              <a:lnSpc>
                <a:spcPct val="107000"/>
              </a:lnSpc>
              <a:spcBef>
                <a:spcPts val="0"/>
              </a:spcBef>
              <a:spcAft>
                <a:spcPts val="800"/>
              </a:spcAft>
              <a:buNone/>
            </a:pPr>
            <a:endParaRPr lang="es-ES" sz="2000" dirty="0"/>
          </a:p>
          <a:p>
            <a:pPr marL="0" indent="0">
              <a:lnSpc>
                <a:spcPct val="107000"/>
              </a:lnSpc>
              <a:spcBef>
                <a:spcPts val="0"/>
              </a:spcBef>
              <a:spcAft>
                <a:spcPts val="800"/>
              </a:spcAft>
              <a:buNone/>
            </a:pPr>
            <a:r>
              <a:rPr lang="es-ES" sz="2000" b="1" dirty="0"/>
              <a:t>¿Algún otro tema con esto que quieras tocar?</a:t>
            </a:r>
          </a:p>
          <a:p>
            <a:pPr marL="0" indent="0">
              <a:lnSpc>
                <a:spcPct val="107000"/>
              </a:lnSpc>
              <a:spcBef>
                <a:spcPts val="0"/>
              </a:spcBef>
              <a:spcAft>
                <a:spcPts val="800"/>
              </a:spcAft>
              <a:buNone/>
            </a:pPr>
            <a:endParaRPr lang="en-US" sz="2000" dirty="0"/>
          </a:p>
        </p:txBody>
      </p:sp>
    </p:spTree>
    <p:extLst>
      <p:ext uri="{BB962C8B-B14F-4D97-AF65-F5344CB8AC3E}">
        <p14:creationId xmlns:p14="http://schemas.microsoft.com/office/powerpoint/2010/main" val="18111194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200" b="0" dirty="0">
                <a:solidFill>
                  <a:schemeClr val="tx1"/>
                </a:solidFill>
                <a:latin typeface="Arial Rounded MT Bold" panose="020F0704030504030204" pitchFamily="34" charset="0"/>
              </a:rPr>
              <a:t>&gt;&gt; SLIDE / DIAPOSITIVA </a:t>
            </a:r>
            <a:fld id="{3D463472-36BD-4CF6-B188-D29D9C6DE56C}" type="slidenum">
              <a:rPr lang="en-US" sz="1200" b="0" smtClean="0">
                <a:solidFill>
                  <a:schemeClr val="tx1"/>
                </a:solidFill>
                <a:latin typeface="Arial Rounded MT Bold" panose="020F0704030504030204" pitchFamily="34" charset="0"/>
              </a:rPr>
              <a:pPr/>
              <a:t>15</a:t>
            </a:fld>
            <a:br>
              <a:rPr lang="en-US" sz="600" b="1" dirty="0">
                <a:solidFill>
                  <a:schemeClr val="bg1"/>
                </a:solidFill>
                <a:latin typeface="Verdana" panose="020B0604030504040204" pitchFamily="34" charset="0"/>
                <a:ea typeface="Verdana" panose="020B0604030504040204" pitchFamily="34" charset="0"/>
              </a:rPr>
            </a:br>
            <a:r>
              <a:rPr lang="en-US" sz="3200" b="1" dirty="0">
                <a:latin typeface="Verdana" panose="020B0604030504040204" pitchFamily="34" charset="0"/>
                <a:ea typeface="Verdana" panose="020B0604030504040204" pitchFamily="34" charset="0"/>
              </a:rPr>
              <a:t>Questions &amp; Discussion</a:t>
            </a:r>
            <a:endParaRPr lang="en-US" sz="2400" b="1" dirty="0">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F384B314-FA0D-8351-5C86-398010455EB9}"/>
              </a:ext>
            </a:extLst>
          </p:cNvPr>
          <p:cNvSpPr>
            <a:spLocks noGrp="1"/>
          </p:cNvSpPr>
          <p:nvPr>
            <p:ph idx="1"/>
          </p:nvPr>
        </p:nvSpPr>
        <p:spPr/>
        <p:txBody>
          <a:bodyPr>
            <a:noAutofit/>
          </a:bodyPr>
          <a:lstStyle/>
          <a:p>
            <a:pPr marL="0" indent="0" algn="just">
              <a:buNone/>
            </a:pPr>
            <a:r>
              <a:rPr lang="en-US" sz="2000" i="0" dirty="0">
                <a:solidFill>
                  <a:srgbClr val="000000"/>
                </a:solidFill>
                <a:effectLst/>
              </a:rPr>
              <a:t>What are you curious about?</a:t>
            </a:r>
          </a:p>
          <a:p>
            <a:pPr marL="0" indent="0" algn="just">
              <a:buNone/>
            </a:pPr>
            <a:endParaRPr lang="en-US" sz="2000" dirty="0">
              <a:solidFill>
                <a:srgbClr val="000000"/>
              </a:solidFill>
            </a:endParaRPr>
          </a:p>
          <a:p>
            <a:pPr marL="0" indent="0" algn="just">
              <a:buNone/>
            </a:pPr>
            <a:r>
              <a:rPr lang="es-ES" sz="2000" b="1" dirty="0">
                <a:solidFill>
                  <a:srgbClr val="C00000"/>
                </a:solidFill>
              </a:rPr>
              <a:t>Preguntas y Discusión</a:t>
            </a:r>
          </a:p>
          <a:p>
            <a:pPr marL="0" indent="0" algn="just">
              <a:buNone/>
            </a:pPr>
            <a:endParaRPr lang="es-ES" sz="2000" dirty="0">
              <a:solidFill>
                <a:srgbClr val="000000"/>
              </a:solidFill>
            </a:endParaRPr>
          </a:p>
          <a:p>
            <a:pPr marL="0" indent="0" algn="just">
              <a:buNone/>
            </a:pPr>
            <a:r>
              <a:rPr lang="es-ES" sz="2000" dirty="0">
                <a:solidFill>
                  <a:srgbClr val="000000"/>
                </a:solidFill>
              </a:rPr>
              <a:t>¿De que tienes curiosidad?</a:t>
            </a:r>
          </a:p>
          <a:p>
            <a:pPr marL="0" indent="0" algn="just">
              <a:buNone/>
            </a:pPr>
            <a:endParaRPr lang="en-US" sz="2000" i="0" dirty="0">
              <a:solidFill>
                <a:srgbClr val="000000"/>
              </a:solidFill>
              <a:effectLst/>
            </a:endParaRPr>
          </a:p>
        </p:txBody>
      </p:sp>
    </p:spTree>
    <p:extLst>
      <p:ext uri="{BB962C8B-B14F-4D97-AF65-F5344CB8AC3E}">
        <p14:creationId xmlns:p14="http://schemas.microsoft.com/office/powerpoint/2010/main" val="9075763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200" b="0" dirty="0">
                <a:solidFill>
                  <a:schemeClr val="tx1"/>
                </a:solidFill>
                <a:latin typeface="Arial Rounded MT Bold" panose="020F0704030504030204" pitchFamily="34" charset="0"/>
              </a:rPr>
              <a:t>&gt;&gt; SLIDE / DIAPOSITIVA </a:t>
            </a:r>
            <a:fld id="{734C42DE-C50E-4E5E-A32B-7D4934F4E058}" type="slidenum">
              <a:rPr lang="en-US" sz="1200" b="0">
                <a:solidFill>
                  <a:schemeClr val="tx1"/>
                </a:solidFill>
                <a:latin typeface="Arial Rounded MT Bold" panose="020F0704030504030204" pitchFamily="34" charset="0"/>
              </a:rPr>
              <a:pPr/>
              <a:t>16</a:t>
            </a:fld>
            <a:br>
              <a:rPr lang="en-US" sz="600" b="1" dirty="0">
                <a:solidFill>
                  <a:schemeClr val="bg1"/>
                </a:solidFill>
                <a:latin typeface="Verdana" panose="020B0604030504040204" pitchFamily="34" charset="0"/>
                <a:ea typeface="Verdana" panose="020B0604030504040204" pitchFamily="34" charset="0"/>
              </a:rPr>
            </a:br>
            <a:r>
              <a:rPr lang="en-US" sz="3200" b="1" dirty="0">
                <a:latin typeface="Verdana" panose="020B0604030504040204" pitchFamily="34" charset="0"/>
                <a:ea typeface="Verdana" panose="020B0604030504040204" pitchFamily="34" charset="0"/>
              </a:rPr>
              <a:t>Contact Information</a:t>
            </a:r>
            <a:endParaRPr lang="en-US" sz="2400" b="1" dirty="0">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F384B314-FA0D-8351-5C86-398010455EB9}"/>
              </a:ext>
            </a:extLst>
          </p:cNvPr>
          <p:cNvSpPr>
            <a:spLocks noGrp="1"/>
          </p:cNvSpPr>
          <p:nvPr>
            <p:ph idx="1"/>
          </p:nvPr>
        </p:nvSpPr>
        <p:spPr>
          <a:xfrm>
            <a:off x="692150" y="1252538"/>
            <a:ext cx="8756650" cy="5432424"/>
          </a:xfrm>
        </p:spPr>
        <p:txBody>
          <a:bodyPr>
            <a:noAutofit/>
          </a:bodyPr>
          <a:lstStyle/>
          <a:p>
            <a:r>
              <a:rPr lang="en-US" sz="1800" b="1" i="0" dirty="0">
                <a:solidFill>
                  <a:srgbClr val="000000"/>
                </a:solidFill>
                <a:effectLst/>
              </a:rPr>
              <a:t>Dr. Sharon </a:t>
            </a:r>
            <a:r>
              <a:rPr lang="en-US" sz="1800" b="1" i="0" dirty="0" err="1">
                <a:solidFill>
                  <a:srgbClr val="000000"/>
                </a:solidFill>
                <a:effectLst/>
              </a:rPr>
              <a:t>McLennon</a:t>
            </a:r>
            <a:r>
              <a:rPr lang="en-US" sz="1800" b="1" i="0" dirty="0">
                <a:solidFill>
                  <a:srgbClr val="000000"/>
                </a:solidFill>
                <a:effectLst/>
              </a:rPr>
              <a:t>-Wier, </a:t>
            </a:r>
            <a:r>
              <a:rPr lang="en-US" sz="1800" i="0" dirty="0">
                <a:solidFill>
                  <a:srgbClr val="000000"/>
                </a:solidFill>
                <a:effectLst/>
              </a:rPr>
              <a:t>Center for Independence of the Disabled of New York (</a:t>
            </a:r>
            <a:r>
              <a:rPr lang="en-US" sz="1800" i="0" dirty="0" err="1">
                <a:solidFill>
                  <a:srgbClr val="000000"/>
                </a:solidFill>
                <a:effectLst/>
              </a:rPr>
              <a:t>CIDNY</a:t>
            </a:r>
            <a:r>
              <a:rPr lang="en-US" sz="1800" i="0" dirty="0">
                <a:solidFill>
                  <a:srgbClr val="000000"/>
                </a:solidFill>
                <a:effectLst/>
              </a:rPr>
              <a:t>), </a:t>
            </a:r>
            <a:r>
              <a:rPr lang="en-US" sz="1800" i="0" dirty="0">
                <a:solidFill>
                  <a:srgbClr val="000000"/>
                </a:solidFill>
                <a:effectLst/>
                <a:hlinkClick r:id="rId3"/>
              </a:rPr>
              <a:t>smclennonwier@cidny.org</a:t>
            </a:r>
            <a:endParaRPr lang="en-US" sz="1800" i="0" dirty="0">
              <a:solidFill>
                <a:srgbClr val="000000"/>
              </a:solidFill>
              <a:effectLst/>
            </a:endParaRPr>
          </a:p>
          <a:p>
            <a:r>
              <a:rPr lang="en-US" sz="1800" b="1" i="0" dirty="0">
                <a:solidFill>
                  <a:srgbClr val="000000"/>
                </a:solidFill>
                <a:effectLst/>
              </a:rPr>
              <a:t>Ann DeAngelis, </a:t>
            </a:r>
            <a:r>
              <a:rPr lang="en-US" sz="1800" i="0" dirty="0">
                <a:solidFill>
                  <a:srgbClr val="000000"/>
                </a:solidFill>
                <a:effectLst/>
              </a:rPr>
              <a:t>Center for Independence of the Disabled of New York (</a:t>
            </a:r>
            <a:r>
              <a:rPr lang="en-US" sz="1800" i="0" dirty="0" err="1">
                <a:solidFill>
                  <a:srgbClr val="000000"/>
                </a:solidFill>
                <a:effectLst/>
              </a:rPr>
              <a:t>CIDNY</a:t>
            </a:r>
            <a:r>
              <a:rPr lang="en-US" sz="1800" i="0" dirty="0">
                <a:solidFill>
                  <a:srgbClr val="000000"/>
                </a:solidFill>
                <a:effectLst/>
              </a:rPr>
              <a:t>), </a:t>
            </a:r>
            <a:r>
              <a:rPr lang="en-US" sz="1800" i="0" dirty="0">
                <a:solidFill>
                  <a:srgbClr val="000000"/>
                </a:solidFill>
                <a:effectLst/>
                <a:hlinkClick r:id="rId4"/>
              </a:rPr>
              <a:t>adeangelis@cidny.org</a:t>
            </a:r>
            <a:endParaRPr lang="en-US" sz="1800" i="0" dirty="0">
              <a:solidFill>
                <a:srgbClr val="000000"/>
              </a:solidFill>
              <a:effectLst/>
            </a:endParaRPr>
          </a:p>
          <a:p>
            <a:r>
              <a:rPr lang="en-US" sz="1800" b="1" i="0" dirty="0">
                <a:solidFill>
                  <a:srgbClr val="000000"/>
                </a:solidFill>
                <a:effectLst/>
              </a:rPr>
              <a:t>Jesse </a:t>
            </a:r>
            <a:r>
              <a:rPr lang="en-US" sz="1800" b="1" i="0" dirty="0" err="1">
                <a:solidFill>
                  <a:srgbClr val="000000"/>
                </a:solidFill>
                <a:effectLst/>
              </a:rPr>
              <a:t>Bethke</a:t>
            </a:r>
            <a:r>
              <a:rPr lang="en-US" sz="1800" b="1" i="0" dirty="0">
                <a:solidFill>
                  <a:srgbClr val="000000"/>
                </a:solidFill>
                <a:effectLst/>
              </a:rPr>
              <a:t> Gomez, </a:t>
            </a:r>
            <a:r>
              <a:rPr lang="en-US" sz="1800" i="0" dirty="0">
                <a:solidFill>
                  <a:srgbClr val="000000"/>
                </a:solidFill>
                <a:effectLst/>
              </a:rPr>
              <a:t>Metropolitan Center for Independent Living, </a:t>
            </a:r>
            <a:r>
              <a:rPr lang="en-US" sz="1800" i="0" dirty="0">
                <a:solidFill>
                  <a:srgbClr val="000000"/>
                </a:solidFill>
                <a:effectLst/>
                <a:hlinkClick r:id="rId5"/>
              </a:rPr>
              <a:t>jessebg@mcil-mn.org</a:t>
            </a:r>
            <a:endParaRPr lang="en-US" sz="1800" i="0" dirty="0">
              <a:solidFill>
                <a:srgbClr val="000000"/>
              </a:solidFill>
              <a:effectLst/>
            </a:endParaRPr>
          </a:p>
          <a:p>
            <a:r>
              <a:rPr lang="en-US" sz="1800" b="1" i="0" dirty="0">
                <a:solidFill>
                  <a:srgbClr val="000000"/>
                </a:solidFill>
                <a:effectLst/>
              </a:rPr>
              <a:t>Sarah Wendell </a:t>
            </a:r>
            <a:r>
              <a:rPr lang="en-US" sz="1800" b="1" i="0" dirty="0" err="1">
                <a:solidFill>
                  <a:srgbClr val="000000"/>
                </a:solidFill>
                <a:effectLst/>
              </a:rPr>
              <a:t>Launderville</a:t>
            </a:r>
            <a:r>
              <a:rPr lang="en-US" sz="1800" b="1" dirty="0">
                <a:solidFill>
                  <a:srgbClr val="000000"/>
                </a:solidFill>
              </a:rPr>
              <a:t>, </a:t>
            </a:r>
            <a:r>
              <a:rPr lang="en-US" sz="1800" i="0" dirty="0">
                <a:solidFill>
                  <a:srgbClr val="000000"/>
                </a:solidFill>
                <a:effectLst/>
              </a:rPr>
              <a:t>VT Center for Independent Living, </a:t>
            </a:r>
            <a:r>
              <a:rPr lang="en-US" sz="1800" i="0" dirty="0">
                <a:solidFill>
                  <a:srgbClr val="000000"/>
                </a:solidFill>
                <a:effectLst/>
                <a:hlinkClick r:id="rId6"/>
              </a:rPr>
              <a:t>slaunderville@vcil.org</a:t>
            </a:r>
            <a:r>
              <a:rPr lang="en-US" sz="1800" i="0" dirty="0">
                <a:solidFill>
                  <a:srgbClr val="000000"/>
                </a:solidFill>
                <a:effectLst/>
              </a:rPr>
              <a:t> </a:t>
            </a:r>
          </a:p>
          <a:p>
            <a:pPr marL="0" indent="0">
              <a:buNone/>
            </a:pPr>
            <a:endParaRPr lang="en-US" sz="2000" i="0" dirty="0">
              <a:solidFill>
                <a:srgbClr val="000000"/>
              </a:solidFill>
              <a:effectLst/>
            </a:endParaRPr>
          </a:p>
          <a:p>
            <a:pPr marL="0" indent="0" algn="just">
              <a:buNone/>
            </a:pPr>
            <a:r>
              <a:rPr lang="es-ES" sz="2000" b="1" dirty="0">
                <a:solidFill>
                  <a:srgbClr val="C00000"/>
                </a:solidFill>
              </a:rPr>
              <a:t>Información de contacto</a:t>
            </a:r>
            <a:endParaRPr lang="en-US" sz="2000" dirty="0">
              <a:solidFill>
                <a:srgbClr val="000000"/>
              </a:solidFill>
            </a:endParaRPr>
          </a:p>
          <a:p>
            <a:r>
              <a:rPr lang="en-US" sz="1800" b="1" dirty="0">
                <a:solidFill>
                  <a:srgbClr val="000000"/>
                </a:solidFill>
              </a:rPr>
              <a:t>Sharon </a:t>
            </a:r>
            <a:r>
              <a:rPr lang="en-US" sz="1800" b="1" dirty="0" err="1">
                <a:solidFill>
                  <a:srgbClr val="000000"/>
                </a:solidFill>
              </a:rPr>
              <a:t>McLennon-Wier</a:t>
            </a:r>
            <a:r>
              <a:rPr lang="en-US" sz="1800" dirty="0">
                <a:solidFill>
                  <a:srgbClr val="000000"/>
                </a:solidFill>
              </a:rPr>
              <a:t>, Centro para la </a:t>
            </a:r>
            <a:r>
              <a:rPr lang="en-US" sz="1800" dirty="0" err="1">
                <a:solidFill>
                  <a:srgbClr val="000000"/>
                </a:solidFill>
              </a:rPr>
              <a:t>Independencia</a:t>
            </a:r>
            <a:r>
              <a:rPr lang="en-US" sz="1800" dirty="0">
                <a:solidFill>
                  <a:srgbClr val="000000"/>
                </a:solidFill>
              </a:rPr>
              <a:t> de </a:t>
            </a:r>
            <a:r>
              <a:rPr lang="en-US" sz="1800" dirty="0" err="1">
                <a:solidFill>
                  <a:srgbClr val="000000"/>
                </a:solidFill>
              </a:rPr>
              <a:t>los</a:t>
            </a:r>
            <a:r>
              <a:rPr lang="en-US" sz="1800" dirty="0">
                <a:solidFill>
                  <a:srgbClr val="000000"/>
                </a:solidFill>
              </a:rPr>
              <a:t> </a:t>
            </a:r>
            <a:r>
              <a:rPr lang="en-US" sz="1800" dirty="0" err="1">
                <a:solidFill>
                  <a:srgbClr val="000000"/>
                </a:solidFill>
              </a:rPr>
              <a:t>Discapacitados</a:t>
            </a:r>
            <a:r>
              <a:rPr lang="en-US" sz="1800" dirty="0">
                <a:solidFill>
                  <a:srgbClr val="000000"/>
                </a:solidFill>
              </a:rPr>
              <a:t> de Nueva York (CIDNY), smclennonwier@cidny.org</a:t>
            </a:r>
          </a:p>
          <a:p>
            <a:r>
              <a:rPr lang="en-US" sz="1800" b="1" dirty="0">
                <a:solidFill>
                  <a:srgbClr val="000000"/>
                </a:solidFill>
              </a:rPr>
              <a:t>Ann </a:t>
            </a:r>
            <a:r>
              <a:rPr lang="en-US" sz="1800" b="1" dirty="0" err="1">
                <a:solidFill>
                  <a:srgbClr val="000000"/>
                </a:solidFill>
              </a:rPr>
              <a:t>DeAngelis</a:t>
            </a:r>
            <a:r>
              <a:rPr lang="en-US" sz="1800" dirty="0">
                <a:solidFill>
                  <a:srgbClr val="000000"/>
                </a:solidFill>
              </a:rPr>
              <a:t>, Centro para la </a:t>
            </a:r>
            <a:r>
              <a:rPr lang="en-US" sz="1800" dirty="0" err="1">
                <a:solidFill>
                  <a:srgbClr val="000000"/>
                </a:solidFill>
              </a:rPr>
              <a:t>Independencia</a:t>
            </a:r>
            <a:r>
              <a:rPr lang="en-US" sz="1800" dirty="0">
                <a:solidFill>
                  <a:srgbClr val="000000"/>
                </a:solidFill>
              </a:rPr>
              <a:t> de </a:t>
            </a:r>
            <a:r>
              <a:rPr lang="en-US" sz="1800" dirty="0" err="1">
                <a:solidFill>
                  <a:srgbClr val="000000"/>
                </a:solidFill>
              </a:rPr>
              <a:t>los</a:t>
            </a:r>
            <a:r>
              <a:rPr lang="en-US" sz="1800" dirty="0">
                <a:solidFill>
                  <a:srgbClr val="000000"/>
                </a:solidFill>
              </a:rPr>
              <a:t> </a:t>
            </a:r>
            <a:r>
              <a:rPr lang="en-US" sz="1800" dirty="0" err="1">
                <a:solidFill>
                  <a:srgbClr val="000000"/>
                </a:solidFill>
              </a:rPr>
              <a:t>Discapacitados</a:t>
            </a:r>
            <a:r>
              <a:rPr lang="en-US" sz="1800" dirty="0">
                <a:solidFill>
                  <a:srgbClr val="000000"/>
                </a:solidFill>
              </a:rPr>
              <a:t> de Nueva York (CIDNY), adeangelis@cidny.org</a:t>
            </a:r>
          </a:p>
          <a:p>
            <a:r>
              <a:rPr lang="en-US" sz="1800" b="1" dirty="0">
                <a:solidFill>
                  <a:srgbClr val="000000"/>
                </a:solidFill>
              </a:rPr>
              <a:t>Jesse </a:t>
            </a:r>
            <a:r>
              <a:rPr lang="en-US" sz="1800" b="1" dirty="0" err="1">
                <a:solidFill>
                  <a:srgbClr val="000000"/>
                </a:solidFill>
              </a:rPr>
              <a:t>Bethke</a:t>
            </a:r>
            <a:r>
              <a:rPr lang="en-US" sz="1800" b="1" dirty="0">
                <a:solidFill>
                  <a:srgbClr val="000000"/>
                </a:solidFill>
              </a:rPr>
              <a:t> Gómez</a:t>
            </a:r>
            <a:r>
              <a:rPr lang="en-US" sz="1800" dirty="0">
                <a:solidFill>
                  <a:srgbClr val="000000"/>
                </a:solidFill>
              </a:rPr>
              <a:t>, Centro </a:t>
            </a:r>
            <a:r>
              <a:rPr lang="en-US" sz="1800" dirty="0" err="1">
                <a:solidFill>
                  <a:srgbClr val="000000"/>
                </a:solidFill>
              </a:rPr>
              <a:t>Metropolitano</a:t>
            </a:r>
            <a:r>
              <a:rPr lang="en-US" sz="1800" dirty="0">
                <a:solidFill>
                  <a:srgbClr val="000000"/>
                </a:solidFill>
              </a:rPr>
              <a:t> para la Vida </a:t>
            </a:r>
            <a:r>
              <a:rPr lang="en-US" sz="1800" dirty="0" err="1">
                <a:solidFill>
                  <a:srgbClr val="000000"/>
                </a:solidFill>
              </a:rPr>
              <a:t>Independiente</a:t>
            </a:r>
            <a:r>
              <a:rPr lang="en-US" sz="1800" dirty="0">
                <a:solidFill>
                  <a:srgbClr val="000000"/>
                </a:solidFill>
              </a:rPr>
              <a:t>, jessebg@mcil-mn.org</a:t>
            </a:r>
          </a:p>
          <a:p>
            <a:r>
              <a:rPr lang="en-US" sz="1800" b="1" dirty="0">
                <a:solidFill>
                  <a:srgbClr val="000000"/>
                </a:solidFill>
              </a:rPr>
              <a:t>Sarah Wendell </a:t>
            </a:r>
            <a:r>
              <a:rPr lang="en-US" sz="1800" b="1" dirty="0" err="1">
                <a:solidFill>
                  <a:srgbClr val="000000"/>
                </a:solidFill>
              </a:rPr>
              <a:t>Launderville</a:t>
            </a:r>
            <a:r>
              <a:rPr lang="en-US" sz="1800" dirty="0">
                <a:solidFill>
                  <a:srgbClr val="000000"/>
                </a:solidFill>
              </a:rPr>
              <a:t>, VT Center for Independent Living, slaunderville@vcil.org </a:t>
            </a:r>
          </a:p>
          <a:p>
            <a:pPr marL="0" indent="0" algn="just">
              <a:buNone/>
            </a:pPr>
            <a:endParaRPr lang="en-US" sz="2000" b="1" dirty="0">
              <a:solidFill>
                <a:srgbClr val="000000"/>
              </a:solidFill>
            </a:endParaRPr>
          </a:p>
        </p:txBody>
      </p:sp>
    </p:spTree>
    <p:extLst>
      <p:ext uri="{BB962C8B-B14F-4D97-AF65-F5344CB8AC3E}">
        <p14:creationId xmlns:p14="http://schemas.microsoft.com/office/powerpoint/2010/main" val="3999350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200" b="0" dirty="0">
                <a:solidFill>
                  <a:schemeClr val="tx1"/>
                </a:solidFill>
                <a:latin typeface="Arial Rounded MT Bold" panose="020F0704030504030204" pitchFamily="34" charset="0"/>
              </a:rPr>
              <a:t>&gt;&gt; SLIDE / DIAPOSITIVA </a:t>
            </a:r>
            <a:fld id="{734C42DE-C50E-4E5E-A32B-7D4934F4E058}" type="slidenum">
              <a:rPr lang="en-US" sz="1200" b="0">
                <a:solidFill>
                  <a:schemeClr val="tx1"/>
                </a:solidFill>
                <a:latin typeface="Arial Rounded MT Bold" panose="020F0704030504030204" pitchFamily="34" charset="0"/>
              </a:rPr>
              <a:pPr/>
              <a:t>17</a:t>
            </a:fld>
            <a:br>
              <a:rPr lang="en-US" sz="600" b="1" dirty="0">
                <a:solidFill>
                  <a:schemeClr val="bg1"/>
                </a:solidFill>
                <a:latin typeface="Verdana" panose="020B0604030504040204" pitchFamily="34" charset="0"/>
                <a:ea typeface="Verdana" panose="020B0604030504040204" pitchFamily="34" charset="0"/>
              </a:rPr>
            </a:br>
            <a:r>
              <a:rPr lang="en-US" sz="3200" b="1" dirty="0">
                <a:latin typeface="Verdana" panose="020B0604030504040204" pitchFamily="34" charset="0"/>
                <a:ea typeface="Verdana" panose="020B0604030504040204" pitchFamily="34" charset="0"/>
              </a:rPr>
              <a:t>Evaluation</a:t>
            </a:r>
            <a:endParaRPr lang="en-US" sz="2400" b="1" dirty="0">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F384B314-FA0D-8351-5C86-398010455EB9}"/>
              </a:ext>
            </a:extLst>
          </p:cNvPr>
          <p:cNvSpPr>
            <a:spLocks noGrp="1"/>
          </p:cNvSpPr>
          <p:nvPr>
            <p:ph idx="1"/>
          </p:nvPr>
        </p:nvSpPr>
        <p:spPr/>
        <p:txBody>
          <a:bodyPr>
            <a:noAutofit/>
          </a:bodyPr>
          <a:lstStyle/>
          <a:p>
            <a:pPr marL="0" indent="0">
              <a:buNone/>
            </a:pPr>
            <a:r>
              <a:rPr lang="en-US" sz="2000" dirty="0"/>
              <a:t>Directly following the webinar, you will see a short evaluation survey to complete on your screen. We appreciate your feedback! </a:t>
            </a:r>
          </a:p>
          <a:p>
            <a:pPr marL="0" indent="0">
              <a:buNone/>
            </a:pPr>
            <a:endParaRPr lang="en-US" sz="2000" dirty="0"/>
          </a:p>
          <a:p>
            <a:pPr marL="0" indent="0">
              <a:buNone/>
            </a:pPr>
            <a:r>
              <a:rPr lang="en-US" sz="2000" dirty="0"/>
              <a:t>English:</a:t>
            </a:r>
          </a:p>
          <a:p>
            <a:pPr marL="0" indent="0">
              <a:buNone/>
            </a:pPr>
            <a:r>
              <a:rPr lang="en-US" sz="2000" dirty="0">
                <a:hlinkClick r:id="rId3"/>
              </a:rPr>
              <a:t>https://uthtmc.az1.qualtrics.com/jfe/form/SV_bqJjWyDPhE0nmwC</a:t>
            </a:r>
            <a:r>
              <a:rPr lang="en-US" sz="2000" dirty="0"/>
              <a:t> </a:t>
            </a:r>
          </a:p>
          <a:p>
            <a:pPr marL="0" indent="0">
              <a:buNone/>
            </a:pPr>
            <a:endParaRPr lang="en-US" sz="2000" dirty="0"/>
          </a:p>
          <a:p>
            <a:pPr marL="0" indent="0">
              <a:buNone/>
            </a:pPr>
            <a:r>
              <a:rPr lang="es-ES" sz="2000" b="1" dirty="0">
                <a:solidFill>
                  <a:srgbClr val="C00000"/>
                </a:solidFill>
              </a:rPr>
              <a:t>Enlace de evaluación</a:t>
            </a:r>
            <a:endParaRPr lang="es-ES" sz="2000" dirty="0"/>
          </a:p>
          <a:p>
            <a:pPr marL="0" indent="0">
              <a:lnSpc>
                <a:spcPct val="100000"/>
              </a:lnSpc>
              <a:buNone/>
            </a:pPr>
            <a:r>
              <a:rPr lang="es-ES" sz="2000" dirty="0"/>
              <a:t>Inmediatamente después del seminario web, verá </a:t>
            </a:r>
            <a:br>
              <a:rPr lang="es-ES" sz="2000" dirty="0"/>
            </a:br>
            <a:r>
              <a:rPr lang="es-ES" sz="2000" dirty="0"/>
              <a:t>una breve encuesta de evaluación para completar en</a:t>
            </a:r>
            <a:br>
              <a:rPr lang="es-ES" sz="2000" dirty="0"/>
            </a:br>
            <a:r>
              <a:rPr lang="es-ES" sz="2000" dirty="0"/>
              <a:t> su pantalla. ¡Agradecemos su retroalimentación! </a:t>
            </a:r>
          </a:p>
          <a:p>
            <a:pPr marL="0" indent="0">
              <a:lnSpc>
                <a:spcPct val="100000"/>
              </a:lnSpc>
              <a:buNone/>
            </a:pPr>
            <a:endParaRPr lang="es-ES" sz="2000" dirty="0"/>
          </a:p>
          <a:p>
            <a:pPr marL="0" indent="0">
              <a:lnSpc>
                <a:spcPct val="100000"/>
              </a:lnSpc>
              <a:buNone/>
            </a:pPr>
            <a:r>
              <a:rPr lang="es-ES" sz="2000"/>
              <a:t>Enlace de evaluación en español: </a:t>
            </a:r>
            <a:r>
              <a:rPr lang="es-ES" sz="2000">
                <a:hlinkClick r:id="rId4"/>
              </a:rPr>
              <a:t>https://uthtmc.az1.qualtrics.com/jfe/form/SV_9tMEgDJuXDH2E0C</a:t>
            </a:r>
            <a:r>
              <a:rPr lang="es-ES" sz="2000"/>
              <a:t>  </a:t>
            </a:r>
            <a:endParaRPr lang="en-US" sz="2000" dirty="0"/>
          </a:p>
        </p:txBody>
      </p:sp>
      <p:pic>
        <p:nvPicPr>
          <p:cNvPr id="5" name="Picture 4" descr="QR Code for survey">
            <a:extLst>
              <a:ext uri="{FF2B5EF4-FFF2-40B4-BE49-F238E27FC236}">
                <a16:creationId xmlns:a16="http://schemas.microsoft.com/office/drawing/2014/main" id="{CAB7DA78-3A7A-A683-3249-D78CA0DF697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59976" y="3568976"/>
            <a:ext cx="1993624" cy="1993624"/>
          </a:xfrm>
          <a:prstGeom prst="rect">
            <a:avLst/>
          </a:prstGeom>
        </p:spPr>
      </p:pic>
    </p:spTree>
    <p:extLst>
      <p:ext uri="{BB962C8B-B14F-4D97-AF65-F5344CB8AC3E}">
        <p14:creationId xmlns:p14="http://schemas.microsoft.com/office/powerpoint/2010/main" val="5534638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200" b="0" dirty="0">
                <a:solidFill>
                  <a:schemeClr val="tx1"/>
                </a:solidFill>
                <a:latin typeface="Arial Rounded MT Bold" panose="020F0704030504030204" pitchFamily="34" charset="0"/>
              </a:rPr>
              <a:t>&gt;&gt; SLIDE / DIAPOSITIVA </a:t>
            </a:r>
            <a:fld id="{734C42DE-C50E-4E5E-A32B-7D4934F4E058}" type="slidenum">
              <a:rPr lang="en-US" sz="1200" b="0">
                <a:solidFill>
                  <a:schemeClr val="tx1"/>
                </a:solidFill>
                <a:latin typeface="Arial Rounded MT Bold" panose="020F0704030504030204" pitchFamily="34" charset="0"/>
              </a:rPr>
              <a:pPr/>
              <a:t>18</a:t>
            </a:fld>
            <a:br>
              <a:rPr lang="en-US" dirty="0">
                <a:latin typeface="Arial Rounded MT Bold" panose="020F0704030504030204" pitchFamily="34" charset="0"/>
              </a:rPr>
            </a:br>
            <a:r>
              <a:rPr lang="en-US" sz="3600" dirty="0">
                <a:cs typeface="Arial"/>
                <a:sym typeface="Arial"/>
              </a:rPr>
              <a:t>IL-NET Attribution</a:t>
            </a:r>
            <a:endParaRPr lang="en-US" sz="3600" b="1" dirty="0"/>
          </a:p>
        </p:txBody>
      </p:sp>
      <p:sp>
        <p:nvSpPr>
          <p:cNvPr id="3" name="Subtitle 2"/>
          <p:cNvSpPr>
            <a:spLocks noGrp="1"/>
          </p:cNvSpPr>
          <p:nvPr>
            <p:ph idx="1"/>
          </p:nvPr>
        </p:nvSpPr>
        <p:spPr>
          <a:xfrm>
            <a:off x="609600" y="1295400"/>
            <a:ext cx="9144000" cy="5486399"/>
          </a:xfrm>
        </p:spPr>
        <p:txBody>
          <a:bodyPr>
            <a:noAutofit/>
          </a:bodyPr>
          <a:lstStyle/>
          <a:p>
            <a:pPr marL="0" indent="0" fontAlgn="base">
              <a:lnSpc>
                <a:spcPct val="110000"/>
              </a:lnSpc>
              <a:buNone/>
            </a:pPr>
            <a:r>
              <a:rPr lang="en-US" sz="1800" dirty="0"/>
              <a:t>The IL-NET is supported by grant numbers 90ILTA0002 and 90ISTA0002 from the U.S. Administration for Community Living, Department of Health and Human Services, Washington, D.C. 20201. Grantees undertaking projects under government sponsorship are encouraged to express freely their findings and conclusions. Points of view or opinions do not, therefore, necessarily represent official Administration for Community Living policy.</a:t>
            </a:r>
          </a:p>
          <a:p>
            <a:pPr marL="0" indent="0" fontAlgn="base">
              <a:lnSpc>
                <a:spcPct val="110000"/>
              </a:lnSpc>
              <a:buNone/>
            </a:pPr>
            <a:endParaRPr lang="en-US" sz="1800" dirty="0"/>
          </a:p>
          <a:p>
            <a:pPr marL="0" indent="0" fontAlgn="base">
              <a:lnSpc>
                <a:spcPct val="110000"/>
              </a:lnSpc>
              <a:buNone/>
            </a:pPr>
            <a:r>
              <a:rPr lang="es-ES" sz="1800" b="1" dirty="0">
                <a:solidFill>
                  <a:srgbClr val="C00000"/>
                </a:solidFill>
              </a:rPr>
              <a:t>Atribución IL-NET</a:t>
            </a:r>
          </a:p>
          <a:p>
            <a:pPr marL="0" indent="0" fontAlgn="base">
              <a:lnSpc>
                <a:spcPct val="110000"/>
              </a:lnSpc>
              <a:buNone/>
            </a:pPr>
            <a:endParaRPr lang="es-ES" sz="1800" dirty="0"/>
          </a:p>
          <a:p>
            <a:pPr marL="0" indent="0" fontAlgn="base">
              <a:lnSpc>
                <a:spcPct val="110000"/>
              </a:lnSpc>
              <a:buNone/>
            </a:pPr>
            <a:r>
              <a:rPr lang="es-ES" sz="1800" dirty="0"/>
              <a:t>IL-NET cuenta con el respaldo de los números de subvención 90ILTA0002 y 90ISTA0002 de la Administración para la Vida Comunitaria de los EE. UU., Departamento de Salud y Servicios Humanos, Washington, D.C. 20201. Se alienta a los beneficiarios que emprenden proyectos bajo el patrocinio del gobierno a expresar libremente sus hallazgos y conclusiones. Por lo tanto, los puntos de vista u opiniones no representan necesariamente la política oficial de </a:t>
            </a:r>
            <a:r>
              <a:rPr lang="es-ES" sz="1800" dirty="0" err="1"/>
              <a:t>Administration</a:t>
            </a:r>
            <a:r>
              <a:rPr lang="es-ES" sz="1800" dirty="0"/>
              <a:t> </a:t>
            </a:r>
            <a:r>
              <a:rPr lang="es-ES" sz="1800" dirty="0" err="1"/>
              <a:t>for</a:t>
            </a:r>
            <a:r>
              <a:rPr lang="es-ES" sz="1800" dirty="0"/>
              <a:t> </a:t>
            </a:r>
            <a:r>
              <a:rPr lang="es-ES" sz="1800" dirty="0" err="1"/>
              <a:t>Community</a:t>
            </a:r>
            <a:r>
              <a:rPr lang="es-ES" sz="1800" dirty="0"/>
              <a:t> Living.</a:t>
            </a:r>
          </a:p>
          <a:p>
            <a:pPr marL="0" indent="0" fontAlgn="base">
              <a:lnSpc>
                <a:spcPct val="110000"/>
              </a:lnSpc>
              <a:buNone/>
            </a:pPr>
            <a:endParaRPr lang="en-US" sz="1800" dirty="0"/>
          </a:p>
        </p:txBody>
      </p:sp>
    </p:spTree>
    <p:extLst>
      <p:ext uri="{BB962C8B-B14F-4D97-AF65-F5344CB8AC3E}">
        <p14:creationId xmlns:p14="http://schemas.microsoft.com/office/powerpoint/2010/main" val="904287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6019800"/>
            <a:ext cx="9144000" cy="1524000"/>
          </a:xfrm>
        </p:spPr>
        <p:txBody>
          <a:bodyPr>
            <a:noAutofit/>
          </a:bodyPr>
          <a:lstStyle/>
          <a:p>
            <a:br>
              <a:rPr lang="en-US" sz="3200" b="1" dirty="0">
                <a:solidFill>
                  <a:schemeClr val="bg1">
                    <a:lumMod val="75000"/>
                  </a:schemeClr>
                </a:solidFill>
                <a:latin typeface="Arial Rounded MT Bold" panose="020F0704030504030204" pitchFamily="34" charset="0"/>
              </a:rPr>
            </a:br>
            <a:br>
              <a:rPr lang="en-US" sz="3200" b="1" dirty="0">
                <a:solidFill>
                  <a:schemeClr val="bg1">
                    <a:lumMod val="75000"/>
                  </a:schemeClr>
                </a:solidFill>
                <a:latin typeface="Arial Rounded MT Bold" panose="020F0704030504030204" pitchFamily="34" charset="0"/>
              </a:rPr>
            </a:br>
            <a:r>
              <a:rPr lang="en-US" sz="1200" b="0" dirty="0">
                <a:solidFill>
                  <a:schemeClr val="tx1"/>
                </a:solidFill>
                <a:latin typeface="Arial Rounded MT Bold" panose="020F0704030504030204" pitchFamily="34" charset="0"/>
              </a:rPr>
              <a:t>&gt;&gt; SLIDE / DIAPOSITIVA </a:t>
            </a:r>
            <a:fld id="{5B12F612-1C8C-4042-8FA2-D9D225014068}" type="slidenum">
              <a:rPr lang="en-US" sz="1200" b="0">
                <a:solidFill>
                  <a:schemeClr val="tx1"/>
                </a:solidFill>
                <a:latin typeface="Arial Rounded MT Bold" panose="020F0704030504030204" pitchFamily="34" charset="0"/>
              </a:rPr>
              <a:pPr/>
              <a:t>2</a:t>
            </a:fld>
            <a:br>
              <a:rPr lang="en-US" sz="1200" b="0" dirty="0">
                <a:solidFill>
                  <a:schemeClr val="tx1"/>
                </a:solidFill>
                <a:latin typeface="Arial Rounded MT Bold" panose="020F0704030504030204" pitchFamily="34" charset="0"/>
              </a:rPr>
            </a:br>
            <a:br>
              <a:rPr lang="en-US" sz="1200" b="1" dirty="0">
                <a:solidFill>
                  <a:schemeClr val="tx1"/>
                </a:solidFill>
                <a:latin typeface="Arial Rounded MT Bold" panose="020F0704030504030204" pitchFamily="34" charset="0"/>
              </a:rPr>
            </a:br>
            <a:r>
              <a:rPr lang="en-US" sz="3200" dirty="0"/>
              <a:t>Creating a Culture in Your CIL to Guide Mental Health Transition</a:t>
            </a:r>
            <a:br>
              <a:rPr lang="en-US" sz="3200" dirty="0">
                <a:latin typeface="Verdana" panose="020B0604030504040204" pitchFamily="34" charset="0"/>
                <a:ea typeface="Verdana" panose="020B0604030504040204" pitchFamily="34" charset="0"/>
              </a:rPr>
            </a:br>
            <a:br>
              <a:rPr lang="en-US" altLang="en-US" sz="2400" dirty="0">
                <a:latin typeface="Verdana" panose="020B0604030504040204" pitchFamily="34" charset="0"/>
                <a:ea typeface="Verdana" panose="020B0604030504040204" pitchFamily="34" charset="0"/>
                <a:cs typeface="Arial" charset="0"/>
              </a:rPr>
            </a:br>
            <a:br>
              <a:rPr lang="en-US" altLang="en-US" sz="2400" b="1" dirty="0">
                <a:solidFill>
                  <a:srgbClr val="333399"/>
                </a:solidFill>
                <a:latin typeface="Verdana" panose="020B0604030504040204" pitchFamily="34" charset="0"/>
                <a:ea typeface="Verdana" panose="020B0604030504040204" pitchFamily="34" charset="0"/>
                <a:cs typeface="Arial" charset="0"/>
              </a:rPr>
            </a:br>
            <a:r>
              <a:rPr lang="en-US" altLang="en-US" sz="3200" b="1" dirty="0">
                <a:solidFill>
                  <a:srgbClr val="333399"/>
                </a:solidFill>
                <a:cs typeface="Arial" charset="0"/>
              </a:rPr>
              <a:t>September 20, 2023</a:t>
            </a:r>
            <a:br>
              <a:rPr lang="en-US" altLang="en-US" sz="3200" b="1" dirty="0">
                <a:solidFill>
                  <a:srgbClr val="333399"/>
                </a:solidFill>
                <a:cs typeface="Arial" charset="0"/>
              </a:rPr>
            </a:br>
            <a:br>
              <a:rPr lang="en-US" altLang="en-US" sz="3200" dirty="0">
                <a:cs typeface="Arial" charset="0"/>
              </a:rPr>
            </a:br>
            <a:r>
              <a:rPr lang="es-ES" altLang="en-US" sz="3200" dirty="0">
                <a:solidFill>
                  <a:srgbClr val="C00000"/>
                </a:solidFill>
                <a:cs typeface="Arial" charset="0"/>
              </a:rPr>
              <a:t>Creando una Cultura en su CIL para Guiar la Transición de la Salud Mental</a:t>
            </a:r>
            <a:br>
              <a:rPr lang="es-ES" altLang="en-US" sz="3200" dirty="0">
                <a:solidFill>
                  <a:srgbClr val="C00000"/>
                </a:solidFill>
                <a:cs typeface="Arial" charset="0"/>
              </a:rPr>
            </a:br>
            <a:br>
              <a:rPr lang="es-ES" altLang="en-US" sz="3200" dirty="0">
                <a:solidFill>
                  <a:srgbClr val="C00000"/>
                </a:solidFill>
                <a:cs typeface="Arial" charset="0"/>
              </a:rPr>
            </a:br>
            <a:r>
              <a:rPr lang="es-ES" altLang="en-US" sz="3200" dirty="0">
                <a:solidFill>
                  <a:srgbClr val="C00000"/>
                </a:solidFill>
                <a:cs typeface="Arial" charset="0"/>
              </a:rPr>
              <a:t>Septiembre 20, 2023</a:t>
            </a:r>
            <a:br>
              <a:rPr lang="en-US" altLang="en-US" sz="3200" dirty="0">
                <a:latin typeface="Verdana" panose="020B0604030504040204" pitchFamily="34" charset="0"/>
                <a:ea typeface="Verdana" panose="020B0604030504040204" pitchFamily="34" charset="0"/>
              </a:rPr>
            </a:br>
            <a:br>
              <a:rPr lang="en-US" altLang="en-US" sz="3200" dirty="0">
                <a:latin typeface="Verdana" panose="020B0604030504040204" pitchFamily="34" charset="0"/>
                <a:ea typeface="Verdana" panose="020B0604030504040204" pitchFamily="34" charset="0"/>
              </a:rPr>
            </a:br>
            <a:br>
              <a:rPr lang="en-US" altLang="en-US" sz="3200" dirty="0"/>
            </a:br>
            <a:br>
              <a:rPr lang="es-ES" altLang="en-US" sz="3200" dirty="0"/>
            </a:br>
            <a:br>
              <a:rPr lang="es-ES" altLang="en-US" sz="3200" dirty="0"/>
            </a:br>
            <a:endParaRPr lang="en-US"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855368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br>
              <a:rPr lang="en-US" sz="3200" b="1" dirty="0">
                <a:solidFill>
                  <a:schemeClr val="bg1">
                    <a:lumMod val="75000"/>
                  </a:schemeClr>
                </a:solidFill>
                <a:latin typeface="Arial Rounded MT Bold" panose="020F0704030504030204" pitchFamily="34" charset="0"/>
              </a:rPr>
            </a:br>
            <a:br>
              <a:rPr lang="en-US" sz="3200" b="1" dirty="0">
                <a:solidFill>
                  <a:schemeClr val="bg1">
                    <a:lumMod val="75000"/>
                  </a:schemeClr>
                </a:solidFill>
                <a:latin typeface="Arial Rounded MT Bold" panose="020F0704030504030204" pitchFamily="34" charset="0"/>
              </a:rPr>
            </a:br>
            <a:r>
              <a:rPr lang="en-US" sz="1200" b="0" dirty="0">
                <a:solidFill>
                  <a:schemeClr val="tx1"/>
                </a:solidFill>
                <a:latin typeface="Arial Rounded MT Bold" panose="020F0704030504030204" pitchFamily="34" charset="0"/>
              </a:rPr>
              <a:t>&gt;&gt; SLIDE / DIAPOSITIVA </a:t>
            </a:r>
            <a:fld id="{734C42DE-C50E-4E5E-A32B-7D4934F4E058}" type="slidenum">
              <a:rPr lang="en-US" sz="1200" b="0" smtClean="0">
                <a:solidFill>
                  <a:schemeClr val="tx1"/>
                </a:solidFill>
                <a:latin typeface="Arial Rounded MT Bold" panose="020F0704030504030204" pitchFamily="34" charset="0"/>
              </a:rPr>
              <a:pPr/>
              <a:t>3</a:t>
            </a:fld>
            <a:br>
              <a:rPr lang="en-US" sz="3200" dirty="0">
                <a:latin typeface="Verdana" panose="020B0604030504040204" pitchFamily="34" charset="0"/>
                <a:ea typeface="Verdana" panose="020B0604030504040204" pitchFamily="34" charset="0"/>
              </a:rPr>
            </a:br>
            <a:r>
              <a:rPr lang="en-US" altLang="en-US" sz="3200" dirty="0">
                <a:cs typeface="Arial" charset="0"/>
              </a:rPr>
              <a:t>Training P</a:t>
            </a:r>
            <a:r>
              <a:rPr lang="en-US" sz="3200" dirty="0">
                <a:latin typeface="Verdana" panose="020B0604030504040204" pitchFamily="34" charset="0"/>
                <a:ea typeface="Verdana" panose="020B0604030504040204" pitchFamily="34" charset="0"/>
              </a:rPr>
              <a:t>resented by IL-NET:</a:t>
            </a:r>
            <a:br>
              <a:rPr lang="en-US" altLang="en-US" sz="2400" dirty="0">
                <a:latin typeface="Verdana" panose="020B0604030504040204" pitchFamily="34" charset="0"/>
                <a:ea typeface="Verdana" panose="020B0604030504040204" pitchFamily="34" charset="0"/>
                <a:cs typeface="Arial" charset="0"/>
              </a:rPr>
            </a:br>
            <a:br>
              <a:rPr lang="en-US" altLang="en-US" sz="2400" dirty="0">
                <a:latin typeface="Verdana" panose="020B0604030504040204" pitchFamily="34" charset="0"/>
                <a:ea typeface="Verdana" panose="020B0604030504040204" pitchFamily="34" charset="0"/>
                <a:cs typeface="Arial" charset="0"/>
              </a:rPr>
            </a:br>
            <a:br>
              <a:rPr lang="en-US" altLang="en-US" sz="2400" b="1" dirty="0">
                <a:solidFill>
                  <a:srgbClr val="333399"/>
                </a:solidFill>
                <a:latin typeface="Verdana" panose="020B0604030504040204" pitchFamily="34" charset="0"/>
                <a:ea typeface="Verdana" panose="020B0604030504040204" pitchFamily="34" charset="0"/>
                <a:cs typeface="Arial" charset="0"/>
              </a:rPr>
            </a:br>
            <a:endParaRPr lang="en-US" sz="3200" dirty="0">
              <a:latin typeface="Verdana" panose="020B0604030504040204" pitchFamily="34" charset="0"/>
              <a:ea typeface="Verdana" panose="020B0604030504040204" pitchFamily="34" charset="0"/>
            </a:endParaRPr>
          </a:p>
        </p:txBody>
      </p:sp>
      <p:sp>
        <p:nvSpPr>
          <p:cNvPr id="7" name="Content Placeholder 6">
            <a:extLst>
              <a:ext uri="{FF2B5EF4-FFF2-40B4-BE49-F238E27FC236}">
                <a16:creationId xmlns:a16="http://schemas.microsoft.com/office/drawing/2014/main" id="{8F8A34FA-5A16-82B5-71A5-B5E0DA19A42C}"/>
              </a:ext>
            </a:extLst>
          </p:cNvPr>
          <p:cNvSpPr>
            <a:spLocks noGrp="1"/>
          </p:cNvSpPr>
          <p:nvPr>
            <p:ph idx="1"/>
          </p:nvPr>
        </p:nvSpPr>
        <p:spPr/>
        <p:txBody>
          <a:bodyPr>
            <a:normAutofit/>
          </a:bodyPr>
          <a:lstStyle/>
          <a:p>
            <a:pPr marL="0" indent="0">
              <a:buNone/>
            </a:pPr>
            <a:r>
              <a:rPr lang="en-US" sz="2000" b="0" i="0" u="none" strike="noStrike" dirty="0">
                <a:solidFill>
                  <a:srgbClr val="000000"/>
                </a:solidFill>
                <a:effectLst/>
              </a:rPr>
              <a:t>The IL-NET National Training and Technical Assistance (</a:t>
            </a:r>
            <a:r>
              <a:rPr lang="en-US" sz="2000" b="0" i="0" u="none" strike="noStrike" dirty="0" err="1">
                <a:solidFill>
                  <a:srgbClr val="000000"/>
                </a:solidFill>
                <a:effectLst/>
              </a:rPr>
              <a:t>T&amp;TA</a:t>
            </a:r>
            <a:r>
              <a:rPr lang="en-US" sz="2000" b="0" i="0" u="none" strike="noStrike" dirty="0">
                <a:solidFill>
                  <a:srgbClr val="000000"/>
                </a:solidFill>
                <a:effectLst/>
              </a:rPr>
              <a:t>) Center for Independent Living is operated by </a:t>
            </a:r>
            <a:r>
              <a:rPr lang="en-US" sz="2000" b="0" i="0" u="none" strike="noStrike" dirty="0" err="1">
                <a:solidFill>
                  <a:srgbClr val="000000"/>
                </a:solidFill>
                <a:effectLst/>
              </a:rPr>
              <a:t>ILRU</a:t>
            </a:r>
            <a:r>
              <a:rPr lang="en-US" sz="2000" b="0" i="0" u="none" strike="noStrike" dirty="0">
                <a:solidFill>
                  <a:srgbClr val="000000"/>
                </a:solidFill>
                <a:effectLst/>
              </a:rPr>
              <a:t> (Independent Living Research Utilization). </a:t>
            </a:r>
          </a:p>
          <a:p>
            <a:pPr marL="0" indent="0">
              <a:buNone/>
            </a:pPr>
            <a:r>
              <a:rPr lang="en-US" sz="2000" b="0" i="0" u="none" strike="noStrike" dirty="0">
                <a:solidFill>
                  <a:srgbClr val="000000"/>
                </a:solidFill>
                <a:effectLst/>
              </a:rPr>
              <a:t>The IL-NET T&amp;TA Center provides training and technical assistance to centers for independent living, statewide independent living councils, and designated state entities.</a:t>
            </a:r>
          </a:p>
          <a:p>
            <a:pPr marL="0" indent="0">
              <a:buNone/>
            </a:pPr>
            <a:endParaRPr lang="en-US" sz="2000" dirty="0">
              <a:solidFill>
                <a:srgbClr val="000000"/>
              </a:solidFill>
            </a:endParaRPr>
          </a:p>
          <a:p>
            <a:pPr marL="0" indent="0">
              <a:buNone/>
            </a:pPr>
            <a:r>
              <a:rPr lang="es-ES" sz="2000" b="1" dirty="0">
                <a:solidFill>
                  <a:srgbClr val="C00000"/>
                </a:solidFill>
              </a:rPr>
              <a:t>Capacitación presentada por IL-NET: </a:t>
            </a:r>
          </a:p>
          <a:p>
            <a:pPr marL="0" indent="0">
              <a:buNone/>
            </a:pPr>
            <a:endParaRPr lang="es-ES" sz="2000" dirty="0"/>
          </a:p>
          <a:p>
            <a:pPr marL="0" indent="0">
              <a:buNone/>
            </a:pPr>
            <a:r>
              <a:rPr lang="es-ES" sz="2000" dirty="0"/>
              <a:t>El Centro Nacional de Capacitación y Asistencia Técnica (T&amp;TA) para la Vida Independiente de IL-NET es operado por ILRU (Utilización de Investigación de Vida Independiente). </a:t>
            </a:r>
          </a:p>
          <a:p>
            <a:pPr marL="0" indent="0">
              <a:buNone/>
            </a:pPr>
            <a:r>
              <a:rPr lang="es-ES" sz="2000" dirty="0"/>
              <a:t>El Centro IL-NET T&amp;TA proporciona capacitación y asistencia técnica a centros para la vida independiente, consejos estatales de vida independiente y entidades estatales designadas.</a:t>
            </a:r>
          </a:p>
          <a:p>
            <a:pPr marL="0" indent="0">
              <a:buNone/>
            </a:pPr>
            <a:endParaRPr lang="en-US" sz="2000" dirty="0"/>
          </a:p>
        </p:txBody>
      </p:sp>
    </p:spTree>
    <p:extLst>
      <p:ext uri="{BB962C8B-B14F-4D97-AF65-F5344CB8AC3E}">
        <p14:creationId xmlns:p14="http://schemas.microsoft.com/office/powerpoint/2010/main" val="453831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200" b="0" dirty="0">
                <a:solidFill>
                  <a:schemeClr val="tx1"/>
                </a:solidFill>
                <a:latin typeface="Arial Rounded MT Bold" panose="020F0704030504030204" pitchFamily="34" charset="0"/>
              </a:rPr>
              <a:t>&gt;&gt; SLIDE / DIAPOSITIVA </a:t>
            </a:r>
            <a:fld id="{3D463472-36BD-4CF6-B188-D29D9C6DE56C}" type="slidenum">
              <a:rPr lang="en-US" sz="1200" b="0" smtClean="0">
                <a:solidFill>
                  <a:schemeClr val="tx1"/>
                </a:solidFill>
                <a:latin typeface="Arial Rounded MT Bold" panose="020F0704030504030204" pitchFamily="34" charset="0"/>
              </a:rPr>
              <a:pPr/>
              <a:t>4</a:t>
            </a:fld>
            <a:br>
              <a:rPr lang="en-US" sz="600" b="1" dirty="0">
                <a:solidFill>
                  <a:schemeClr val="bg1"/>
                </a:solidFill>
                <a:latin typeface="Verdana" panose="020B0604030504040204" pitchFamily="34" charset="0"/>
                <a:ea typeface="Verdana" panose="020B0604030504040204" pitchFamily="34" charset="0"/>
              </a:rPr>
            </a:br>
            <a:r>
              <a:rPr lang="en-US" sz="3200" dirty="0">
                <a:latin typeface="Verdana" panose="020B0604030504040204" pitchFamily="34" charset="0"/>
                <a:ea typeface="Verdana" panose="020B0604030504040204" pitchFamily="34" charset="0"/>
              </a:rPr>
              <a:t>What You Will Learn Today</a:t>
            </a:r>
            <a:endParaRPr lang="en-US" sz="2400" b="1" dirty="0">
              <a:solidFill>
                <a:srgbClr val="333399"/>
              </a:solidFill>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F384B314-FA0D-8351-5C86-398010455EB9}"/>
              </a:ext>
            </a:extLst>
          </p:cNvPr>
          <p:cNvSpPr>
            <a:spLocks noGrp="1"/>
          </p:cNvSpPr>
          <p:nvPr>
            <p:ph idx="1"/>
          </p:nvPr>
        </p:nvSpPr>
        <p:spPr/>
        <p:txBody>
          <a:bodyPr>
            <a:noAutofit/>
          </a:bodyPr>
          <a:lstStyle/>
          <a:p>
            <a:pPr fontAlgn="base"/>
            <a:r>
              <a:rPr lang="en-US" sz="1800" dirty="0"/>
              <a:t>Identify strategies to create a CIL culture that supports mental health transitions.</a:t>
            </a:r>
          </a:p>
          <a:p>
            <a:pPr fontAlgn="base"/>
            <a:r>
              <a:rPr lang="en-US" sz="1800" dirty="0"/>
              <a:t>Understand how your CIL culture surrounding mental health can influence mental health transitions.</a:t>
            </a:r>
          </a:p>
          <a:p>
            <a:pPr fontAlgn="base"/>
            <a:r>
              <a:rPr lang="en-US" sz="1800" dirty="0"/>
              <a:t>Identify best practices for working with your CIL Staff to grow your programs and work with mental health transitions.</a:t>
            </a:r>
          </a:p>
          <a:p>
            <a:pPr fontAlgn="base"/>
            <a:endParaRPr lang="en-US" sz="1800" b="1" dirty="0">
              <a:solidFill>
                <a:srgbClr val="C00000"/>
              </a:solidFill>
            </a:endParaRPr>
          </a:p>
          <a:p>
            <a:pPr marL="0" indent="0" fontAlgn="base">
              <a:buNone/>
            </a:pPr>
            <a:r>
              <a:rPr lang="es-ES" sz="1800" b="1" dirty="0">
                <a:solidFill>
                  <a:srgbClr val="C00000"/>
                </a:solidFill>
              </a:rPr>
              <a:t>Lo Que Aprenderás Hoy</a:t>
            </a:r>
          </a:p>
          <a:p>
            <a:pPr fontAlgn="base"/>
            <a:endParaRPr lang="es-ES" sz="1800" dirty="0"/>
          </a:p>
          <a:p>
            <a:pPr fontAlgn="base"/>
            <a:r>
              <a:rPr lang="es-ES" sz="1800" dirty="0"/>
              <a:t>Identificar estrategias para crear una cultura CIL que apoye las transiciones de salud mental.</a:t>
            </a:r>
          </a:p>
          <a:p>
            <a:pPr fontAlgn="base"/>
            <a:r>
              <a:rPr lang="es-ES" sz="1800" dirty="0"/>
              <a:t>Comprender cómo su cultura CIL en torno a la salud mental puede influir en las transiciones de salud mental.</a:t>
            </a:r>
          </a:p>
          <a:p>
            <a:pPr fontAlgn="base"/>
            <a:r>
              <a:rPr lang="es-ES" sz="1800" dirty="0"/>
              <a:t>Identificar las mejores prácticas para trabajar con su personal de CIL para hacer crecer sus programas y trabajar con transiciones de salud mental.</a:t>
            </a:r>
          </a:p>
          <a:p>
            <a:pPr fontAlgn="base"/>
            <a:endParaRPr lang="es-ES" sz="1800" b="1" dirty="0">
              <a:solidFill>
                <a:srgbClr val="C00000"/>
              </a:solidFill>
            </a:endParaRPr>
          </a:p>
          <a:p>
            <a:pPr marL="0" indent="0" fontAlgn="base">
              <a:buNone/>
            </a:pPr>
            <a:endParaRPr lang="en-US" sz="1800" dirty="0"/>
          </a:p>
          <a:p>
            <a:pPr marL="457200" indent="-457200">
              <a:lnSpc>
                <a:spcPct val="100000"/>
              </a:lnSpc>
              <a:buFont typeface="+mj-lt"/>
              <a:buAutoNum type="arabicPeriod"/>
            </a:pPr>
            <a:endParaRPr lang="en-US" sz="1800" dirty="0"/>
          </a:p>
          <a:p>
            <a:pPr marL="457200" indent="-457200">
              <a:lnSpc>
                <a:spcPct val="100000"/>
              </a:lnSpc>
              <a:buFont typeface="+mj-lt"/>
              <a:buAutoNum type="arabicPeriod"/>
            </a:pPr>
            <a:endParaRPr lang="en-US" sz="1800" dirty="0"/>
          </a:p>
        </p:txBody>
      </p:sp>
    </p:spTree>
    <p:extLst>
      <p:ext uri="{BB962C8B-B14F-4D97-AF65-F5344CB8AC3E}">
        <p14:creationId xmlns:p14="http://schemas.microsoft.com/office/powerpoint/2010/main" val="803252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200" b="0" dirty="0">
                <a:solidFill>
                  <a:schemeClr val="tx1"/>
                </a:solidFill>
                <a:latin typeface="Arial Rounded MT Bold" panose="020F0704030504030204" pitchFamily="34" charset="0"/>
              </a:rPr>
              <a:t>&gt;&gt; SLIDE / DIAPOSITIVA </a:t>
            </a:r>
            <a:fld id="{3D463472-36BD-4CF6-B188-D29D9C6DE56C}" type="slidenum">
              <a:rPr lang="en-US" sz="1200" b="0" smtClean="0">
                <a:solidFill>
                  <a:schemeClr val="tx1"/>
                </a:solidFill>
                <a:latin typeface="Arial Rounded MT Bold" panose="020F0704030504030204" pitchFamily="34" charset="0"/>
              </a:rPr>
              <a:pPr/>
              <a:t>5</a:t>
            </a:fld>
            <a:br>
              <a:rPr lang="en-US" sz="600" b="1" dirty="0">
                <a:solidFill>
                  <a:schemeClr val="bg1"/>
                </a:solidFill>
                <a:latin typeface="Verdana" panose="020B0604030504040204" pitchFamily="34" charset="0"/>
                <a:ea typeface="Verdana" panose="020B0604030504040204" pitchFamily="34" charset="0"/>
              </a:rPr>
            </a:br>
            <a:r>
              <a:rPr lang="en-US" sz="3200" dirty="0">
                <a:latin typeface="Verdana" panose="020B0604030504040204" pitchFamily="34" charset="0"/>
                <a:ea typeface="Verdana" panose="020B0604030504040204" pitchFamily="34" charset="0"/>
              </a:rPr>
              <a:t>Evaluation Survey</a:t>
            </a:r>
            <a:endParaRPr lang="en-US" sz="2400" b="1" dirty="0">
              <a:solidFill>
                <a:srgbClr val="333399"/>
              </a:solidFill>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F384B314-FA0D-8351-5C86-398010455EB9}"/>
              </a:ext>
            </a:extLst>
          </p:cNvPr>
          <p:cNvSpPr>
            <a:spLocks noGrp="1"/>
          </p:cNvSpPr>
          <p:nvPr>
            <p:ph idx="1"/>
          </p:nvPr>
        </p:nvSpPr>
        <p:spPr>
          <a:xfrm>
            <a:off x="692150" y="1252538"/>
            <a:ext cx="8756650" cy="5681662"/>
          </a:xfrm>
        </p:spPr>
        <p:txBody>
          <a:bodyPr>
            <a:noAutofit/>
          </a:bodyPr>
          <a:lstStyle/>
          <a:p>
            <a:pPr marL="0" indent="0">
              <a:buNone/>
            </a:pPr>
            <a:r>
              <a:rPr lang="en-US" sz="1900" dirty="0"/>
              <a:t>Your feedback on this webinar is important to us. At the end of the presentation, you will have the opportunity to complete a brief evaluation survey.</a:t>
            </a:r>
          </a:p>
          <a:p>
            <a:pPr marL="0" indent="0">
              <a:buNone/>
            </a:pPr>
            <a:r>
              <a:rPr lang="en-US" sz="1900" b="1" dirty="0"/>
              <a:t>English:</a:t>
            </a:r>
          </a:p>
          <a:p>
            <a:pPr marL="0" indent="0">
              <a:buNone/>
            </a:pPr>
            <a:r>
              <a:rPr lang="en-US" sz="1900" dirty="0">
                <a:hlinkClick r:id="rId3"/>
              </a:rPr>
              <a:t>https://uthtmc.az1.qualtrics.com/jfe/form/SV_bqJjWyDPhE0nmwC</a:t>
            </a:r>
            <a:r>
              <a:rPr lang="en-US" sz="1900" dirty="0"/>
              <a:t> </a:t>
            </a:r>
          </a:p>
          <a:p>
            <a:pPr marL="0" indent="0">
              <a:buNone/>
            </a:pPr>
            <a:endParaRPr lang="en-US" sz="1900" b="1" dirty="0"/>
          </a:p>
          <a:p>
            <a:pPr marL="0" indent="0">
              <a:lnSpc>
                <a:spcPct val="100000"/>
              </a:lnSpc>
              <a:buNone/>
            </a:pPr>
            <a:r>
              <a:rPr lang="es-ES" sz="1900" b="1" dirty="0">
                <a:solidFill>
                  <a:srgbClr val="C00000"/>
                </a:solidFill>
              </a:rPr>
              <a:t>Encuesta de Evaluación</a:t>
            </a:r>
          </a:p>
          <a:p>
            <a:pPr marL="0" indent="0">
              <a:lnSpc>
                <a:spcPct val="100000"/>
              </a:lnSpc>
              <a:buNone/>
            </a:pPr>
            <a:r>
              <a:rPr lang="es-ES" sz="1900" dirty="0"/>
              <a:t>Su retroalimentación sobre este seminario web son importantes para nosotros. Al final de la presentación, tendrá la oportunidad de completar una breve encuesta de evaluación.</a:t>
            </a:r>
          </a:p>
          <a:p>
            <a:pPr marL="0" indent="0">
              <a:lnSpc>
                <a:spcPct val="100000"/>
              </a:lnSpc>
              <a:buNone/>
            </a:pPr>
            <a:r>
              <a:rPr lang="es-ES" sz="1900" b="1" dirty="0"/>
              <a:t>Enlace de evaluación en español: </a:t>
            </a:r>
            <a:r>
              <a:rPr lang="en-US" sz="1900" dirty="0">
                <a:hlinkClick r:id="rId4"/>
              </a:rPr>
              <a:t>https://uthtmc.az1.qualtrics.com/jfe/form/SV_9tMEgDJuXDH2E0C</a:t>
            </a:r>
            <a:r>
              <a:rPr lang="en-US" sz="1900" dirty="0"/>
              <a:t> </a:t>
            </a:r>
          </a:p>
          <a:p>
            <a:pPr marL="0" indent="0">
              <a:lnSpc>
                <a:spcPct val="100000"/>
              </a:lnSpc>
              <a:buNone/>
            </a:pPr>
            <a:endParaRPr lang="es-ES" sz="1900" dirty="0"/>
          </a:p>
          <a:p>
            <a:pPr marL="0" indent="0">
              <a:lnSpc>
                <a:spcPct val="100000"/>
              </a:lnSpc>
              <a:buNone/>
            </a:pPr>
            <a:endParaRPr lang="en-US" sz="1900" dirty="0"/>
          </a:p>
        </p:txBody>
      </p:sp>
    </p:spTree>
    <p:extLst>
      <p:ext uri="{BB962C8B-B14F-4D97-AF65-F5344CB8AC3E}">
        <p14:creationId xmlns:p14="http://schemas.microsoft.com/office/powerpoint/2010/main" val="568984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200" b="0" dirty="0">
                <a:solidFill>
                  <a:schemeClr val="tx1"/>
                </a:solidFill>
                <a:latin typeface="Arial Rounded MT Bold" panose="020F0704030504030204" pitchFamily="34" charset="0"/>
              </a:rPr>
              <a:t>&gt;&gt; SLIDE / DIAPOSITIVA </a:t>
            </a:r>
            <a:fld id="{3D463472-36BD-4CF6-B188-D29D9C6DE56C}" type="slidenum">
              <a:rPr lang="en-US" sz="1200" b="0" smtClean="0">
                <a:solidFill>
                  <a:schemeClr val="tx1"/>
                </a:solidFill>
                <a:latin typeface="Arial Rounded MT Bold" panose="020F0704030504030204" pitchFamily="34" charset="0"/>
              </a:rPr>
              <a:pPr/>
              <a:t>6</a:t>
            </a:fld>
            <a:br>
              <a:rPr lang="en-US" sz="600" b="1" dirty="0">
                <a:solidFill>
                  <a:schemeClr val="bg1"/>
                </a:solidFill>
                <a:latin typeface="Verdana" panose="020B0604030504040204" pitchFamily="34" charset="0"/>
                <a:ea typeface="Verdana" panose="020B0604030504040204" pitchFamily="34" charset="0"/>
              </a:rPr>
            </a:br>
            <a:r>
              <a:rPr lang="en-US" sz="3200" b="1" dirty="0">
                <a:latin typeface="Verdana" panose="020B0604030504040204" pitchFamily="34" charset="0"/>
                <a:ea typeface="Verdana" panose="020B0604030504040204" pitchFamily="34" charset="0"/>
              </a:rPr>
              <a:t>Our Panelists</a:t>
            </a:r>
            <a:endParaRPr lang="en-US" sz="2400" b="1" dirty="0">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F384B314-FA0D-8351-5C86-398010455EB9}"/>
              </a:ext>
            </a:extLst>
          </p:cNvPr>
          <p:cNvSpPr>
            <a:spLocks noGrp="1"/>
          </p:cNvSpPr>
          <p:nvPr>
            <p:ph idx="1"/>
          </p:nvPr>
        </p:nvSpPr>
        <p:spPr>
          <a:xfrm>
            <a:off x="692150" y="1295400"/>
            <a:ext cx="8756650" cy="5237162"/>
          </a:xfrm>
        </p:spPr>
        <p:txBody>
          <a:bodyPr>
            <a:noAutofit/>
          </a:bodyPr>
          <a:lstStyle/>
          <a:p>
            <a:r>
              <a:rPr lang="en-US" sz="1600" b="1" i="0" dirty="0">
                <a:solidFill>
                  <a:srgbClr val="000000"/>
                </a:solidFill>
                <a:effectLst/>
              </a:rPr>
              <a:t>Dr. Sharon </a:t>
            </a:r>
            <a:r>
              <a:rPr lang="en-US" sz="1600" b="1" i="0" dirty="0" err="1">
                <a:solidFill>
                  <a:srgbClr val="000000"/>
                </a:solidFill>
                <a:effectLst/>
              </a:rPr>
              <a:t>McLennon</a:t>
            </a:r>
            <a:r>
              <a:rPr lang="en-US" sz="1600" b="1" i="0" dirty="0">
                <a:solidFill>
                  <a:srgbClr val="000000"/>
                </a:solidFill>
                <a:effectLst/>
              </a:rPr>
              <a:t>-Wier: </a:t>
            </a:r>
            <a:r>
              <a:rPr lang="en-US" sz="1600" i="0" dirty="0">
                <a:solidFill>
                  <a:srgbClr val="000000"/>
                </a:solidFill>
                <a:effectLst/>
              </a:rPr>
              <a:t>Executive Director, Center for Independence of the Disabled of New York (</a:t>
            </a:r>
            <a:r>
              <a:rPr lang="en-US" sz="1600" i="0" dirty="0" err="1">
                <a:solidFill>
                  <a:srgbClr val="000000"/>
                </a:solidFill>
                <a:effectLst/>
              </a:rPr>
              <a:t>CIDNY</a:t>
            </a:r>
            <a:r>
              <a:rPr lang="en-US" sz="1600" i="0" dirty="0">
                <a:solidFill>
                  <a:srgbClr val="000000"/>
                </a:solidFill>
                <a:effectLst/>
              </a:rPr>
              <a:t>)</a:t>
            </a:r>
          </a:p>
          <a:p>
            <a:r>
              <a:rPr lang="en-US" sz="1600" b="1" i="0" dirty="0">
                <a:solidFill>
                  <a:srgbClr val="000000"/>
                </a:solidFill>
                <a:effectLst/>
              </a:rPr>
              <a:t>Ann DeAngelis: </a:t>
            </a:r>
            <a:r>
              <a:rPr lang="en-US" sz="1600" i="0" dirty="0">
                <a:solidFill>
                  <a:srgbClr val="000000"/>
                </a:solidFill>
                <a:effectLst/>
              </a:rPr>
              <a:t>Mental Health Services Program Coordinator, Center for Independence of the Disabled of New York (</a:t>
            </a:r>
            <a:r>
              <a:rPr lang="en-US" sz="1600" i="0" dirty="0" err="1">
                <a:solidFill>
                  <a:srgbClr val="000000"/>
                </a:solidFill>
                <a:effectLst/>
              </a:rPr>
              <a:t>CIDNY</a:t>
            </a:r>
            <a:r>
              <a:rPr lang="en-US" sz="1600" i="0" dirty="0">
                <a:solidFill>
                  <a:srgbClr val="000000"/>
                </a:solidFill>
                <a:effectLst/>
              </a:rPr>
              <a:t>)</a:t>
            </a:r>
          </a:p>
          <a:p>
            <a:r>
              <a:rPr lang="en-US" sz="1600" b="1" i="0" dirty="0">
                <a:solidFill>
                  <a:srgbClr val="000000"/>
                </a:solidFill>
                <a:effectLst/>
              </a:rPr>
              <a:t>Jesse </a:t>
            </a:r>
            <a:r>
              <a:rPr lang="en-US" sz="1600" b="1" i="0" dirty="0" err="1">
                <a:solidFill>
                  <a:srgbClr val="000000"/>
                </a:solidFill>
                <a:effectLst/>
              </a:rPr>
              <a:t>Bethke</a:t>
            </a:r>
            <a:r>
              <a:rPr lang="en-US" sz="1600" b="1" i="0" dirty="0">
                <a:solidFill>
                  <a:srgbClr val="000000"/>
                </a:solidFill>
                <a:effectLst/>
              </a:rPr>
              <a:t> Gomez: </a:t>
            </a:r>
            <a:r>
              <a:rPr lang="en-US" sz="1600" i="0" dirty="0">
                <a:solidFill>
                  <a:srgbClr val="000000"/>
                </a:solidFill>
                <a:effectLst/>
              </a:rPr>
              <a:t>Executive Director, Metropolitan Center for Independent Living</a:t>
            </a:r>
          </a:p>
          <a:p>
            <a:r>
              <a:rPr lang="en-US" sz="1600" b="1" i="0" dirty="0">
                <a:solidFill>
                  <a:srgbClr val="000000"/>
                </a:solidFill>
                <a:effectLst/>
              </a:rPr>
              <a:t>Sarah Wendell </a:t>
            </a:r>
            <a:r>
              <a:rPr lang="en-US" sz="1600" b="1" i="0" dirty="0" err="1">
                <a:solidFill>
                  <a:srgbClr val="000000"/>
                </a:solidFill>
                <a:effectLst/>
              </a:rPr>
              <a:t>Launderville</a:t>
            </a:r>
            <a:r>
              <a:rPr lang="en-US" sz="1600" b="1" i="0" dirty="0">
                <a:solidFill>
                  <a:srgbClr val="000000"/>
                </a:solidFill>
                <a:effectLst/>
              </a:rPr>
              <a:t>: </a:t>
            </a:r>
            <a:r>
              <a:rPr lang="en-US" sz="1600" i="0" dirty="0">
                <a:solidFill>
                  <a:srgbClr val="000000"/>
                </a:solidFill>
                <a:effectLst/>
              </a:rPr>
              <a:t>Executive Director</a:t>
            </a:r>
            <a:r>
              <a:rPr lang="en-US" sz="1600" b="1" i="0" dirty="0">
                <a:solidFill>
                  <a:srgbClr val="000000"/>
                </a:solidFill>
                <a:effectLst/>
              </a:rPr>
              <a:t>, </a:t>
            </a:r>
            <a:r>
              <a:rPr lang="en-US" sz="1600" i="0" dirty="0">
                <a:solidFill>
                  <a:srgbClr val="000000"/>
                </a:solidFill>
                <a:effectLst/>
              </a:rPr>
              <a:t>VT Center for Independent Living</a:t>
            </a:r>
          </a:p>
          <a:p>
            <a:pPr marL="0" indent="0">
              <a:buNone/>
            </a:pPr>
            <a:endParaRPr lang="en-US" sz="1900" b="1" dirty="0">
              <a:solidFill>
                <a:srgbClr val="C00000"/>
              </a:solidFill>
            </a:endParaRPr>
          </a:p>
          <a:p>
            <a:pPr marL="0" indent="0">
              <a:buNone/>
            </a:pPr>
            <a:r>
              <a:rPr lang="en-US" sz="1900" b="1" dirty="0" err="1">
                <a:solidFill>
                  <a:srgbClr val="C00000"/>
                </a:solidFill>
              </a:rPr>
              <a:t>Nuestros</a:t>
            </a:r>
            <a:r>
              <a:rPr lang="en-US" sz="1900" b="1" dirty="0">
                <a:solidFill>
                  <a:srgbClr val="C00000"/>
                </a:solidFill>
              </a:rPr>
              <a:t> </a:t>
            </a:r>
            <a:r>
              <a:rPr lang="en-US" sz="1900" b="1" dirty="0" err="1">
                <a:solidFill>
                  <a:srgbClr val="C00000"/>
                </a:solidFill>
              </a:rPr>
              <a:t>Panelistas</a:t>
            </a:r>
            <a:endParaRPr lang="en-US" sz="1900" b="1" dirty="0">
              <a:solidFill>
                <a:srgbClr val="C00000"/>
              </a:solidFill>
            </a:endParaRPr>
          </a:p>
          <a:p>
            <a:r>
              <a:rPr lang="es-ES" sz="1600" b="1" dirty="0">
                <a:solidFill>
                  <a:srgbClr val="000000"/>
                </a:solidFill>
              </a:rPr>
              <a:t>Dra. Sharon </a:t>
            </a:r>
            <a:r>
              <a:rPr lang="es-ES" sz="1600" b="1" dirty="0" err="1">
                <a:solidFill>
                  <a:srgbClr val="000000"/>
                </a:solidFill>
              </a:rPr>
              <a:t>McLennon-Wier</a:t>
            </a:r>
            <a:r>
              <a:rPr lang="es-ES" sz="1600" b="1" dirty="0">
                <a:solidFill>
                  <a:srgbClr val="000000"/>
                </a:solidFill>
              </a:rPr>
              <a:t>: </a:t>
            </a:r>
            <a:r>
              <a:rPr lang="es-ES" sz="1600" dirty="0">
                <a:solidFill>
                  <a:srgbClr val="000000"/>
                </a:solidFill>
              </a:rPr>
              <a:t>Directora Ejecutiva, Centro para la Independencia de los Discapacitados de Nueva York (CIDNY)</a:t>
            </a:r>
          </a:p>
          <a:p>
            <a:r>
              <a:rPr lang="es-ES" sz="1600" b="1" dirty="0">
                <a:solidFill>
                  <a:srgbClr val="000000"/>
                </a:solidFill>
              </a:rPr>
              <a:t>Ann </a:t>
            </a:r>
            <a:r>
              <a:rPr lang="es-ES" sz="1600" b="1" dirty="0" err="1">
                <a:solidFill>
                  <a:srgbClr val="000000"/>
                </a:solidFill>
              </a:rPr>
              <a:t>DeAngelis</a:t>
            </a:r>
            <a:r>
              <a:rPr lang="es-ES" sz="1600" b="1" dirty="0">
                <a:solidFill>
                  <a:srgbClr val="000000"/>
                </a:solidFill>
              </a:rPr>
              <a:t>: </a:t>
            </a:r>
            <a:r>
              <a:rPr lang="es-ES" sz="1600" dirty="0">
                <a:solidFill>
                  <a:srgbClr val="000000"/>
                </a:solidFill>
              </a:rPr>
              <a:t>Coordinadora del Programa de Servicios de Salud Mental, Centro para la Independencia de los Discapacitados de Nueva York (CIDNY)</a:t>
            </a:r>
          </a:p>
          <a:p>
            <a:r>
              <a:rPr lang="es-ES" sz="1600" b="1" dirty="0">
                <a:solidFill>
                  <a:srgbClr val="000000"/>
                </a:solidFill>
              </a:rPr>
              <a:t>Jesse </a:t>
            </a:r>
            <a:r>
              <a:rPr lang="es-ES" sz="1600" b="1" dirty="0" err="1">
                <a:solidFill>
                  <a:srgbClr val="000000"/>
                </a:solidFill>
              </a:rPr>
              <a:t>Bethke</a:t>
            </a:r>
            <a:r>
              <a:rPr lang="es-ES" sz="1600" b="1" dirty="0">
                <a:solidFill>
                  <a:srgbClr val="000000"/>
                </a:solidFill>
              </a:rPr>
              <a:t> </a:t>
            </a:r>
            <a:r>
              <a:rPr lang="es-ES" sz="1600" b="1" dirty="0" err="1">
                <a:solidFill>
                  <a:srgbClr val="000000"/>
                </a:solidFill>
              </a:rPr>
              <a:t>Gomez</a:t>
            </a:r>
            <a:r>
              <a:rPr lang="es-ES" sz="1600" b="1" dirty="0">
                <a:solidFill>
                  <a:srgbClr val="000000"/>
                </a:solidFill>
              </a:rPr>
              <a:t>: </a:t>
            </a:r>
            <a:r>
              <a:rPr lang="es-ES" sz="1600" dirty="0">
                <a:solidFill>
                  <a:srgbClr val="000000"/>
                </a:solidFill>
              </a:rPr>
              <a:t>Director Ejecutivo, Centro Metropolitano para la Vida Independiente</a:t>
            </a:r>
          </a:p>
          <a:p>
            <a:r>
              <a:rPr lang="es-ES" sz="1600" b="1" dirty="0">
                <a:solidFill>
                  <a:srgbClr val="000000"/>
                </a:solidFill>
              </a:rPr>
              <a:t>Sarah </a:t>
            </a:r>
            <a:r>
              <a:rPr lang="es-ES" sz="1600" b="1" dirty="0" err="1">
                <a:solidFill>
                  <a:srgbClr val="000000"/>
                </a:solidFill>
              </a:rPr>
              <a:t>Wendell</a:t>
            </a:r>
            <a:r>
              <a:rPr lang="es-ES" sz="1600" b="1" dirty="0">
                <a:solidFill>
                  <a:srgbClr val="000000"/>
                </a:solidFill>
              </a:rPr>
              <a:t> </a:t>
            </a:r>
            <a:r>
              <a:rPr lang="es-ES" sz="1600" b="1" dirty="0" err="1">
                <a:solidFill>
                  <a:srgbClr val="000000"/>
                </a:solidFill>
              </a:rPr>
              <a:t>Launderville</a:t>
            </a:r>
            <a:r>
              <a:rPr lang="es-ES" sz="1600" b="1" dirty="0">
                <a:solidFill>
                  <a:srgbClr val="000000"/>
                </a:solidFill>
              </a:rPr>
              <a:t>: </a:t>
            </a:r>
            <a:r>
              <a:rPr lang="es-ES" sz="1600" dirty="0">
                <a:solidFill>
                  <a:srgbClr val="000000"/>
                </a:solidFill>
              </a:rPr>
              <a:t>Directora Ejecutiva, VT Center </a:t>
            </a:r>
            <a:r>
              <a:rPr lang="es-ES" sz="1600" dirty="0" err="1">
                <a:solidFill>
                  <a:srgbClr val="000000"/>
                </a:solidFill>
              </a:rPr>
              <a:t>for</a:t>
            </a:r>
            <a:r>
              <a:rPr lang="es-ES" sz="1600" dirty="0">
                <a:solidFill>
                  <a:srgbClr val="000000"/>
                </a:solidFill>
              </a:rPr>
              <a:t> </a:t>
            </a:r>
            <a:r>
              <a:rPr lang="es-ES" sz="1600" dirty="0" err="1">
                <a:solidFill>
                  <a:srgbClr val="000000"/>
                </a:solidFill>
              </a:rPr>
              <a:t>Independent</a:t>
            </a:r>
            <a:r>
              <a:rPr lang="es-ES" sz="1600" dirty="0">
                <a:solidFill>
                  <a:srgbClr val="000000"/>
                </a:solidFill>
              </a:rPr>
              <a:t> Living</a:t>
            </a:r>
          </a:p>
          <a:p>
            <a:pPr marL="0" indent="0" algn="l">
              <a:buNone/>
            </a:pPr>
            <a:endParaRPr lang="en-US" sz="1900" b="0" i="0" dirty="0">
              <a:solidFill>
                <a:srgbClr val="000000"/>
              </a:solidFill>
              <a:effectLst/>
            </a:endParaRPr>
          </a:p>
          <a:p>
            <a:pPr algn="l">
              <a:buFont typeface="Arial" panose="020B0604020202020204" pitchFamily="34" charset="0"/>
              <a:buChar char="•"/>
            </a:pPr>
            <a:endParaRPr lang="en-US" sz="1900" b="0" i="0" dirty="0">
              <a:solidFill>
                <a:srgbClr val="000000"/>
              </a:solidFill>
              <a:effectLst/>
            </a:endParaRPr>
          </a:p>
          <a:p>
            <a:pPr algn="l">
              <a:buFont typeface="Arial" panose="020B0604020202020204" pitchFamily="34" charset="0"/>
              <a:buChar char="•"/>
            </a:pPr>
            <a:endParaRPr lang="en-US" sz="1900" b="0" i="0" dirty="0">
              <a:solidFill>
                <a:srgbClr val="000000"/>
              </a:solidFill>
              <a:effectLst/>
            </a:endParaRPr>
          </a:p>
          <a:p>
            <a:pPr marL="457200" indent="-457200">
              <a:lnSpc>
                <a:spcPct val="100000"/>
              </a:lnSpc>
              <a:buFont typeface="+mj-lt"/>
              <a:buAutoNum type="arabicPeriod"/>
            </a:pPr>
            <a:endParaRPr lang="en-US" sz="1900" dirty="0"/>
          </a:p>
        </p:txBody>
      </p:sp>
    </p:spTree>
    <p:extLst>
      <p:ext uri="{BB962C8B-B14F-4D97-AF65-F5344CB8AC3E}">
        <p14:creationId xmlns:p14="http://schemas.microsoft.com/office/powerpoint/2010/main" val="2497685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200" b="0" dirty="0">
                <a:solidFill>
                  <a:schemeClr val="tx1"/>
                </a:solidFill>
                <a:latin typeface="Arial Rounded MT Bold" panose="020F0704030504030204" pitchFamily="34" charset="0"/>
              </a:rPr>
              <a:t>&gt;&gt; SLIDE / </a:t>
            </a:r>
            <a:r>
              <a:rPr lang="en-US" sz="1200" b="0" dirty="0" err="1">
                <a:solidFill>
                  <a:schemeClr val="tx1"/>
                </a:solidFill>
                <a:latin typeface="Arial Rounded MT Bold" panose="020F0704030504030204" pitchFamily="34" charset="0"/>
              </a:rPr>
              <a:t>DIAPOSITIVA</a:t>
            </a:r>
            <a:r>
              <a:rPr lang="en-US" sz="1200" b="0" dirty="0">
                <a:solidFill>
                  <a:schemeClr val="tx1"/>
                </a:solidFill>
                <a:latin typeface="Arial Rounded MT Bold" panose="020F0704030504030204" pitchFamily="34" charset="0"/>
              </a:rPr>
              <a:t> </a:t>
            </a:r>
            <a:fld id="{3D463472-36BD-4CF6-B188-D29D9C6DE56C}" type="slidenum">
              <a:rPr lang="en-US" sz="1200" b="0" smtClean="0">
                <a:solidFill>
                  <a:schemeClr val="tx1"/>
                </a:solidFill>
                <a:latin typeface="Arial Rounded MT Bold" panose="020F0704030504030204" pitchFamily="34" charset="0"/>
              </a:rPr>
              <a:pPr/>
              <a:t>7</a:t>
            </a:fld>
            <a:br>
              <a:rPr lang="en-US" sz="600" b="0" dirty="0">
                <a:solidFill>
                  <a:schemeClr val="bg1"/>
                </a:solidFill>
                <a:latin typeface="Arial Rounded MT Bold" panose="020F0704030504030204" pitchFamily="34" charset="0"/>
              </a:rPr>
            </a:br>
            <a:r>
              <a:rPr lang="en-US" sz="3200" dirty="0"/>
              <a:t>Framing the Discussion</a:t>
            </a:r>
            <a:br>
              <a:rPr lang="en-US" sz="3200" b="1" dirty="0">
                <a:solidFill>
                  <a:srgbClr val="C00000"/>
                </a:solidFill>
              </a:rPr>
            </a:br>
            <a:endParaRPr lang="en-US" sz="2400" b="1" dirty="0">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F384B314-FA0D-8351-5C86-398010455EB9}"/>
              </a:ext>
            </a:extLst>
          </p:cNvPr>
          <p:cNvSpPr>
            <a:spLocks noGrp="1"/>
          </p:cNvSpPr>
          <p:nvPr>
            <p:ph idx="1"/>
          </p:nvPr>
        </p:nvSpPr>
        <p:spPr/>
        <p:txBody>
          <a:bodyPr>
            <a:noAutofit/>
          </a:bodyPr>
          <a:lstStyle/>
          <a:p>
            <a:pPr marL="0" indent="0">
              <a:lnSpc>
                <a:spcPct val="100000"/>
              </a:lnSpc>
              <a:buNone/>
            </a:pPr>
            <a:r>
              <a:rPr lang="en-US" sz="2400" b="1" dirty="0"/>
              <a:t>Why is it important for CILs to care about and support the mental health and well-being of their staff and consumers? </a:t>
            </a:r>
          </a:p>
          <a:p>
            <a:pPr marL="0" indent="0">
              <a:lnSpc>
                <a:spcPct val="100000"/>
              </a:lnSpc>
              <a:buNone/>
            </a:pPr>
            <a:endParaRPr lang="es-ES" sz="2000" b="1" dirty="0">
              <a:solidFill>
                <a:srgbClr val="C00000"/>
              </a:solidFill>
            </a:endParaRPr>
          </a:p>
          <a:p>
            <a:pPr marL="0" indent="0">
              <a:lnSpc>
                <a:spcPct val="100000"/>
              </a:lnSpc>
              <a:buNone/>
            </a:pPr>
            <a:r>
              <a:rPr lang="es-ES" sz="2000" b="1" dirty="0" err="1">
                <a:solidFill>
                  <a:srgbClr val="C00000"/>
                </a:solidFill>
              </a:rPr>
              <a:t>Spanish</a:t>
            </a:r>
            <a:r>
              <a:rPr lang="es-ES" sz="2000" b="1" dirty="0">
                <a:solidFill>
                  <a:srgbClr val="C00000"/>
                </a:solidFill>
              </a:rPr>
              <a:t> </a:t>
            </a:r>
            <a:r>
              <a:rPr lang="es-ES" sz="2000" b="1" dirty="0" err="1">
                <a:solidFill>
                  <a:srgbClr val="C00000"/>
                </a:solidFill>
              </a:rPr>
              <a:t>Translation</a:t>
            </a:r>
            <a:endParaRPr lang="es-ES" sz="2000" b="1" dirty="0">
              <a:solidFill>
                <a:srgbClr val="C00000"/>
              </a:solidFill>
            </a:endParaRPr>
          </a:p>
          <a:p>
            <a:pPr marL="0" indent="0">
              <a:lnSpc>
                <a:spcPct val="100000"/>
              </a:lnSpc>
              <a:buNone/>
            </a:pPr>
            <a:endParaRPr lang="es-ES" sz="2000" dirty="0">
              <a:solidFill>
                <a:srgbClr val="000000"/>
              </a:solidFill>
            </a:endParaRPr>
          </a:p>
          <a:p>
            <a:pPr marL="0" indent="0">
              <a:lnSpc>
                <a:spcPct val="100000"/>
              </a:lnSpc>
              <a:buNone/>
            </a:pPr>
            <a:r>
              <a:rPr lang="es-ES" sz="2400" b="1" dirty="0">
                <a:solidFill>
                  <a:srgbClr val="000000"/>
                </a:solidFill>
              </a:rPr>
              <a:t>¿Por qué es importante que los CIL se preocupen y apoyen la salud mental y el bienestar de su personal y consumidores? </a:t>
            </a:r>
          </a:p>
          <a:p>
            <a:pPr marL="0" indent="0">
              <a:lnSpc>
                <a:spcPct val="100000"/>
              </a:lnSpc>
              <a:buNone/>
            </a:pPr>
            <a:endParaRPr lang="es-ES" sz="2000" dirty="0">
              <a:solidFill>
                <a:srgbClr val="000000"/>
              </a:solidFill>
            </a:endParaRPr>
          </a:p>
          <a:p>
            <a:pPr marL="0" indent="0">
              <a:lnSpc>
                <a:spcPct val="100000"/>
              </a:lnSpc>
              <a:buNone/>
            </a:pPr>
            <a:endParaRPr lang="en-US" sz="2000" dirty="0">
              <a:solidFill>
                <a:srgbClr val="000000"/>
              </a:solidFill>
            </a:endParaRPr>
          </a:p>
        </p:txBody>
      </p:sp>
    </p:spTree>
    <p:extLst>
      <p:ext uri="{BB962C8B-B14F-4D97-AF65-F5344CB8AC3E}">
        <p14:creationId xmlns:p14="http://schemas.microsoft.com/office/powerpoint/2010/main" val="40420530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200" b="0" dirty="0">
                <a:solidFill>
                  <a:schemeClr val="tx1"/>
                </a:solidFill>
                <a:latin typeface="Arial Rounded MT Bold" panose="020F0704030504030204" pitchFamily="34" charset="0"/>
              </a:rPr>
              <a:t>&gt;&gt; SLIDE / </a:t>
            </a:r>
            <a:r>
              <a:rPr lang="en-US" sz="1200" b="0" dirty="0" err="1">
                <a:solidFill>
                  <a:schemeClr val="tx1"/>
                </a:solidFill>
                <a:latin typeface="Arial Rounded MT Bold" panose="020F0704030504030204" pitchFamily="34" charset="0"/>
              </a:rPr>
              <a:t>DIAPOSITIVA</a:t>
            </a:r>
            <a:r>
              <a:rPr lang="en-US" sz="1200" b="0" dirty="0">
                <a:solidFill>
                  <a:schemeClr val="tx1"/>
                </a:solidFill>
                <a:latin typeface="Arial Rounded MT Bold" panose="020F0704030504030204" pitchFamily="34" charset="0"/>
              </a:rPr>
              <a:t> </a:t>
            </a:r>
            <a:fld id="{3D463472-36BD-4CF6-B188-D29D9C6DE56C}" type="slidenum">
              <a:rPr lang="en-US" sz="1200" b="0" smtClean="0">
                <a:solidFill>
                  <a:schemeClr val="tx1"/>
                </a:solidFill>
                <a:latin typeface="Arial Rounded MT Bold" panose="020F0704030504030204" pitchFamily="34" charset="0"/>
              </a:rPr>
              <a:pPr/>
              <a:t>8</a:t>
            </a:fld>
            <a:br>
              <a:rPr lang="en-US" sz="600" b="0" dirty="0">
                <a:solidFill>
                  <a:schemeClr val="bg1"/>
                </a:solidFill>
                <a:latin typeface="Arial Rounded MT Bold" panose="020F0704030504030204" pitchFamily="34" charset="0"/>
              </a:rPr>
            </a:br>
            <a:r>
              <a:rPr lang="en-US" sz="3200" dirty="0"/>
              <a:t>Prioritizing Mental Health</a:t>
            </a:r>
            <a:br>
              <a:rPr lang="en-US" sz="3200" b="1" dirty="0">
                <a:solidFill>
                  <a:srgbClr val="C00000"/>
                </a:solidFill>
              </a:rPr>
            </a:br>
            <a:endParaRPr lang="en-US" sz="2400" b="1" dirty="0">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F384B314-FA0D-8351-5C86-398010455EB9}"/>
              </a:ext>
            </a:extLst>
          </p:cNvPr>
          <p:cNvSpPr>
            <a:spLocks noGrp="1"/>
          </p:cNvSpPr>
          <p:nvPr>
            <p:ph idx="1"/>
          </p:nvPr>
        </p:nvSpPr>
        <p:spPr/>
        <p:txBody>
          <a:bodyPr>
            <a:noAutofit/>
          </a:bodyPr>
          <a:lstStyle/>
          <a:p>
            <a:pPr marL="0" indent="0">
              <a:lnSpc>
                <a:spcPct val="100000"/>
              </a:lnSpc>
              <a:buNone/>
            </a:pPr>
            <a:r>
              <a:rPr lang="en-US" sz="2300" b="1" dirty="0"/>
              <a:t>Describe how your CIL prioritizes the mental health and well-being of its staff and consumers. Provide a few specific examples of how it respects and supports the opinions and lived experiences of staff and consumers with mental health disabilities. </a:t>
            </a:r>
            <a:endParaRPr lang="es-ES" sz="2300" b="1" dirty="0">
              <a:solidFill>
                <a:srgbClr val="C00000"/>
              </a:solidFill>
            </a:endParaRPr>
          </a:p>
          <a:p>
            <a:pPr marL="0" indent="0">
              <a:lnSpc>
                <a:spcPct val="100000"/>
              </a:lnSpc>
              <a:buNone/>
            </a:pPr>
            <a:endParaRPr lang="es-ES" sz="2000" b="1" dirty="0">
              <a:solidFill>
                <a:srgbClr val="C00000"/>
              </a:solidFill>
            </a:endParaRPr>
          </a:p>
          <a:p>
            <a:pPr marL="0" indent="0">
              <a:lnSpc>
                <a:spcPct val="100000"/>
              </a:lnSpc>
              <a:buNone/>
            </a:pPr>
            <a:r>
              <a:rPr lang="es-ES" sz="2000" b="1" dirty="0">
                <a:solidFill>
                  <a:srgbClr val="C00000"/>
                </a:solidFill>
              </a:rPr>
              <a:t>Priorizar la salud mental</a:t>
            </a:r>
            <a:endParaRPr lang="es-ES" sz="2000" dirty="0">
              <a:solidFill>
                <a:srgbClr val="000000"/>
              </a:solidFill>
            </a:endParaRPr>
          </a:p>
          <a:p>
            <a:pPr marL="0" indent="0">
              <a:lnSpc>
                <a:spcPct val="100000"/>
              </a:lnSpc>
              <a:buNone/>
            </a:pPr>
            <a:r>
              <a:rPr lang="es-ES" sz="2300" b="1" dirty="0">
                <a:solidFill>
                  <a:srgbClr val="000000"/>
                </a:solidFill>
              </a:rPr>
              <a:t>Describa cómo su CIL prioriza la salud mental y el bienestar de su personal y consumidores. Proporcione algunos ejemplos específicos de cómo respeta y apoya las opiniones y experiencias vividas del personal y los consumidores con discapacidades de salud mental. </a:t>
            </a:r>
          </a:p>
          <a:p>
            <a:pPr marL="0" indent="0">
              <a:lnSpc>
                <a:spcPct val="100000"/>
              </a:lnSpc>
              <a:buNone/>
            </a:pPr>
            <a:endParaRPr lang="es-ES" sz="2000" dirty="0">
              <a:solidFill>
                <a:srgbClr val="000000"/>
              </a:solidFill>
            </a:endParaRPr>
          </a:p>
          <a:p>
            <a:pPr marL="0" indent="0">
              <a:lnSpc>
                <a:spcPct val="100000"/>
              </a:lnSpc>
              <a:buNone/>
            </a:pPr>
            <a:endParaRPr lang="en-US" sz="2000" dirty="0">
              <a:solidFill>
                <a:srgbClr val="000000"/>
              </a:solidFill>
            </a:endParaRPr>
          </a:p>
        </p:txBody>
      </p:sp>
    </p:spTree>
    <p:extLst>
      <p:ext uri="{BB962C8B-B14F-4D97-AF65-F5344CB8AC3E}">
        <p14:creationId xmlns:p14="http://schemas.microsoft.com/office/powerpoint/2010/main" val="2956018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1200" b="0" dirty="0">
                <a:solidFill>
                  <a:schemeClr val="tx1"/>
                </a:solidFill>
                <a:latin typeface="Arial Rounded MT Bold" panose="020F0704030504030204" pitchFamily="34" charset="0"/>
              </a:rPr>
              <a:t>&gt;&gt; SLIDE / </a:t>
            </a:r>
            <a:r>
              <a:rPr lang="en-US" sz="1200" b="0" dirty="0" err="1">
                <a:solidFill>
                  <a:schemeClr val="tx1"/>
                </a:solidFill>
                <a:latin typeface="Arial Rounded MT Bold" panose="020F0704030504030204" pitchFamily="34" charset="0"/>
              </a:rPr>
              <a:t>DIAPOSITIVA</a:t>
            </a:r>
            <a:r>
              <a:rPr lang="en-US" sz="1200" b="0" dirty="0">
                <a:solidFill>
                  <a:schemeClr val="tx1"/>
                </a:solidFill>
                <a:latin typeface="Arial Rounded MT Bold" panose="020F0704030504030204" pitchFamily="34" charset="0"/>
              </a:rPr>
              <a:t> </a:t>
            </a:r>
            <a:fld id="{3D463472-36BD-4CF6-B188-D29D9C6DE56C}" type="slidenum">
              <a:rPr lang="en-US" sz="1200" b="0" smtClean="0">
                <a:solidFill>
                  <a:schemeClr val="tx1"/>
                </a:solidFill>
                <a:latin typeface="Arial Rounded MT Bold" panose="020F0704030504030204" pitchFamily="34" charset="0"/>
              </a:rPr>
              <a:pPr/>
              <a:t>9</a:t>
            </a:fld>
            <a:br>
              <a:rPr lang="en-US" sz="600" b="0" dirty="0">
                <a:solidFill>
                  <a:schemeClr val="bg1"/>
                </a:solidFill>
                <a:latin typeface="Arial Rounded MT Bold" panose="020F0704030504030204" pitchFamily="34" charset="0"/>
              </a:rPr>
            </a:br>
            <a:r>
              <a:rPr lang="en-US" sz="3200" dirty="0"/>
              <a:t>Values Alignment</a:t>
            </a:r>
            <a:br>
              <a:rPr lang="en-US" sz="3200" b="1" dirty="0">
                <a:solidFill>
                  <a:srgbClr val="C00000"/>
                </a:solidFill>
              </a:rPr>
            </a:br>
            <a:endParaRPr lang="en-US" sz="2400" b="1" dirty="0">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F384B314-FA0D-8351-5C86-398010455EB9}"/>
              </a:ext>
            </a:extLst>
          </p:cNvPr>
          <p:cNvSpPr>
            <a:spLocks noGrp="1"/>
          </p:cNvSpPr>
          <p:nvPr>
            <p:ph idx="1"/>
          </p:nvPr>
        </p:nvSpPr>
        <p:spPr/>
        <p:txBody>
          <a:bodyPr>
            <a:noAutofit/>
          </a:bodyPr>
          <a:lstStyle/>
          <a:p>
            <a:pPr marL="0" indent="0">
              <a:lnSpc>
                <a:spcPct val="100000"/>
              </a:lnSpc>
              <a:buNone/>
            </a:pPr>
            <a:r>
              <a:rPr lang="en-US" sz="2400" b="1" dirty="0"/>
              <a:t>What values / guiding principles of your CIL align with a culture supportive of the mental health and well-being of your staff and consumers?</a:t>
            </a:r>
          </a:p>
          <a:p>
            <a:pPr marL="0" indent="0">
              <a:lnSpc>
                <a:spcPct val="100000"/>
              </a:lnSpc>
              <a:buNone/>
            </a:pPr>
            <a:endParaRPr lang="en-US" sz="2400" b="1" dirty="0">
              <a:solidFill>
                <a:srgbClr val="C00000"/>
              </a:solidFill>
            </a:endParaRPr>
          </a:p>
          <a:p>
            <a:pPr marL="0" indent="0">
              <a:lnSpc>
                <a:spcPct val="100000"/>
              </a:lnSpc>
              <a:buNone/>
            </a:pPr>
            <a:r>
              <a:rPr lang="es-ES" sz="2000" b="1" dirty="0">
                <a:solidFill>
                  <a:srgbClr val="C00000"/>
                </a:solidFill>
              </a:rPr>
              <a:t>Alineación de Valores</a:t>
            </a:r>
          </a:p>
          <a:p>
            <a:pPr marL="0" indent="0">
              <a:lnSpc>
                <a:spcPct val="100000"/>
              </a:lnSpc>
              <a:buNone/>
            </a:pPr>
            <a:endParaRPr lang="es-ES" sz="2000" dirty="0">
              <a:solidFill>
                <a:srgbClr val="000000"/>
              </a:solidFill>
            </a:endParaRPr>
          </a:p>
          <a:p>
            <a:pPr marL="0" indent="0">
              <a:lnSpc>
                <a:spcPct val="100000"/>
              </a:lnSpc>
              <a:buNone/>
            </a:pPr>
            <a:r>
              <a:rPr lang="es-ES" sz="2400" b="1" dirty="0">
                <a:solidFill>
                  <a:srgbClr val="000000"/>
                </a:solidFill>
              </a:rPr>
              <a:t>¿Qué valores / principios rectores de su CIL se alinean con una cultura que apoya la salud mental y el bienestar de su personal y consumidores?</a:t>
            </a:r>
          </a:p>
          <a:p>
            <a:pPr marL="0" indent="0">
              <a:lnSpc>
                <a:spcPct val="100000"/>
              </a:lnSpc>
              <a:buNone/>
            </a:pPr>
            <a:endParaRPr lang="en-US" sz="2000" dirty="0">
              <a:solidFill>
                <a:srgbClr val="000000"/>
              </a:solidFill>
            </a:endParaRPr>
          </a:p>
        </p:txBody>
      </p:sp>
    </p:spTree>
    <p:extLst>
      <p:ext uri="{BB962C8B-B14F-4D97-AF65-F5344CB8AC3E}">
        <p14:creationId xmlns:p14="http://schemas.microsoft.com/office/powerpoint/2010/main" val="302815765"/>
      </p:ext>
    </p:extLst>
  </p:cSld>
  <p:clrMapOvr>
    <a:masterClrMapping/>
  </p:clrMapOvr>
</p:sld>
</file>

<file path=ppt/theme/theme1.xml><?xml version="1.0" encoding="utf-8"?>
<a:theme xmlns:a="http://schemas.openxmlformats.org/drawingml/2006/main" name="SBB Cust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21456</TotalTime>
  <Words>2193</Words>
  <Application>Microsoft Office PowerPoint</Application>
  <PresentationFormat>Custom</PresentationFormat>
  <Paragraphs>158</Paragraphs>
  <Slides>18</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Arial Rounded MT Bold</vt:lpstr>
      <vt:lpstr>Calibri</vt:lpstr>
      <vt:lpstr>Verdana</vt:lpstr>
      <vt:lpstr>SBB Custom</vt:lpstr>
      <vt:lpstr>PowerPoint Presentation</vt:lpstr>
      <vt:lpstr>  &gt;&gt; SLIDE / DIAPOSITIVA 2  Creating a Culture in Your CIL to Guide Mental Health Transition   September 20, 2023  Creando una Cultura en su CIL para Guiar la Transición de la Salud Mental  Septiembre 20, 2023     </vt:lpstr>
      <vt:lpstr>  &gt;&gt; SLIDE / DIAPOSITIVA 3 Training Presented by IL-NET:   </vt:lpstr>
      <vt:lpstr>&gt;&gt; SLIDE / DIAPOSITIVA 4 What You Will Learn Today</vt:lpstr>
      <vt:lpstr>&gt;&gt; SLIDE / DIAPOSITIVA 5 Evaluation Survey</vt:lpstr>
      <vt:lpstr>&gt;&gt; SLIDE / DIAPOSITIVA 6 Our Panelists</vt:lpstr>
      <vt:lpstr>&gt;&gt; SLIDE / DIAPOSITIVA 7 Framing the Discussion </vt:lpstr>
      <vt:lpstr>&gt;&gt; SLIDE / DIAPOSITIVA 8 Prioritizing Mental Health </vt:lpstr>
      <vt:lpstr>&gt;&gt; SLIDE / DIAPOSITIVA 9 Values Alignment </vt:lpstr>
      <vt:lpstr>&gt;&gt; SLIDE / DIAPOSITIVA 10 Evaluating Staff and Consumer Feedback  </vt:lpstr>
      <vt:lpstr>&gt;&gt; SLIDE / DIAPOSITIVA 11 Diversity, Equity and Inclusion-Beyond Compliance </vt:lpstr>
      <vt:lpstr>&gt;&gt; SLIDE / DIAPOSITIVA 12 Establishing Trust </vt:lpstr>
      <vt:lpstr>&gt;&gt; SLIDE / DIAPOSITIVA 13 CIL Culture Impacts Consumers </vt:lpstr>
      <vt:lpstr>&gt;&gt; SLIDE / DIAPOSITIVA 14 Final Words and Topics</vt:lpstr>
      <vt:lpstr>&gt;&gt; SLIDE / DIAPOSITIVA 15 Questions &amp; Discussion</vt:lpstr>
      <vt:lpstr>&gt;&gt; SLIDE / DIAPOSITIVA 16 Contact Information</vt:lpstr>
      <vt:lpstr>&gt;&gt; SLIDE / DIAPOSITIVA 17 Evaluation</vt:lpstr>
      <vt:lpstr>&gt;&gt; SLIDE / DIAPOSITIVA 18 IL-NET Attribution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eleanor</dc:creator>
  <cp:lastModifiedBy>Jenny Sichel</cp:lastModifiedBy>
  <cp:revision>320</cp:revision>
  <cp:lastPrinted>2019-11-15T16:17:43Z</cp:lastPrinted>
  <dcterms:created xsi:type="dcterms:W3CDTF">2019-06-30T15:12:08Z</dcterms:created>
  <dcterms:modified xsi:type="dcterms:W3CDTF">2023-09-20T13:03:48Z</dcterms:modified>
</cp:coreProperties>
</file>