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1138" r:id="rId2"/>
    <p:sldId id="1157" r:id="rId3"/>
    <p:sldId id="1140" r:id="rId4"/>
    <p:sldId id="395" r:id="rId5"/>
    <p:sldId id="413" r:id="rId6"/>
    <p:sldId id="401" r:id="rId7"/>
    <p:sldId id="1130" r:id="rId8"/>
    <p:sldId id="1149" r:id="rId9"/>
    <p:sldId id="1134" r:id="rId10"/>
    <p:sldId id="1133" r:id="rId11"/>
    <p:sldId id="1135" r:id="rId12"/>
    <p:sldId id="1136" r:id="rId13"/>
    <p:sldId id="1142" r:id="rId14"/>
    <p:sldId id="1159" r:id="rId15"/>
    <p:sldId id="1143" r:id="rId16"/>
    <p:sldId id="1144" r:id="rId17"/>
    <p:sldId id="1145" r:id="rId18"/>
    <p:sldId id="1147" r:id="rId19"/>
    <p:sldId id="1146" r:id="rId20"/>
    <p:sldId id="1160" r:id="rId21"/>
    <p:sldId id="1154" r:id="rId22"/>
    <p:sldId id="1148" r:id="rId23"/>
    <p:sldId id="1161" r:id="rId24"/>
    <p:sldId id="1151" r:id="rId25"/>
    <p:sldId id="1152" r:id="rId26"/>
    <p:sldId id="1162" r:id="rId27"/>
    <p:sldId id="1153" r:id="rId28"/>
    <p:sldId id="1155" r:id="rId29"/>
    <p:sldId id="259" r:id="rId30"/>
    <p:sldId id="260" r:id="rId31"/>
    <p:sldId id="261" r:id="rId32"/>
    <p:sldId id="262" r:id="rId33"/>
    <p:sldId id="263" r:id="rId34"/>
    <p:sldId id="264" r:id="rId35"/>
    <p:sldId id="265" r:id="rId36"/>
    <p:sldId id="266" r:id="rId37"/>
    <p:sldId id="267" r:id="rId38"/>
    <p:sldId id="1158" r:id="rId39"/>
    <p:sldId id="1112" r:id="rId40"/>
    <p:sldId id="1163" r:id="rId41"/>
    <p:sldId id="889" r:id="rId42"/>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09">
          <p15:clr>
            <a:srgbClr val="A4A3A4"/>
          </p15:clr>
        </p15:guide>
        <p15:guide id="4" orient="horz" pos="2976">
          <p15:clr>
            <a:srgbClr val="A4A3A4"/>
          </p15:clr>
        </p15:guide>
        <p15:guide id="5" orient="horz" pos="2957">
          <p15:clr>
            <a:srgbClr val="A4A3A4"/>
          </p15:clr>
        </p15:guide>
        <p15:guide id="6" pos="223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Carol Eubanks" initials="CE"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960" autoAdjust="0"/>
    <p:restoredTop sz="86410" autoAdjust="0"/>
  </p:normalViewPr>
  <p:slideViewPr>
    <p:cSldViewPr snapToGrid="0">
      <p:cViewPr varScale="1">
        <p:scale>
          <a:sx n="44" d="100"/>
          <a:sy n="44" d="100"/>
        </p:scale>
        <p:origin x="82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guide orient="horz" pos="2928"/>
        <p:guide pos="2208"/>
        <p:guide orient="horz" pos="2909"/>
        <p:guide orient="horz" pos="2976"/>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383" cy="469745"/>
          </a:xfrm>
          <a:prstGeom prst="rect">
            <a:avLst/>
          </a:prstGeom>
        </p:spPr>
        <p:txBody>
          <a:bodyPr vert="horz" lIns="94575" tIns="47288" rIns="94575" bIns="47288" rtlCol="0"/>
          <a:lstStyle>
            <a:lvl1pPr algn="l">
              <a:defRPr sz="1200">
                <a:latin typeface="Arial" panose="020B0604020202020204" pitchFamily="34" charset="0"/>
                <a:cs typeface="+mn-cs"/>
              </a:defRPr>
            </a:lvl1pPr>
          </a:lstStyle>
          <a:p>
            <a:pPr>
              <a:defRPr/>
            </a:pPr>
            <a:endParaRPr lang="en-US" dirty="0">
              <a:latin typeface="Calibri" panose="020F0502020204030204" pitchFamily="34" charset="0"/>
            </a:endParaRPr>
          </a:p>
        </p:txBody>
      </p:sp>
      <p:sp>
        <p:nvSpPr>
          <p:cNvPr id="3" name="Date Placeholder 2"/>
          <p:cNvSpPr>
            <a:spLocks noGrp="1"/>
          </p:cNvSpPr>
          <p:nvPr>
            <p:ph type="dt" sz="quarter" idx="1"/>
          </p:nvPr>
        </p:nvSpPr>
        <p:spPr>
          <a:xfrm>
            <a:off x="4022486" y="0"/>
            <a:ext cx="3078383" cy="469745"/>
          </a:xfrm>
          <a:prstGeom prst="rect">
            <a:avLst/>
          </a:prstGeom>
        </p:spPr>
        <p:txBody>
          <a:bodyPr vert="horz" lIns="94575" tIns="47288" rIns="94575" bIns="47288" rtlCol="0"/>
          <a:lstStyle>
            <a:lvl1pPr algn="r">
              <a:defRPr sz="1200">
                <a:latin typeface="Arial" panose="020B0604020202020204" pitchFamily="34" charset="0"/>
                <a:cs typeface="+mn-cs"/>
              </a:defRPr>
            </a:lvl1pPr>
          </a:lstStyle>
          <a:p>
            <a:pPr>
              <a:defRPr/>
            </a:pPr>
            <a:fld id="{865A7DD1-600C-42FF-9D9D-BFB743C0A4FC}" type="datetimeFigureOut">
              <a:rPr lang="en-US">
                <a:latin typeface="Calibri" panose="020F0502020204030204" pitchFamily="34" charset="0"/>
              </a:rPr>
              <a:t>10/26/2023</a:t>
            </a:fld>
            <a:endParaRPr lang="en-US" dirty="0">
              <a:latin typeface="Calibri" panose="020F0502020204030204" pitchFamily="34" charset="0"/>
            </a:endParaRPr>
          </a:p>
        </p:txBody>
      </p:sp>
      <p:sp>
        <p:nvSpPr>
          <p:cNvPr id="4" name="Footer Placeholder 3"/>
          <p:cNvSpPr>
            <a:spLocks noGrp="1"/>
          </p:cNvSpPr>
          <p:nvPr>
            <p:ph type="ftr" sz="quarter" idx="2"/>
          </p:nvPr>
        </p:nvSpPr>
        <p:spPr>
          <a:xfrm>
            <a:off x="1" y="8917127"/>
            <a:ext cx="3078383" cy="469745"/>
          </a:xfrm>
          <a:prstGeom prst="rect">
            <a:avLst/>
          </a:prstGeom>
        </p:spPr>
        <p:txBody>
          <a:bodyPr vert="horz" lIns="94575" tIns="47288" rIns="94575" bIns="47288" rtlCol="0" anchor="b"/>
          <a:lstStyle>
            <a:lvl1pPr algn="l">
              <a:defRPr sz="1200">
                <a:latin typeface="Arial" panose="020B0604020202020204" pitchFamily="34" charset="0"/>
                <a:cs typeface="+mn-cs"/>
              </a:defRPr>
            </a:lvl1pPr>
          </a:lstStyle>
          <a:p>
            <a:pPr>
              <a:defRPr/>
            </a:pPr>
            <a:endParaRPr lang="en-US" dirty="0">
              <a:latin typeface="Calibri" panose="020F0502020204030204" pitchFamily="34" charset="0"/>
            </a:endParaRPr>
          </a:p>
        </p:txBody>
      </p:sp>
      <p:sp>
        <p:nvSpPr>
          <p:cNvPr id="5" name="Slide Number Placeholder 4"/>
          <p:cNvSpPr>
            <a:spLocks noGrp="1"/>
          </p:cNvSpPr>
          <p:nvPr>
            <p:ph type="sldNum" sz="quarter" idx="3"/>
          </p:nvPr>
        </p:nvSpPr>
        <p:spPr>
          <a:xfrm>
            <a:off x="4022486" y="8917127"/>
            <a:ext cx="3078383" cy="469745"/>
          </a:xfrm>
          <a:prstGeom prst="rect">
            <a:avLst/>
          </a:prstGeom>
        </p:spPr>
        <p:txBody>
          <a:bodyPr vert="horz" lIns="94575" tIns="47288" rIns="94575" bIns="47288" rtlCol="0" anchor="b"/>
          <a:lstStyle>
            <a:lvl1pPr algn="r">
              <a:defRPr sz="1200">
                <a:latin typeface="Arial" panose="020B0604020202020204" pitchFamily="34" charset="0"/>
                <a:cs typeface="+mn-cs"/>
              </a:defRPr>
            </a:lvl1pPr>
          </a:lstStyle>
          <a:p>
            <a:pPr>
              <a:defRPr/>
            </a:pPr>
            <a:fld id="{8358C2DD-14E5-490D-A181-3A78FEFD9465}" type="slidenum">
              <a:rPr lang="en-US">
                <a:latin typeface="Calibri" panose="020F0502020204030204" pitchFamily="34" charset="0"/>
              </a:rPr>
              <a:t>‹#›</a:t>
            </a:fld>
            <a:endParaRPr lang="en-US" dirty="0">
              <a:latin typeface="Calibri" panose="020F050202020403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78383" cy="469745"/>
          </a:xfrm>
          <a:prstGeom prst="rect">
            <a:avLst/>
          </a:prstGeom>
          <a:noFill/>
          <a:ln w="9525">
            <a:noFill/>
            <a:miter lim="800000"/>
          </a:ln>
          <a:effectLst/>
        </p:spPr>
        <p:txBody>
          <a:bodyPr vert="horz" wrap="square" lIns="94575" tIns="47288" rIns="94575" bIns="47288" numCol="1" anchor="t" anchorCtr="0" compatLnSpc="1"/>
          <a:lstStyle>
            <a:lvl1pPr>
              <a:defRPr sz="1200">
                <a:latin typeface="Calibri" panose="020F0502020204030204" pitchFamily="34"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4022486" y="0"/>
            <a:ext cx="3078383" cy="469745"/>
          </a:xfrm>
          <a:prstGeom prst="rect">
            <a:avLst/>
          </a:prstGeom>
          <a:noFill/>
          <a:ln w="9525">
            <a:noFill/>
            <a:miter lim="800000"/>
          </a:ln>
          <a:effectLst/>
        </p:spPr>
        <p:txBody>
          <a:bodyPr vert="horz" wrap="square" lIns="94575" tIns="47288" rIns="94575" bIns="47288" numCol="1" anchor="t" anchorCtr="0" compatLnSpc="1"/>
          <a:lstStyle>
            <a:lvl1pPr algn="r">
              <a:defRPr sz="1200">
                <a:latin typeface="Calibri" panose="020F0502020204030204" pitchFamily="34"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204913" y="703263"/>
            <a:ext cx="4692650" cy="3521075"/>
          </a:xfrm>
          <a:prstGeom prst="rect">
            <a:avLst/>
          </a:prstGeom>
          <a:noFill/>
          <a:ln w="9525">
            <a:solidFill>
              <a:srgbClr val="000000"/>
            </a:solidFill>
            <a:miter lim="800000"/>
          </a:ln>
        </p:spPr>
      </p:sp>
      <p:sp>
        <p:nvSpPr>
          <p:cNvPr id="26629" name="Rectangle 5"/>
          <p:cNvSpPr>
            <a:spLocks noGrp="1" noChangeArrowheads="1"/>
          </p:cNvSpPr>
          <p:nvPr>
            <p:ph type="body" sz="quarter" idx="3"/>
          </p:nvPr>
        </p:nvSpPr>
        <p:spPr bwMode="auto">
          <a:xfrm>
            <a:off x="710891" y="4460168"/>
            <a:ext cx="5680693" cy="4224494"/>
          </a:xfrm>
          <a:prstGeom prst="rect">
            <a:avLst/>
          </a:prstGeom>
          <a:noFill/>
          <a:ln w="9525">
            <a:noFill/>
            <a:miter lim="800000"/>
          </a:ln>
          <a:effectLst/>
        </p:spPr>
        <p:txBody>
          <a:bodyPr vert="horz" wrap="square" lIns="94575" tIns="47288" rIns="94575" bIns="47288" numCol="1" anchor="t" anchorCtr="0" compatLnSpc="1"/>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6630" name="Rectangle 6"/>
          <p:cNvSpPr>
            <a:spLocks noGrp="1" noChangeArrowheads="1"/>
          </p:cNvSpPr>
          <p:nvPr>
            <p:ph type="ftr" sz="quarter" idx="4"/>
          </p:nvPr>
        </p:nvSpPr>
        <p:spPr bwMode="auto">
          <a:xfrm>
            <a:off x="1" y="8917127"/>
            <a:ext cx="3078383" cy="469745"/>
          </a:xfrm>
          <a:prstGeom prst="rect">
            <a:avLst/>
          </a:prstGeom>
          <a:noFill/>
          <a:ln w="9525">
            <a:noFill/>
            <a:miter lim="800000"/>
          </a:ln>
          <a:effectLst/>
        </p:spPr>
        <p:txBody>
          <a:bodyPr vert="horz" wrap="square" lIns="94575" tIns="47288" rIns="94575" bIns="47288" numCol="1" anchor="b" anchorCtr="0" compatLnSpc="1"/>
          <a:lstStyle>
            <a:lvl1pPr>
              <a:defRPr sz="1200">
                <a:latin typeface="Calibri" panose="020F0502020204030204" pitchFamily="34"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4022486" y="8917127"/>
            <a:ext cx="3078383" cy="469745"/>
          </a:xfrm>
          <a:prstGeom prst="rect">
            <a:avLst/>
          </a:prstGeom>
          <a:noFill/>
          <a:ln w="9525">
            <a:noFill/>
            <a:miter lim="800000"/>
          </a:ln>
          <a:effectLst/>
        </p:spPr>
        <p:txBody>
          <a:bodyPr vert="horz" wrap="square" lIns="94575" tIns="47288" rIns="94575" bIns="47288" numCol="1" anchor="b" anchorCtr="0" compatLnSpc="1"/>
          <a:lstStyle>
            <a:lvl1pPr algn="r">
              <a:defRPr sz="1200">
                <a:latin typeface="Calibri" panose="020F0502020204030204" pitchFamily="34" charset="0"/>
                <a:cs typeface="+mn-cs"/>
              </a:defRPr>
            </a:lvl1pPr>
          </a:lstStyle>
          <a:p>
            <a:pPr>
              <a:defRPr/>
            </a:pPr>
            <a:fld id="{446037A2-A146-4AFA-A36B-418E91F740ED}" type="slidenum">
              <a:rPr lang="en-US" smtClean="0"/>
              <a:pPr>
                <a:defRPr/>
              </a:pPr>
              <a:t>‹#›</a:t>
            </a:fld>
            <a:endParaRPr lang="en-US"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a:t>
            </a:fld>
            <a:endParaRPr lang="en-US" dirty="0"/>
          </a:p>
        </p:txBody>
      </p:sp>
    </p:spTree>
    <p:extLst>
      <p:ext uri="{BB962C8B-B14F-4D97-AF65-F5344CB8AC3E}">
        <p14:creationId xmlns:p14="http://schemas.microsoft.com/office/powerpoint/2010/main" val="3926269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a:t>
            </a:fld>
            <a:endParaRPr lang="en-US" dirty="0"/>
          </a:p>
        </p:txBody>
      </p:sp>
    </p:spTree>
    <p:extLst>
      <p:ext uri="{BB962C8B-B14F-4D97-AF65-F5344CB8AC3E}">
        <p14:creationId xmlns:p14="http://schemas.microsoft.com/office/powerpoint/2010/main" val="696032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a:t>
            </a:fld>
            <a:endParaRPr lang="en-US" dirty="0"/>
          </a:p>
        </p:txBody>
      </p:sp>
    </p:spTree>
    <p:extLst>
      <p:ext uri="{BB962C8B-B14F-4D97-AF65-F5344CB8AC3E}">
        <p14:creationId xmlns:p14="http://schemas.microsoft.com/office/powerpoint/2010/main" val="3892772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4</a:t>
            </a:fld>
            <a:endParaRPr lang="en-US" dirty="0"/>
          </a:p>
        </p:txBody>
      </p:sp>
    </p:spTree>
    <p:extLst>
      <p:ext uri="{BB962C8B-B14F-4D97-AF65-F5344CB8AC3E}">
        <p14:creationId xmlns:p14="http://schemas.microsoft.com/office/powerpoint/2010/main" val="3867425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5</a:t>
            </a:fld>
            <a:endParaRPr lang="en-US" dirty="0"/>
          </a:p>
        </p:txBody>
      </p:sp>
    </p:spTree>
    <p:extLst>
      <p:ext uri="{BB962C8B-B14F-4D97-AF65-F5344CB8AC3E}">
        <p14:creationId xmlns:p14="http://schemas.microsoft.com/office/powerpoint/2010/main" val="192192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6</a:t>
            </a:fld>
            <a:endParaRPr lang="en-US" dirty="0"/>
          </a:p>
        </p:txBody>
      </p:sp>
    </p:spTree>
    <p:extLst>
      <p:ext uri="{BB962C8B-B14F-4D97-AF65-F5344CB8AC3E}">
        <p14:creationId xmlns:p14="http://schemas.microsoft.com/office/powerpoint/2010/main" val="3153288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40</a:t>
            </a:fld>
            <a:endParaRPr lang="en-US" dirty="0"/>
          </a:p>
        </p:txBody>
      </p:sp>
    </p:spTree>
    <p:extLst>
      <p:ext uri="{BB962C8B-B14F-4D97-AF65-F5344CB8AC3E}">
        <p14:creationId xmlns:p14="http://schemas.microsoft.com/office/powerpoint/2010/main" val="1904133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29190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xfrm>
            <a:off x="6477000" y="6248400"/>
            <a:ext cx="2362200" cy="244475"/>
          </a:xfrm>
        </p:spPr>
        <p:txBody>
          <a:bodyPr/>
          <a:lstStyle>
            <a:lvl1pPr>
              <a:defRPr sz="1200"/>
            </a:lvl1pPr>
          </a:lstStyle>
          <a:p>
            <a:pPr>
              <a:defRPr/>
            </a:pPr>
            <a:fld id="{C7C8ACA3-9F92-4AD5-9E39-716CB6917A7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5029200"/>
          </a:xfrm>
        </p:spPr>
        <p:txBody>
          <a:bodyPr/>
          <a:lstStyle>
            <a:lvl1pPr>
              <a:defRPr sz="2600"/>
            </a:lvl1pPr>
            <a:lvl2pPr>
              <a:defRPr sz="24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xfrm>
            <a:off x="6477000" y="6172200"/>
            <a:ext cx="2362200" cy="244475"/>
          </a:xfrm>
        </p:spPr>
        <p:txBody>
          <a:bodyPr/>
          <a:lstStyle>
            <a:lvl1pPr>
              <a:defRPr sz="1200"/>
            </a:lvl1pPr>
          </a:lstStyle>
          <a:p>
            <a:pPr>
              <a:defRPr/>
            </a:pPr>
            <a:fld id="{F2DF5F09-D78D-44DB-A338-E90D23C46220}" type="slidenum">
              <a:rPr lang="en-US" smtClean="0"/>
              <a:t>‹#›</a:t>
            </a:fld>
            <a:endParaRPr lang="en-US" dirty="0"/>
          </a:p>
        </p:txBody>
      </p:sp>
      <p:sp>
        <p:nvSpPr>
          <p:cNvPr id="2" name="Title 1"/>
          <p:cNvSpPr>
            <a:spLocks noGrp="1"/>
          </p:cNvSpPr>
          <p:nvPr>
            <p:ph type="title"/>
          </p:nvPr>
        </p:nvSpPr>
        <p:spPr>
          <a:xfrm>
            <a:off x="228600" y="274638"/>
            <a:ext cx="7696200" cy="792162"/>
          </a:xfrm>
        </p:spPr>
        <p:txBody>
          <a:bodyPr/>
          <a:lstStyle>
            <a:lvl1pPr>
              <a:defRPr>
                <a:solidFill>
                  <a:schemeClr val="accent2"/>
                </a:solidFill>
              </a:defRPr>
            </a:lvl1p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6477000" y="6324600"/>
            <a:ext cx="2362200" cy="244475"/>
          </a:xfrm>
        </p:spPr>
        <p:txBody>
          <a:bodyPr/>
          <a:lstStyle>
            <a:lvl1pPr>
              <a:defRPr sz="1200"/>
            </a:lvl1pPr>
          </a:lstStyle>
          <a:p>
            <a:pPr>
              <a:defRPr/>
            </a:pPr>
            <a:fld id="{4CF5312C-8747-4F3B-BF17-2BCC2CA352BE}"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xfrm>
            <a:off x="6477000" y="6324600"/>
            <a:ext cx="2362200" cy="244475"/>
          </a:xfrm>
        </p:spPr>
        <p:txBody>
          <a:bodyPr/>
          <a:lstStyle>
            <a:lvl1pPr>
              <a:defRPr sz="1200"/>
            </a:lvl1pPr>
          </a:lstStyle>
          <a:p>
            <a:pPr>
              <a:defRPr/>
            </a:pPr>
            <a:fld id="{F42DF3E2-0175-464B-95E4-5D6CFE69800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ln>
        </p:spPr>
        <p:txBody>
          <a:bodyPr vert="horz" wrap="square" lIns="91440" tIns="45720" rIns="91440" bIns="45720" numCol="1" anchor="ctr" anchorCtr="0" compatLnSpc="1"/>
          <a:lstStyle/>
          <a:p>
            <a:pPr lvl="0"/>
            <a:r>
              <a:rPr lang="en-US" dirty="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ln>
        </p:spPr>
        <p:txBody>
          <a:bodyPr vert="horz" wrap="square" lIns="91440" tIns="45720" rIns="91440" bIns="45720"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477000" y="6324600"/>
            <a:ext cx="2362200" cy="244475"/>
          </a:xfrm>
          <a:prstGeom prst="rect">
            <a:avLst/>
          </a:prstGeom>
          <a:noFill/>
          <a:ln w="9525">
            <a:noFill/>
            <a:miter lim="800000"/>
          </a:ln>
          <a:effectLst/>
        </p:spPr>
        <p:txBody>
          <a:bodyPr vert="horz" wrap="square" lIns="91440" tIns="45720" rIns="91440" bIns="45720" numCol="1" anchor="t" anchorCtr="0" compatLnSpc="1"/>
          <a:lstStyle>
            <a:lvl1pPr algn="r">
              <a:defRPr sz="1200" b="1">
                <a:latin typeface="Calibri" panose="020F0502020204030204" pitchFamily="34"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userDrawn="1"/>
        </p:nvSpPr>
        <p:spPr bwMode="auto">
          <a:xfrm>
            <a:off x="228600" y="6324600"/>
            <a:ext cx="4572000" cy="200055"/>
          </a:xfrm>
          <a:prstGeom prst="rect">
            <a:avLst/>
          </a:prstGeom>
          <a:noFill/>
          <a:ln>
            <a:noFill/>
          </a:ln>
        </p:spPr>
        <p:txBody>
          <a:bodyPr>
            <a:spAutoFit/>
          </a:bodyPr>
          <a:lstStyle/>
          <a:p>
            <a:pPr>
              <a:defRPr/>
            </a:pPr>
            <a:r>
              <a:rPr lang="en-US" sz="700" b="1" dirty="0">
                <a:latin typeface="Calibri" panose="020F0502020204030204" pitchFamily="34" charset="0"/>
                <a:cs typeface="Calibri" panose="020F0502020204030204" pitchFamily="34" charset="0"/>
              </a:rPr>
              <a:t>IL-NET, a project of ILRU – Independent Living Research Utilization</a:t>
            </a:r>
          </a:p>
        </p:txBody>
      </p:sp>
      <p:pic>
        <p:nvPicPr>
          <p:cNvPr id="6" name="Picture 5" descr="ilru logo - red block letters ilru lowercase with blue eyebrow swoosh above"/>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924800" y="122238"/>
            <a:ext cx="1088994" cy="62919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rtl="0" eaLnBrk="0" fontAlgn="base" hangingPunct="0">
        <a:spcBef>
          <a:spcPct val="0"/>
        </a:spcBef>
        <a:spcAft>
          <a:spcPct val="0"/>
        </a:spcAft>
        <a:defRPr sz="2800" b="1">
          <a:solidFill>
            <a:schemeClr val="accent2"/>
          </a:solidFill>
          <a:latin typeface="Calibri" panose="020F0502020204030204" pitchFamily="34" charset="0"/>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Calibri Light" panose="020F0302020204030204" pitchFamily="34" charset="0"/>
          <a:ea typeface="+mn-ea"/>
          <a:cs typeface="+mn-cs"/>
        </a:defRPr>
      </a:lvl1pPr>
      <a:lvl2pPr marL="742950" indent="-285750" algn="l" rtl="0" eaLnBrk="0" fontAlgn="base" hangingPunct="0">
        <a:spcBef>
          <a:spcPct val="20000"/>
        </a:spcBef>
        <a:spcAft>
          <a:spcPct val="0"/>
        </a:spcAft>
        <a:buChar char="–"/>
        <a:defRPr sz="2000">
          <a:solidFill>
            <a:schemeClr val="tx1"/>
          </a:solidFill>
          <a:latin typeface="Calibri Light" panose="020F0302020204030204" pitchFamily="34" charset="0"/>
        </a:defRPr>
      </a:lvl2pPr>
      <a:lvl3pPr marL="1143000" indent="-228600" algn="l" rtl="0" eaLnBrk="0" fontAlgn="base" hangingPunct="0">
        <a:spcBef>
          <a:spcPct val="20000"/>
        </a:spcBef>
        <a:spcAft>
          <a:spcPct val="0"/>
        </a:spcAft>
        <a:buChar char="•"/>
        <a:defRPr sz="2000">
          <a:solidFill>
            <a:schemeClr val="tx1"/>
          </a:solidFill>
          <a:latin typeface="Calibri Light" panose="020F0302020204030204" pitchFamily="34" charset="0"/>
        </a:defRPr>
      </a:lvl3pPr>
      <a:lvl4pPr marL="1600200" indent="-228600" algn="l" rtl="0" eaLnBrk="0" fontAlgn="base" hangingPunct="0">
        <a:spcBef>
          <a:spcPct val="20000"/>
        </a:spcBef>
        <a:spcAft>
          <a:spcPct val="0"/>
        </a:spcAft>
        <a:buChar char="–"/>
        <a:defRPr>
          <a:solidFill>
            <a:schemeClr val="tx1"/>
          </a:solidFill>
          <a:latin typeface="Calibri Light" panose="020F0302020204030204" pitchFamily="34" charset="0"/>
        </a:defRPr>
      </a:lvl4pPr>
      <a:lvl5pPr marL="2057400" indent="-228600" algn="l" rtl="0" eaLnBrk="0" fontAlgn="base" hangingPunct="0">
        <a:spcBef>
          <a:spcPct val="20000"/>
        </a:spcBef>
        <a:spcAft>
          <a:spcPct val="0"/>
        </a:spcAft>
        <a:buChar char="»"/>
        <a:defRPr>
          <a:solidFill>
            <a:schemeClr val="tx1"/>
          </a:solidFill>
          <a:latin typeface="Calibri Light" panose="020F03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lru.org/sites/default/files/publications/SILC%20Indicators%20and%20SILC%20and%20DSE%20Assurances%201.2018.pdf" TargetMode="External"/><Relationship Id="rId2" Type="http://schemas.openxmlformats.org/officeDocument/2006/relationships/hyperlink" Target="https://www.ecfr.gov/current/title-45/subtitle-B/chapter-XIII/subchapter-C/part-1329/subpart-B/section-1329.1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acl.gov/sites/default/files/programs/2023-05/0044%20SPIL%20Instrument%20and%20Instructions%20Final.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ecfr.gov/current/title-45/subtitle-B/chapter-XIII/subchapter-C/part-1329" TargetMode="External"/><Relationship Id="rId2" Type="http://schemas.openxmlformats.org/officeDocument/2006/relationships/hyperlink" Target="https://acl.gov/sites/default/files/about-acl/2020-07/rehabilitation-act-of-1973-amended-by-wioa.pdf" TargetMode="External"/><Relationship Id="rId1" Type="http://schemas.openxmlformats.org/officeDocument/2006/relationships/slideLayout" Target="../slideLayouts/slideLayout2.xml"/><Relationship Id="rId5" Type="http://schemas.openxmlformats.org/officeDocument/2006/relationships/hyperlink" Target="https://www.ilru.org/sites/default/files/publications/SILC%20Indicators%20and%20SILC%20and%20DSE%20Assurances%201.2018.pdf" TargetMode="External"/><Relationship Id="rId4" Type="http://schemas.openxmlformats.org/officeDocument/2006/relationships/hyperlink" Target="https://acl.gov/sites/default/files/programs/2023-05/0044%20SPIL%20Instrument%20and%20Instructions%20Final.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uthtmc.az1.qualtrics.com/jfe/form/SV_41L71eqD0gk1Hg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uthtmc.az1.qualtrics.com/jfe/form/SV_4YLlvKYQa6MlLPE"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thtmc.az1.qualtrics.com/jfe/form/SV_41L71eqD0gk1Hg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uthtmc.az1.qualtrics.com/jfe/form/SV_4YLlvKYQa6MlLP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title" idx="4294967295"/>
          </p:nvPr>
        </p:nvSpPr>
        <p:spPr bwMode="auto">
          <a:xfrm>
            <a:off x="744538" y="739775"/>
            <a:ext cx="7726362" cy="5110163"/>
          </a:xfrm>
          <a:prstGeom prst="rect">
            <a:avLst/>
          </a:prstGeom>
          <a:noFill/>
          <a:ln w="9525">
            <a:noFill/>
            <a:prstDash/>
            <a:miter lim="800000"/>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059" b="0" i="0" u="none" strike="noStrike" kern="0" cap="none" spc="0" normalizeH="0" baseline="0" noProof="0" dirty="0">
                <a:ln>
                  <a:noFill/>
                </a:ln>
                <a:solidFill>
                  <a:schemeClr val="tx1"/>
                </a:solidFill>
                <a:effectLst/>
                <a:uLnTx/>
                <a:uFillTx/>
                <a:latin typeface="Arial Rounded MT Bold" panose="020F0704030504030204" pitchFamily="34" charset="0"/>
                <a:ea typeface="+mn-ea"/>
                <a:cs typeface="+mn-cs"/>
              </a:rPr>
              <a:t>&gt;&gt; SLIDE / </a:t>
            </a:r>
            <a:r>
              <a:rPr kumimoji="0" lang="en-US" sz="1059" b="0" i="0" u="none" strike="noStrike" kern="0" cap="none" spc="0" normalizeH="0" baseline="0" noProof="0" dirty="0" err="1">
                <a:ln>
                  <a:noFill/>
                </a:ln>
                <a:solidFill>
                  <a:schemeClr val="tx1"/>
                </a:solidFill>
                <a:effectLst/>
                <a:uLnTx/>
                <a:uFillTx/>
                <a:latin typeface="Arial Rounded MT Bold" panose="020F0704030504030204" pitchFamily="34" charset="0"/>
                <a:ea typeface="+mn-ea"/>
                <a:cs typeface="+mn-cs"/>
              </a:rPr>
              <a:t>DIAPOSITIVA</a:t>
            </a:r>
            <a:r>
              <a:rPr kumimoji="0" lang="en-US" sz="1059" b="0" i="0" u="none" strike="noStrike" kern="0" cap="none" spc="0" normalizeH="0" baseline="0" noProof="0" dirty="0">
                <a:ln>
                  <a:noFill/>
                </a:ln>
                <a:solidFill>
                  <a:schemeClr val="tx1"/>
                </a:solidFill>
                <a:effectLst/>
                <a:uLnTx/>
                <a:uFillTx/>
                <a:latin typeface="Arial Rounded MT Bold" panose="020F0704030504030204" pitchFamily="34" charset="0"/>
                <a:ea typeface="+mn-ea"/>
                <a:cs typeface="+mn-cs"/>
              </a:rPr>
              <a:t> </a:t>
            </a:r>
            <a:fld id="{7CBCAEA1-DC42-4825-B807-41CA39641A2F}" type="slidenum">
              <a:rPr kumimoji="0" lang="en-US" sz="1059" b="0" i="0" u="none" strike="noStrike" kern="0" cap="none" spc="0" normalizeH="0" baseline="0" noProof="0" smtClean="0">
                <a:ln>
                  <a:noFill/>
                </a:ln>
                <a:solidFill>
                  <a:schemeClr val="tx1"/>
                </a:solidFill>
                <a:effectLst/>
                <a:uLnTx/>
                <a:uFillTx/>
                <a:latin typeface="Arial Rounded MT Bold" panose="020F0704030504030204" pitchFamily="34" charset="0"/>
                <a:ea typeface="+mn-ea"/>
                <a:cs typeface="+mn-cs"/>
              </a:rPr>
              <a:pPr marL="0" marR="0" lvl="0" indent="0" algn="ctr" defTabSz="914400" rtl="0" eaLnBrk="0" fontAlgn="base" latinLnBrk="0" hangingPunct="0">
                <a:lnSpc>
                  <a:spcPct val="100000"/>
                </a:lnSpc>
                <a:spcBef>
                  <a:spcPct val="20000"/>
                </a:spcBef>
                <a:spcAft>
                  <a:spcPct val="0"/>
                </a:spcAft>
                <a:buClrTx/>
                <a:buSzTx/>
                <a:buFontTx/>
                <a:buNone/>
                <a:tabLst/>
                <a:defRPr/>
              </a:pPr>
              <a:t>1</a:t>
            </a:fld>
            <a:endParaRPr kumimoji="0" lang="en-US" sz="1059" b="0" i="0" u="none" strike="noStrike" kern="0" cap="none" spc="0" normalizeH="0" baseline="0" noProof="0" dirty="0">
              <a:ln>
                <a:noFill/>
              </a:ln>
              <a:solidFill>
                <a:schemeClr val="tx1"/>
              </a:solidFill>
              <a:effectLst/>
              <a:uLnTx/>
              <a:uFillTx/>
              <a:latin typeface="Arial Rounded MT Bold" panose="020F07040305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059" b="1" i="0" u="none" strike="noStrike" kern="0" cap="none" spc="0" normalizeH="0" baseline="0" noProof="0" dirty="0">
              <a:ln>
                <a:noFill/>
              </a:ln>
              <a:solidFill>
                <a:srgbClr val="333399"/>
              </a:solidFill>
              <a:effectLst/>
              <a:uLnTx/>
              <a:uFillTx/>
              <a:latin typeface="Arial Rounded MT Bold" panose="020F07040305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600" b="1" i="0" u="none" strike="noStrike" kern="0" cap="none" spc="0" normalizeH="0" baseline="0" noProof="0" dirty="0">
                <a:ln>
                  <a:noFill/>
                </a:ln>
                <a:solidFill>
                  <a:srgbClr val="333399"/>
                </a:solidFill>
                <a:effectLst/>
                <a:uLnTx/>
                <a:uFillTx/>
                <a:latin typeface="Calibri" panose="020F0502020204030204" pitchFamily="34" charset="0"/>
                <a:ea typeface="Verdana" panose="020B0604030504040204" pitchFamily="34" charset="0"/>
                <a:cs typeface="Calibri" panose="020F0502020204030204" pitchFamily="34" charset="0"/>
              </a:rPr>
              <a:t>IL-NET National Training and Technical Assistance Center for Independent Living</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Light" panose="020F03020202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Light" panose="020F03020202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Light" panose="020F03020202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Light" panose="020F03020202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panose="020F0502020204030204" pitchFamily="34" charset="0"/>
              <a:ea typeface="Verdana" panose="020B0604030504040204" pitchFamily="34" charset="0"/>
              <a:cs typeface="Calibri" panose="020F050202020403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s-ES" sz="26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Centro Nacional de Capacitación y Asistencia Técnica para la Vida Independiente de </a:t>
            </a:r>
            <a:r>
              <a:rPr kumimoji="0" lang="es-ES" sz="2600" b="1" i="0" u="none" strike="noStrike" kern="0" cap="none" spc="0" normalizeH="0" baseline="0" noProof="0" dirty="0" err="1">
                <a:ln>
                  <a:noFill/>
                </a:ln>
                <a:solidFill>
                  <a:srgbClr val="C00000"/>
                </a:solidFill>
                <a:effectLst/>
                <a:uLnTx/>
                <a:uFillTx/>
                <a:latin typeface="Calibri" panose="020F0502020204030204" pitchFamily="34" charset="0"/>
                <a:ea typeface="+mn-ea"/>
                <a:cs typeface="Calibri" panose="020F0502020204030204" pitchFamily="34" charset="0"/>
              </a:rPr>
              <a:t>IL</a:t>
            </a:r>
            <a:r>
              <a:rPr kumimoji="0" lang="es-ES" sz="26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-NET</a:t>
            </a:r>
            <a:endParaRPr kumimoji="0" lang="en-US" sz="26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endParaRPr>
          </a:p>
        </p:txBody>
      </p:sp>
      <p:pic>
        <p:nvPicPr>
          <p:cNvPr id="8" name="Picture 5" descr="ILRU logo in block red letters with blue eyebrow swoosh above and below Independent Living Research utilization. www.ilru.org. "/>
          <p:cNvPicPr>
            <a:picLocks noChangeAspect="1"/>
          </p:cNvPicPr>
          <p:nvPr/>
        </p:nvPicPr>
        <p:blipFill rotWithShape="1">
          <a:blip r:embed="rId3">
            <a:extLst>
              <a:ext uri="{28A0092B-C50C-407E-A947-70E740481C1C}">
                <a14:useLocalDpi xmlns:a14="http://schemas.microsoft.com/office/drawing/2010/main" val="0"/>
              </a:ext>
            </a:extLst>
          </a:blip>
          <a:srcRect l="1" t="16746" r="-944" b="11313"/>
          <a:stretch/>
        </p:blipFill>
        <p:spPr bwMode="auto">
          <a:xfrm>
            <a:off x="1786537" y="1949824"/>
            <a:ext cx="5407639" cy="2823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745191" y="6452619"/>
            <a:ext cx="4364691" cy="214546"/>
          </a:xfrm>
          <a:prstGeom prst="rect">
            <a:avLst/>
          </a:prstGeom>
        </p:spPr>
        <p:txBody>
          <a:bodyPr wrap="square">
            <a:spAutoFit/>
          </a:bodyPr>
          <a:lstStyle/>
          <a:p>
            <a:r>
              <a:rPr lang="en-US" sz="794" dirty="0"/>
              <a:t>ILRU T&amp;TA Center</a:t>
            </a:r>
          </a:p>
        </p:txBody>
      </p:sp>
      <p:sp>
        <p:nvSpPr>
          <p:cNvPr id="2" name="Slide Number Placeholder 1">
            <a:extLst>
              <a:ext uri="{FF2B5EF4-FFF2-40B4-BE49-F238E27FC236}">
                <a16:creationId xmlns:a16="http://schemas.microsoft.com/office/drawing/2014/main" id="{5DD3F32B-785C-EB54-103C-F4B520322BBA}"/>
              </a:ext>
            </a:extLst>
          </p:cNvPr>
          <p:cNvSpPr>
            <a:spLocks noGrp="1"/>
          </p:cNvSpPr>
          <p:nvPr>
            <p:ph type="sldNum" sz="quarter" idx="10"/>
          </p:nvPr>
        </p:nvSpPr>
        <p:spPr/>
        <p:txBody>
          <a:bodyPr/>
          <a:lstStyle/>
          <a:p>
            <a:pPr>
              <a:defRPr/>
            </a:pPr>
            <a:fld id="{F2DF5F09-D78D-44DB-A338-E90D23C46220}" type="slidenum">
              <a:rPr lang="en-US" smtClean="0"/>
              <a:t>1</a:t>
            </a:fld>
            <a:endParaRPr lang="en-US" dirty="0"/>
          </a:p>
        </p:txBody>
      </p:sp>
    </p:spTree>
    <p:extLst>
      <p:ext uri="{BB962C8B-B14F-4D97-AF65-F5344CB8AC3E}">
        <p14:creationId xmlns:p14="http://schemas.microsoft.com/office/powerpoint/2010/main" val="272297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78AA449-7D36-2778-7D27-E93B66529D1E}"/>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F2DF5F09-D78D-44DB-A338-E90D23C46220}" type="slidenum">
              <a:rPr lang="en-US" smtClean="0"/>
              <a:t>10</a:t>
            </a:fld>
            <a:endParaRPr lang="en-US" dirty="0"/>
          </a:p>
        </p:txBody>
      </p:sp>
      <p:sp>
        <p:nvSpPr>
          <p:cNvPr id="4" name="Title 3">
            <a:extLst>
              <a:ext uri="{FF2B5EF4-FFF2-40B4-BE49-F238E27FC236}">
                <a16:creationId xmlns:a16="http://schemas.microsoft.com/office/drawing/2014/main" id="{DF461274-1CDE-E92F-58AB-507769816BED}"/>
              </a:ext>
            </a:extLst>
          </p:cNvPr>
          <p:cNvSpPr>
            <a:spLocks noGrp="1"/>
          </p:cNvSpPr>
          <p:nvPr>
            <p:ph type="title"/>
          </p:nvPr>
        </p:nvSpPr>
        <p:spPr/>
        <p:txBody>
          <a:bodyPr/>
          <a:lstStyle/>
          <a:p>
            <a:pPr>
              <a:defRPr/>
            </a:pP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&gt;&gt; SLIDE / </a:t>
            </a:r>
            <a:r>
              <a:rPr kumimoji="0" lang="en-US" sz="800" b="1" i="0" u="none" strike="noStrike" kern="0" cap="none" spc="0" normalizeH="0" baseline="0" noProof="0" dirty="0" err="1">
                <a:ln>
                  <a:noFill/>
                </a:ln>
                <a:solidFill>
                  <a:srgbClr val="333399"/>
                </a:solidFill>
                <a:effectLst/>
                <a:uLnTx/>
                <a:uFillTx/>
                <a:latin typeface="Calibri" panose="020F0502020204030204" pitchFamily="34" charset="0"/>
                <a:ea typeface="+mj-ea"/>
                <a:cs typeface="+mj-cs"/>
              </a:rPr>
              <a:t>DIAPOSITIVA</a:t>
            </a: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fld id="{3237BBCE-C91D-44DD-A963-9A7C49A82A1D}" type="slidenum">
              <a:rPr kumimoji="0" lang="en-US" sz="800" b="1" i="0" u="none" strike="noStrike" kern="0" cap="none" spc="0" normalizeH="0" baseline="0" noProof="0" smtClean="0">
                <a:ln>
                  <a:noFill/>
                </a:ln>
                <a:solidFill>
                  <a:srgbClr val="333399"/>
                </a:solidFill>
                <a:effectLst/>
                <a:uLnTx/>
                <a:uFillTx/>
                <a:latin typeface="Calibri" panose="020F0502020204030204" pitchFamily="34" charset="0"/>
                <a:ea typeface="+mj-ea"/>
                <a:cs typeface="+mj-cs"/>
              </a:rPr>
              <a:pPr>
                <a:defRPr/>
              </a:pPr>
              <a:t>10</a:t>
            </a:fld>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b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br>
            <a:r>
              <a:rPr kumimoji="0" lang="en-US" i="0" u="none" strike="noStrike" kern="0" cap="none" spc="0" normalizeH="0" baseline="0" noProof="0" dirty="0">
                <a:ln>
                  <a:noFill/>
                </a:ln>
                <a:solidFill>
                  <a:srgbClr val="333399"/>
                </a:solidFill>
                <a:uLnTx/>
                <a:uFillTx/>
                <a:latin typeface="Calibri" panose="020F0502020204030204" pitchFamily="34" charset="0"/>
                <a:cs typeface="Calibri" panose="020F0502020204030204" pitchFamily="34" charset="0"/>
              </a:rPr>
              <a:t>W</a:t>
            </a:r>
            <a:r>
              <a:rPr lang="en-US" dirty="0" err="1">
                <a:solidFill>
                  <a:srgbClr val="333399"/>
                </a:solidFill>
                <a:cs typeface="Calibri" panose="020F0502020204030204" pitchFamily="34" charset="0"/>
              </a:rPr>
              <a:t>hy</a:t>
            </a:r>
            <a:r>
              <a:rPr lang="en-US" dirty="0">
                <a:solidFill>
                  <a:srgbClr val="333399"/>
                </a:solidFill>
                <a:cs typeface="Calibri" panose="020F0502020204030204" pitchFamily="34" charset="0"/>
              </a:rPr>
              <a:t> </a:t>
            </a:r>
            <a:r>
              <a:rPr lang="en-US" sz="2800" b="1" dirty="0">
                <a:effectLst/>
                <a:ea typeface="Arial Nova" panose="020B0504020202020204" pitchFamily="34" charset="0"/>
                <a:cs typeface="Calibri" panose="020F0502020204030204" pitchFamily="34" charset="0"/>
              </a:rPr>
              <a:t>is the </a:t>
            </a:r>
            <a:r>
              <a:rPr lang="en-US" sz="2800" b="1" dirty="0" err="1">
                <a:effectLst/>
                <a:ea typeface="Arial Nova" panose="020B0504020202020204" pitchFamily="34" charset="0"/>
                <a:cs typeface="Calibri" panose="020F0502020204030204" pitchFamily="34" charset="0"/>
              </a:rPr>
              <a:t>SPIL</a:t>
            </a:r>
            <a:r>
              <a:rPr lang="en-US" sz="2800" b="1" dirty="0">
                <a:effectLst/>
                <a:ea typeface="Arial Nova" panose="020B0504020202020204" pitchFamily="34" charset="0"/>
                <a:cs typeface="Calibri" panose="020F0502020204030204" pitchFamily="34" charset="0"/>
              </a:rPr>
              <a:t> important? </a:t>
            </a:r>
            <a:br>
              <a:rPr lang="en-US" sz="2800" b="1" dirty="0">
                <a:ea typeface="Arial Nova" panose="020B0504020202020204" pitchFamily="34" charset="0"/>
                <a:cs typeface="Times New Roman" panose="02020603050405020304" pitchFamily="18" charset="0"/>
              </a:rPr>
            </a:br>
            <a:endParaRPr lang="en-US" dirty="0"/>
          </a:p>
        </p:txBody>
      </p:sp>
      <p:sp>
        <p:nvSpPr>
          <p:cNvPr id="2" name="Content Placeholder 1">
            <a:extLst>
              <a:ext uri="{FF2B5EF4-FFF2-40B4-BE49-F238E27FC236}">
                <a16:creationId xmlns:a16="http://schemas.microsoft.com/office/drawing/2014/main" id="{B2EC0214-25DC-9DEF-2AC6-6926ADB982FA}"/>
              </a:ext>
            </a:extLst>
          </p:cNvPr>
          <p:cNvSpPr>
            <a:spLocks noGrp="1"/>
          </p:cNvSpPr>
          <p:nvPr>
            <p:ph idx="1"/>
          </p:nvPr>
        </p:nvSpPr>
        <p:spPr/>
        <p:txBody>
          <a:bodyPr/>
          <a:lstStyle/>
          <a:p>
            <a:pPr>
              <a:lnSpc>
                <a:spcPct val="107000"/>
              </a:lnSpc>
              <a:spcBef>
                <a:spcPts val="0"/>
              </a:spcBef>
              <a:spcAft>
                <a:spcPts val="0"/>
              </a:spcAft>
            </a:pPr>
            <a:r>
              <a:rPr lang="en-US" sz="1800" b="1" dirty="0">
                <a:effectLst/>
                <a:ea typeface="Calibri" panose="020F0502020204030204" pitchFamily="34" charset="0"/>
                <a:cs typeface="Times New Roman" panose="02020603050405020304" pitchFamily="18" charset="0"/>
              </a:rPr>
              <a:t>Ensures </a:t>
            </a:r>
            <a:r>
              <a:rPr lang="en-US" sz="1800" b="1" dirty="0">
                <a:ea typeface="Calibri" panose="020F0502020204030204" pitchFamily="34" charset="0"/>
                <a:cs typeface="Times New Roman" panose="02020603050405020304" pitchFamily="18" charset="0"/>
              </a:rPr>
              <a:t>consumer control of statewide funding and policy</a:t>
            </a:r>
          </a:p>
          <a:p>
            <a:pPr lvl="1">
              <a:lnSpc>
                <a:spcPct val="107000"/>
              </a:lnSpc>
              <a:spcBef>
                <a:spcPts val="0"/>
              </a:spcBef>
              <a:spcAft>
                <a:spcPts val="0"/>
              </a:spcAft>
            </a:pPr>
            <a:r>
              <a:rPr lang="en-US" sz="1800" b="1" u="sng" dirty="0">
                <a:effectLst/>
                <a:ea typeface="Calibri" panose="020F0502020204030204" pitchFamily="34" charset="0"/>
                <a:cs typeface="Times New Roman" panose="02020603050405020304" pitchFamily="18" charset="0"/>
              </a:rPr>
              <a:t>People with disabilities are making the decisions</a:t>
            </a:r>
            <a:r>
              <a:rPr lang="en-US" sz="1800" dirty="0">
                <a:effectLst/>
                <a:ea typeface="Calibri" panose="020F0502020204030204" pitchFamily="34" charset="0"/>
                <a:cs typeface="Times New Roman" panose="02020603050405020304" pitchFamily="18" charset="0"/>
              </a:rPr>
              <a:t> about funding, program focus, outreach plans, and expansion of the network. </a:t>
            </a:r>
          </a:p>
          <a:p>
            <a:pPr lvl="1">
              <a:lnSpc>
                <a:spcPct val="107000"/>
              </a:lnSpc>
              <a:spcBef>
                <a:spcPts val="0"/>
              </a:spcBef>
              <a:spcAft>
                <a:spcPts val="0"/>
              </a:spcAft>
            </a:pPr>
            <a:r>
              <a:rPr lang="en-US" sz="1800" b="1" u="sng" dirty="0">
                <a:effectLst/>
                <a:ea typeface="Calibri" panose="020F0502020204030204" pitchFamily="34" charset="0"/>
                <a:cs typeface="Times New Roman" panose="02020603050405020304" pitchFamily="18" charset="0"/>
              </a:rPr>
              <a:t>People with disabilities run the CILs and the SILC</a:t>
            </a:r>
            <a:r>
              <a:rPr lang="en-US" sz="1800" dirty="0">
                <a:effectLst/>
                <a:ea typeface="Calibri" panose="020F0502020204030204" pitchFamily="34" charset="0"/>
                <a:cs typeface="Times New Roman" panose="02020603050405020304" pitchFamily="18" charset="0"/>
              </a:rPr>
              <a:t>—and the CILs and the SILC  are the SPIL decision-makers and authors.</a:t>
            </a:r>
          </a:p>
          <a:p>
            <a:pPr lvl="1">
              <a:lnSpc>
                <a:spcPct val="107000"/>
              </a:lnSpc>
              <a:spcBef>
                <a:spcPts val="0"/>
              </a:spcBef>
              <a:spcAft>
                <a:spcPts val="0"/>
              </a:spcAft>
            </a:pPr>
            <a:r>
              <a:rPr lang="en-US" sz="1800" dirty="0">
                <a:ea typeface="Calibri" panose="020F0502020204030204" pitchFamily="34" charset="0"/>
                <a:cs typeface="Times New Roman" panose="02020603050405020304" pitchFamily="18" charset="0"/>
              </a:rPr>
              <a:t>The DSE must follow what is in the SPIL. </a:t>
            </a:r>
            <a:endParaRPr lang="en-US" sz="1800" dirty="0">
              <a:effectLst/>
              <a:ea typeface="Calibri" panose="020F0502020204030204" pitchFamily="34" charset="0"/>
              <a:cs typeface="Times New Roman" panose="02020603050405020304" pitchFamily="18" charset="0"/>
            </a:endParaRPr>
          </a:p>
          <a:p>
            <a:pPr marL="0" indent="0">
              <a:buNone/>
            </a:pPr>
            <a:r>
              <a:rPr lang="es-ES" sz="2800" b="1" dirty="0">
                <a:solidFill>
                  <a:srgbClr val="C00000"/>
                </a:solidFill>
                <a:latin typeface="Calibri" panose="020F0502020204030204" pitchFamily="34" charset="0"/>
                <a:ea typeface="+mj-ea"/>
                <a:cs typeface="Calibri" panose="020F0502020204030204" pitchFamily="34" charset="0"/>
              </a:rPr>
              <a:t>¿Por qué es importante el </a:t>
            </a:r>
            <a:r>
              <a:rPr lang="es-ES" sz="2800" b="1" dirty="0" err="1">
                <a:solidFill>
                  <a:srgbClr val="C00000"/>
                </a:solidFill>
                <a:latin typeface="Calibri" panose="020F0502020204030204" pitchFamily="34" charset="0"/>
                <a:ea typeface="+mj-ea"/>
                <a:cs typeface="Calibri" panose="020F0502020204030204" pitchFamily="34" charset="0"/>
              </a:rPr>
              <a:t>SPIL</a:t>
            </a:r>
            <a:r>
              <a:rPr lang="es-ES" sz="2800" b="1" dirty="0">
                <a:solidFill>
                  <a:srgbClr val="C00000"/>
                </a:solidFill>
                <a:latin typeface="Calibri" panose="020F0502020204030204" pitchFamily="34" charset="0"/>
                <a:ea typeface="+mj-ea"/>
                <a:cs typeface="Calibri" panose="020F0502020204030204" pitchFamily="34" charset="0"/>
              </a:rPr>
              <a:t>?</a:t>
            </a:r>
            <a:endParaRPr lang="en-US" sz="2800" b="1" dirty="0">
              <a:solidFill>
                <a:srgbClr val="C00000"/>
              </a:solidFill>
              <a:latin typeface="Calibri" panose="020F0502020204030204" pitchFamily="34" charset="0"/>
              <a:ea typeface="+mj-ea"/>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s-ES" sz="1800" b="1"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Garantiza el control de los consumidores sobre la financiación y la política en todo el estado </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  </a:t>
            </a:r>
            <a:r>
              <a:rPr kumimoji="0" lang="es-ES" sz="18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Las personas con discapacidades están tomando las decisiones </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sobre el 	financiamiento, el enfoque del programa, los planes de alcance y la expansión de 	la red. 
            - </a:t>
            </a:r>
            <a:r>
              <a:rPr kumimoji="0" lang="es-ES" sz="18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Las personas con discapacidades dirigen los CIL y el </a:t>
            </a:r>
            <a:r>
              <a:rPr kumimoji="0" lang="es-ES" sz="1800" b="1" i="0" u="sng"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SILC</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y los CIL y el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SILC</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son los 	responsables de la toma de decisiones y los autores del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SPIL</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 El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DSE</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debe seguir lo que está en el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SPIL</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a:t>
            </a:r>
            <a:endParaRPr lang="en-US" sz="1800" dirty="0"/>
          </a:p>
        </p:txBody>
      </p:sp>
    </p:spTree>
    <p:extLst>
      <p:ext uri="{BB962C8B-B14F-4D97-AF65-F5344CB8AC3E}">
        <p14:creationId xmlns:p14="http://schemas.microsoft.com/office/powerpoint/2010/main" val="3487526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78AA449-7D36-2778-7D27-E93B66529D1E}"/>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F2DF5F09-D78D-44DB-A338-E90D23C46220}" type="slidenum">
              <a:rPr lang="en-US" smtClean="0"/>
              <a:t>11</a:t>
            </a:fld>
            <a:endParaRPr lang="en-US" dirty="0"/>
          </a:p>
        </p:txBody>
      </p:sp>
      <p:sp>
        <p:nvSpPr>
          <p:cNvPr id="4" name="Title 3">
            <a:extLst>
              <a:ext uri="{FF2B5EF4-FFF2-40B4-BE49-F238E27FC236}">
                <a16:creationId xmlns:a16="http://schemas.microsoft.com/office/drawing/2014/main" id="{DF461274-1CDE-E92F-58AB-507769816BED}"/>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&gt;&gt; SLIDE / </a:t>
            </a:r>
            <a:r>
              <a:rPr kumimoji="0" lang="en-US" sz="800" b="1" i="0" u="none" strike="noStrike" kern="0" cap="none" spc="0" normalizeH="0" baseline="0" noProof="0" dirty="0" err="1">
                <a:ln>
                  <a:noFill/>
                </a:ln>
                <a:solidFill>
                  <a:srgbClr val="333399"/>
                </a:solidFill>
                <a:effectLst/>
                <a:uLnTx/>
                <a:uFillTx/>
                <a:latin typeface="Calibri" panose="020F0502020204030204" pitchFamily="34" charset="0"/>
                <a:ea typeface="+mj-ea"/>
                <a:cs typeface="+mj-cs"/>
              </a:rPr>
              <a:t>DIAPOSITIVA</a:t>
            </a: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fld id="{3237BBCE-C91D-44DD-A963-9A7C49A82A1D}" type="slidenum">
              <a:rPr kumimoji="0" lang="en-US" sz="800" b="1" i="0" u="none" strike="noStrike" kern="0" cap="none" spc="0" normalizeH="0" baseline="0" noProof="0" smtClean="0">
                <a:ln>
                  <a:noFill/>
                </a:ln>
                <a:solidFill>
                  <a:srgbClr val="333399"/>
                </a:solidFill>
                <a:effectLst/>
                <a:uLnTx/>
                <a:uFillTx/>
                <a:latin typeface="Calibri" panose="020F0502020204030204" pitchFamily="34" charset="0"/>
                <a:ea typeface="+mj-ea"/>
                <a:cs typeface="+mj-cs"/>
              </a:rPr>
              <a:pPr marL="0" marR="0" lvl="0" indent="0" algn="l" defTabSz="914400" rtl="0" eaLnBrk="0" fontAlgn="base" latinLnBrk="0" hangingPunct="0">
                <a:lnSpc>
                  <a:spcPct val="100000"/>
                </a:lnSpc>
                <a:spcBef>
                  <a:spcPct val="0"/>
                </a:spcBef>
                <a:spcAft>
                  <a:spcPct val="0"/>
                </a:spcAft>
                <a:buClrTx/>
                <a:buSzTx/>
                <a:buFontTx/>
                <a:buNone/>
                <a:tabLst/>
                <a:defRPr/>
              </a:pPr>
              <a:t>11</a:t>
            </a:fld>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b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br>
            <a:r>
              <a:rPr lang="en-US" dirty="0"/>
              <a:t>Who Uses It?</a:t>
            </a:r>
          </a:p>
        </p:txBody>
      </p:sp>
      <p:sp>
        <p:nvSpPr>
          <p:cNvPr id="2" name="Content Placeholder 1">
            <a:extLst>
              <a:ext uri="{FF2B5EF4-FFF2-40B4-BE49-F238E27FC236}">
                <a16:creationId xmlns:a16="http://schemas.microsoft.com/office/drawing/2014/main" id="{B2EC0214-25DC-9DEF-2AC6-6926ADB982FA}"/>
              </a:ext>
            </a:extLst>
          </p:cNvPr>
          <p:cNvSpPr>
            <a:spLocks noGrp="1"/>
          </p:cNvSpPr>
          <p:nvPr>
            <p:ph idx="1"/>
          </p:nvPr>
        </p:nvSpPr>
        <p:spPr>
          <a:xfrm>
            <a:off x="59871" y="838199"/>
            <a:ext cx="9024257" cy="5442857"/>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b="1" dirty="0">
                <a:cs typeface="Times New Roman" panose="02020603050405020304" pitchFamily="18" charset="0"/>
              </a:rPr>
              <a:t>The SPIL Sets the Goals of the IL Network for the State </a:t>
            </a:r>
          </a:p>
          <a:p>
            <a:pPr lvl="1" indent="-342900">
              <a:lnSpc>
                <a:spcPct val="107000"/>
              </a:lnSpc>
              <a:spcBef>
                <a:spcPts val="0"/>
              </a:spcBef>
              <a:spcAft>
                <a:spcPts val="0"/>
              </a:spcAft>
              <a:buFont typeface="Symbol" panose="05050102010706020507" pitchFamily="18" charset="2"/>
              <a:buChar char=""/>
            </a:pPr>
            <a:r>
              <a:rPr lang="en-US" sz="1800" dirty="0">
                <a:cs typeface="Times New Roman" panose="02020603050405020304" pitchFamily="18" charset="0"/>
              </a:rPr>
              <a:t>While each CIL is responsive to its community needs and adjusts its programs accordingly.  The SPIL is an opportunity to look at big-picture trends and needs of people with disabilities statewide.  SPILs have their own missions, goals, and objectives. </a:t>
            </a:r>
          </a:p>
          <a:p>
            <a:pPr lvl="1" indent="-342900">
              <a:lnSpc>
                <a:spcPct val="107000"/>
              </a:lnSpc>
              <a:spcBef>
                <a:spcPts val="0"/>
              </a:spcBef>
              <a:spcAft>
                <a:spcPts val="0"/>
              </a:spcAft>
              <a:buFont typeface="Symbol" panose="05050102010706020507" pitchFamily="18" charset="2"/>
              <a:buChar char=""/>
            </a:pPr>
            <a:r>
              <a:rPr lang="en-US" sz="1800" dirty="0">
                <a:cs typeface="Times New Roman" panose="02020603050405020304" pitchFamily="18" charset="0"/>
              </a:rPr>
              <a:t>The SPIL should serve as a blueprint of statewide actions for the independent living network in the state.</a:t>
            </a:r>
          </a:p>
          <a:p>
            <a:pPr lvl="1" indent="-342900">
              <a:lnSpc>
                <a:spcPct val="107000"/>
              </a:lnSpc>
              <a:spcBef>
                <a:spcPts val="0"/>
              </a:spcBef>
              <a:spcAft>
                <a:spcPts val="0"/>
              </a:spcAft>
              <a:buFont typeface="Symbol" panose="05050102010706020507" pitchFamily="18" charset="2"/>
              <a:buChar char=""/>
            </a:pPr>
            <a:r>
              <a:rPr lang="en-US" sz="1800" dirty="0">
                <a:effectLst/>
                <a:ea typeface="Arial Nova" panose="020B0504020202020204" pitchFamily="34" charset="0"/>
                <a:cs typeface="Calibri" panose="020F0502020204030204" pitchFamily="34" charset="0"/>
              </a:rPr>
              <a:t>The SPIL activities should be integrated into the work plans of the CILs</a:t>
            </a:r>
            <a:r>
              <a:rPr lang="en-US" sz="1800" dirty="0">
                <a:ea typeface="Arial Nova" panose="020B0504020202020204" pitchFamily="34" charset="0"/>
                <a:cs typeface="Calibri" panose="020F050202020403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2D2D8A"/>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2800" b="1" dirty="0">
                <a:solidFill>
                  <a:srgbClr val="C00000"/>
                </a:solidFill>
                <a:latin typeface="Calibri" panose="020F0502020204030204" pitchFamily="34" charset="0"/>
                <a:ea typeface="+mj-ea"/>
                <a:cs typeface="+mj-cs"/>
              </a:rPr>
              <a:t>¿</a:t>
            </a:r>
            <a:r>
              <a:rPr lang="en-US" sz="2800" b="1" dirty="0" err="1">
                <a:solidFill>
                  <a:srgbClr val="C00000"/>
                </a:solidFill>
                <a:latin typeface="Calibri" panose="020F0502020204030204" pitchFamily="34" charset="0"/>
                <a:ea typeface="+mj-ea"/>
                <a:cs typeface="+mj-cs"/>
              </a:rPr>
              <a:t>Quién</a:t>
            </a:r>
            <a:r>
              <a:rPr lang="en-US" sz="2800" b="1" dirty="0">
                <a:solidFill>
                  <a:srgbClr val="C00000"/>
                </a:solidFill>
                <a:latin typeface="Calibri" panose="020F0502020204030204" pitchFamily="34" charset="0"/>
                <a:ea typeface="+mj-ea"/>
                <a:cs typeface="+mj-cs"/>
              </a:rPr>
              <a:t> lo </a:t>
            </a:r>
            <a:r>
              <a:rPr lang="en-US" sz="2800" b="1" dirty="0" err="1">
                <a:solidFill>
                  <a:srgbClr val="C00000"/>
                </a:solidFill>
                <a:latin typeface="Calibri" panose="020F0502020204030204" pitchFamily="34" charset="0"/>
                <a:ea typeface="+mj-ea"/>
                <a:cs typeface="+mj-cs"/>
              </a:rPr>
              <a:t>utiliza</a:t>
            </a:r>
            <a:r>
              <a:rPr lang="en-US" sz="2800" b="1" dirty="0">
                <a:solidFill>
                  <a:srgbClr val="C00000"/>
                </a:solidFill>
                <a:latin typeface="Calibri" panose="020F0502020204030204" pitchFamily="34" charset="0"/>
                <a:ea typeface="+mj-ea"/>
                <a:cs typeface="+mj-cs"/>
              </a:rPr>
              <a:t>?</a:t>
            </a:r>
            <a:endParaRPr lang="en-US" sz="1800" dirty="0">
              <a:effectLst/>
              <a:ea typeface="Calibri" panose="020F0502020204030204" pitchFamily="34" charset="0"/>
              <a:cs typeface="Times New Roman" panose="02020603050405020304" pitchFamily="18" charset="0"/>
            </a:endParaRPr>
          </a:p>
          <a:p>
            <a:pPr marL="400050" lvl="1">
              <a:lnSpc>
                <a:spcPct val="107000"/>
              </a:lnSpc>
              <a:spcBef>
                <a:spcPts val="0"/>
              </a:spcBef>
              <a:spcAft>
                <a:spcPts val="0"/>
              </a:spcAft>
              <a:buFont typeface="Arial" panose="020B0604020202020204" pitchFamily="34" charset="0"/>
              <a:buChar char="•"/>
              <a:defRPr/>
            </a:pPr>
            <a:r>
              <a:rPr kumimoji="0" lang="es-ES" sz="1800" b="1"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El </a:t>
            </a:r>
            <a:r>
              <a:rPr kumimoji="0" lang="es-ES" sz="1800" b="1" i="0" u="none" strike="noStrike" kern="0" cap="none" spc="0" normalizeH="0" baseline="0" noProof="0" dirty="0" err="1">
                <a:ln>
                  <a:noFill/>
                </a:ln>
                <a:solidFill>
                  <a:srgbClr val="000000"/>
                </a:solidFill>
                <a:effectLst/>
                <a:uLnTx/>
                <a:uFillTx/>
                <a:latin typeface="Calibri Light" panose="020F0302020204030204" pitchFamily="34" charset="0"/>
                <a:cs typeface="Times New Roman" panose="02020603050405020304" pitchFamily="18" charset="0"/>
              </a:rPr>
              <a:t>SPIL</a:t>
            </a:r>
            <a:r>
              <a:rPr kumimoji="0" lang="es-ES" sz="1800" b="1"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 establece los objetivos de la red </a:t>
            </a:r>
            <a:r>
              <a:rPr kumimoji="0" lang="es-ES" sz="1800" b="1" i="0" u="none" strike="noStrike" kern="0" cap="none" spc="0" normalizeH="0" baseline="0" noProof="0" dirty="0" err="1">
                <a:ln>
                  <a:noFill/>
                </a:ln>
                <a:solidFill>
                  <a:srgbClr val="000000"/>
                </a:solidFill>
                <a:effectLst/>
                <a:uLnTx/>
                <a:uFillTx/>
                <a:latin typeface="Calibri Light" panose="020F0302020204030204" pitchFamily="34" charset="0"/>
                <a:cs typeface="Times New Roman" panose="02020603050405020304" pitchFamily="18" charset="0"/>
              </a:rPr>
              <a:t>IL</a:t>
            </a:r>
            <a:r>
              <a:rPr kumimoji="0" lang="es-ES" sz="1800" b="1"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 para el estado</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 </a:t>
            </a:r>
          </a:p>
          <a:p>
            <a:pPr marL="1085850" marR="0" lvl="2" indent="-285750" algn="l" defTabSz="914400" rtl="0" eaLnBrk="0" fontAlgn="base" latinLnBrk="0" hangingPunct="0">
              <a:lnSpc>
                <a:spcPct val="107000"/>
              </a:lnSpc>
              <a:spcBef>
                <a:spcPts val="0"/>
              </a:spcBef>
              <a:spcAft>
                <a:spcPts val="0"/>
              </a:spcAft>
              <a:buClrTx/>
              <a:buSzTx/>
              <a:buFont typeface="Arial" panose="020B0604020202020204" pitchFamily="34" charset="0"/>
              <a:buChar char="•"/>
              <a:tabLst/>
              <a:defRPr/>
            </a:pP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Mientras que cada CIL responde a las necesidades de su comunidad y ajusta sus programas en consecuencia.  El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cs typeface="Times New Roman" panose="02020603050405020304" pitchFamily="18" charset="0"/>
              </a:rPr>
              <a:t>SPIL</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 es una oportunidad para ver las tendencias generales y las necesidades de las personas con discapacidades en todo el estado.  Los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cs typeface="Times New Roman" panose="02020603050405020304" pitchFamily="18" charset="0"/>
              </a:rPr>
              <a:t>SPIL</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 tienen sus propias misiones, metas y objetivos. 
El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cs typeface="Times New Roman" panose="02020603050405020304" pitchFamily="18" charset="0"/>
              </a:rPr>
              <a:t>SPIL</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 debe servir como un modelo de acciones a nivel estatal para la red de vida independiente en el estado.
Las actividades del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cs typeface="Times New Roman" panose="02020603050405020304" pitchFamily="18" charset="0"/>
              </a:rPr>
              <a:t>SPIL</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rPr>
              <a:t> deben integrarse en los planes de trabajo de los CIL.</a:t>
            </a:r>
            <a:endParaRPr kumimoji="0" lang="en-US" sz="1800" b="0" i="0" u="none" strike="noStrike" kern="0" cap="none" spc="0" normalizeH="0" baseline="0" noProof="0" dirty="0">
              <a:ln>
                <a:noFill/>
              </a:ln>
              <a:solidFill>
                <a:srgbClr val="000000"/>
              </a:solidFill>
              <a:effectLst/>
              <a:uLnTx/>
              <a:uFillTx/>
              <a:latin typeface="Calibri Light" panose="020F0302020204030204" pitchFamily="34" charset="0"/>
              <a:cs typeface="Times New Roman" panose="02020603050405020304" pitchFamily="18" charset="0"/>
            </a:endParaRPr>
          </a:p>
          <a:p>
            <a:pPr lvl="1" indent="-342900">
              <a:lnSpc>
                <a:spcPct val="107000"/>
              </a:lnSpc>
              <a:spcBef>
                <a:spcPts val="0"/>
              </a:spcBef>
              <a:spcAft>
                <a:spcPts val="0"/>
              </a:spcAft>
              <a:buFont typeface="Symbol" panose="05050102010706020507" pitchFamily="18" charset="2"/>
              <a:buChar char=""/>
            </a:pPr>
            <a:endParaRPr lang="en-US" dirty="0">
              <a:cs typeface="Times New Roman" panose="02020603050405020304" pitchFamily="18" charset="0"/>
            </a:endParaRPr>
          </a:p>
          <a:p>
            <a:pPr marL="400050" lvl="1" indent="0">
              <a:lnSpc>
                <a:spcPct val="107000"/>
              </a:lnSpc>
              <a:spcBef>
                <a:spcPts val="0"/>
              </a:spcBef>
              <a:spcAft>
                <a:spcPts val="0"/>
              </a:spcAft>
              <a:buNone/>
            </a:pPr>
            <a:endParaRPr lang="en-US" dirty="0">
              <a:cs typeface="Times New Roman" panose="02020603050405020304" pitchFamily="18" charset="0"/>
            </a:endParaRPr>
          </a:p>
          <a:p>
            <a:pPr lvl="2" indent="-342900">
              <a:lnSpc>
                <a:spcPct val="107000"/>
              </a:lnSpc>
              <a:spcBef>
                <a:spcPts val="0"/>
              </a:spcBef>
              <a:spcAft>
                <a:spcPts val="0"/>
              </a:spcAft>
              <a:buFont typeface="Symbol" panose="05050102010706020507" pitchFamily="18" charset="2"/>
              <a:buChar char=""/>
            </a:pPr>
            <a:endParaRPr lang="en-US" dirty="0">
              <a:cs typeface="Times New Roman" panose="02020603050405020304" pitchFamily="18" charset="0"/>
            </a:endParaRPr>
          </a:p>
          <a:p>
            <a:pPr lvl="2" indent="-342900">
              <a:lnSpc>
                <a:spcPct val="107000"/>
              </a:lnSpc>
              <a:spcBef>
                <a:spcPts val="0"/>
              </a:spcBef>
              <a:spcAft>
                <a:spcPts val="0"/>
              </a:spcAft>
              <a:buFont typeface="Symbol" panose="05050102010706020507" pitchFamily="18" charset="2"/>
              <a:buChar char=""/>
            </a:pPr>
            <a:endParaRPr lang="en-US" dirty="0">
              <a:cs typeface="Times New Roman" panose="02020603050405020304" pitchFamily="18" charset="0"/>
            </a:endParaRPr>
          </a:p>
          <a:p>
            <a:endParaRPr lang="en-US" dirty="0"/>
          </a:p>
        </p:txBody>
      </p:sp>
    </p:spTree>
    <p:extLst>
      <p:ext uri="{BB962C8B-B14F-4D97-AF65-F5344CB8AC3E}">
        <p14:creationId xmlns:p14="http://schemas.microsoft.com/office/powerpoint/2010/main" val="2570795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78AA449-7D36-2778-7D27-E93B66529D1E}"/>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F2DF5F09-D78D-44DB-A338-E90D23C46220}" type="slidenum">
              <a:rPr lang="en-US" smtClean="0"/>
              <a:t>12</a:t>
            </a:fld>
            <a:endParaRPr lang="en-US" dirty="0"/>
          </a:p>
        </p:txBody>
      </p:sp>
      <p:sp>
        <p:nvSpPr>
          <p:cNvPr id="4" name="Title 3">
            <a:extLst>
              <a:ext uri="{FF2B5EF4-FFF2-40B4-BE49-F238E27FC236}">
                <a16:creationId xmlns:a16="http://schemas.microsoft.com/office/drawing/2014/main" id="{DF461274-1CDE-E92F-58AB-507769816BED}"/>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&gt;&gt; SLIDE / </a:t>
            </a:r>
            <a:r>
              <a:rPr kumimoji="0" lang="en-US" sz="800" b="1" i="0" u="none" strike="noStrike" kern="0" cap="none" spc="0" normalizeH="0" baseline="0" noProof="0" dirty="0" err="1">
                <a:ln>
                  <a:noFill/>
                </a:ln>
                <a:solidFill>
                  <a:srgbClr val="333399"/>
                </a:solidFill>
                <a:effectLst/>
                <a:uLnTx/>
                <a:uFillTx/>
                <a:latin typeface="Calibri" panose="020F0502020204030204" pitchFamily="34" charset="0"/>
                <a:ea typeface="+mj-ea"/>
                <a:cs typeface="+mj-cs"/>
              </a:rPr>
              <a:t>DIAPOSITIVA</a:t>
            </a: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fld id="{3237BBCE-C91D-44DD-A963-9A7C49A82A1D}" type="slidenum">
              <a:rPr kumimoji="0" lang="en-US" sz="800" b="1" i="0" u="none" strike="noStrike" kern="0" cap="none" spc="0" normalizeH="0" baseline="0" noProof="0" smtClean="0">
                <a:ln>
                  <a:noFill/>
                </a:ln>
                <a:solidFill>
                  <a:srgbClr val="333399"/>
                </a:solidFill>
                <a:effectLst/>
                <a:uLnTx/>
                <a:uFillTx/>
                <a:latin typeface="Calibri" panose="020F0502020204030204" pitchFamily="34" charset="0"/>
                <a:ea typeface="+mj-ea"/>
                <a:cs typeface="+mj-cs"/>
              </a:rPr>
              <a:pPr marL="0" marR="0" lvl="0" indent="0" algn="l" defTabSz="914400" rtl="0" eaLnBrk="0" fontAlgn="base" latinLnBrk="0" hangingPunct="0">
                <a:lnSpc>
                  <a:spcPct val="100000"/>
                </a:lnSpc>
                <a:spcBef>
                  <a:spcPct val="0"/>
                </a:spcBef>
                <a:spcAft>
                  <a:spcPct val="0"/>
                </a:spcAft>
                <a:buClrTx/>
                <a:buSzTx/>
                <a:buFontTx/>
                <a:buNone/>
                <a:tabLst/>
                <a:defRPr/>
              </a:pPr>
              <a:t>12</a:t>
            </a:fld>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b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br>
            <a:r>
              <a:rPr lang="en-US" dirty="0"/>
              <a:t>The </a:t>
            </a:r>
            <a:r>
              <a:rPr lang="en-US" dirty="0" err="1"/>
              <a:t>SPIL</a:t>
            </a:r>
            <a:r>
              <a:rPr lang="en-US" dirty="0"/>
              <a:t> Ensures Network Agreement on:</a:t>
            </a:r>
          </a:p>
        </p:txBody>
      </p:sp>
      <p:sp>
        <p:nvSpPr>
          <p:cNvPr id="2" name="Content Placeholder 1">
            <a:extLst>
              <a:ext uri="{FF2B5EF4-FFF2-40B4-BE49-F238E27FC236}">
                <a16:creationId xmlns:a16="http://schemas.microsoft.com/office/drawing/2014/main" id="{B2EC0214-25DC-9DEF-2AC6-6926ADB982FA}"/>
              </a:ext>
            </a:extLst>
          </p:cNvPr>
          <p:cNvSpPr>
            <a:spLocks noGrp="1"/>
          </p:cNvSpPr>
          <p:nvPr>
            <p:ph idx="1"/>
          </p:nvPr>
        </p:nvSpPr>
        <p:spPr>
          <a:xfrm>
            <a:off x="76200" y="925286"/>
            <a:ext cx="8958942" cy="5388428"/>
          </a:xfrm>
        </p:spPr>
        <p:txBody>
          <a:bodyPr/>
          <a:lstStyle/>
          <a:p>
            <a:pPr marL="342900" lvl="1" indent="-342900">
              <a:lnSpc>
                <a:spcPct val="107000"/>
              </a:lnSpc>
              <a:spcBef>
                <a:spcPts val="0"/>
              </a:spcBef>
              <a:spcAft>
                <a:spcPts val="0"/>
              </a:spcAft>
              <a:buFont typeface="Arial" panose="020B0604020202020204" pitchFamily="34" charset="0"/>
              <a:buChar char="•"/>
            </a:pPr>
            <a:r>
              <a:rPr lang="en-US" sz="1700" dirty="0">
                <a:cs typeface="Times New Roman" panose="02020603050405020304" pitchFamily="18" charset="0"/>
              </a:rPr>
              <a:t>Which state agency will serve as the Designated State Entity (DSE) and will receive and disseminate federal IL funds (Part B)</a:t>
            </a:r>
          </a:p>
          <a:p>
            <a:pPr marL="342900" lvl="1" indent="-342900">
              <a:lnSpc>
                <a:spcPct val="107000"/>
              </a:lnSpc>
              <a:spcBef>
                <a:spcPts val="0"/>
              </a:spcBef>
              <a:spcAft>
                <a:spcPts val="0"/>
              </a:spcAft>
              <a:buFont typeface="Arial" panose="020B0604020202020204" pitchFamily="34" charset="0"/>
              <a:buChar char="•"/>
            </a:pPr>
            <a:r>
              <a:rPr lang="en-US" sz="1700" dirty="0">
                <a:cs typeface="Times New Roman" panose="02020603050405020304" pitchFamily="18" charset="0"/>
              </a:rPr>
              <a:t>Uses of federal IL funds (Part B)</a:t>
            </a:r>
          </a:p>
          <a:p>
            <a:pPr marL="342900" lvl="1" indent="-342900">
              <a:lnSpc>
                <a:spcPct val="107000"/>
              </a:lnSpc>
              <a:spcBef>
                <a:spcPts val="0"/>
              </a:spcBef>
              <a:spcAft>
                <a:spcPts val="0"/>
              </a:spcAft>
              <a:buFont typeface="Arial" panose="020B0604020202020204" pitchFamily="34" charset="0"/>
              <a:buChar char="•"/>
            </a:pPr>
            <a:r>
              <a:rPr lang="en-US" sz="1700" dirty="0">
                <a:cs typeface="Times New Roman" panose="02020603050405020304" pitchFamily="18" charset="0"/>
              </a:rPr>
              <a:t>Authorities of the SILC and how the SILC is funded</a:t>
            </a:r>
          </a:p>
          <a:p>
            <a:pPr marL="342900" lvl="1" indent="-342900">
              <a:lnSpc>
                <a:spcPct val="107000"/>
              </a:lnSpc>
              <a:spcBef>
                <a:spcPts val="0"/>
              </a:spcBef>
              <a:spcAft>
                <a:spcPts val="0"/>
              </a:spcAft>
              <a:buFont typeface="Arial" panose="020B0604020202020204" pitchFamily="34" charset="0"/>
              <a:buChar char="•"/>
            </a:pPr>
            <a:r>
              <a:rPr lang="en-US" sz="1700" dirty="0">
                <a:cs typeface="Times New Roman" panose="02020603050405020304" pitchFamily="18" charset="0"/>
              </a:rPr>
              <a:t>CIL service areas and how will it react to funding changes</a:t>
            </a:r>
          </a:p>
          <a:p>
            <a:pPr marL="342900" lvl="1" indent="-342900">
              <a:lnSpc>
                <a:spcPct val="107000"/>
              </a:lnSpc>
              <a:spcBef>
                <a:spcPts val="0"/>
              </a:spcBef>
              <a:spcAft>
                <a:spcPts val="0"/>
              </a:spcAft>
              <a:buFont typeface="Arial" panose="020B0604020202020204" pitchFamily="34" charset="0"/>
              <a:buChar char="•"/>
            </a:pPr>
            <a:r>
              <a:rPr lang="en-US" sz="1700" dirty="0">
                <a:cs typeface="Times New Roman" panose="02020603050405020304" pitchFamily="18" charset="0"/>
              </a:rPr>
              <a:t>What counties will be served by Part C Centers</a:t>
            </a:r>
          </a:p>
          <a:p>
            <a:pPr marL="342900" lvl="1" indent="-342900">
              <a:lnSpc>
                <a:spcPct val="107000"/>
              </a:lnSpc>
              <a:spcBef>
                <a:spcPts val="0"/>
              </a:spcBef>
              <a:spcAft>
                <a:spcPts val="0"/>
              </a:spcAft>
              <a:buFont typeface="Arial" panose="020B0604020202020204" pitchFamily="34" charset="0"/>
              <a:buChar char="•"/>
            </a:pPr>
            <a:r>
              <a:rPr lang="en-US" sz="1700" dirty="0">
                <a:cs typeface="Times New Roman" panose="02020603050405020304" pitchFamily="18" charset="0"/>
              </a:rPr>
              <a:t>What network gaps exist, and what outreach plans will be deployed to address them</a:t>
            </a:r>
          </a:p>
          <a:p>
            <a:pPr marL="342900" lvl="1" indent="-342900">
              <a:lnSpc>
                <a:spcPct val="107000"/>
              </a:lnSpc>
              <a:spcBef>
                <a:spcPts val="0"/>
              </a:spcBef>
              <a:spcAft>
                <a:spcPts val="0"/>
              </a:spcAft>
              <a:buFont typeface="Arial" panose="020B0604020202020204" pitchFamily="34" charset="0"/>
              <a:buChar char="•"/>
            </a:pPr>
            <a:r>
              <a:rPr lang="en-US" sz="1700" dirty="0">
                <a:cs typeface="Times New Roman" panose="02020603050405020304" pitchFamily="18" charset="0"/>
              </a:rPr>
              <a:t>How the SPIL will be monitored and evaluated</a:t>
            </a:r>
          </a:p>
          <a:p>
            <a:pPr marL="0" lvl="1" indent="0">
              <a:lnSpc>
                <a:spcPct val="107000"/>
              </a:lnSpc>
              <a:spcBef>
                <a:spcPts val="0"/>
              </a:spcBef>
              <a:spcAft>
                <a:spcPts val="0"/>
              </a:spcAft>
              <a:buNone/>
            </a:pPr>
            <a:r>
              <a:rPr lang="es-ES" sz="2800" b="1" dirty="0">
                <a:solidFill>
                  <a:srgbClr val="C00000"/>
                </a:solidFill>
                <a:latin typeface="Calibri" panose="020F0502020204030204" pitchFamily="34" charset="0"/>
                <a:cs typeface="Calibri" panose="020F0502020204030204" pitchFamily="34" charset="0"/>
              </a:rPr>
              <a:t>El Acuerdo de Red </a:t>
            </a:r>
            <a:r>
              <a:rPr lang="es-ES" sz="2800" b="1" dirty="0" err="1">
                <a:solidFill>
                  <a:srgbClr val="C00000"/>
                </a:solidFill>
                <a:latin typeface="Calibri" panose="020F0502020204030204" pitchFamily="34" charset="0"/>
                <a:cs typeface="Calibri" panose="020F0502020204030204" pitchFamily="34" charset="0"/>
              </a:rPr>
              <a:t>SPIL</a:t>
            </a:r>
            <a:r>
              <a:rPr lang="es-ES" sz="2800" b="1" dirty="0">
                <a:solidFill>
                  <a:srgbClr val="C00000"/>
                </a:solidFill>
                <a:latin typeface="Calibri" panose="020F0502020204030204" pitchFamily="34" charset="0"/>
                <a:cs typeface="Calibri" panose="020F0502020204030204" pitchFamily="34" charset="0"/>
              </a:rPr>
              <a:t> Garantiza que:</a:t>
            </a:r>
            <a:endParaRPr lang="en-US" sz="2800" b="1" dirty="0">
              <a:solidFill>
                <a:srgbClr val="C00000"/>
              </a:solidFill>
              <a:latin typeface="Calibri" panose="020F0502020204030204" pitchFamily="34" charset="0"/>
              <a:cs typeface="Calibri" panose="020F0502020204030204" pitchFamily="34" charset="0"/>
            </a:endParaRPr>
          </a:p>
          <a:p>
            <a:r>
              <a:rPr lang="es-ES" sz="1700" dirty="0"/>
              <a:t>Qué agencia estatal servirá como la Entidad Estatal Designada (</a:t>
            </a:r>
            <a:r>
              <a:rPr lang="es-ES" sz="1700" dirty="0" err="1"/>
              <a:t>DSE</a:t>
            </a:r>
            <a:r>
              <a:rPr lang="es-ES" sz="1700" dirty="0"/>
              <a:t>, por sus siglas en inglés) y recibirá y difundirá los fondos federales de </a:t>
            </a:r>
            <a:r>
              <a:rPr lang="es-ES" sz="1700" dirty="0" err="1"/>
              <a:t>IL</a:t>
            </a:r>
            <a:r>
              <a:rPr lang="es-ES" sz="1700" dirty="0"/>
              <a:t> (Parte B)
Usos de los fondos federales de </a:t>
            </a:r>
            <a:r>
              <a:rPr lang="es-ES" sz="1700" dirty="0" err="1"/>
              <a:t>IL</a:t>
            </a:r>
            <a:r>
              <a:rPr lang="es-ES" sz="1700" dirty="0"/>
              <a:t> (Parte B)
Autoridades de la </a:t>
            </a:r>
            <a:r>
              <a:rPr lang="es-ES" sz="1700" dirty="0" err="1"/>
              <a:t>SILC</a:t>
            </a:r>
            <a:r>
              <a:rPr lang="es-ES" sz="1700" dirty="0"/>
              <a:t> y cómo se financia la </a:t>
            </a:r>
            <a:r>
              <a:rPr lang="es-ES" sz="1700" dirty="0" err="1"/>
              <a:t>SILC</a:t>
            </a:r>
            <a:r>
              <a:rPr lang="es-ES" sz="1700" dirty="0"/>
              <a:t>
Áreas de servicio de CIL y cómo reaccionará a los cambios en la financiación
¿Qué condados serán atendidos por los Centros de la Parte C?
¿Qué brechas existen en la red y qué planes de divulgación se implementarán para abordarlas?
Cómo se supervisará y evaluará el </a:t>
            </a:r>
            <a:r>
              <a:rPr lang="es-ES" sz="1700" dirty="0" err="1"/>
              <a:t>SPIL</a:t>
            </a:r>
            <a:endParaRPr lang="en-US" sz="1700" dirty="0"/>
          </a:p>
          <a:p>
            <a:endParaRPr lang="en-US" dirty="0"/>
          </a:p>
        </p:txBody>
      </p:sp>
    </p:spTree>
    <p:extLst>
      <p:ext uri="{BB962C8B-B14F-4D97-AF65-F5344CB8AC3E}">
        <p14:creationId xmlns:p14="http://schemas.microsoft.com/office/powerpoint/2010/main" val="1140188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8EB8-E8A6-4794-9A3A-ABD392722A6F}"/>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7EAF8DD1-C227-4C2A-B5D4-43A2614D515E}" type="slidenum">
              <a:rPr lang="en-US" sz="800" smtClean="0">
                <a:solidFill>
                  <a:srgbClr val="333399"/>
                </a:solidFill>
              </a:rPr>
              <a:t>13</a:t>
            </a:fld>
            <a:br>
              <a:rPr lang="en-US" sz="800" dirty="0">
                <a:solidFill>
                  <a:srgbClr val="333399"/>
                </a:solidFill>
              </a:rPr>
            </a:br>
            <a:r>
              <a:rPr lang="en-US" dirty="0" err="1"/>
              <a:t>DSE</a:t>
            </a:r>
            <a:r>
              <a:rPr lang="en-US" dirty="0"/>
              <a:t> Network Roles	</a:t>
            </a:r>
          </a:p>
        </p:txBody>
      </p:sp>
      <p:sp>
        <p:nvSpPr>
          <p:cNvPr id="3" name="Content Placeholder 2">
            <a:extLst>
              <a:ext uri="{FF2B5EF4-FFF2-40B4-BE49-F238E27FC236}">
                <a16:creationId xmlns:a16="http://schemas.microsoft.com/office/drawing/2014/main" id="{F60A7658-5B76-4434-80C7-FB51CA658EC4}"/>
              </a:ext>
            </a:extLst>
          </p:cNvPr>
          <p:cNvSpPr>
            <a:spLocks noGrp="1"/>
          </p:cNvSpPr>
          <p:nvPr>
            <p:ph idx="1"/>
          </p:nvPr>
        </p:nvSpPr>
        <p:spPr/>
        <p:txBody>
          <a:bodyPr/>
          <a:lstStyle/>
          <a:p>
            <a:pPr marL="0" marR="0" indent="0" algn="l" rtl="0" eaLnBrk="1" fontAlgn="t" latinLnBrk="0" hangingPunct="1">
              <a:spcBef>
                <a:spcPts val="0"/>
              </a:spcBef>
              <a:spcAft>
                <a:spcPts val="0"/>
              </a:spcAft>
              <a:buNone/>
            </a:pPr>
            <a:r>
              <a:rPr lang="en-US" sz="1800" b="0" i="0" u="none" strike="noStrike" kern="1200" dirty="0">
                <a:effectLst/>
                <a:cs typeface="Calibri Light" panose="020F0302020204030204" pitchFamily="34" charset="0"/>
              </a:rPr>
              <a:t>1. Serve as the “grantee” for Part B $. </a:t>
            </a:r>
            <a:endParaRPr lang="en-US" sz="1800" b="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b="0" i="0" u="none" strike="noStrike" kern="1200" dirty="0">
                <a:effectLst/>
                <a:cs typeface="Calibri Light" panose="020F0302020204030204" pitchFamily="34" charset="0"/>
              </a:rPr>
              <a:t>2. Account to </a:t>
            </a:r>
            <a:r>
              <a:rPr lang="en-US" sz="1800" kern="1200" dirty="0">
                <a:cs typeface="Calibri Light" panose="020F0302020204030204" pitchFamily="34" charset="0"/>
              </a:rPr>
              <a:t>ACL </a:t>
            </a:r>
            <a:r>
              <a:rPr lang="en-US" sz="1800" b="0" i="0" u="none" strike="noStrike" kern="1200" dirty="0">
                <a:effectLst/>
                <a:cs typeface="Calibri Light" panose="020F0302020204030204" pitchFamily="34" charset="0"/>
              </a:rPr>
              <a:t>for $ and disbursement of $ per SPIL</a:t>
            </a:r>
            <a:r>
              <a:rPr lang="en-US" sz="1800" b="0" i="0" u="none" strike="noStrike" kern="1200" baseline="0" dirty="0">
                <a:effectLst/>
                <a:cs typeface="Calibri Light" panose="020F0302020204030204" pitchFamily="34" charset="0"/>
              </a:rPr>
              <a:t>.</a:t>
            </a:r>
            <a:endParaRPr lang="en-US" sz="1800" b="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b="0" i="0" u="none" strike="noStrike" kern="1200" dirty="0">
                <a:effectLst/>
                <a:cs typeface="Calibri Light" panose="020F0302020204030204" pitchFamily="34" charset="0"/>
              </a:rPr>
              <a:t>3. Provide administrative support for IL Program, where necessary.</a:t>
            </a:r>
            <a:endParaRPr lang="en-US" sz="1800" b="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b="0" i="0" u="none" strike="noStrike" kern="1200" dirty="0">
                <a:effectLst/>
                <a:cs typeface="Calibri Light" panose="020F0302020204030204" pitchFamily="34" charset="0"/>
              </a:rPr>
              <a:t>4. Keep records. Complete PPR report with the SILC.</a:t>
            </a:r>
            <a:endParaRPr lang="en-US" sz="1800" b="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b="0" i="0" u="none" strike="noStrike" kern="1200" dirty="0">
                <a:effectLst/>
                <a:cs typeface="Calibri Light" panose="020F0302020204030204" pitchFamily="34" charset="0"/>
              </a:rPr>
              <a:t>5. Submit required reports/information to ACL.</a:t>
            </a:r>
            <a:endParaRPr lang="en-US" sz="1800" b="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b="0" i="0" u="none" strike="noStrike" kern="1200" dirty="0">
                <a:effectLst/>
                <a:cs typeface="Calibri Light" panose="020F0302020204030204" pitchFamily="34" charset="0"/>
              </a:rPr>
              <a:t>6. Retain not more than 5% of Part B for</a:t>
            </a:r>
            <a:r>
              <a:rPr lang="en-US" sz="1800" b="0" i="0" u="none" strike="noStrike" kern="1200" baseline="0" dirty="0">
                <a:effectLst/>
                <a:cs typeface="Calibri Light" panose="020F0302020204030204" pitchFamily="34" charset="0"/>
              </a:rPr>
              <a:t> </a:t>
            </a:r>
            <a:r>
              <a:rPr lang="en-US" sz="1800" b="0" i="0" u="none" strike="noStrike" kern="1200" baseline="0" dirty="0" err="1">
                <a:effectLst/>
                <a:cs typeface="Calibri Light" panose="020F0302020204030204" pitchFamily="34" charset="0"/>
              </a:rPr>
              <a:t>DSE</a:t>
            </a:r>
            <a:r>
              <a:rPr lang="en-US" sz="1800" b="0" i="0" u="none" strike="noStrike" kern="1200" baseline="0" dirty="0">
                <a:effectLst/>
                <a:cs typeface="Calibri Light" panose="020F0302020204030204" pitchFamily="34" charset="0"/>
              </a:rPr>
              <a:t> administrative costs. </a:t>
            </a:r>
          </a:p>
          <a:p>
            <a:pPr marL="0" marR="0" indent="0" algn="l" rtl="0" eaLnBrk="1" fontAlgn="t" latinLnBrk="0" hangingPunct="1">
              <a:spcBef>
                <a:spcPts val="0"/>
              </a:spcBef>
              <a:spcAft>
                <a:spcPts val="0"/>
              </a:spcAft>
              <a:buNone/>
            </a:pPr>
            <a:r>
              <a:rPr lang="en-US" sz="1800" b="0" i="0" u="none" strike="noStrike" kern="1200" dirty="0">
                <a:effectLst/>
                <a:cs typeface="Calibri Light" panose="020F0302020204030204" pitchFamily="34" charset="0"/>
              </a:rPr>
              <a:t>7. Sign the </a:t>
            </a:r>
            <a:r>
              <a:rPr lang="en-US" sz="1800" b="0" i="0" u="none" strike="noStrike" kern="1200" dirty="0" err="1">
                <a:effectLst/>
                <a:cs typeface="Calibri Light" panose="020F0302020204030204" pitchFamily="34" charset="0"/>
              </a:rPr>
              <a:t>SPIL</a:t>
            </a:r>
            <a:r>
              <a:rPr lang="en-US" sz="1800" b="0" i="0" u="none" strike="noStrike" kern="1200" dirty="0">
                <a:effectLst/>
                <a:cs typeface="Calibri Light" panose="020F0302020204030204" pitchFamily="34" charset="0"/>
              </a:rPr>
              <a:t> agreeing to serve as the </a:t>
            </a:r>
            <a:r>
              <a:rPr lang="en-US" sz="1800" b="0" i="0" u="none" strike="noStrike" kern="1200" dirty="0" err="1">
                <a:effectLst/>
                <a:cs typeface="Calibri Light" panose="020F0302020204030204" pitchFamily="34" charset="0"/>
              </a:rPr>
              <a:t>DSE</a:t>
            </a:r>
            <a:r>
              <a:rPr lang="en-US" sz="1800" b="0" i="0" u="none" strike="noStrike" kern="1200" dirty="0">
                <a:effectLst/>
                <a:cs typeface="Calibri Light" panose="020F0302020204030204" pitchFamily="34" charset="0"/>
              </a:rPr>
              <a:t>.</a:t>
            </a:r>
          </a:p>
          <a:p>
            <a:pPr marL="0" marR="0" indent="0" algn="l" rtl="0" eaLnBrk="1" fontAlgn="t" latinLnBrk="0" hangingPunct="1">
              <a:spcBef>
                <a:spcPts val="0"/>
              </a:spcBef>
              <a:spcAft>
                <a:spcPts val="0"/>
              </a:spcAft>
              <a:buNone/>
            </a:pPr>
            <a:endParaRPr lang="en-US" sz="1800" kern="1200" dirty="0">
              <a:cs typeface="Calibri Light" panose="020F0302020204030204" pitchFamily="34" charset="0"/>
            </a:endParaRPr>
          </a:p>
          <a:p>
            <a:pPr marL="0" indent="0" eaLnBrk="1" fontAlgn="t" hangingPunct="1">
              <a:spcBef>
                <a:spcPts val="0"/>
              </a:spcBef>
              <a:spcAft>
                <a:spcPts val="0"/>
              </a:spcAft>
              <a:buNone/>
            </a:pPr>
            <a:r>
              <a:rPr lang="es-ES" sz="2800" b="1" kern="1200" dirty="0">
                <a:solidFill>
                  <a:srgbClr val="C00000"/>
                </a:solidFill>
                <a:latin typeface="Calibri" panose="020F0502020204030204" pitchFamily="34" charset="0"/>
                <a:cs typeface="Calibri" panose="020F0502020204030204" pitchFamily="34" charset="0"/>
              </a:rPr>
              <a:t>Roles de red de </a:t>
            </a:r>
            <a:r>
              <a:rPr lang="es-ES" sz="2800" b="1" kern="1200" dirty="0" err="1">
                <a:solidFill>
                  <a:srgbClr val="C00000"/>
                </a:solidFill>
                <a:latin typeface="Calibri" panose="020F0502020204030204" pitchFamily="34" charset="0"/>
                <a:cs typeface="Calibri" panose="020F0502020204030204" pitchFamily="34" charset="0"/>
              </a:rPr>
              <a:t>DSE</a:t>
            </a:r>
            <a:endParaRPr lang="en-US" sz="2800" b="1" i="0" u="none" strike="noStrike" kern="1200" dirty="0">
              <a:solidFill>
                <a:srgbClr val="C00000"/>
              </a:solidFill>
              <a:effectLst/>
              <a:latin typeface="Calibri" panose="020F0502020204030204" pitchFamily="34" charset="0"/>
              <a:cs typeface="Calibri" panose="020F0502020204030204" pitchFamily="34" charset="0"/>
            </a:endParaRPr>
          </a:p>
          <a:p>
            <a:pPr marL="0" indent="0" eaLnBrk="1" fontAlgn="t" hangingPunct="1">
              <a:spcBef>
                <a:spcPts val="0"/>
              </a:spcBef>
              <a:spcAft>
                <a:spcPts val="0"/>
              </a:spcAft>
              <a:buNone/>
            </a:pPr>
            <a:r>
              <a:rPr lang="es-ES" sz="1800" dirty="0">
                <a:cs typeface="Calibri Light" panose="020F0302020204030204" pitchFamily="34" charset="0"/>
              </a:rPr>
              <a:t>1. Servir como "concesionario" de la Parte B $. 
2. Cuenta a </a:t>
            </a:r>
            <a:r>
              <a:rPr lang="es-ES" sz="1800" dirty="0" err="1">
                <a:cs typeface="Calibri Light" panose="020F0302020204030204" pitchFamily="34" charset="0"/>
              </a:rPr>
              <a:t>ACL</a:t>
            </a:r>
            <a:r>
              <a:rPr lang="es-ES" sz="1800" dirty="0">
                <a:cs typeface="Calibri Light" panose="020F0302020204030204" pitchFamily="34" charset="0"/>
              </a:rPr>
              <a:t> por $ y desembolso de $ por </a:t>
            </a:r>
            <a:r>
              <a:rPr lang="es-ES" sz="1800" dirty="0" err="1">
                <a:cs typeface="Calibri Light" panose="020F0302020204030204" pitchFamily="34" charset="0"/>
              </a:rPr>
              <a:t>SPIL</a:t>
            </a:r>
            <a:r>
              <a:rPr lang="es-ES" sz="1800" dirty="0">
                <a:cs typeface="Calibri Light" panose="020F0302020204030204" pitchFamily="34" charset="0"/>
              </a:rPr>
              <a:t>.
3. Proporcionar apoyo administrativo para el Programa </a:t>
            </a:r>
            <a:r>
              <a:rPr lang="es-ES" sz="1800" dirty="0" err="1">
                <a:cs typeface="Calibri Light" panose="020F0302020204030204" pitchFamily="34" charset="0"/>
              </a:rPr>
              <a:t>IL</a:t>
            </a:r>
            <a:r>
              <a:rPr lang="es-ES" sz="1800" dirty="0">
                <a:cs typeface="Calibri Light" panose="020F0302020204030204" pitchFamily="34" charset="0"/>
              </a:rPr>
              <a:t>, cuando sea necesario.
4. Mantenga registros. Complete el informe </a:t>
            </a:r>
            <a:r>
              <a:rPr lang="es-ES" sz="1800" dirty="0" err="1">
                <a:cs typeface="Calibri Light" panose="020F0302020204030204" pitchFamily="34" charset="0"/>
              </a:rPr>
              <a:t>PPR</a:t>
            </a:r>
            <a:r>
              <a:rPr lang="es-ES" sz="1800" dirty="0">
                <a:cs typeface="Calibri Light" panose="020F0302020204030204" pitchFamily="34" charset="0"/>
              </a:rPr>
              <a:t> con el </a:t>
            </a:r>
            <a:r>
              <a:rPr lang="es-ES" sz="1800" dirty="0" err="1">
                <a:cs typeface="Calibri Light" panose="020F0302020204030204" pitchFamily="34" charset="0"/>
              </a:rPr>
              <a:t>SILC</a:t>
            </a:r>
            <a:r>
              <a:rPr lang="es-ES" sz="1800" dirty="0">
                <a:cs typeface="Calibri Light" panose="020F0302020204030204" pitchFamily="34" charset="0"/>
              </a:rPr>
              <a:t>.
5. Envíe los informes/información requeridos a </a:t>
            </a:r>
            <a:r>
              <a:rPr lang="es-ES" sz="1800" dirty="0" err="1">
                <a:cs typeface="Calibri Light" panose="020F0302020204030204" pitchFamily="34" charset="0"/>
              </a:rPr>
              <a:t>ACL</a:t>
            </a:r>
            <a:r>
              <a:rPr lang="es-ES" sz="1800" dirty="0">
                <a:cs typeface="Calibri Light" panose="020F0302020204030204" pitchFamily="34" charset="0"/>
              </a:rPr>
              <a:t>.
6. Retener no más del 5% de la Parte B para los costos administrativos de </a:t>
            </a:r>
            <a:r>
              <a:rPr lang="es-ES" sz="1800" dirty="0" err="1">
                <a:cs typeface="Calibri Light" panose="020F0302020204030204" pitchFamily="34" charset="0"/>
              </a:rPr>
              <a:t>DSE</a:t>
            </a:r>
            <a:r>
              <a:rPr lang="es-ES" sz="1800" dirty="0">
                <a:cs typeface="Calibri Light" panose="020F0302020204030204" pitchFamily="34" charset="0"/>
              </a:rPr>
              <a:t>. 
7. Firmar el </a:t>
            </a:r>
            <a:r>
              <a:rPr lang="es-ES" sz="1800" dirty="0" err="1">
                <a:cs typeface="Calibri Light" panose="020F0302020204030204" pitchFamily="34" charset="0"/>
              </a:rPr>
              <a:t>SPIL</a:t>
            </a:r>
            <a:r>
              <a:rPr lang="es-ES" sz="1800" dirty="0">
                <a:cs typeface="Calibri Light" panose="020F0302020204030204" pitchFamily="34" charset="0"/>
              </a:rPr>
              <a:t> aceptando servir como </a:t>
            </a:r>
            <a:r>
              <a:rPr lang="es-ES" sz="1800" dirty="0" err="1">
                <a:cs typeface="Calibri Light" panose="020F0302020204030204" pitchFamily="34" charset="0"/>
              </a:rPr>
              <a:t>DSE</a:t>
            </a:r>
            <a:r>
              <a:rPr lang="es-ES" sz="1800" dirty="0">
                <a:cs typeface="Calibri Light" panose="020F0302020204030204" pitchFamily="34" charset="0"/>
              </a:rPr>
              <a:t>.</a:t>
            </a:r>
            <a:endParaRPr lang="en-US" sz="1800" b="0" i="0" u="none" strike="noStrike" dirty="0">
              <a:effectLst/>
              <a:cs typeface="Calibri Light" panose="020F0302020204030204" pitchFamily="34" charset="0"/>
            </a:endParaRPr>
          </a:p>
        </p:txBody>
      </p:sp>
      <p:sp>
        <p:nvSpPr>
          <p:cNvPr id="4" name="Slide Number Placeholder 3">
            <a:extLst>
              <a:ext uri="{FF2B5EF4-FFF2-40B4-BE49-F238E27FC236}">
                <a16:creationId xmlns:a16="http://schemas.microsoft.com/office/drawing/2014/main" id="{5962BF91-E0F6-E11B-A61F-FABF98F502AC}"/>
              </a:ext>
            </a:extLst>
          </p:cNvPr>
          <p:cNvSpPr>
            <a:spLocks noGrp="1"/>
          </p:cNvSpPr>
          <p:nvPr>
            <p:ph type="sldNum" sz="quarter" idx="10"/>
          </p:nvPr>
        </p:nvSpPr>
        <p:spPr/>
        <p:txBody>
          <a:bodyPr/>
          <a:lstStyle/>
          <a:p>
            <a:pPr>
              <a:defRPr/>
            </a:pPr>
            <a:fld id="{F2DF5F09-D78D-44DB-A338-E90D23C46220}" type="slidenum">
              <a:rPr lang="en-US" smtClean="0"/>
              <a:t>13</a:t>
            </a:fld>
            <a:endParaRPr lang="en-US" dirty="0"/>
          </a:p>
        </p:txBody>
      </p:sp>
    </p:spTree>
    <p:extLst>
      <p:ext uri="{BB962C8B-B14F-4D97-AF65-F5344CB8AC3E}">
        <p14:creationId xmlns:p14="http://schemas.microsoft.com/office/powerpoint/2010/main" val="884289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8EB8-E8A6-4794-9A3A-ABD392722A6F}"/>
              </a:ext>
            </a:extLst>
          </p:cNvPr>
          <p:cNvSpPr>
            <a:spLocks noGrp="1"/>
          </p:cNvSpPr>
          <p:nvPr>
            <p:ph type="title"/>
          </p:nvPr>
        </p:nvSpPr>
        <p:spPr>
          <a:xfrm>
            <a:off x="121920" y="106998"/>
            <a:ext cx="7696200" cy="792162"/>
          </a:xfrm>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7EAF8DD1-C227-4C2A-B5D4-43A2614D515E}" type="slidenum">
              <a:rPr lang="en-US" sz="800" smtClean="0">
                <a:solidFill>
                  <a:srgbClr val="333399"/>
                </a:solidFill>
              </a:rPr>
              <a:t>14</a:t>
            </a:fld>
            <a:br>
              <a:rPr lang="en-US" sz="800" dirty="0">
                <a:solidFill>
                  <a:srgbClr val="333399"/>
                </a:solidFill>
              </a:rPr>
            </a:br>
            <a:r>
              <a:rPr lang="en-US" dirty="0"/>
              <a:t> </a:t>
            </a:r>
            <a:r>
              <a:rPr lang="en-US" dirty="0" err="1"/>
              <a:t>SILC</a:t>
            </a:r>
            <a:r>
              <a:rPr lang="en-US" dirty="0"/>
              <a:t> Network Roles	</a:t>
            </a:r>
          </a:p>
        </p:txBody>
      </p:sp>
      <p:sp>
        <p:nvSpPr>
          <p:cNvPr id="3" name="Content Placeholder 2">
            <a:extLst>
              <a:ext uri="{FF2B5EF4-FFF2-40B4-BE49-F238E27FC236}">
                <a16:creationId xmlns:a16="http://schemas.microsoft.com/office/drawing/2014/main" id="{F60A7658-5B76-4434-80C7-FB51CA658EC4}"/>
              </a:ext>
            </a:extLst>
          </p:cNvPr>
          <p:cNvSpPr>
            <a:spLocks noGrp="1"/>
          </p:cNvSpPr>
          <p:nvPr>
            <p:ph idx="1"/>
          </p:nvPr>
        </p:nvSpPr>
        <p:spPr>
          <a:xfrm>
            <a:off x="243840" y="899160"/>
            <a:ext cx="8412480" cy="5120640"/>
          </a:xfrm>
        </p:spPr>
        <p:txBody>
          <a:bodyPr/>
          <a:lstStyle/>
          <a:p>
            <a:pPr marR="0" algn="l" rtl="0" eaLnBrk="1" fontAlgn="t" latinLnBrk="0" hangingPunct="1">
              <a:spcBef>
                <a:spcPts val="0"/>
              </a:spcBef>
              <a:spcAft>
                <a:spcPts val="0"/>
              </a:spcAft>
              <a:buFont typeface="+mj-lt"/>
              <a:buAutoNum type="arabicPeriod"/>
            </a:pPr>
            <a:r>
              <a:rPr lang="en-US" sz="1800" i="0" u="none" strike="noStrike" kern="1200" dirty="0">
                <a:effectLst/>
                <a:cs typeface="Calibri Light" panose="020F0302020204030204" pitchFamily="34" charset="0"/>
              </a:rPr>
              <a:t>Develop the SPIL. </a:t>
            </a:r>
          </a:p>
          <a:p>
            <a:pPr marR="0" algn="l" rtl="0" eaLnBrk="1" fontAlgn="t" latinLnBrk="0" hangingPunct="1">
              <a:spcBef>
                <a:spcPts val="0"/>
              </a:spcBef>
              <a:spcAft>
                <a:spcPts val="0"/>
              </a:spcAft>
              <a:buFont typeface="+mj-lt"/>
              <a:buAutoNum type="arabicPeriod"/>
            </a:pPr>
            <a:r>
              <a:rPr lang="en-US" sz="1800" i="0" u="none" strike="noStrike" kern="1200" dirty="0">
                <a:effectLst/>
                <a:cs typeface="Calibri Light" panose="020F0302020204030204" pitchFamily="34" charset="0"/>
              </a:rPr>
              <a:t>Monitor, review, &amp; evaluate the implementation of the SPIL. Use </a:t>
            </a:r>
            <a:r>
              <a:rPr lang="en-US" sz="1800" kern="1200" dirty="0">
                <a:cs typeface="Calibri Light" panose="020F0302020204030204" pitchFamily="34" charset="0"/>
              </a:rPr>
              <a:t>approved </a:t>
            </a:r>
            <a:r>
              <a:rPr lang="en-US" sz="1800" i="0" u="none" strike="noStrike" kern="1200" dirty="0">
                <a:effectLst/>
                <a:cs typeface="Calibri Light" panose="020F0302020204030204" pitchFamily="34" charset="0"/>
              </a:rPr>
              <a:t>CIL PPRs as one method to help track. </a:t>
            </a:r>
            <a:endParaRPr lang="en-US" sz="1800" i="0" u="none" strike="noStrike" dirty="0">
              <a:effectLst/>
              <a:cs typeface="Calibri Light" panose="020F0302020204030204" pitchFamily="34" charset="0"/>
            </a:endParaRPr>
          </a:p>
          <a:p>
            <a:pPr marR="0" algn="l" rtl="0" eaLnBrk="1" fontAlgn="t" latinLnBrk="0" hangingPunct="1">
              <a:spcBef>
                <a:spcPts val="0"/>
              </a:spcBef>
              <a:spcAft>
                <a:spcPts val="0"/>
              </a:spcAft>
              <a:buFont typeface="+mj-lt"/>
              <a:buAutoNum type="arabicPeriod"/>
            </a:pPr>
            <a:r>
              <a:rPr lang="en-US" sz="1800" i="0" u="none" strike="noStrike" kern="1200" dirty="0">
                <a:effectLst/>
                <a:cs typeface="Calibri Light" panose="020F0302020204030204" pitchFamily="34" charset="0"/>
              </a:rPr>
              <a:t>Meet regularly – open meetings.</a:t>
            </a:r>
            <a:endParaRPr lang="en-US" sz="1800" i="0" u="none" strike="noStrike" dirty="0">
              <a:effectLst/>
              <a:cs typeface="Calibri Light" panose="020F0302020204030204" pitchFamily="34" charset="0"/>
            </a:endParaRPr>
          </a:p>
          <a:p>
            <a:pPr marR="0" algn="l" rtl="0" eaLnBrk="1" fontAlgn="t" latinLnBrk="0" hangingPunct="1">
              <a:spcBef>
                <a:spcPts val="0"/>
              </a:spcBef>
              <a:spcAft>
                <a:spcPts val="0"/>
              </a:spcAft>
              <a:buFont typeface="+mj-lt"/>
              <a:buAutoNum type="arabicPeriod"/>
            </a:pPr>
            <a:r>
              <a:rPr lang="en-US" sz="1800" i="0" u="none" strike="noStrike" kern="1200" dirty="0">
                <a:effectLst/>
                <a:cs typeface="Calibri Light" panose="020F0302020204030204" pitchFamily="34" charset="0"/>
              </a:rPr>
              <a:t>Submit reports, including SPIL fulfillment portion of PPR report Part I.</a:t>
            </a:r>
            <a:endParaRPr lang="en-US" sz="1800" i="0" u="none" strike="noStrike" dirty="0">
              <a:effectLst/>
              <a:cs typeface="Calibri Light" panose="020F0302020204030204" pitchFamily="34" charset="0"/>
            </a:endParaRPr>
          </a:p>
          <a:p>
            <a:pPr marR="0" algn="l" rtl="0" eaLnBrk="1" fontAlgn="t" latinLnBrk="0" hangingPunct="1">
              <a:spcBef>
                <a:spcPts val="0"/>
              </a:spcBef>
              <a:spcAft>
                <a:spcPts val="0"/>
              </a:spcAft>
              <a:buFont typeface="+mj-lt"/>
              <a:buAutoNum type="arabicPeriod"/>
            </a:pPr>
            <a:r>
              <a:rPr lang="en-US" sz="1800" i="0" u="none" strike="noStrike" kern="1200" dirty="0">
                <a:effectLst/>
                <a:cs typeface="Calibri Light" panose="020F0302020204030204" pitchFamily="34" charset="0"/>
              </a:rPr>
              <a:t>Coordinate activities with other entities.</a:t>
            </a:r>
            <a:endParaRPr lang="en-US" sz="180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endParaRPr lang="en-US" sz="1800" kern="1200" dirty="0">
              <a:cs typeface="Calibri Light" panose="020F0302020204030204" pitchFamily="34" charset="0"/>
            </a:endParaRPr>
          </a:p>
          <a:p>
            <a:pPr marL="0" marR="0" indent="0" algn="l" rtl="0" eaLnBrk="1" fontAlgn="t" latinLnBrk="0" hangingPunct="1">
              <a:spcBef>
                <a:spcPts val="0"/>
              </a:spcBef>
              <a:spcAft>
                <a:spcPts val="0"/>
              </a:spcAft>
              <a:buNone/>
            </a:pPr>
            <a:r>
              <a:rPr lang="en-US" sz="2800" b="1" dirty="0">
                <a:solidFill>
                  <a:srgbClr val="C00000"/>
                </a:solidFill>
                <a:latin typeface="Calibri" panose="020F0502020204030204" pitchFamily="34" charset="0"/>
                <a:ea typeface="+mj-ea"/>
                <a:cs typeface="+mj-cs"/>
              </a:rPr>
              <a:t>Roles de Red </a:t>
            </a:r>
            <a:r>
              <a:rPr lang="en-US" sz="2800" b="1" dirty="0" err="1">
                <a:solidFill>
                  <a:srgbClr val="C00000"/>
                </a:solidFill>
                <a:latin typeface="Calibri" panose="020F0502020204030204" pitchFamily="34" charset="0"/>
                <a:ea typeface="+mj-ea"/>
                <a:cs typeface="+mj-cs"/>
              </a:rPr>
              <a:t>SILC</a:t>
            </a:r>
            <a:endParaRPr lang="en-US" sz="2800" b="1" dirty="0">
              <a:solidFill>
                <a:srgbClr val="C00000"/>
              </a:solidFill>
              <a:latin typeface="Calibri" panose="020F0502020204030204" pitchFamily="34" charset="0"/>
              <a:ea typeface="+mj-ea"/>
              <a:cs typeface="+mj-cs"/>
            </a:endParaRPr>
          </a:p>
          <a:p>
            <a:pPr marL="0" marR="0" indent="0" algn="l" rtl="0" eaLnBrk="1" fontAlgn="t" latinLnBrk="0" hangingPunct="1">
              <a:spcBef>
                <a:spcPts val="0"/>
              </a:spcBef>
              <a:spcAft>
                <a:spcPts val="0"/>
              </a:spcAft>
              <a:buNone/>
            </a:pPr>
            <a:endParaRPr lang="en-US" sz="1800" kern="1200" dirty="0">
              <a:cs typeface="Calibri Light" panose="020F0302020204030204" pitchFamily="34" charset="0"/>
            </a:endParaRPr>
          </a:p>
          <a:p>
            <a:pPr marR="0" algn="l" rtl="0" eaLnBrk="1" fontAlgn="t" latinLnBrk="0" hangingPunct="1">
              <a:spcBef>
                <a:spcPts val="0"/>
              </a:spcBef>
              <a:spcAft>
                <a:spcPts val="0"/>
              </a:spcAft>
              <a:buAutoNum type="arabicPeriod"/>
            </a:pPr>
            <a:r>
              <a:rPr lang="es-ES" sz="1800" dirty="0">
                <a:cs typeface="Calibri Light" panose="020F0302020204030204" pitchFamily="34" charset="0"/>
              </a:rPr>
              <a:t>Desarrollar el </a:t>
            </a:r>
            <a:r>
              <a:rPr lang="es-ES" sz="1800" dirty="0" err="1">
                <a:cs typeface="Calibri Light" panose="020F0302020204030204" pitchFamily="34" charset="0"/>
              </a:rPr>
              <a:t>SPIL</a:t>
            </a:r>
            <a:r>
              <a:rPr lang="es-ES" sz="1800" dirty="0">
                <a:cs typeface="Calibri Light" panose="020F0302020204030204" pitchFamily="34" charset="0"/>
              </a:rPr>
              <a:t>. 
Monitorear, revisar y evaluar la implementación del </a:t>
            </a:r>
            <a:r>
              <a:rPr lang="es-ES" sz="1800" dirty="0" err="1">
                <a:cs typeface="Calibri Light" panose="020F0302020204030204" pitchFamily="34" charset="0"/>
              </a:rPr>
              <a:t>SPIL</a:t>
            </a:r>
            <a:r>
              <a:rPr lang="es-ES" sz="1800" dirty="0">
                <a:cs typeface="Calibri Light" panose="020F0302020204030204" pitchFamily="34" charset="0"/>
              </a:rPr>
              <a:t>. Utilice los </a:t>
            </a:r>
            <a:r>
              <a:rPr lang="es-ES" sz="1800" dirty="0" err="1">
                <a:cs typeface="Calibri Light" panose="020F0302020204030204" pitchFamily="34" charset="0"/>
              </a:rPr>
              <a:t>PPR</a:t>
            </a:r>
            <a:r>
              <a:rPr lang="es-ES" sz="1800" dirty="0">
                <a:cs typeface="Calibri Light" panose="020F0302020204030204" pitchFamily="34" charset="0"/>
              </a:rPr>
              <a:t> CIL aprobados como un método para ayudar a realizar un seguimiento. </a:t>
            </a:r>
          </a:p>
          <a:p>
            <a:pPr marR="0" algn="l" rtl="0" eaLnBrk="1" fontAlgn="t" latinLnBrk="0" hangingPunct="1">
              <a:spcBef>
                <a:spcPts val="0"/>
              </a:spcBef>
              <a:spcAft>
                <a:spcPts val="0"/>
              </a:spcAft>
              <a:buAutoNum type="arabicPeriod"/>
            </a:pPr>
            <a:r>
              <a:rPr lang="es-ES" sz="1800" dirty="0">
                <a:cs typeface="Calibri Light" panose="020F0302020204030204" pitchFamily="34" charset="0"/>
              </a:rPr>
              <a:t>Reunirse regularmente: reuniones abiertas.
Presentar informes, incluida la parte relativa al cumplimiento del informe </a:t>
            </a:r>
            <a:r>
              <a:rPr lang="es-ES" sz="1800" dirty="0" err="1">
                <a:cs typeface="Calibri Light" panose="020F0302020204030204" pitchFamily="34" charset="0"/>
              </a:rPr>
              <a:t>PPR</a:t>
            </a:r>
            <a:r>
              <a:rPr lang="es-ES" sz="1800" dirty="0">
                <a:cs typeface="Calibri Light" panose="020F0302020204030204" pitchFamily="34" charset="0"/>
              </a:rPr>
              <a:t> de la Parte I.
Coordinar actividades con otras entidades.</a:t>
            </a:r>
          </a:p>
        </p:txBody>
      </p:sp>
      <p:sp>
        <p:nvSpPr>
          <p:cNvPr id="4" name="Slide Number Placeholder 3">
            <a:extLst>
              <a:ext uri="{FF2B5EF4-FFF2-40B4-BE49-F238E27FC236}">
                <a16:creationId xmlns:a16="http://schemas.microsoft.com/office/drawing/2014/main" id="{10F945FB-BC9F-2C6B-93B5-B93885B1FC43}"/>
              </a:ext>
            </a:extLst>
          </p:cNvPr>
          <p:cNvSpPr>
            <a:spLocks noGrp="1"/>
          </p:cNvSpPr>
          <p:nvPr>
            <p:ph type="sldNum" sz="quarter" idx="10"/>
          </p:nvPr>
        </p:nvSpPr>
        <p:spPr/>
        <p:txBody>
          <a:bodyPr/>
          <a:lstStyle/>
          <a:p>
            <a:pPr>
              <a:defRPr/>
            </a:pPr>
            <a:fld id="{F2DF5F09-D78D-44DB-A338-E90D23C46220}" type="slidenum">
              <a:rPr lang="en-US" smtClean="0"/>
              <a:t>14</a:t>
            </a:fld>
            <a:endParaRPr lang="en-US" dirty="0"/>
          </a:p>
        </p:txBody>
      </p:sp>
    </p:spTree>
    <p:extLst>
      <p:ext uri="{BB962C8B-B14F-4D97-AF65-F5344CB8AC3E}">
        <p14:creationId xmlns:p14="http://schemas.microsoft.com/office/powerpoint/2010/main" val="1179899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8EB8-E8A6-4794-9A3A-ABD392722A6F}"/>
              </a:ext>
            </a:extLst>
          </p:cNvPr>
          <p:cNvSpPr>
            <a:spLocks noGrp="1"/>
          </p:cNvSpPr>
          <p:nvPr>
            <p:ph type="title"/>
          </p:nvPr>
        </p:nvSpPr>
        <p:spPr>
          <a:xfrm>
            <a:off x="121920" y="106998"/>
            <a:ext cx="7696200" cy="792162"/>
          </a:xfrm>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7EAF8DD1-C227-4C2A-B5D4-43A2614D515E}" type="slidenum">
              <a:rPr lang="en-US" sz="800" smtClean="0">
                <a:solidFill>
                  <a:srgbClr val="333399"/>
                </a:solidFill>
              </a:rPr>
              <a:t>15</a:t>
            </a:fld>
            <a:br>
              <a:rPr lang="en-US" sz="800" dirty="0">
                <a:solidFill>
                  <a:srgbClr val="333399"/>
                </a:solidFill>
              </a:rPr>
            </a:br>
            <a:r>
              <a:rPr lang="en-US" dirty="0"/>
              <a:t> </a:t>
            </a:r>
            <a:r>
              <a:rPr lang="en-US" dirty="0" err="1"/>
              <a:t>SILC</a:t>
            </a:r>
            <a:r>
              <a:rPr lang="en-US" dirty="0"/>
              <a:t> Network Roles, cont. 	</a:t>
            </a:r>
          </a:p>
        </p:txBody>
      </p:sp>
      <p:sp>
        <p:nvSpPr>
          <p:cNvPr id="3" name="Content Placeholder 2">
            <a:extLst>
              <a:ext uri="{FF2B5EF4-FFF2-40B4-BE49-F238E27FC236}">
                <a16:creationId xmlns:a16="http://schemas.microsoft.com/office/drawing/2014/main" id="{F60A7658-5B76-4434-80C7-FB51CA658EC4}"/>
              </a:ext>
            </a:extLst>
          </p:cNvPr>
          <p:cNvSpPr>
            <a:spLocks noGrp="1"/>
          </p:cNvSpPr>
          <p:nvPr>
            <p:ph idx="1"/>
          </p:nvPr>
        </p:nvSpPr>
        <p:spPr>
          <a:xfrm>
            <a:off x="121920" y="899160"/>
            <a:ext cx="8473440" cy="5135880"/>
          </a:xfrm>
        </p:spPr>
        <p:txBody>
          <a:bodyPr/>
          <a:lstStyle/>
          <a:p>
            <a:pPr marR="0" algn="l" rtl="0" eaLnBrk="1" fontAlgn="t" latinLnBrk="0" hangingPunct="1">
              <a:spcBef>
                <a:spcPts val="0"/>
              </a:spcBef>
              <a:spcAft>
                <a:spcPts val="0"/>
              </a:spcAft>
              <a:buFont typeface="+mj-lt"/>
              <a:buAutoNum type="arabicPeriod" startAt="6"/>
            </a:pPr>
            <a:r>
              <a:rPr lang="en-US" sz="1800" i="0" u="none" strike="noStrike" kern="1200" dirty="0">
                <a:effectLst/>
                <a:cs typeface="Calibri Light" panose="020F0302020204030204" pitchFamily="34" charset="0"/>
              </a:rPr>
              <a:t>Conduct Authorities</a:t>
            </a:r>
            <a:r>
              <a:rPr lang="en-US" sz="1800" i="0" u="none" strike="noStrike" kern="1200" baseline="0" dirty="0">
                <a:effectLst/>
                <a:cs typeface="Calibri Light" panose="020F0302020204030204" pitchFamily="34" charset="0"/>
              </a:rPr>
              <a:t> as described in the law and outlined in SPIL, including advocacy and resource development.</a:t>
            </a:r>
            <a:endParaRPr lang="en-US" sz="1800" baseline="0" dirty="0">
              <a:cs typeface="Calibri Light" panose="020F0302020204030204" pitchFamily="34" charset="0"/>
            </a:endParaRPr>
          </a:p>
          <a:p>
            <a:pPr marR="0" algn="l" rtl="0" eaLnBrk="1" fontAlgn="t" latinLnBrk="0" hangingPunct="1">
              <a:spcBef>
                <a:spcPts val="0"/>
              </a:spcBef>
              <a:spcAft>
                <a:spcPts val="0"/>
              </a:spcAft>
              <a:buFont typeface="+mj-lt"/>
              <a:buAutoNum type="arabicPeriod" startAt="6"/>
            </a:pPr>
            <a:r>
              <a:rPr lang="en-US" sz="1800" i="0" u="none" strike="noStrike" kern="1200" dirty="0">
                <a:effectLst/>
                <a:cs typeface="Calibri Light" panose="020F0302020204030204" pitchFamily="34" charset="0"/>
              </a:rPr>
              <a:t>Shall NOT provide or manage IL services, but SILCs do often provide I&amp;R services.</a:t>
            </a:r>
            <a:endParaRPr lang="en-US" sz="1800" dirty="0">
              <a:cs typeface="Calibri Light" panose="020F0302020204030204" pitchFamily="34" charset="0"/>
            </a:endParaRPr>
          </a:p>
          <a:p>
            <a:pPr marR="0" algn="l" rtl="0" eaLnBrk="1" fontAlgn="t" latinLnBrk="0" hangingPunct="1">
              <a:spcBef>
                <a:spcPts val="0"/>
              </a:spcBef>
              <a:spcAft>
                <a:spcPts val="0"/>
              </a:spcAft>
              <a:buFont typeface="+mj-lt"/>
              <a:buAutoNum type="arabicPeriod" startAt="6"/>
            </a:pPr>
            <a:r>
              <a:rPr lang="en-US" sz="1800" i="0" u="none" strike="noStrike" kern="1200" dirty="0">
                <a:effectLst/>
                <a:ea typeface="Calibri" panose="020F0502020204030204" pitchFamily="34" charset="0"/>
                <a:cs typeface="Calibri Light" panose="020F0302020204030204" pitchFamily="34" charset="0"/>
              </a:rPr>
              <a:t>Sign the SPIL</a:t>
            </a:r>
            <a:r>
              <a:rPr lang="en-US" sz="1800" i="0" u="none" strike="noStrike" kern="1200" baseline="0" dirty="0">
                <a:effectLst/>
                <a:ea typeface="Calibri" panose="020F0502020204030204" pitchFamily="34" charset="0"/>
                <a:cs typeface="Calibri Light" panose="020F0302020204030204" pitchFamily="34" charset="0"/>
              </a:rPr>
              <a:t> to approve content.</a:t>
            </a:r>
          </a:p>
          <a:p>
            <a:pPr marL="0" marR="0" indent="0" algn="l" rtl="0" eaLnBrk="1" fontAlgn="t" latinLnBrk="0" hangingPunct="1">
              <a:spcBef>
                <a:spcPts val="0"/>
              </a:spcBef>
              <a:spcAft>
                <a:spcPts val="0"/>
              </a:spcAft>
              <a:buNone/>
            </a:pPr>
            <a:endParaRPr lang="en-US" sz="1800" kern="1200" dirty="0">
              <a:cs typeface="Calibri Light" panose="020F0302020204030204" pitchFamily="34" charset="0"/>
            </a:endParaRPr>
          </a:p>
          <a:p>
            <a:pPr marL="0" indent="0" eaLnBrk="1" fontAlgn="t" hangingPunct="1">
              <a:spcBef>
                <a:spcPts val="0"/>
              </a:spcBef>
              <a:spcAft>
                <a:spcPts val="0"/>
              </a:spcAft>
              <a:buNone/>
            </a:pPr>
            <a:r>
              <a:rPr lang="en-US" sz="2800" b="1" dirty="0">
                <a:solidFill>
                  <a:srgbClr val="C00000"/>
                </a:solidFill>
                <a:latin typeface="Calibri" panose="020F0502020204030204" pitchFamily="34" charset="0"/>
                <a:ea typeface="+mj-ea"/>
                <a:cs typeface="+mj-cs"/>
              </a:rPr>
              <a:t>Roles de Red </a:t>
            </a:r>
            <a:r>
              <a:rPr lang="en-US" sz="2800" b="1" dirty="0" err="1">
                <a:solidFill>
                  <a:srgbClr val="C00000"/>
                </a:solidFill>
                <a:latin typeface="Calibri" panose="020F0502020204030204" pitchFamily="34" charset="0"/>
                <a:ea typeface="+mj-ea"/>
                <a:cs typeface="+mj-cs"/>
              </a:rPr>
              <a:t>SILC</a:t>
            </a:r>
            <a:r>
              <a:rPr lang="en-US" sz="2800" b="1" dirty="0">
                <a:solidFill>
                  <a:srgbClr val="C00000"/>
                </a:solidFill>
                <a:latin typeface="Calibri" panose="020F0502020204030204" pitchFamily="34" charset="0"/>
                <a:ea typeface="+mj-ea"/>
                <a:cs typeface="+mj-cs"/>
              </a:rPr>
              <a:t>, cont.</a:t>
            </a:r>
          </a:p>
          <a:p>
            <a:pPr marL="0" marR="0" indent="0" algn="l" rtl="0" eaLnBrk="1" fontAlgn="t" latinLnBrk="0" hangingPunct="1">
              <a:spcBef>
                <a:spcPts val="0"/>
              </a:spcBef>
              <a:spcAft>
                <a:spcPts val="0"/>
              </a:spcAft>
              <a:buNone/>
            </a:pPr>
            <a:endParaRPr lang="en-US" sz="1800" i="0" u="none" strike="noStrike" dirty="0">
              <a:effectLst/>
              <a:cs typeface="Calibri Light" panose="020F0302020204030204" pitchFamily="34" charset="0"/>
            </a:endParaRPr>
          </a:p>
          <a:p>
            <a:pPr marR="0" algn="l" rtl="0" eaLnBrk="1" fontAlgn="t" latinLnBrk="0" hangingPunct="1">
              <a:spcBef>
                <a:spcPts val="0"/>
              </a:spcBef>
              <a:spcAft>
                <a:spcPts val="0"/>
              </a:spcAft>
              <a:buFont typeface="+mj-lt"/>
              <a:buAutoNum type="arabicPeriod" startAt="6"/>
            </a:pPr>
            <a:r>
              <a:rPr lang="es-ES" sz="1800" dirty="0">
                <a:cs typeface="Calibri Light" panose="020F0302020204030204" pitchFamily="34" charset="0"/>
              </a:rPr>
              <a:t>Autoridades de conducta como se describe en la ley y se describe en SPIL, incluida la promoción y el desarrollo de recursos.</a:t>
            </a:r>
          </a:p>
          <a:p>
            <a:pPr marR="0" algn="l" rtl="0" eaLnBrk="1" fontAlgn="t" latinLnBrk="0" hangingPunct="1">
              <a:spcBef>
                <a:spcPts val="0"/>
              </a:spcBef>
              <a:spcAft>
                <a:spcPts val="0"/>
              </a:spcAft>
              <a:buFont typeface="+mj-lt"/>
              <a:buAutoNum type="arabicPeriod" startAt="6"/>
            </a:pPr>
            <a:r>
              <a:rPr lang="es-ES" sz="1800" dirty="0">
                <a:cs typeface="Calibri Light" panose="020F0302020204030204" pitchFamily="34" charset="0"/>
              </a:rPr>
              <a:t> NO proporcionará ni administrará servicios de IL, pero los SILC a menudo brindan servicios de I&amp;R.</a:t>
            </a:r>
          </a:p>
          <a:p>
            <a:pPr marR="0" algn="l" rtl="0" eaLnBrk="1" fontAlgn="t" latinLnBrk="0" hangingPunct="1">
              <a:spcBef>
                <a:spcPts val="0"/>
              </a:spcBef>
              <a:spcAft>
                <a:spcPts val="0"/>
              </a:spcAft>
              <a:buFont typeface="+mj-lt"/>
              <a:buAutoNum type="arabicPeriod" startAt="6"/>
            </a:pPr>
            <a:r>
              <a:rPr lang="es-ES" sz="1800" dirty="0">
                <a:cs typeface="Calibri Light" panose="020F0302020204030204" pitchFamily="34" charset="0"/>
              </a:rPr>
              <a:t>Firma el SPIL para aprobar el contenido.</a:t>
            </a:r>
            <a:endParaRPr lang="en-US" sz="1700" b="0" i="0" u="none" strike="noStrike" dirty="0">
              <a:effectLst/>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03F304A-551B-BEE4-746C-5DA4B98FFE07}"/>
              </a:ext>
            </a:extLst>
          </p:cNvPr>
          <p:cNvSpPr>
            <a:spLocks noGrp="1"/>
          </p:cNvSpPr>
          <p:nvPr>
            <p:ph type="sldNum" sz="quarter" idx="10"/>
          </p:nvPr>
        </p:nvSpPr>
        <p:spPr/>
        <p:txBody>
          <a:bodyPr/>
          <a:lstStyle/>
          <a:p>
            <a:pPr>
              <a:defRPr/>
            </a:pPr>
            <a:fld id="{F2DF5F09-D78D-44DB-A338-E90D23C46220}" type="slidenum">
              <a:rPr lang="en-US" smtClean="0"/>
              <a:t>15</a:t>
            </a:fld>
            <a:endParaRPr lang="en-US" dirty="0"/>
          </a:p>
        </p:txBody>
      </p:sp>
    </p:spTree>
    <p:extLst>
      <p:ext uri="{BB962C8B-B14F-4D97-AF65-F5344CB8AC3E}">
        <p14:creationId xmlns:p14="http://schemas.microsoft.com/office/powerpoint/2010/main" val="3148560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8EB8-E8A6-4794-9A3A-ABD392722A6F}"/>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7EAF8DD1-C227-4C2A-B5D4-43A2614D515E}" type="slidenum">
              <a:rPr lang="en-US" sz="800" smtClean="0">
                <a:solidFill>
                  <a:srgbClr val="333399"/>
                </a:solidFill>
              </a:rPr>
              <a:t>16</a:t>
            </a:fld>
            <a:br>
              <a:rPr lang="en-US" sz="800" dirty="0">
                <a:solidFill>
                  <a:srgbClr val="333399"/>
                </a:solidFill>
              </a:rPr>
            </a:br>
            <a:r>
              <a:rPr lang="en-US" dirty="0"/>
              <a:t> CIL Network Roles	</a:t>
            </a:r>
          </a:p>
        </p:txBody>
      </p:sp>
      <p:sp>
        <p:nvSpPr>
          <p:cNvPr id="3" name="Content Placeholder 2">
            <a:extLst>
              <a:ext uri="{FF2B5EF4-FFF2-40B4-BE49-F238E27FC236}">
                <a16:creationId xmlns:a16="http://schemas.microsoft.com/office/drawing/2014/main" id="{F60A7658-5B76-4434-80C7-FB51CA658EC4}"/>
              </a:ext>
            </a:extLst>
          </p:cNvPr>
          <p:cNvSpPr>
            <a:spLocks noGrp="1"/>
          </p:cNvSpPr>
          <p:nvPr>
            <p:ph idx="1"/>
          </p:nvPr>
        </p:nvSpPr>
        <p:spPr/>
        <p:txBody>
          <a:bodyPr/>
          <a:lstStyle/>
          <a:p>
            <a:pPr marL="0" marR="0" indent="0" algn="l" rtl="0" eaLnBrk="1" fontAlgn="t" latinLnBrk="0" hangingPunct="1">
              <a:spcBef>
                <a:spcPts val="0"/>
              </a:spcBef>
              <a:spcAft>
                <a:spcPts val="0"/>
              </a:spcAft>
              <a:buNone/>
            </a:pPr>
            <a:r>
              <a:rPr lang="en-US" sz="1800" i="0" u="none" strike="noStrike" kern="1200" dirty="0">
                <a:effectLst/>
                <a:cs typeface="Calibri Light" panose="020F0302020204030204" pitchFamily="34" charset="0"/>
              </a:rPr>
              <a:t>1. Provide the Core IL Services. </a:t>
            </a:r>
          </a:p>
          <a:p>
            <a:pPr marL="0" marR="0" indent="0" algn="l" rtl="0" eaLnBrk="1" fontAlgn="t" latinLnBrk="0" hangingPunct="1">
              <a:spcBef>
                <a:spcPts val="0"/>
              </a:spcBef>
              <a:spcAft>
                <a:spcPts val="0"/>
              </a:spcAft>
              <a:buNone/>
            </a:pPr>
            <a:r>
              <a:rPr lang="en-US" sz="1800" kern="1200" dirty="0">
                <a:cs typeface="Calibri Light" panose="020F0302020204030204" pitchFamily="34" charset="0"/>
              </a:rPr>
              <a:t>2. </a:t>
            </a:r>
            <a:r>
              <a:rPr lang="en-US" sz="1800" i="0" u="none" strike="noStrike" kern="1200" dirty="0">
                <a:effectLst/>
                <a:cs typeface="Calibri Light" panose="020F0302020204030204" pitchFamily="34" charset="0"/>
              </a:rPr>
              <a:t>Provide other IL services</a:t>
            </a:r>
            <a:r>
              <a:rPr lang="en-US" sz="1800" i="0" u="none" strike="noStrike" kern="1200" baseline="0" dirty="0">
                <a:effectLst/>
                <a:cs typeface="Calibri Light" panose="020F0302020204030204" pitchFamily="34" charset="0"/>
              </a:rPr>
              <a:t> consistent with Federal and State Law.</a:t>
            </a:r>
            <a:endParaRPr lang="en-US" sz="180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i="0" u="none" strike="noStrike" kern="1200" dirty="0">
                <a:effectLst/>
                <a:cs typeface="Calibri Light" panose="020F0302020204030204" pitchFamily="34" charset="0"/>
              </a:rPr>
              <a:t>3. Comply with CIL Standards, Assurances &amp; Indicators.</a:t>
            </a:r>
            <a:endParaRPr lang="en-US" sz="180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i="0" u="none" strike="noStrike" kern="1200" dirty="0">
                <a:effectLst/>
                <a:cs typeface="Calibri Light" panose="020F0302020204030204" pitchFamily="34" charset="0"/>
              </a:rPr>
              <a:t>4. Develop the SPIL with the SILC.</a:t>
            </a:r>
            <a:endParaRPr lang="en-US" sz="180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i="0" u="none" strike="noStrike" kern="1200" dirty="0">
                <a:effectLst/>
                <a:cs typeface="Calibri Light" panose="020F0302020204030204" pitchFamily="34" charset="0"/>
              </a:rPr>
              <a:t>5. Implement the SPIL.</a:t>
            </a:r>
            <a:endParaRPr lang="en-US" sz="180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i="0" u="none" strike="noStrike" kern="1200" dirty="0">
                <a:effectLst/>
                <a:cs typeface="Calibri Light" panose="020F0302020204030204" pitchFamily="34" charset="0"/>
              </a:rPr>
              <a:t>6. Conduct Resource Development activities.</a:t>
            </a:r>
            <a:endParaRPr lang="en-US" sz="1800" i="0" u="none" strike="noStrike" dirty="0">
              <a:effectLst/>
              <a:cs typeface="Calibri Light" panose="020F0302020204030204" pitchFamily="34" charset="0"/>
            </a:endParaRPr>
          </a:p>
          <a:p>
            <a:pPr marL="0" marR="0" indent="0" algn="l" rtl="0" eaLnBrk="1" fontAlgn="t" latinLnBrk="0" hangingPunct="1">
              <a:spcBef>
                <a:spcPts val="0"/>
              </a:spcBef>
              <a:spcAft>
                <a:spcPts val="0"/>
              </a:spcAft>
              <a:buNone/>
            </a:pPr>
            <a:r>
              <a:rPr lang="en-US" sz="1800" i="0" u="none" strike="noStrike" kern="1200" dirty="0">
                <a:effectLst/>
                <a:cs typeface="Calibri Light" panose="020F0302020204030204" pitchFamily="34" charset="0"/>
              </a:rPr>
              <a:t>7. More than 50% of CIL Directors must sign the SPIL to approve content.</a:t>
            </a:r>
          </a:p>
          <a:p>
            <a:pPr marL="0" marR="0" indent="0" algn="l" rtl="0" eaLnBrk="1" fontAlgn="t" latinLnBrk="0" hangingPunct="1">
              <a:spcBef>
                <a:spcPts val="0"/>
              </a:spcBef>
              <a:spcAft>
                <a:spcPts val="0"/>
              </a:spcAft>
              <a:buNone/>
            </a:pPr>
            <a:r>
              <a:rPr lang="en-US" sz="1800" kern="1200" dirty="0">
                <a:cs typeface="Calibri Light" panose="020F0302020204030204" pitchFamily="34" charset="0"/>
              </a:rPr>
              <a:t>8. Share approved annual PPRs with the SILC.</a:t>
            </a:r>
            <a:endParaRPr lang="en-US" sz="1800" i="0" u="none" strike="noStrike" dirty="0">
              <a:effectLst/>
              <a:cs typeface="Calibri Light" panose="020F0302020204030204" pitchFamily="34" charset="0"/>
            </a:endParaRPr>
          </a:p>
          <a:p>
            <a:pPr marL="0" indent="0" eaLnBrk="1" fontAlgn="t" hangingPunct="1">
              <a:spcBef>
                <a:spcPts val="0"/>
              </a:spcBef>
              <a:spcAft>
                <a:spcPts val="0"/>
              </a:spcAft>
              <a:buNone/>
            </a:pPr>
            <a:r>
              <a:rPr lang="en-US" sz="2800" b="1" dirty="0">
                <a:solidFill>
                  <a:srgbClr val="C00000"/>
                </a:solidFill>
                <a:latin typeface="Calibri" panose="020F0502020204030204" pitchFamily="34" charset="0"/>
                <a:cs typeface="Calibri" panose="020F0502020204030204" pitchFamily="34" charset="0"/>
              </a:rPr>
              <a:t>Roles de red CIL</a:t>
            </a:r>
            <a:endParaRPr lang="en-US" sz="2800" b="1" i="0" u="none" strike="noStrike" dirty="0">
              <a:solidFill>
                <a:srgbClr val="C00000"/>
              </a:solidFill>
              <a:effectLst/>
              <a:latin typeface="Calibri" panose="020F0502020204030204" pitchFamily="34" charset="0"/>
              <a:cs typeface="Calibri" panose="020F0502020204030204" pitchFamily="34" charset="0"/>
            </a:endParaRPr>
          </a:p>
          <a:p>
            <a:pPr marL="0" indent="0" eaLnBrk="1" fontAlgn="t" hangingPunct="1">
              <a:spcBef>
                <a:spcPts val="0"/>
              </a:spcBef>
              <a:spcAft>
                <a:spcPts val="0"/>
              </a:spcAft>
              <a:buNone/>
            </a:pPr>
            <a:r>
              <a:rPr lang="es-ES" sz="1800" dirty="0">
                <a:cs typeface="Calibri Light" panose="020F0302020204030204" pitchFamily="34" charset="0"/>
              </a:rPr>
              <a:t>1. Proporcionar los servicios básicos de IL. – fuente diferente
2. Proporcionar otros servicios de </a:t>
            </a:r>
            <a:r>
              <a:rPr lang="es-ES" sz="1800" dirty="0" err="1">
                <a:cs typeface="Calibri Light" panose="020F0302020204030204" pitchFamily="34" charset="0"/>
              </a:rPr>
              <a:t>IL</a:t>
            </a:r>
            <a:r>
              <a:rPr lang="es-ES" sz="1800" dirty="0">
                <a:cs typeface="Calibri Light" panose="020F0302020204030204" pitchFamily="34" charset="0"/>
              </a:rPr>
              <a:t> de acuerdo con las leyes federales y estatales.
3. Cumplir con los Estándares, Garantías e Indicadores CIL.
4. Desarrollar el </a:t>
            </a:r>
            <a:r>
              <a:rPr lang="es-ES" sz="1800" dirty="0" err="1">
                <a:cs typeface="Calibri Light" panose="020F0302020204030204" pitchFamily="34" charset="0"/>
              </a:rPr>
              <a:t>SPIL</a:t>
            </a:r>
            <a:r>
              <a:rPr lang="es-ES" sz="1800" dirty="0">
                <a:cs typeface="Calibri Light" panose="020F0302020204030204" pitchFamily="34" charset="0"/>
              </a:rPr>
              <a:t> con el </a:t>
            </a:r>
            <a:r>
              <a:rPr lang="es-ES" sz="1800" dirty="0" err="1">
                <a:cs typeface="Calibri Light" panose="020F0302020204030204" pitchFamily="34" charset="0"/>
              </a:rPr>
              <a:t>SILC</a:t>
            </a:r>
            <a:r>
              <a:rPr lang="es-ES" sz="1800" dirty="0">
                <a:cs typeface="Calibri Light" panose="020F0302020204030204" pitchFamily="34" charset="0"/>
              </a:rPr>
              <a:t>.
5. Implementar el </a:t>
            </a:r>
            <a:r>
              <a:rPr lang="es-ES" sz="1800" dirty="0" err="1">
                <a:cs typeface="Calibri Light" panose="020F0302020204030204" pitchFamily="34" charset="0"/>
              </a:rPr>
              <a:t>SPIL</a:t>
            </a:r>
            <a:r>
              <a:rPr lang="es-ES" sz="1800" dirty="0">
                <a:cs typeface="Calibri Light" panose="020F0302020204030204" pitchFamily="34" charset="0"/>
              </a:rPr>
              <a:t>.
6. Llevar a cabo actividades de desarrollo de recursos.
7. Más del 50% de los Directores de CIL deben firmar el </a:t>
            </a:r>
            <a:r>
              <a:rPr lang="es-ES" sz="1800" dirty="0" err="1">
                <a:cs typeface="Calibri Light" panose="020F0302020204030204" pitchFamily="34" charset="0"/>
              </a:rPr>
              <a:t>SPIL</a:t>
            </a:r>
            <a:r>
              <a:rPr lang="es-ES" sz="1800" dirty="0">
                <a:cs typeface="Calibri Light" panose="020F0302020204030204" pitchFamily="34" charset="0"/>
              </a:rPr>
              <a:t> para aprobar el contenido.
8. Compartir los informes </a:t>
            </a:r>
            <a:r>
              <a:rPr lang="es-ES" sz="1800" dirty="0" err="1">
                <a:cs typeface="Calibri Light" panose="020F0302020204030204" pitchFamily="34" charset="0"/>
              </a:rPr>
              <a:t>PPR</a:t>
            </a:r>
            <a:r>
              <a:rPr lang="es-ES" sz="1800" dirty="0">
                <a:cs typeface="Calibri Light" panose="020F0302020204030204" pitchFamily="34" charset="0"/>
              </a:rPr>
              <a:t> anuales aprobados con el </a:t>
            </a:r>
            <a:r>
              <a:rPr lang="es-ES" sz="1800" dirty="0" err="1">
                <a:cs typeface="Calibri Light" panose="020F0302020204030204" pitchFamily="34" charset="0"/>
              </a:rPr>
              <a:t>SILC</a:t>
            </a:r>
            <a:r>
              <a:rPr lang="es-ES" sz="1800" dirty="0">
                <a:cs typeface="Calibri Light" panose="020F0302020204030204" pitchFamily="34" charset="0"/>
              </a:rPr>
              <a:t>.</a:t>
            </a:r>
            <a:endParaRPr lang="en-US" sz="1800" b="0" i="0" u="none" strike="noStrike" dirty="0">
              <a:effectLst/>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47F1884-CF45-CA93-37A2-F5E0B813FF5C}"/>
              </a:ext>
            </a:extLst>
          </p:cNvPr>
          <p:cNvSpPr>
            <a:spLocks noGrp="1"/>
          </p:cNvSpPr>
          <p:nvPr>
            <p:ph type="sldNum" sz="quarter" idx="10"/>
          </p:nvPr>
        </p:nvSpPr>
        <p:spPr/>
        <p:txBody>
          <a:bodyPr/>
          <a:lstStyle/>
          <a:p>
            <a:pPr>
              <a:defRPr/>
            </a:pPr>
            <a:fld id="{F2DF5F09-D78D-44DB-A338-E90D23C46220}" type="slidenum">
              <a:rPr lang="en-US" smtClean="0"/>
              <a:t>16</a:t>
            </a:fld>
            <a:endParaRPr lang="en-US" dirty="0"/>
          </a:p>
        </p:txBody>
      </p:sp>
    </p:spTree>
    <p:extLst>
      <p:ext uri="{BB962C8B-B14F-4D97-AF65-F5344CB8AC3E}">
        <p14:creationId xmlns:p14="http://schemas.microsoft.com/office/powerpoint/2010/main" val="1232370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17</a:t>
            </a:fld>
            <a:br>
              <a:rPr lang="en-US" dirty="0"/>
            </a:br>
            <a:r>
              <a:rPr lang="en-US" dirty="0"/>
              <a:t>Public input into development of </a:t>
            </a:r>
            <a:r>
              <a:rPr lang="en-US" dirty="0" err="1"/>
              <a:t>SPIL</a:t>
            </a:r>
            <a:endParaRPr lang="en-US" dirty="0"/>
          </a:p>
        </p:txBody>
      </p:sp>
      <p:sp>
        <p:nvSpPr>
          <p:cNvPr id="2" name="Content Placeholder 1"/>
          <p:cNvSpPr>
            <a:spLocks noGrp="1"/>
          </p:cNvSpPr>
          <p:nvPr>
            <p:ph idx="1"/>
          </p:nvPr>
        </p:nvSpPr>
        <p:spPr/>
        <p:txBody>
          <a:bodyPr/>
          <a:lstStyle/>
          <a:p>
            <a:pPr marL="0" indent="0">
              <a:buNone/>
            </a:pPr>
            <a:r>
              <a:rPr lang="en-US" sz="1800" dirty="0"/>
              <a:t>The </a:t>
            </a:r>
            <a:r>
              <a:rPr lang="en-US" sz="1800" dirty="0">
                <a:hlinkClick r:id="rId2"/>
              </a:rPr>
              <a:t>federal regulations on the </a:t>
            </a:r>
            <a:r>
              <a:rPr lang="en-US" sz="1800" dirty="0" err="1">
                <a:hlinkClick r:id="rId2"/>
              </a:rPr>
              <a:t>SPIL</a:t>
            </a:r>
            <a:r>
              <a:rPr lang="en-US" sz="1800" dirty="0">
                <a:hlinkClick r:id="rId2"/>
              </a:rPr>
              <a:t> </a:t>
            </a:r>
            <a:r>
              <a:rPr lang="en-US" sz="1800" dirty="0"/>
              <a:t> and the </a:t>
            </a:r>
            <a:r>
              <a:rPr lang="en-US" sz="1800" dirty="0" err="1">
                <a:hlinkClick r:id="rId3"/>
              </a:rPr>
              <a:t>SILC</a:t>
            </a:r>
            <a:r>
              <a:rPr lang="en-US" sz="1800" dirty="0">
                <a:hlinkClick r:id="rId3"/>
              </a:rPr>
              <a:t> Indicators</a:t>
            </a:r>
            <a:r>
              <a:rPr lang="en-US" sz="1800" dirty="0"/>
              <a:t> lay out the following requirements the </a:t>
            </a:r>
            <a:r>
              <a:rPr lang="en-US" sz="1800" dirty="0" err="1"/>
              <a:t>SILC</a:t>
            </a:r>
            <a:r>
              <a:rPr lang="en-US" sz="1800" dirty="0"/>
              <a:t> must follow to get public input on the development of the </a:t>
            </a:r>
            <a:r>
              <a:rPr lang="en-US" sz="1800" dirty="0" err="1"/>
              <a:t>SPIL</a:t>
            </a:r>
            <a:r>
              <a:rPr lang="en-US" sz="1800" dirty="0"/>
              <a:t>. </a:t>
            </a:r>
          </a:p>
          <a:p>
            <a:r>
              <a:rPr lang="en-US" sz="1800" b="1" dirty="0">
                <a:ea typeface="Calibri" panose="020F0502020204030204" pitchFamily="34" charset="0"/>
                <a:cs typeface="Times New Roman" panose="02020603050405020304" pitchFamily="18" charset="0"/>
              </a:rPr>
              <a:t>Public Input Is the First Step:  </a:t>
            </a:r>
            <a:r>
              <a:rPr lang="en-US" sz="1800" dirty="0">
                <a:ea typeface="Calibri" panose="020F0502020204030204" pitchFamily="34" charset="0"/>
                <a:cs typeface="Times New Roman" panose="02020603050405020304" pitchFamily="18" charset="0"/>
              </a:rPr>
              <a:t>You must receive public input from individuals with disabilities and other stakeholders throughout the State </a:t>
            </a:r>
            <a:r>
              <a:rPr lang="en-US" sz="1800" b="1" u="sng" dirty="0">
                <a:ea typeface="Calibri" panose="020F0502020204030204" pitchFamily="34" charset="0"/>
                <a:cs typeface="Times New Roman" panose="02020603050405020304" pitchFamily="18" charset="0"/>
              </a:rPr>
              <a:t>before</a:t>
            </a:r>
            <a:r>
              <a:rPr lang="en-US" sz="1800" dirty="0">
                <a:ea typeface="Calibri" panose="020F0502020204030204" pitchFamily="34" charset="0"/>
                <a:cs typeface="Times New Roman" panose="02020603050405020304" pitchFamily="18" charset="0"/>
              </a:rPr>
              <a:t> the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can be developed.</a:t>
            </a:r>
          </a:p>
          <a:p>
            <a:pPr marL="0" indent="0">
              <a:buNone/>
            </a:pPr>
            <a:endParaRPr lang="en-US" sz="1800" dirty="0">
              <a:ea typeface="Calibri" panose="020F0502020204030204" pitchFamily="34" charset="0"/>
              <a:cs typeface="Times New Roman" panose="02020603050405020304" pitchFamily="18" charset="0"/>
            </a:endParaRPr>
          </a:p>
          <a:p>
            <a:endParaRPr lang="en-US" sz="1800" dirty="0"/>
          </a:p>
          <a:p>
            <a:pPr marL="0" indent="0">
              <a:buNone/>
            </a:pPr>
            <a:r>
              <a:rPr lang="es-ES" sz="2800" b="1" dirty="0">
                <a:solidFill>
                  <a:srgbClr val="C00000"/>
                </a:solidFill>
                <a:latin typeface="Calibri" panose="020F0502020204030204" pitchFamily="34" charset="0"/>
                <a:cs typeface="Calibri" panose="020F0502020204030204" pitchFamily="34" charset="0"/>
              </a:rPr>
              <a:t>Participación del Público en el Desarrollo de </a:t>
            </a:r>
            <a:r>
              <a:rPr lang="es-ES" sz="2800" b="1" dirty="0" err="1">
                <a:solidFill>
                  <a:srgbClr val="C00000"/>
                </a:solidFill>
                <a:latin typeface="Calibri" panose="020F0502020204030204" pitchFamily="34" charset="0"/>
                <a:cs typeface="Calibri" panose="020F0502020204030204" pitchFamily="34" charset="0"/>
              </a:rPr>
              <a:t>SPIL</a:t>
            </a:r>
            <a:endParaRPr lang="en-US" sz="2800" b="1" dirty="0">
              <a:solidFill>
                <a:srgbClr val="C00000"/>
              </a:solidFill>
              <a:latin typeface="Calibri" panose="020F0502020204030204" pitchFamily="34" charset="0"/>
              <a:cs typeface="Calibri" panose="020F0502020204030204" pitchFamily="34" charset="0"/>
            </a:endParaRPr>
          </a:p>
          <a:p>
            <a:pPr marL="0" indent="0">
              <a:buNone/>
            </a:pPr>
            <a:r>
              <a:rPr lang="es-ES" sz="1800" dirty="0"/>
              <a:t>Las </a:t>
            </a:r>
            <a:r>
              <a:rPr lang="es-ES" sz="1800" u="sng" dirty="0">
                <a:solidFill>
                  <a:schemeClr val="accent1">
                    <a:lumMod val="50000"/>
                  </a:schemeClr>
                </a:solidFill>
              </a:rPr>
              <a:t>regulaciones federales sobre el </a:t>
            </a:r>
            <a:r>
              <a:rPr lang="es-ES" sz="1800" u="sng" dirty="0" err="1">
                <a:solidFill>
                  <a:schemeClr val="accent1">
                    <a:lumMod val="50000"/>
                  </a:schemeClr>
                </a:solidFill>
              </a:rPr>
              <a:t>SPIL</a:t>
            </a:r>
            <a:r>
              <a:rPr lang="es-ES" sz="1800" u="sng" dirty="0">
                <a:solidFill>
                  <a:schemeClr val="accent1">
                    <a:lumMod val="50000"/>
                  </a:schemeClr>
                </a:solidFill>
              </a:rPr>
              <a:t> </a:t>
            </a:r>
            <a:r>
              <a:rPr lang="es-ES" sz="1800" dirty="0"/>
              <a:t>y los </a:t>
            </a:r>
            <a:r>
              <a:rPr lang="es-ES" sz="1800" u="sng" dirty="0">
                <a:solidFill>
                  <a:schemeClr val="accent5">
                    <a:lumMod val="50000"/>
                  </a:schemeClr>
                </a:solidFill>
              </a:rPr>
              <a:t>Indicadores </a:t>
            </a:r>
            <a:r>
              <a:rPr lang="es-ES" sz="1800" u="sng" dirty="0" err="1">
                <a:solidFill>
                  <a:schemeClr val="accent5">
                    <a:lumMod val="50000"/>
                  </a:schemeClr>
                </a:solidFill>
              </a:rPr>
              <a:t>SILC</a:t>
            </a:r>
            <a:r>
              <a:rPr lang="es-ES" sz="1800" u="sng" dirty="0">
                <a:solidFill>
                  <a:schemeClr val="accent5">
                    <a:lumMod val="50000"/>
                  </a:schemeClr>
                </a:solidFill>
              </a:rPr>
              <a:t> </a:t>
            </a:r>
            <a:r>
              <a:rPr lang="es-ES" sz="1800" dirty="0"/>
              <a:t>establecen los siguientes requisitos que el </a:t>
            </a:r>
            <a:r>
              <a:rPr lang="es-ES" sz="1800" dirty="0" err="1"/>
              <a:t>SILC</a:t>
            </a:r>
            <a:r>
              <a:rPr lang="es-ES" sz="1800" dirty="0"/>
              <a:t> debe seguir para obtener la opinión del público sobre el desarrollo del </a:t>
            </a:r>
            <a:r>
              <a:rPr lang="es-ES" sz="1800" dirty="0" err="1"/>
              <a:t>SPIL</a:t>
            </a:r>
            <a:r>
              <a:rPr lang="es-ES" sz="1800" dirty="0"/>
              <a:t>. 
</a:t>
            </a:r>
          </a:p>
          <a:p>
            <a:r>
              <a:rPr lang="es-ES" sz="1800" b="1" dirty="0"/>
              <a:t>La Opinión Pública es el Primer Paso</a:t>
            </a:r>
            <a:r>
              <a:rPr lang="es-ES" sz="1800" dirty="0"/>
              <a:t>: Debe recibir la opinión pública de las personas con discapacidades y otras partes interesadas en todo el estado </a:t>
            </a:r>
            <a:r>
              <a:rPr lang="es-ES" sz="1800" b="1" u="sng" dirty="0"/>
              <a:t>antes</a:t>
            </a:r>
            <a:r>
              <a:rPr lang="es-ES" sz="1800" dirty="0"/>
              <a:t> de que se pueda desarrollar el </a:t>
            </a:r>
            <a:r>
              <a:rPr lang="es-ES" sz="1800" dirty="0" err="1"/>
              <a:t>SPIL</a:t>
            </a:r>
            <a:r>
              <a:rPr lang="es-ES" sz="1800" dirty="0"/>
              <a:t>.</a:t>
            </a:r>
            <a:endParaRPr lang="en-US" sz="1800" dirty="0"/>
          </a:p>
          <a:p>
            <a:pPr marL="0" indent="0">
              <a:buNone/>
            </a:pPr>
            <a:endParaRPr lang="en-US" sz="1800" dirty="0"/>
          </a:p>
          <a:p>
            <a:pPr marL="385763" indent="-385763">
              <a:buNone/>
            </a:pPr>
            <a:endParaRPr lang="en-US" dirty="0"/>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17</a:t>
            </a:fld>
            <a:endParaRPr lang="en-US" dirty="0"/>
          </a:p>
        </p:txBody>
      </p:sp>
    </p:spTree>
    <p:extLst>
      <p:ext uri="{BB962C8B-B14F-4D97-AF65-F5344CB8AC3E}">
        <p14:creationId xmlns:p14="http://schemas.microsoft.com/office/powerpoint/2010/main" val="295705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18</a:t>
            </a:fld>
            <a:br>
              <a:rPr lang="en-US" dirty="0"/>
            </a:br>
            <a:r>
              <a:rPr lang="en-US" dirty="0"/>
              <a:t>Public input into development of </a:t>
            </a:r>
            <a:r>
              <a:rPr lang="en-US" dirty="0" err="1"/>
              <a:t>SPIL</a:t>
            </a:r>
            <a:r>
              <a:rPr lang="en-US" dirty="0"/>
              <a:t>, cont. </a:t>
            </a:r>
          </a:p>
        </p:txBody>
      </p:sp>
      <p:sp>
        <p:nvSpPr>
          <p:cNvPr id="2" name="Content Placeholder 1"/>
          <p:cNvSpPr>
            <a:spLocks noGrp="1"/>
          </p:cNvSpPr>
          <p:nvPr>
            <p:ph idx="1"/>
          </p:nvPr>
        </p:nvSpPr>
        <p:spPr/>
        <p:txBody>
          <a:bodyPr/>
          <a:lstStyle/>
          <a:p>
            <a:r>
              <a:rPr lang="en-US" sz="1800" b="1" dirty="0">
                <a:ea typeface="Calibri" panose="020F0502020204030204" pitchFamily="34" charset="0"/>
                <a:cs typeface="Times New Roman" panose="02020603050405020304" pitchFamily="18" charset="0"/>
              </a:rPr>
              <a:t>Public Allowed to Attend All </a:t>
            </a:r>
            <a:r>
              <a:rPr lang="en-US" sz="1800" b="1" dirty="0" err="1">
                <a:ea typeface="Calibri" panose="020F0502020204030204" pitchFamily="34" charset="0"/>
                <a:cs typeface="Times New Roman" panose="02020603050405020304" pitchFamily="18" charset="0"/>
              </a:rPr>
              <a:t>SPIL</a:t>
            </a:r>
            <a:r>
              <a:rPr lang="en-US" sz="1800" b="1" dirty="0">
                <a:ea typeface="Calibri" panose="020F0502020204030204" pitchFamily="34" charset="0"/>
                <a:cs typeface="Times New Roman" panose="02020603050405020304" pitchFamily="18" charset="0"/>
              </a:rPr>
              <a:t> development meetings: </a:t>
            </a:r>
          </a:p>
          <a:p>
            <a:pPr lvl="1"/>
            <a:r>
              <a:rPr lang="en-US" sz="1800" dirty="0">
                <a:cs typeface="Times New Roman" panose="02020603050405020304" pitchFamily="18" charset="0"/>
              </a:rPr>
              <a:t>The </a:t>
            </a:r>
            <a:r>
              <a:rPr lang="en-US" sz="1800" dirty="0" err="1">
                <a:cs typeface="Times New Roman" panose="02020603050405020304" pitchFamily="18" charset="0"/>
              </a:rPr>
              <a:t>SILC</a:t>
            </a:r>
            <a:r>
              <a:rPr lang="en-US" sz="1800" dirty="0">
                <a:cs typeface="Times New Roman" panose="02020603050405020304" pitchFamily="18" charset="0"/>
              </a:rPr>
              <a:t> must allow the public to attend all meetings on </a:t>
            </a:r>
            <a:r>
              <a:rPr lang="en-US" sz="1800" dirty="0" err="1">
                <a:cs typeface="Times New Roman" panose="02020603050405020304" pitchFamily="18" charset="0"/>
              </a:rPr>
              <a:t>SPIL</a:t>
            </a:r>
            <a:r>
              <a:rPr lang="en-US" sz="1800" dirty="0">
                <a:cs typeface="Times New Roman" panose="02020603050405020304" pitchFamily="18" charset="0"/>
              </a:rPr>
              <a:t> development. </a:t>
            </a:r>
          </a:p>
          <a:p>
            <a:pPr lvl="1"/>
            <a:r>
              <a:rPr lang="en-US" sz="1800" dirty="0">
                <a:ea typeface="Calibri" panose="020F0502020204030204" pitchFamily="34" charset="0"/>
                <a:cs typeface="Times New Roman" panose="02020603050405020304" pitchFamily="18" charset="0"/>
              </a:rPr>
              <a:t>When the </a:t>
            </a:r>
            <a:r>
              <a:rPr lang="en-US" sz="1800" dirty="0" err="1">
                <a:ea typeface="Calibri" panose="020F0502020204030204" pitchFamily="34" charset="0"/>
                <a:cs typeface="Times New Roman" panose="02020603050405020304" pitchFamily="18" charset="0"/>
              </a:rPr>
              <a:t>SILC</a:t>
            </a:r>
            <a:r>
              <a:rPr lang="en-US" sz="1800" dirty="0">
                <a:ea typeface="Calibri" panose="020F0502020204030204" pitchFamily="34" charset="0"/>
                <a:cs typeface="Times New Roman" panose="02020603050405020304" pitchFamily="18" charset="0"/>
              </a:rPr>
              <a:t> has a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meeting where they ask for input from the public, certain rules must be followed.  </a:t>
            </a:r>
          </a:p>
          <a:p>
            <a:pPr lvl="1"/>
            <a:r>
              <a:rPr lang="en-US" sz="1800" dirty="0">
                <a:ea typeface="Calibri" panose="020F0502020204030204" pitchFamily="34" charset="0"/>
                <a:cs typeface="Times New Roman" panose="02020603050405020304" pitchFamily="18" charset="0"/>
              </a:rPr>
              <a:t>The </a:t>
            </a:r>
            <a:r>
              <a:rPr lang="en-US" sz="1800" dirty="0" err="1">
                <a:ea typeface="Calibri" panose="020F0502020204030204" pitchFamily="34" charset="0"/>
                <a:cs typeface="Times New Roman" panose="02020603050405020304" pitchFamily="18" charset="0"/>
              </a:rPr>
              <a:t>SILC</a:t>
            </a:r>
            <a:r>
              <a:rPr lang="en-US" sz="1800" dirty="0">
                <a:ea typeface="Calibri" panose="020F0502020204030204" pitchFamily="34" charset="0"/>
                <a:cs typeface="Times New Roman" panose="02020603050405020304" pitchFamily="18" charset="0"/>
              </a:rPr>
              <a:t> must follow both federal and state rules to provide advance notice of these meetings. </a:t>
            </a:r>
          </a:p>
          <a:p>
            <a:pPr marL="0" indent="0">
              <a:buNone/>
            </a:pPr>
            <a:endParaRPr lang="en-US" sz="1800" dirty="0">
              <a:ea typeface="Calibri" panose="020F0502020204030204" pitchFamily="34" charset="0"/>
              <a:cs typeface="Times New Roman" panose="02020603050405020304" pitchFamily="18" charset="0"/>
            </a:endParaRPr>
          </a:p>
          <a:p>
            <a:pPr marL="0" indent="0">
              <a:buNone/>
            </a:pPr>
            <a:r>
              <a:rPr lang="es-ES" sz="2800" b="1" dirty="0">
                <a:solidFill>
                  <a:srgbClr val="C00000"/>
                </a:solidFill>
                <a:latin typeface="Calibri" panose="020F0502020204030204" pitchFamily="34" charset="0"/>
                <a:cs typeface="Calibri" panose="020F0502020204030204" pitchFamily="34" charset="0"/>
              </a:rPr>
              <a:t>Aportaciones del público al desarrollo de </a:t>
            </a:r>
            <a:r>
              <a:rPr lang="es-ES" sz="2800" b="1" dirty="0" err="1">
                <a:solidFill>
                  <a:srgbClr val="C00000"/>
                </a:solidFill>
                <a:latin typeface="Calibri" panose="020F0502020204030204" pitchFamily="34" charset="0"/>
                <a:cs typeface="Calibri" panose="020F0502020204030204" pitchFamily="34" charset="0"/>
              </a:rPr>
              <a:t>SPIL</a:t>
            </a:r>
            <a:r>
              <a:rPr lang="es-ES" sz="2800" b="1" dirty="0">
                <a:solidFill>
                  <a:srgbClr val="C00000"/>
                </a:solidFill>
                <a:latin typeface="Calibri" panose="020F0502020204030204" pitchFamily="34" charset="0"/>
                <a:cs typeface="Calibri" panose="020F0502020204030204" pitchFamily="34" charset="0"/>
              </a:rPr>
              <a:t>, cont. </a:t>
            </a:r>
            <a:endParaRPr lang="en-US" sz="2800" b="1" dirty="0">
              <a:solidFill>
                <a:srgbClr val="C00000"/>
              </a:solidFill>
              <a:latin typeface="Calibri" panose="020F0502020204030204" pitchFamily="34" charset="0"/>
              <a:cs typeface="Calibri" panose="020F0502020204030204" pitchFamily="34" charset="0"/>
            </a:endParaRPr>
          </a:p>
          <a:p>
            <a:r>
              <a:rPr lang="es-ES" sz="1800" b="1" dirty="0"/>
              <a:t>El público puede asistir a todas las reuniones de desarrollo de </a:t>
            </a:r>
            <a:r>
              <a:rPr lang="es-ES" sz="1800" b="1" dirty="0" err="1"/>
              <a:t>SPIL</a:t>
            </a:r>
            <a:r>
              <a:rPr lang="es-ES" sz="1800" b="1" dirty="0"/>
              <a:t>: </a:t>
            </a:r>
          </a:p>
          <a:p>
            <a:pPr marL="0" indent="0">
              <a:buNone/>
            </a:pPr>
            <a:r>
              <a:rPr lang="es-ES" sz="1800" b="1" dirty="0"/>
              <a:t>          - </a:t>
            </a:r>
            <a:r>
              <a:rPr lang="es-ES" sz="1800" dirty="0"/>
              <a:t>El </a:t>
            </a:r>
            <a:r>
              <a:rPr lang="es-ES" sz="1800" dirty="0" err="1"/>
              <a:t>SILC</a:t>
            </a:r>
            <a:r>
              <a:rPr lang="es-ES" sz="1800" dirty="0"/>
              <a:t> debe permitir que el público asista a todas las reuniones sobre el</a:t>
            </a:r>
          </a:p>
          <a:p>
            <a:pPr marL="0" indent="0">
              <a:buNone/>
            </a:pPr>
            <a:r>
              <a:rPr lang="es-ES" sz="1800" dirty="0"/>
              <a:t>           desarrollo de </a:t>
            </a:r>
            <a:r>
              <a:rPr lang="es-ES" sz="1800" dirty="0" err="1"/>
              <a:t>SPIL</a:t>
            </a:r>
            <a:r>
              <a:rPr lang="es-ES" sz="1800" dirty="0"/>
              <a:t>. 
          -Cuando el </a:t>
            </a:r>
            <a:r>
              <a:rPr lang="es-ES" sz="1800" dirty="0" err="1"/>
              <a:t>SILC</a:t>
            </a:r>
            <a:r>
              <a:rPr lang="es-ES" sz="1800" dirty="0"/>
              <a:t> tiene una reunión de </a:t>
            </a:r>
            <a:r>
              <a:rPr lang="es-ES" sz="1800" dirty="0" err="1"/>
              <a:t>SPIL</a:t>
            </a:r>
            <a:r>
              <a:rPr lang="es-ES" sz="1800" dirty="0"/>
              <a:t> en la que piden la opinión del</a:t>
            </a:r>
          </a:p>
          <a:p>
            <a:pPr marL="0" indent="0">
              <a:buNone/>
            </a:pPr>
            <a:r>
              <a:rPr lang="es-ES" sz="1800" dirty="0"/>
              <a:t>           público, se deben seguir ciertas reglas.  
         - El </a:t>
            </a:r>
            <a:r>
              <a:rPr lang="es-ES" sz="1800" dirty="0" err="1"/>
              <a:t>SILC</a:t>
            </a:r>
            <a:r>
              <a:rPr lang="es-ES" sz="1800" dirty="0"/>
              <a:t> debe seguir las reglas federales y estatales para notificar con anticipación         </a:t>
            </a:r>
          </a:p>
          <a:p>
            <a:pPr marL="0" indent="0">
              <a:buNone/>
            </a:pPr>
            <a:r>
              <a:rPr lang="es-ES" sz="1800" dirty="0"/>
              <a:t>           estas reuniones. </a:t>
            </a:r>
            <a:endParaRPr lang="en-US" sz="2400" dirty="0"/>
          </a:p>
          <a:p>
            <a:endParaRPr lang="en-US" sz="1800" dirty="0"/>
          </a:p>
          <a:p>
            <a:pPr marL="0" indent="0">
              <a:buNone/>
            </a:pPr>
            <a:endParaRPr lang="en-US" sz="1800" dirty="0"/>
          </a:p>
          <a:p>
            <a:pPr marL="385763" indent="-385763">
              <a:buNone/>
            </a:pPr>
            <a:endParaRPr lang="en-US" dirty="0"/>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18</a:t>
            </a:fld>
            <a:endParaRPr lang="en-US" dirty="0"/>
          </a:p>
        </p:txBody>
      </p:sp>
    </p:spTree>
    <p:extLst>
      <p:ext uri="{BB962C8B-B14F-4D97-AF65-F5344CB8AC3E}">
        <p14:creationId xmlns:p14="http://schemas.microsoft.com/office/powerpoint/2010/main" val="2552567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19</a:t>
            </a:fld>
            <a:br>
              <a:rPr lang="en-US" dirty="0"/>
            </a:br>
            <a:r>
              <a:rPr lang="en-US" dirty="0"/>
              <a:t>Public input into development of </a:t>
            </a:r>
            <a:r>
              <a:rPr lang="en-US" dirty="0" err="1"/>
              <a:t>SPIL</a:t>
            </a:r>
            <a:r>
              <a:rPr lang="en-US" dirty="0"/>
              <a:t>, cont. </a:t>
            </a:r>
          </a:p>
        </p:txBody>
      </p:sp>
      <p:sp>
        <p:nvSpPr>
          <p:cNvPr id="2" name="Content Placeholder 1"/>
          <p:cNvSpPr>
            <a:spLocks noGrp="1"/>
          </p:cNvSpPr>
          <p:nvPr>
            <p:ph idx="1"/>
          </p:nvPr>
        </p:nvSpPr>
        <p:spPr/>
        <p:txBody>
          <a:bodyPr/>
          <a:lstStyle/>
          <a:p>
            <a:r>
              <a:rPr lang="en-US" sz="1800" b="1" dirty="0">
                <a:ea typeface="Calibri" panose="020F0502020204030204" pitchFamily="34" charset="0"/>
                <a:cs typeface="Times New Roman" panose="02020603050405020304" pitchFamily="18" charset="0"/>
              </a:rPr>
              <a:t>Physical, Digital, and Communication Access Is Important:</a:t>
            </a:r>
          </a:p>
          <a:p>
            <a:pPr lvl="1"/>
            <a:r>
              <a:rPr lang="en-US" sz="1800" dirty="0">
                <a:cs typeface="Times New Roman" panose="02020603050405020304" pitchFamily="18" charset="0"/>
              </a:rPr>
              <a:t>Public meeting locations, where public input is being taken, must be accessible to all people with disabilities, including, but not limited to:</a:t>
            </a:r>
          </a:p>
          <a:p>
            <a:pPr lvl="2"/>
            <a:r>
              <a:rPr lang="en-US" sz="1800" dirty="0">
                <a:cs typeface="Times New Roman" panose="02020603050405020304" pitchFamily="18" charset="0"/>
              </a:rPr>
              <a:t>proximity to public transportation</a:t>
            </a:r>
          </a:p>
          <a:p>
            <a:pPr lvl="2"/>
            <a:r>
              <a:rPr lang="en-US" sz="1800" dirty="0">
                <a:cs typeface="Times New Roman" panose="02020603050405020304" pitchFamily="18" charset="0"/>
              </a:rPr>
              <a:t>physical accessibility, and </a:t>
            </a:r>
          </a:p>
          <a:p>
            <a:pPr marL="0" indent="0">
              <a:buNone/>
            </a:pP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Aportaciones del Público al Desarrollo de </a:t>
            </a:r>
            <a:r>
              <a:rPr lang="es-ES" sz="2800" b="1" dirty="0" err="1">
                <a:solidFill>
                  <a:srgbClr val="C00000"/>
                </a:solidFill>
                <a:latin typeface="Calibri" panose="020F0502020204030204" pitchFamily="34" charset="0"/>
                <a:ea typeface="Calibri" panose="020F0502020204030204" pitchFamily="34" charset="0"/>
                <a:cs typeface="Calibri" panose="020F0502020204030204" pitchFamily="34" charset="0"/>
              </a:rPr>
              <a:t>SPIL</a:t>
            </a: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 cont. </a:t>
            </a:r>
            <a:endPar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r>
              <a:rPr lang="es-ES" sz="1800" b="1" dirty="0"/>
              <a:t>El acceso físico, digital y a la comunicación es importante:</a:t>
            </a:r>
          </a:p>
          <a:p>
            <a:pPr lvl="1"/>
            <a:r>
              <a:rPr lang="es-ES" sz="1800" dirty="0"/>
              <a:t>Los lugares de reunión pública, donde se reciben comentarios del público, deben ser accesibles para todas las personas con discapacidades, incluidos, entre otros:</a:t>
            </a:r>
          </a:p>
          <a:p>
            <a:pPr lvl="2"/>
            <a:r>
              <a:rPr lang="es-ES" sz="1800" dirty="0"/>
              <a:t>proximidad al transporte público
accesibilidad física, y </a:t>
            </a:r>
            <a:endParaRPr lang="en-US" sz="1800" dirty="0">
              <a:ea typeface="Calibri" panose="020F0502020204030204" pitchFamily="34" charset="0"/>
              <a:cs typeface="Times New Roman" panose="02020603050405020304" pitchFamily="18" charset="0"/>
            </a:endParaRPr>
          </a:p>
          <a:p>
            <a:endParaRPr lang="en-US" sz="1800" dirty="0"/>
          </a:p>
          <a:p>
            <a:pPr marL="0" indent="0">
              <a:buNone/>
            </a:pPr>
            <a:endParaRPr lang="en-US" sz="1800" dirty="0"/>
          </a:p>
          <a:p>
            <a:pPr marL="385763" indent="-385763">
              <a:buNone/>
            </a:pPr>
            <a:endParaRPr lang="en-US" dirty="0"/>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19</a:t>
            </a:fld>
            <a:endParaRPr lang="en-US" dirty="0"/>
          </a:p>
        </p:txBody>
      </p:sp>
    </p:spTree>
    <p:extLst>
      <p:ext uri="{BB962C8B-B14F-4D97-AF65-F5344CB8AC3E}">
        <p14:creationId xmlns:p14="http://schemas.microsoft.com/office/powerpoint/2010/main" val="3074795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title" idx="4294967295"/>
          </p:nvPr>
        </p:nvSpPr>
        <p:spPr bwMode="auto">
          <a:xfrm>
            <a:off x="744538" y="739775"/>
            <a:ext cx="7726362" cy="5110163"/>
          </a:xfrm>
          <a:prstGeom prst="rect">
            <a:avLst/>
          </a:prstGeom>
          <a:noFill/>
          <a:ln w="9525">
            <a:noFill/>
            <a:prstDash/>
            <a:miter lim="800000"/>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059" b="0" i="0" u="none" strike="noStrike" kern="0" cap="none" spc="0" normalizeH="0" baseline="0" noProof="0" dirty="0">
                <a:ln>
                  <a:noFill/>
                </a:ln>
                <a:solidFill>
                  <a:schemeClr val="tx1"/>
                </a:solidFill>
                <a:effectLst/>
                <a:uLnTx/>
                <a:uFillTx/>
                <a:latin typeface="Arial Rounded MT Bold" panose="020F0704030504030204" pitchFamily="34" charset="0"/>
                <a:ea typeface="+mn-ea"/>
                <a:cs typeface="+mn-cs"/>
              </a:rPr>
              <a:t>&gt;&gt; SLIDE / </a:t>
            </a:r>
            <a:r>
              <a:rPr kumimoji="0" lang="en-US" sz="1059" b="0" i="0" u="none" strike="noStrike" kern="0" cap="none" spc="0" normalizeH="0" baseline="0" noProof="0" dirty="0" err="1">
                <a:ln>
                  <a:noFill/>
                </a:ln>
                <a:solidFill>
                  <a:schemeClr val="tx1"/>
                </a:solidFill>
                <a:effectLst/>
                <a:uLnTx/>
                <a:uFillTx/>
                <a:latin typeface="Arial Rounded MT Bold" panose="020F0704030504030204" pitchFamily="34" charset="0"/>
                <a:ea typeface="+mn-ea"/>
                <a:cs typeface="+mn-cs"/>
              </a:rPr>
              <a:t>DIAPOSITIVA</a:t>
            </a:r>
            <a:r>
              <a:rPr kumimoji="0" lang="en-US" sz="1059" b="0" i="0" u="none" strike="noStrike" kern="0" cap="none" spc="0" normalizeH="0" baseline="0" noProof="0" dirty="0">
                <a:ln>
                  <a:noFill/>
                </a:ln>
                <a:solidFill>
                  <a:schemeClr val="tx1"/>
                </a:solidFill>
                <a:effectLst/>
                <a:uLnTx/>
                <a:uFillTx/>
                <a:latin typeface="Arial Rounded MT Bold" panose="020F0704030504030204" pitchFamily="34" charset="0"/>
                <a:ea typeface="+mn-ea"/>
                <a:cs typeface="+mn-cs"/>
              </a:rPr>
              <a:t> </a:t>
            </a:r>
            <a:fld id="{7CBCAEA1-DC42-4825-B807-41CA39641A2F}" type="slidenum">
              <a:rPr kumimoji="0" lang="en-US" sz="1059" b="0" i="0" u="none" strike="noStrike" kern="0" cap="none" spc="0" normalizeH="0" baseline="0" noProof="0" smtClean="0">
                <a:ln>
                  <a:noFill/>
                </a:ln>
                <a:solidFill>
                  <a:schemeClr val="tx1"/>
                </a:solidFill>
                <a:effectLst/>
                <a:uLnTx/>
                <a:uFillTx/>
                <a:latin typeface="Arial Rounded MT Bold" panose="020F0704030504030204" pitchFamily="34" charset="0"/>
                <a:ea typeface="+mn-ea"/>
                <a:cs typeface="+mn-cs"/>
              </a:rPr>
              <a:pPr marL="0" marR="0" lvl="0" indent="0" algn="ctr" defTabSz="914400" rtl="0" eaLnBrk="0" fontAlgn="base" latinLnBrk="0" hangingPunct="0">
                <a:lnSpc>
                  <a:spcPct val="100000"/>
                </a:lnSpc>
                <a:spcBef>
                  <a:spcPct val="20000"/>
                </a:spcBef>
                <a:spcAft>
                  <a:spcPct val="0"/>
                </a:spcAft>
                <a:buClrTx/>
                <a:buSzTx/>
                <a:buFontTx/>
                <a:buNone/>
                <a:tabLst/>
                <a:defRPr/>
              </a:pPr>
              <a:t>2</a:t>
            </a:fld>
            <a:endParaRPr kumimoji="0" lang="en-US" sz="4000" b="1" i="0" u="none" strike="noStrike" kern="0" cap="none" spc="0" normalizeH="0" baseline="0" noProof="0" dirty="0">
              <a:ln>
                <a:noFill/>
              </a:ln>
              <a:solidFill>
                <a:srgbClr val="333399"/>
              </a:solidFill>
              <a:effectLst/>
              <a:uLnTx/>
              <a:uFillTx/>
              <a:latin typeface="Calibri" panose="020F0502020204030204" pitchFamily="34" charset="0"/>
              <a:ea typeface="Verdana" panose="020B0604030504040204" pitchFamily="34" charset="0"/>
              <a:cs typeface="Calibri" panose="020F050202020403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4000" b="1" i="0" u="none" strike="noStrike" kern="0" cap="none" spc="0" normalizeH="0" baseline="0" noProof="0" dirty="0">
                <a:ln>
                  <a:noFill/>
                </a:ln>
                <a:solidFill>
                  <a:srgbClr val="333399"/>
                </a:solidFill>
                <a:effectLst/>
                <a:uLnTx/>
                <a:uFillTx/>
                <a:latin typeface="Calibri" panose="020F0502020204030204" pitchFamily="34" charset="0"/>
                <a:ea typeface="Verdana" panose="020B0604030504040204" pitchFamily="34" charset="0"/>
                <a:cs typeface="Calibri" panose="020F0502020204030204" pitchFamily="34" charset="0"/>
              </a:rPr>
              <a:t>The Power of Your </a:t>
            </a:r>
            <a:r>
              <a:rPr kumimoji="0" lang="en-US" sz="4000" b="1" i="0" u="none" strike="noStrike" kern="0" cap="none" spc="0" normalizeH="0" baseline="0" noProof="0" dirty="0" err="1">
                <a:ln>
                  <a:noFill/>
                </a:ln>
                <a:solidFill>
                  <a:srgbClr val="333399"/>
                </a:solidFill>
                <a:effectLst/>
                <a:uLnTx/>
                <a:uFillTx/>
                <a:latin typeface="Calibri" panose="020F0502020204030204" pitchFamily="34" charset="0"/>
                <a:ea typeface="Verdana" panose="020B0604030504040204" pitchFamily="34" charset="0"/>
                <a:cs typeface="Calibri" panose="020F0502020204030204" pitchFamily="34" charset="0"/>
              </a:rPr>
              <a:t>SPIL</a:t>
            </a:r>
            <a:endParaRPr kumimoji="0" lang="en-US" sz="4000" b="1" i="0" u="none" strike="noStrike" kern="0" cap="none" spc="0" normalizeH="0" baseline="0" noProof="0" dirty="0">
              <a:ln>
                <a:noFill/>
              </a:ln>
              <a:solidFill>
                <a:srgbClr val="333399"/>
              </a:solidFill>
              <a:effectLst/>
              <a:uLnTx/>
              <a:uFillTx/>
              <a:latin typeface="Calibri" panose="020F0502020204030204" pitchFamily="34" charset="0"/>
              <a:ea typeface="Verdana" panose="020B0604030504040204" pitchFamily="34" charset="0"/>
              <a:cs typeface="Calibri" panose="020F050202020403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s-ES" sz="4000" b="1" i="0" u="none" strike="noStrike" kern="0" cap="none" spc="0" normalizeH="0" baseline="0" noProof="0" dirty="0">
                <a:ln>
                  <a:noFill/>
                </a:ln>
                <a:solidFill>
                  <a:srgbClr val="C00000"/>
                </a:solidFill>
                <a:effectLst/>
                <a:uLnTx/>
                <a:uFillTx/>
                <a:latin typeface="Calibri" panose="020F0502020204030204" pitchFamily="34" charset="0"/>
                <a:ea typeface="Verdana" panose="020B0604030504040204" pitchFamily="34" charset="0"/>
                <a:cs typeface="Calibri" panose="020F0502020204030204" pitchFamily="34" charset="0"/>
              </a:rPr>
              <a:t>El poder de tu </a:t>
            </a:r>
            <a:r>
              <a:rPr kumimoji="0" lang="es-ES" sz="4000" b="1" i="0" u="none" strike="noStrike" kern="0" cap="none" spc="0" normalizeH="0" baseline="0" noProof="0" dirty="0" err="1">
                <a:ln>
                  <a:noFill/>
                </a:ln>
                <a:solidFill>
                  <a:srgbClr val="C00000"/>
                </a:solidFill>
                <a:effectLst/>
                <a:uLnTx/>
                <a:uFillTx/>
                <a:latin typeface="Calibri" panose="020F0502020204030204" pitchFamily="34" charset="0"/>
                <a:ea typeface="Verdana" panose="020B0604030504040204" pitchFamily="34" charset="0"/>
                <a:cs typeface="Calibri" panose="020F0502020204030204" pitchFamily="34" charset="0"/>
              </a:rPr>
              <a:t>SPIL</a:t>
            </a:r>
            <a:endParaRPr kumimoji="0" lang="en-US" sz="4000" b="1" i="0" u="none" strike="noStrike" kern="0" cap="none" spc="0" normalizeH="0" baseline="0" noProof="0" dirty="0">
              <a:ln>
                <a:noFill/>
              </a:ln>
              <a:solidFill>
                <a:srgbClr val="C00000"/>
              </a:solidFill>
              <a:effectLst/>
              <a:uLnTx/>
              <a:uFillTx/>
              <a:latin typeface="Calibri" panose="020F0502020204030204" pitchFamily="34" charset="0"/>
              <a:ea typeface="Verdana" panose="020B0604030504040204" pitchFamily="34" charset="0"/>
              <a:cs typeface="Calibri" panose="020F050202020403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Light" panose="020F03020202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Light" panose="020F03020202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Light" panose="020F03020202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Light" panose="020F0302020204030204" pitchFamily="34"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600" b="1" i="0" u="none" strike="noStrike" kern="0" cap="none" spc="0" normalizeH="0" baseline="0" noProof="0" dirty="0">
              <a:ln>
                <a:noFill/>
              </a:ln>
              <a:solidFill>
                <a:srgbClr val="333399"/>
              </a:solidFill>
              <a:effectLst/>
              <a:uLnTx/>
              <a:uFillTx/>
              <a:latin typeface="Calibri" panose="020F0502020204030204" pitchFamily="34" charset="0"/>
              <a:ea typeface="Verdana" panose="020B0604030504040204" pitchFamily="34" charset="0"/>
              <a:cs typeface="Calibri" panose="020F0502020204030204" pitchFamily="34" charset="0"/>
            </a:endParaRPr>
          </a:p>
        </p:txBody>
      </p:sp>
      <p:pic>
        <p:nvPicPr>
          <p:cNvPr id="8" name="Picture 5" descr="ILRU logo in block red letters with blue eyebrow swoosh above and below Independent Living Research utilization. www.ilru.org. "/>
          <p:cNvPicPr>
            <a:picLocks noChangeAspect="1"/>
          </p:cNvPicPr>
          <p:nvPr/>
        </p:nvPicPr>
        <p:blipFill rotWithShape="1">
          <a:blip r:embed="rId3" cstate="print">
            <a:extLst>
              <a:ext uri="{28A0092B-C50C-407E-A947-70E740481C1C}">
                <a14:useLocalDpi xmlns:a14="http://schemas.microsoft.com/office/drawing/2010/main" val="0"/>
              </a:ext>
            </a:extLst>
          </a:blip>
          <a:srcRect l="1" t="16746" r="-944" b="11313"/>
          <a:stretch/>
        </p:blipFill>
        <p:spPr bwMode="auto">
          <a:xfrm>
            <a:off x="3254111" y="3081951"/>
            <a:ext cx="3042916" cy="1618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745191" y="6452619"/>
            <a:ext cx="4364691" cy="214546"/>
          </a:xfrm>
          <a:prstGeom prst="rect">
            <a:avLst/>
          </a:prstGeom>
        </p:spPr>
        <p:txBody>
          <a:bodyPr wrap="square">
            <a:spAutoFit/>
          </a:bodyPr>
          <a:lstStyle/>
          <a:p>
            <a:r>
              <a:rPr lang="en-US" sz="794" dirty="0"/>
              <a:t>ILRU T&amp;TA Center</a:t>
            </a:r>
          </a:p>
        </p:txBody>
      </p:sp>
      <p:sp>
        <p:nvSpPr>
          <p:cNvPr id="3" name="Slide Number Placeholder 2">
            <a:extLst>
              <a:ext uri="{FF2B5EF4-FFF2-40B4-BE49-F238E27FC236}">
                <a16:creationId xmlns:a16="http://schemas.microsoft.com/office/drawing/2014/main" id="{254A0CC7-1679-3E94-8963-1D565BEC43D5}"/>
              </a:ext>
            </a:extLst>
          </p:cNvPr>
          <p:cNvSpPr>
            <a:spLocks noGrp="1"/>
          </p:cNvSpPr>
          <p:nvPr>
            <p:ph type="sldNum" sz="quarter" idx="10"/>
          </p:nvPr>
        </p:nvSpPr>
        <p:spPr/>
        <p:txBody>
          <a:bodyPr/>
          <a:lstStyle/>
          <a:p>
            <a:pPr>
              <a:defRPr/>
            </a:pPr>
            <a:fld id="{F2DF5F09-D78D-44DB-A338-E90D23C46220}" type="slidenum">
              <a:rPr lang="en-US" smtClean="0"/>
              <a:t>2</a:t>
            </a:fld>
            <a:endParaRPr lang="en-US" dirty="0"/>
          </a:p>
        </p:txBody>
      </p:sp>
    </p:spTree>
    <p:extLst>
      <p:ext uri="{BB962C8B-B14F-4D97-AF65-F5344CB8AC3E}">
        <p14:creationId xmlns:p14="http://schemas.microsoft.com/office/powerpoint/2010/main" val="1520190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20</a:t>
            </a:fld>
            <a:br>
              <a:rPr lang="en-US" dirty="0"/>
            </a:br>
            <a:r>
              <a:rPr lang="en-US" dirty="0"/>
              <a:t>Public input into development of </a:t>
            </a:r>
            <a:r>
              <a:rPr lang="en-US" dirty="0" err="1"/>
              <a:t>SPIL</a:t>
            </a:r>
            <a:r>
              <a:rPr lang="en-US" dirty="0"/>
              <a:t>, cont. </a:t>
            </a:r>
          </a:p>
        </p:txBody>
      </p:sp>
      <p:sp>
        <p:nvSpPr>
          <p:cNvPr id="2" name="Content Placeholder 1"/>
          <p:cNvSpPr>
            <a:spLocks noGrp="1"/>
          </p:cNvSpPr>
          <p:nvPr>
            <p:ph idx="1"/>
          </p:nvPr>
        </p:nvSpPr>
        <p:spPr/>
        <p:txBody>
          <a:bodyPr/>
          <a:lstStyle/>
          <a:p>
            <a:r>
              <a:rPr lang="en-US" sz="1800" b="1" dirty="0">
                <a:ea typeface="Calibri" panose="020F0502020204030204" pitchFamily="34" charset="0"/>
                <a:cs typeface="Times New Roman" panose="02020603050405020304" pitchFamily="18" charset="0"/>
              </a:rPr>
              <a:t>Physical, Digital, and Communication Access Is Important, cont.:</a:t>
            </a:r>
          </a:p>
          <a:p>
            <a:pPr lvl="2"/>
            <a:r>
              <a:rPr lang="en-US" sz="1800" dirty="0">
                <a:cs typeface="Times New Roman" panose="02020603050405020304" pitchFamily="18" charset="0"/>
              </a:rPr>
              <a:t>effective communication and accommodations that include auxiliary aids and services, necessary to make the meeting accessible to all people with disabilities.</a:t>
            </a:r>
            <a:endParaRPr lang="en-US" sz="1800" b="1" dirty="0">
              <a:ea typeface="Calibri" panose="020F0502020204030204" pitchFamily="34" charset="0"/>
              <a:cs typeface="Times New Roman" panose="02020603050405020304" pitchFamily="18" charset="0"/>
            </a:endParaRPr>
          </a:p>
          <a:p>
            <a:pPr lvl="1"/>
            <a:r>
              <a:rPr lang="en-US" sz="1800" dirty="0">
                <a:cs typeface="Times New Roman" panose="02020603050405020304" pitchFamily="18" charset="0"/>
              </a:rPr>
              <a:t>Materials available electronically must be 508 compliant and, upon request, available in alternative and accessible formats, including other commonly spoken languages.</a:t>
            </a:r>
          </a:p>
          <a:p>
            <a:endParaRPr lang="en-US" sz="1800" dirty="0">
              <a:ea typeface="Calibri" panose="020F0502020204030204" pitchFamily="34" charset="0"/>
              <a:cs typeface="Times New Roman" panose="02020603050405020304" pitchFamily="18" charset="0"/>
            </a:endParaRPr>
          </a:p>
          <a:p>
            <a:pPr marL="0" indent="0">
              <a:buNone/>
            </a:pP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Aportaciones del Público al Desarrollo de </a:t>
            </a:r>
            <a:r>
              <a:rPr lang="es-ES" sz="2800" b="1" dirty="0" err="1">
                <a:solidFill>
                  <a:srgbClr val="C00000"/>
                </a:solidFill>
                <a:latin typeface="Calibri" panose="020F0502020204030204" pitchFamily="34" charset="0"/>
                <a:ea typeface="Calibri" panose="020F0502020204030204" pitchFamily="34" charset="0"/>
                <a:cs typeface="Calibri" panose="020F0502020204030204" pitchFamily="34" charset="0"/>
              </a:rPr>
              <a:t>SPIL</a:t>
            </a: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 cont. </a:t>
            </a:r>
            <a:endPar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r>
              <a:rPr lang="es-ES" sz="1800" b="1" dirty="0"/>
              <a:t>El acceso físico, digital y a la comunicación es importante, cont.:</a:t>
            </a:r>
          </a:p>
          <a:p>
            <a:pPr lvl="2"/>
            <a:r>
              <a:rPr lang="es-ES" sz="1800" dirty="0">
                <a:ea typeface="Calibri" panose="020F0502020204030204" pitchFamily="34" charset="0"/>
                <a:cs typeface="Times New Roman" panose="02020603050405020304" pitchFamily="18" charset="0"/>
              </a:rPr>
              <a:t> comunicación efectiva y adaptaciones que incluyan ayudas y servicios auxiliares, necesarios para que la reunión sea accesible para todas las personas con discapacidades.</a:t>
            </a:r>
            <a:endParaRPr lang="en-US" sz="1800" dirty="0">
              <a:ea typeface="Calibri" panose="020F0502020204030204" pitchFamily="34" charset="0"/>
              <a:cs typeface="Times New Roman" panose="02020603050405020304" pitchFamily="18" charset="0"/>
            </a:endParaRPr>
          </a:p>
          <a:p>
            <a:pPr marL="400050" lvl="1" indent="0">
              <a:buNone/>
              <a:defRPr/>
            </a:pPr>
            <a:r>
              <a:rPr lang="es-ES" sz="1800" dirty="0">
                <a:cs typeface="Times New Roman" panose="02020603050405020304" pitchFamily="18" charset="0"/>
              </a:rPr>
              <a:t> - Los materiales disponibles electrónicamente deben cumplir con la sección 508 y, previa solicitud, estar disponibles en un formato alternativo y accesible, incluidos otros idiomas de uso común.</a:t>
            </a:r>
            <a:endParaRPr lang="en-US" sz="1800" dirty="0">
              <a:cs typeface="Times New Roman" panose="02020603050405020304" pitchFamily="18" charset="0"/>
            </a:endParaRPr>
          </a:p>
          <a:p>
            <a:pPr marL="0" indent="0">
              <a:buNone/>
            </a:pPr>
            <a:endParaRPr lang="en-US" sz="1800" dirty="0"/>
          </a:p>
          <a:p>
            <a:pPr marL="385763" indent="-385763">
              <a:buNone/>
            </a:pPr>
            <a:endParaRPr lang="en-US" dirty="0"/>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20</a:t>
            </a:fld>
            <a:endParaRPr lang="en-US" dirty="0"/>
          </a:p>
        </p:txBody>
      </p:sp>
    </p:spTree>
    <p:extLst>
      <p:ext uri="{BB962C8B-B14F-4D97-AF65-F5344CB8AC3E}">
        <p14:creationId xmlns:p14="http://schemas.microsoft.com/office/powerpoint/2010/main" val="859039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67958"/>
            <a:ext cx="7696200" cy="655161"/>
          </a:xfrm>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21</a:t>
            </a:fld>
            <a:br>
              <a:rPr lang="en-US" dirty="0"/>
            </a:br>
            <a:r>
              <a:rPr lang="en-US" sz="2400" dirty="0"/>
              <a:t>Public input into development of </a:t>
            </a:r>
            <a:r>
              <a:rPr lang="en-US" sz="2400" dirty="0" err="1"/>
              <a:t>SPIL</a:t>
            </a:r>
            <a:r>
              <a:rPr lang="en-US" sz="2400" dirty="0"/>
              <a:t>, cont. </a:t>
            </a:r>
          </a:p>
        </p:txBody>
      </p:sp>
      <p:sp>
        <p:nvSpPr>
          <p:cNvPr id="2" name="Content Placeholder 1"/>
          <p:cNvSpPr>
            <a:spLocks noGrp="1"/>
          </p:cNvSpPr>
          <p:nvPr>
            <p:ph idx="1"/>
          </p:nvPr>
        </p:nvSpPr>
        <p:spPr>
          <a:xfrm>
            <a:off x="304800" y="823119"/>
            <a:ext cx="8610600" cy="5653722"/>
          </a:xfrm>
        </p:spPr>
        <p:txBody>
          <a:bodyPr/>
          <a:lstStyle/>
          <a:p>
            <a:r>
              <a:rPr lang="en-US" sz="1700" b="1" dirty="0">
                <a:ea typeface="Calibri" panose="020F0502020204030204" pitchFamily="34" charset="0"/>
                <a:cs typeface="Times New Roman" panose="02020603050405020304" pitchFamily="18" charset="0"/>
              </a:rPr>
              <a:t>Who Should Be Included :</a:t>
            </a:r>
          </a:p>
          <a:p>
            <a:pPr lvl="1"/>
            <a:r>
              <a:rPr lang="en-US" sz="1690" dirty="0">
                <a:cs typeface="Times New Roman" panose="02020603050405020304" pitchFamily="18" charset="0"/>
              </a:rPr>
              <a:t>Public</a:t>
            </a:r>
          </a:p>
          <a:p>
            <a:pPr lvl="1"/>
            <a:r>
              <a:rPr lang="en-US" sz="1690" dirty="0">
                <a:ea typeface="Calibri" panose="020F0502020204030204" pitchFamily="34" charset="0"/>
                <a:cs typeface="Times New Roman" panose="02020603050405020304" pitchFamily="18" charset="0"/>
              </a:rPr>
              <a:t>People with Disabilities</a:t>
            </a:r>
          </a:p>
          <a:p>
            <a:pPr lvl="1"/>
            <a:r>
              <a:rPr lang="en-US" sz="1690" dirty="0">
                <a:ea typeface="Calibri" panose="020F0502020204030204" pitchFamily="34" charset="0"/>
                <a:cs typeface="Times New Roman" panose="02020603050405020304" pitchFamily="18" charset="0"/>
              </a:rPr>
              <a:t>CILs and their consumers</a:t>
            </a:r>
          </a:p>
          <a:p>
            <a:pPr lvl="1"/>
            <a:r>
              <a:rPr lang="en-US" sz="1690" dirty="0">
                <a:ea typeface="Calibri" panose="020F0502020204030204" pitchFamily="34" charset="0"/>
                <a:cs typeface="Times New Roman" panose="02020603050405020304" pitchFamily="18" charset="0"/>
              </a:rPr>
              <a:t>Other IL service providers</a:t>
            </a:r>
          </a:p>
          <a:p>
            <a:pPr lvl="1"/>
            <a:r>
              <a:rPr lang="en-US" sz="1690" dirty="0">
                <a:cs typeface="Times New Roman" panose="02020603050405020304" pitchFamily="18" charset="0"/>
              </a:rPr>
              <a:t>Other community-based organizations that support community life for persons with disabilities</a:t>
            </a:r>
          </a:p>
          <a:p>
            <a:pPr lvl="1"/>
            <a:r>
              <a:rPr lang="en-US" sz="1690" dirty="0">
                <a:cs typeface="Times New Roman" panose="02020603050405020304" pitchFamily="18" charset="0"/>
              </a:rPr>
              <a:t>Entities carrying out other programs providing services for persons with disabilities</a:t>
            </a:r>
          </a:p>
          <a:p>
            <a:pPr marL="0" indent="0">
              <a:buNone/>
            </a:pPr>
            <a:r>
              <a:rPr lang="es-ES" sz="2400" b="1" dirty="0">
                <a:solidFill>
                  <a:srgbClr val="C00000"/>
                </a:solidFill>
                <a:latin typeface="Calibri" panose="020F0502020204030204" pitchFamily="34" charset="0"/>
                <a:ea typeface="+mj-ea"/>
                <a:cs typeface="+mj-cs"/>
              </a:rPr>
              <a:t>Aportaciones del Público al Desarrollo de </a:t>
            </a:r>
            <a:r>
              <a:rPr lang="es-ES" sz="2400" b="1" dirty="0" err="1">
                <a:solidFill>
                  <a:srgbClr val="C00000"/>
                </a:solidFill>
                <a:latin typeface="Calibri" panose="020F0502020204030204" pitchFamily="34" charset="0"/>
                <a:ea typeface="+mj-ea"/>
                <a:cs typeface="+mj-cs"/>
              </a:rPr>
              <a:t>SPIL</a:t>
            </a:r>
            <a:r>
              <a:rPr lang="es-ES" sz="2400" b="1" dirty="0">
                <a:solidFill>
                  <a:srgbClr val="C00000"/>
                </a:solidFill>
                <a:latin typeface="Calibri" panose="020F0502020204030204" pitchFamily="34" charset="0"/>
                <a:ea typeface="+mj-ea"/>
                <a:cs typeface="+mj-cs"/>
              </a:rPr>
              <a:t>, cont. </a:t>
            </a:r>
            <a:endParaRPr lang="en-US" sz="2400" b="1" dirty="0">
              <a:solidFill>
                <a:srgbClr val="C00000"/>
              </a:solidFill>
              <a:latin typeface="Calibri" panose="020F0502020204030204" pitchFamily="34" charset="0"/>
              <a:ea typeface="+mj-ea"/>
              <a:cs typeface="+mj-cs"/>
            </a:endParaRPr>
          </a:p>
          <a:p>
            <a:r>
              <a:rPr lang="es-ES" sz="1700" b="1" dirty="0"/>
              <a:t>¿Quién debe ser incluido?:</a:t>
            </a:r>
          </a:p>
          <a:p>
            <a:pPr lvl="1"/>
            <a:r>
              <a:rPr lang="es-ES" sz="1690" dirty="0"/>
              <a:t>Público
Personas con discapacidad
Los CIL y sus consumidores</a:t>
            </a:r>
          </a:p>
          <a:p>
            <a:pPr lvl="1"/>
            <a:r>
              <a:rPr lang="es-ES" sz="1690" dirty="0"/>
              <a:t>Otros proveedores de servicios de IL</a:t>
            </a:r>
          </a:p>
          <a:p>
            <a:pPr lvl="1"/>
            <a:r>
              <a:rPr lang="es-ES" sz="1690" dirty="0"/>
              <a:t>Otras organizaciones comunitarias que apoyan la vida comunitaria de las personas con                                              discapacidades</a:t>
            </a:r>
          </a:p>
          <a:p>
            <a:pPr lvl="1"/>
            <a:r>
              <a:rPr lang="es-ES" sz="1690" dirty="0"/>
              <a:t>Entidades que llevan a cabo otros programas que prestan servicios a personas con discapacidades</a:t>
            </a:r>
            <a:endParaRPr lang="en-US" sz="1690" dirty="0">
              <a:ea typeface="Calibri" panose="020F0502020204030204" pitchFamily="34" charset="0"/>
              <a:cs typeface="Times New Roman" panose="02020603050405020304" pitchFamily="18" charset="0"/>
            </a:endParaRPr>
          </a:p>
          <a:p>
            <a:endParaRPr lang="en-US" sz="1800" dirty="0"/>
          </a:p>
          <a:p>
            <a:pPr marL="0" indent="0">
              <a:buNone/>
            </a:pPr>
            <a:endParaRPr lang="en-US" sz="1800" dirty="0"/>
          </a:p>
          <a:p>
            <a:pPr marL="385763" indent="-385763">
              <a:buNone/>
            </a:pPr>
            <a:endParaRPr lang="en-US" dirty="0"/>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21</a:t>
            </a:fld>
            <a:endParaRPr lang="en-US" dirty="0"/>
          </a:p>
        </p:txBody>
      </p:sp>
    </p:spTree>
    <p:extLst>
      <p:ext uri="{BB962C8B-B14F-4D97-AF65-F5344CB8AC3E}">
        <p14:creationId xmlns:p14="http://schemas.microsoft.com/office/powerpoint/2010/main" val="1748225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22</a:t>
            </a:fld>
            <a:br>
              <a:rPr lang="en-US" dirty="0"/>
            </a:br>
            <a:r>
              <a:rPr lang="en-US" dirty="0" err="1"/>
              <a:t>SPIL</a:t>
            </a:r>
            <a:r>
              <a:rPr lang="en-US" dirty="0"/>
              <a:t> Instrument and Instruction Updates</a:t>
            </a:r>
          </a:p>
        </p:txBody>
      </p:sp>
      <p:sp>
        <p:nvSpPr>
          <p:cNvPr id="2" name="Content Placeholder 1"/>
          <p:cNvSpPr>
            <a:spLocks noGrp="1"/>
          </p:cNvSpPr>
          <p:nvPr>
            <p:ph idx="1"/>
          </p:nvPr>
        </p:nvSpPr>
        <p:spPr/>
        <p:txBody>
          <a:bodyPr/>
          <a:lstStyle/>
          <a:p>
            <a:r>
              <a:rPr lang="en-US" sz="1800" dirty="0">
                <a:ea typeface="Calibri" panose="020F0502020204030204" pitchFamily="34" charset="0"/>
                <a:cs typeface="Times New Roman" panose="02020603050405020304" pitchFamily="18" charset="0"/>
              </a:rPr>
              <a:t>The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Instrument is the template for </a:t>
            </a:r>
            <a:r>
              <a:rPr lang="en-US" sz="1800" dirty="0" err="1">
                <a:ea typeface="Calibri" panose="020F0502020204030204" pitchFamily="34" charset="0"/>
                <a:cs typeface="Times New Roman" panose="02020603050405020304" pitchFamily="18" charset="0"/>
              </a:rPr>
              <a:t>SPILs</a:t>
            </a:r>
            <a:r>
              <a:rPr lang="en-US" sz="1800" dirty="0">
                <a:ea typeface="Calibri" panose="020F0502020204030204" pitchFamily="34" charset="0"/>
                <a:cs typeface="Times New Roman" panose="02020603050405020304" pitchFamily="18" charset="0"/>
              </a:rPr>
              <a:t>.</a:t>
            </a:r>
          </a:p>
          <a:p>
            <a:r>
              <a:rPr lang="en-US" sz="1800" dirty="0">
                <a:ea typeface="Calibri" panose="020F0502020204030204" pitchFamily="34" charset="0"/>
                <a:cs typeface="Times New Roman" panose="02020603050405020304" pitchFamily="18" charset="0"/>
              </a:rPr>
              <a:t>The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Instructions explain the Instrument and give tips about how to draft </a:t>
            </a:r>
            <a:r>
              <a:rPr lang="en-US" sz="1800" dirty="0" err="1">
                <a:ea typeface="Calibri" panose="020F0502020204030204" pitchFamily="34" charset="0"/>
                <a:cs typeface="Times New Roman" panose="02020603050405020304" pitchFamily="18" charset="0"/>
              </a:rPr>
              <a:t>SPILs</a:t>
            </a:r>
            <a:r>
              <a:rPr lang="en-US" sz="1800" dirty="0">
                <a:ea typeface="Calibri" panose="020F0502020204030204" pitchFamily="34" charset="0"/>
                <a:cs typeface="Times New Roman" panose="02020603050405020304" pitchFamily="18" charset="0"/>
              </a:rPr>
              <a:t>.</a:t>
            </a:r>
          </a:p>
          <a:p>
            <a:r>
              <a:rPr lang="en-US" sz="1800" dirty="0">
                <a:ea typeface="Calibri" panose="020F0502020204030204" pitchFamily="34" charset="0"/>
                <a:cs typeface="Times New Roman" panose="02020603050405020304" pitchFamily="18" charset="0"/>
              </a:rPr>
              <a:t>The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a:t>
            </a:r>
            <a:r>
              <a:rPr lang="en-US" sz="1800" dirty="0">
                <a:ea typeface="Calibri" panose="020F0502020204030204" pitchFamily="34" charset="0"/>
                <a:cs typeface="Times New Roman" panose="02020603050405020304" pitchFamily="18" charset="0"/>
                <a:hlinkClick r:id="rId2"/>
              </a:rPr>
              <a:t>Instructions and Instrument document </a:t>
            </a:r>
            <a:r>
              <a:rPr lang="en-US" sz="1800" dirty="0">
                <a:ea typeface="Calibri" panose="020F0502020204030204" pitchFamily="34" charset="0"/>
                <a:cs typeface="Times New Roman" panose="02020603050405020304" pitchFamily="18" charset="0"/>
              </a:rPr>
              <a:t>was revised in Spring of 2023.</a:t>
            </a:r>
          </a:p>
          <a:p>
            <a:endParaRPr lang="en-US" sz="1800" dirty="0">
              <a:ea typeface="Calibri" panose="020F0502020204030204" pitchFamily="34" charset="0"/>
              <a:cs typeface="Times New Roman" panose="02020603050405020304" pitchFamily="18" charset="0"/>
            </a:endParaRPr>
          </a:p>
          <a:p>
            <a:endParaRPr lang="en-US" sz="1800" dirty="0">
              <a:ea typeface="Calibri" panose="020F0502020204030204" pitchFamily="34" charset="0"/>
              <a:cs typeface="Times New Roman" panose="02020603050405020304" pitchFamily="18" charset="0"/>
            </a:endParaRPr>
          </a:p>
          <a:p>
            <a:pPr marL="385763" indent="-385763">
              <a:buNone/>
            </a:pPr>
            <a:r>
              <a:rPr lang="es-ES" sz="2800" b="1" dirty="0">
                <a:solidFill>
                  <a:srgbClr val="C00000"/>
                </a:solidFill>
                <a:latin typeface="Calibri" panose="020F0502020204030204" pitchFamily="34" charset="0"/>
                <a:ea typeface="+mj-ea"/>
                <a:cs typeface="+mj-cs"/>
              </a:rPr>
              <a:t>Actualizaciones de Instrumentos e Instrucciones de </a:t>
            </a:r>
            <a:r>
              <a:rPr lang="es-ES" sz="2800" b="1" dirty="0" err="1">
                <a:solidFill>
                  <a:srgbClr val="C00000"/>
                </a:solidFill>
                <a:latin typeface="Calibri" panose="020F0502020204030204" pitchFamily="34" charset="0"/>
                <a:ea typeface="+mj-ea"/>
                <a:cs typeface="+mj-cs"/>
              </a:rPr>
              <a:t>SPIL</a:t>
            </a:r>
            <a:endParaRPr lang="en-US" sz="2800" b="1" dirty="0">
              <a:solidFill>
                <a:srgbClr val="C00000"/>
              </a:solidFill>
              <a:latin typeface="Calibri" panose="020F0502020204030204" pitchFamily="34" charset="0"/>
              <a:ea typeface="+mj-ea"/>
              <a:cs typeface="+mj-cs"/>
            </a:endParaRPr>
          </a:p>
          <a:p>
            <a:r>
              <a:rPr lang="es-ES" sz="1800" dirty="0"/>
              <a:t>El Instrumento </a:t>
            </a:r>
            <a:r>
              <a:rPr lang="es-ES" sz="1800" dirty="0" err="1"/>
              <a:t>SPIL</a:t>
            </a:r>
            <a:r>
              <a:rPr lang="es-ES" sz="1800" dirty="0"/>
              <a:t> es el modelo para los </a:t>
            </a:r>
            <a:r>
              <a:rPr lang="es-ES" sz="1800" dirty="0" err="1"/>
              <a:t>SPIL</a:t>
            </a:r>
            <a:r>
              <a:rPr lang="es-ES" sz="1800" dirty="0"/>
              <a:t>.
En las Instrucciones </a:t>
            </a:r>
            <a:r>
              <a:rPr lang="es-ES" sz="1800" dirty="0" err="1"/>
              <a:t>SPIL</a:t>
            </a:r>
            <a:r>
              <a:rPr lang="es-ES" sz="1800" dirty="0"/>
              <a:t> se explica el Instrumento y se dan consejos sobre cómo redactar los </a:t>
            </a:r>
            <a:r>
              <a:rPr lang="es-ES" sz="1800" dirty="0" err="1"/>
              <a:t>SPIL</a:t>
            </a:r>
            <a:r>
              <a:rPr lang="es-ES" sz="1800" dirty="0"/>
              <a:t>.
El </a:t>
            </a:r>
            <a:r>
              <a:rPr lang="es-ES" sz="1800" u="sng" dirty="0">
                <a:solidFill>
                  <a:schemeClr val="accent5">
                    <a:lumMod val="50000"/>
                  </a:schemeClr>
                </a:solidFill>
              </a:rPr>
              <a:t>documento de Instrucciones e Instrumentos </a:t>
            </a:r>
            <a:r>
              <a:rPr lang="es-ES" sz="1800" dirty="0"/>
              <a:t>de </a:t>
            </a:r>
            <a:r>
              <a:rPr lang="es-ES" sz="1800" dirty="0" err="1"/>
              <a:t>SPIL</a:t>
            </a:r>
            <a:r>
              <a:rPr lang="es-ES" sz="1800" dirty="0"/>
              <a:t> se revisó en la primavera de 2023.</a:t>
            </a:r>
            <a:endParaRPr lang="en-US" sz="2800" dirty="0"/>
          </a:p>
          <a:p>
            <a:endParaRPr lang="en-US" sz="1800" dirty="0"/>
          </a:p>
          <a:p>
            <a:pPr marL="0" indent="0">
              <a:buNone/>
            </a:pPr>
            <a:endParaRPr lang="en-US" sz="1800" dirty="0"/>
          </a:p>
          <a:p>
            <a:pPr marL="385763" indent="-385763">
              <a:buNone/>
            </a:pPr>
            <a:endParaRPr lang="en-US" dirty="0"/>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22</a:t>
            </a:fld>
            <a:endParaRPr lang="en-US" dirty="0"/>
          </a:p>
        </p:txBody>
      </p:sp>
    </p:spTree>
    <p:extLst>
      <p:ext uri="{BB962C8B-B14F-4D97-AF65-F5344CB8AC3E}">
        <p14:creationId xmlns:p14="http://schemas.microsoft.com/office/powerpoint/2010/main" val="519938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23</a:t>
            </a:fld>
            <a:br>
              <a:rPr lang="en-US" dirty="0"/>
            </a:br>
            <a:r>
              <a:rPr lang="en-US" dirty="0"/>
              <a:t>Recent </a:t>
            </a:r>
            <a:r>
              <a:rPr lang="en-US" dirty="0" err="1"/>
              <a:t>SPIL</a:t>
            </a:r>
            <a:r>
              <a:rPr lang="en-US" dirty="0"/>
              <a:t> Instrument and Instruction Updates</a:t>
            </a:r>
          </a:p>
        </p:txBody>
      </p:sp>
      <p:sp>
        <p:nvSpPr>
          <p:cNvPr id="2" name="Content Placeholder 1"/>
          <p:cNvSpPr>
            <a:spLocks noGrp="1"/>
          </p:cNvSpPr>
          <p:nvPr>
            <p:ph idx="1"/>
          </p:nvPr>
        </p:nvSpPr>
        <p:spPr/>
        <p:txBody>
          <a:bodyPr/>
          <a:lstStyle/>
          <a:p>
            <a:pPr marL="0" indent="0">
              <a:buNone/>
            </a:pPr>
            <a:r>
              <a:rPr lang="en-US" sz="1800" dirty="0">
                <a:ea typeface="Calibri" panose="020F0502020204030204" pitchFamily="34" charset="0"/>
                <a:cs typeface="Times New Roman" panose="02020603050405020304" pitchFamily="18" charset="0"/>
              </a:rPr>
              <a:t>The approved State Plan for Independent Living Instrument and Instructions (OMB No. 0985-0044, Exp. Date: 4/30/2026) differs from the SPIL Instrument and Instructions that expired in 2018 in that the new version:</a:t>
            </a:r>
          </a:p>
          <a:p>
            <a:r>
              <a:rPr lang="en-US" sz="1800" dirty="0">
                <a:ea typeface="Calibri" panose="020F0502020204030204" pitchFamily="34" charset="0"/>
                <a:cs typeface="Times New Roman" panose="02020603050405020304" pitchFamily="18" charset="0"/>
              </a:rPr>
              <a:t>Clarifies the technical and substantive amendment process</a:t>
            </a:r>
          </a:p>
          <a:p>
            <a:r>
              <a:rPr lang="en-US" sz="1800" dirty="0">
                <a:ea typeface="Calibri" panose="020F0502020204030204" pitchFamily="34" charset="0"/>
                <a:cs typeface="Times New Roman" panose="02020603050405020304" pitchFamily="18" charset="0"/>
              </a:rPr>
              <a:t>Defines “independent living”</a:t>
            </a:r>
          </a:p>
          <a:p>
            <a:pPr marL="0" indent="0">
              <a:buNone/>
            </a:pP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Actualizaciones Recientes de Instrumentos e Instrucciones de </a:t>
            </a:r>
            <a:r>
              <a:rPr lang="es-ES" sz="2800" b="1" dirty="0" err="1">
                <a:solidFill>
                  <a:srgbClr val="C00000"/>
                </a:solidFill>
                <a:latin typeface="Calibri" panose="020F0502020204030204" pitchFamily="34" charset="0"/>
                <a:ea typeface="Calibri" panose="020F0502020204030204" pitchFamily="34" charset="0"/>
                <a:cs typeface="Calibri" panose="020F0502020204030204" pitchFamily="34" charset="0"/>
              </a:rPr>
              <a:t>SPIL</a:t>
            </a:r>
            <a:endPar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El Instrumento e Instrucciones del Plan Estatal para la Vida Independiente aprobado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OMB</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No. 0985-0044, Fecha de caducidad: 4/30/2026) difiere del Instrumento e Instrucciones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SPIL</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que expiraron en 2018 en que la nueva versión: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Aclara el proceso de enmienda técnica y sustantiva
Define la "vida independiente"</a:t>
            </a:r>
            <a:endParaRPr lang="en-US" sz="1800"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23</a:t>
            </a:fld>
            <a:endParaRPr lang="en-US" dirty="0"/>
          </a:p>
        </p:txBody>
      </p:sp>
    </p:spTree>
    <p:extLst>
      <p:ext uri="{BB962C8B-B14F-4D97-AF65-F5344CB8AC3E}">
        <p14:creationId xmlns:p14="http://schemas.microsoft.com/office/powerpoint/2010/main" val="25890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24</a:t>
            </a:fld>
            <a:br>
              <a:rPr lang="en-US" dirty="0"/>
            </a:br>
            <a:r>
              <a:rPr lang="en-US" dirty="0"/>
              <a:t>Recent </a:t>
            </a:r>
            <a:r>
              <a:rPr lang="en-US" dirty="0" err="1"/>
              <a:t>SPIL</a:t>
            </a:r>
            <a:r>
              <a:rPr lang="en-US" dirty="0"/>
              <a:t> Instrument and Instruction Updates, cont. </a:t>
            </a:r>
          </a:p>
        </p:txBody>
      </p:sp>
      <p:sp>
        <p:nvSpPr>
          <p:cNvPr id="2" name="Content Placeholder 1"/>
          <p:cNvSpPr>
            <a:spLocks noGrp="1"/>
          </p:cNvSpPr>
          <p:nvPr>
            <p:ph idx="1"/>
          </p:nvPr>
        </p:nvSpPr>
        <p:spPr/>
        <p:txBody>
          <a:bodyPr/>
          <a:lstStyle/>
          <a:p>
            <a:r>
              <a:rPr lang="en-US" sz="1800" dirty="0">
                <a:ea typeface="Calibri" panose="020F0502020204030204" pitchFamily="34" charset="0"/>
                <a:cs typeface="Times New Roman" panose="02020603050405020304" pitchFamily="18" charset="0"/>
              </a:rPr>
              <a:t>Clarifies the 5% that DSE retains includes the state match as part of the Part B appropriation</a:t>
            </a:r>
          </a:p>
          <a:p>
            <a:r>
              <a:rPr lang="en-US" sz="1800" dirty="0">
                <a:ea typeface="Calibri" panose="020F0502020204030204" pitchFamily="34" charset="0"/>
                <a:cs typeface="Times New Roman" panose="02020603050405020304" pitchFamily="18" charset="0"/>
              </a:rPr>
              <a:t>States that the process for the DSE overseeing CILs that receive Part B funds needs to be negotiated and included in the SPIL</a:t>
            </a:r>
          </a:p>
          <a:p>
            <a:r>
              <a:rPr lang="en-US" sz="1800" dirty="0">
                <a:ea typeface="Calibri" panose="020F0502020204030204" pitchFamily="34" charset="0"/>
                <a:cs typeface="Times New Roman" panose="02020603050405020304" pitchFamily="18" charset="0"/>
              </a:rPr>
              <a:t>Allows deviations of less than 25% of the projected financial plan to be reported with a technical amendment</a:t>
            </a:r>
          </a:p>
          <a:p>
            <a:pPr marL="0" indent="0">
              <a:buNone/>
            </a:pP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Actualizaciones Recientes de Instrumentos e Instrucciones de </a:t>
            </a:r>
            <a:r>
              <a:rPr lang="es-ES" sz="2800" b="1" dirty="0" err="1">
                <a:solidFill>
                  <a:srgbClr val="C00000"/>
                </a:solidFill>
                <a:latin typeface="Calibri" panose="020F0502020204030204" pitchFamily="34" charset="0"/>
                <a:ea typeface="Calibri" panose="020F0502020204030204" pitchFamily="34" charset="0"/>
                <a:cs typeface="Calibri" panose="020F0502020204030204" pitchFamily="34" charset="0"/>
              </a:rPr>
              <a:t>SPIL</a:t>
            </a: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 cont. </a:t>
            </a:r>
            <a:endPar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r>
              <a:rPr lang="es-ES" sz="1800" dirty="0">
                <a:cs typeface="Times New Roman" panose="02020603050405020304" pitchFamily="18" charset="0"/>
              </a:rPr>
              <a:t>Aclara que el 5% que retiene </a:t>
            </a:r>
            <a:r>
              <a:rPr lang="es-ES" sz="1800" dirty="0" err="1">
                <a:cs typeface="Times New Roman" panose="02020603050405020304" pitchFamily="18" charset="0"/>
              </a:rPr>
              <a:t>DSE</a:t>
            </a:r>
            <a:r>
              <a:rPr lang="es-ES" sz="1800" dirty="0">
                <a:cs typeface="Times New Roman" panose="02020603050405020304" pitchFamily="18" charset="0"/>
              </a:rPr>
              <a:t> incluye la contrapartida estatal como parte de la asignación de la Parte B
Establece que el proceso para que el </a:t>
            </a:r>
            <a:r>
              <a:rPr lang="es-ES" sz="1800" dirty="0" err="1">
                <a:cs typeface="Times New Roman" panose="02020603050405020304" pitchFamily="18" charset="0"/>
              </a:rPr>
              <a:t>DSE</a:t>
            </a:r>
            <a:r>
              <a:rPr lang="es-ES" sz="1800" dirty="0">
                <a:cs typeface="Times New Roman" panose="02020603050405020304" pitchFamily="18" charset="0"/>
              </a:rPr>
              <a:t> supervise los CIL que reciben fondos de la Parte B debe negociarse e incluirse en el </a:t>
            </a:r>
            <a:r>
              <a:rPr lang="es-ES" sz="1800" dirty="0" err="1">
                <a:cs typeface="Times New Roman" panose="02020603050405020304" pitchFamily="18" charset="0"/>
              </a:rPr>
              <a:t>SPIL</a:t>
            </a:r>
            <a:r>
              <a:rPr lang="es-ES" sz="1800" dirty="0">
                <a:cs typeface="Times New Roman" panose="02020603050405020304" pitchFamily="18" charset="0"/>
              </a:rPr>
              <a:t>
Permite reportar desviaciones inferiores al 25% del plan financiero proyectado con una modificación técnica</a:t>
            </a:r>
            <a:endParaRPr lang="en-US" sz="1800" dirty="0">
              <a:cs typeface="Times New Roman" panose="02020603050405020304" pitchFamily="18" charset="0"/>
            </a:endParaRPr>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24</a:t>
            </a:fld>
            <a:endParaRPr lang="en-US" dirty="0"/>
          </a:p>
        </p:txBody>
      </p:sp>
    </p:spTree>
    <p:extLst>
      <p:ext uri="{BB962C8B-B14F-4D97-AF65-F5344CB8AC3E}">
        <p14:creationId xmlns:p14="http://schemas.microsoft.com/office/powerpoint/2010/main" val="3821696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25</a:t>
            </a:fld>
            <a:br>
              <a:rPr lang="en-US" dirty="0"/>
            </a:br>
            <a:r>
              <a:rPr lang="en-US" dirty="0"/>
              <a:t>Recent </a:t>
            </a:r>
            <a:r>
              <a:rPr lang="en-US" dirty="0" err="1"/>
              <a:t>SPIL</a:t>
            </a:r>
            <a:r>
              <a:rPr lang="en-US" dirty="0"/>
              <a:t> Instrument and Instruction Updates, cont. </a:t>
            </a:r>
          </a:p>
        </p:txBody>
      </p:sp>
      <p:sp>
        <p:nvSpPr>
          <p:cNvPr id="2" name="Content Placeholder 1"/>
          <p:cNvSpPr>
            <a:spLocks noGrp="1"/>
          </p:cNvSpPr>
          <p:nvPr>
            <p:ph idx="1"/>
          </p:nvPr>
        </p:nvSpPr>
        <p:spPr/>
        <p:txBody>
          <a:bodyPr/>
          <a:lstStyle/>
          <a:p>
            <a:r>
              <a:rPr lang="en-US" sz="1800" dirty="0">
                <a:ea typeface="Calibri" panose="020F0502020204030204" pitchFamily="34" charset="0"/>
                <a:cs typeface="Times New Roman" panose="02020603050405020304" pitchFamily="18" charset="0"/>
              </a:rPr>
              <a:t>Requires the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to identify steps for statewide outreach to unserved or underserved populations, including minority groups and urban and rural populations</a:t>
            </a:r>
          </a:p>
          <a:p>
            <a:r>
              <a:rPr lang="en-US" sz="1800" dirty="0">
                <a:ea typeface="Calibri" panose="020F0502020204030204" pitchFamily="34" charset="0"/>
                <a:cs typeface="Times New Roman" panose="02020603050405020304" pitchFamily="18" charset="0"/>
              </a:rPr>
              <a:t>States that funding in the </a:t>
            </a:r>
            <a:r>
              <a:rPr lang="en-US" sz="1800" dirty="0" err="1">
                <a:ea typeface="Calibri" panose="020F0502020204030204" pitchFamily="34" charset="0"/>
                <a:cs typeface="Times New Roman" panose="02020603050405020304" pitchFamily="18" charset="0"/>
              </a:rPr>
              <a:t>SILC</a:t>
            </a:r>
            <a:r>
              <a:rPr lang="en-US" sz="1800" dirty="0">
                <a:ea typeface="Calibri" panose="020F0502020204030204" pitchFamily="34" charset="0"/>
                <a:cs typeface="Times New Roman" panose="02020603050405020304" pitchFamily="18" charset="0"/>
              </a:rPr>
              <a:t> Resource Plan may include Innovation and Expansion (</a:t>
            </a:r>
            <a:r>
              <a:rPr lang="en-US" sz="1800" dirty="0" err="1">
                <a:ea typeface="Calibri" panose="020F0502020204030204" pitchFamily="34" charset="0"/>
                <a:cs typeface="Times New Roman" panose="02020603050405020304" pitchFamily="18" charset="0"/>
              </a:rPr>
              <a:t>I&amp;E</a:t>
            </a:r>
            <a:r>
              <a:rPr lang="en-US" sz="1800" dirty="0">
                <a:ea typeface="Calibri" panose="020F0502020204030204" pitchFamily="34" charset="0"/>
                <a:cs typeface="Times New Roman" panose="02020603050405020304" pitchFamily="18" charset="0"/>
              </a:rPr>
              <a:t>) funds authorized by 29 U.S.C. § 721(a)(18), Independent Living Part B funds, State matching funds, state allotments of Vocational Rehabilitation funding, other public funds (such as Social Security reimbursement funds), and private sources</a:t>
            </a:r>
          </a:p>
          <a:p>
            <a:pPr marL="0" indent="0">
              <a:buNone/>
            </a:pP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Actualizaciones Recientes de Instrumentos e Instrucciones de </a:t>
            </a:r>
            <a:r>
              <a:rPr lang="es-ES" sz="2800" b="1" dirty="0" err="1">
                <a:solidFill>
                  <a:srgbClr val="C00000"/>
                </a:solidFill>
                <a:latin typeface="Calibri" panose="020F0502020204030204" pitchFamily="34" charset="0"/>
                <a:ea typeface="Calibri" panose="020F0502020204030204" pitchFamily="34" charset="0"/>
                <a:cs typeface="Calibri" panose="020F0502020204030204" pitchFamily="34" charset="0"/>
              </a:rPr>
              <a:t>SPIL</a:t>
            </a: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 cont. </a:t>
            </a:r>
            <a:endPar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r>
              <a:rPr lang="es-ES" sz="1800" dirty="0">
                <a:ea typeface="Calibri" panose="020F0502020204030204" pitchFamily="34" charset="0"/>
                <a:cs typeface="Times New Roman" panose="02020603050405020304" pitchFamily="18" charset="0"/>
              </a:rPr>
              <a:t>Requiere que el </a:t>
            </a:r>
            <a:r>
              <a:rPr lang="es-ES" sz="1800" dirty="0" err="1">
                <a:ea typeface="Calibri" panose="020F0502020204030204" pitchFamily="34" charset="0"/>
                <a:cs typeface="Times New Roman" panose="02020603050405020304" pitchFamily="18" charset="0"/>
              </a:rPr>
              <a:t>SPIL</a:t>
            </a:r>
            <a:r>
              <a:rPr lang="es-ES" sz="1800" dirty="0">
                <a:ea typeface="Calibri" panose="020F0502020204030204" pitchFamily="34" charset="0"/>
                <a:cs typeface="Times New Roman" panose="02020603050405020304" pitchFamily="18" charset="0"/>
              </a:rPr>
              <a:t> identifique los pasos para llegar a las poblaciones desatendidas o desatendidas en todo el estado, incluidos los grupos minoritarios y las poblaciones urbanas y rurales
Establece que los fondos en el Plan de Recursos de </a:t>
            </a:r>
            <a:r>
              <a:rPr lang="es-ES" sz="1800" dirty="0" err="1">
                <a:ea typeface="Calibri" panose="020F0502020204030204" pitchFamily="34" charset="0"/>
                <a:cs typeface="Times New Roman" panose="02020603050405020304" pitchFamily="18" charset="0"/>
              </a:rPr>
              <a:t>SILC</a:t>
            </a:r>
            <a:r>
              <a:rPr lang="es-ES" sz="1800" dirty="0">
                <a:ea typeface="Calibri" panose="020F0502020204030204" pitchFamily="34" charset="0"/>
                <a:cs typeface="Times New Roman" panose="02020603050405020304" pitchFamily="18" charset="0"/>
              </a:rPr>
              <a:t> pueden incluir fondos de Innovación y Expansión (</a:t>
            </a:r>
            <a:r>
              <a:rPr lang="es-ES" sz="1800" dirty="0" err="1">
                <a:ea typeface="Calibri" panose="020F0502020204030204" pitchFamily="34" charset="0"/>
                <a:cs typeface="Times New Roman" panose="02020603050405020304" pitchFamily="18" charset="0"/>
              </a:rPr>
              <a:t>I&amp;E</a:t>
            </a:r>
            <a:r>
              <a:rPr lang="es-ES" sz="1800" dirty="0">
                <a:ea typeface="Calibri" panose="020F0502020204030204" pitchFamily="34" charset="0"/>
                <a:cs typeface="Times New Roman" panose="02020603050405020304" pitchFamily="18" charset="0"/>
              </a:rPr>
              <a:t>) autorizados por 29 </a:t>
            </a:r>
            <a:r>
              <a:rPr lang="es-ES" sz="1800" dirty="0" err="1">
                <a:ea typeface="Calibri" panose="020F0502020204030204" pitchFamily="34" charset="0"/>
                <a:cs typeface="Times New Roman" panose="02020603050405020304" pitchFamily="18" charset="0"/>
              </a:rPr>
              <a:t>U.S.C</a:t>
            </a:r>
            <a:r>
              <a:rPr lang="es-ES" sz="1800" dirty="0">
                <a:ea typeface="Calibri" panose="020F0502020204030204" pitchFamily="34" charset="0"/>
                <a:cs typeface="Times New Roman" panose="02020603050405020304" pitchFamily="18" charset="0"/>
              </a:rPr>
              <a:t>. § 721(a)(18), fondos de la Parte B de Vida Independiente, fondos estatales de contrapartida, asignaciones estatales de fondos de Rehabilitación Vocacional, otros fondos públicos (como los fondos de reembolso del Seguro Social) y fuentes privadas</a:t>
            </a: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25</a:t>
            </a:fld>
            <a:endParaRPr lang="en-US" dirty="0"/>
          </a:p>
        </p:txBody>
      </p:sp>
    </p:spTree>
    <p:extLst>
      <p:ext uri="{BB962C8B-B14F-4D97-AF65-F5344CB8AC3E}">
        <p14:creationId xmlns:p14="http://schemas.microsoft.com/office/powerpoint/2010/main" val="2137642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26</a:t>
            </a:fld>
            <a:br>
              <a:rPr lang="en-US" dirty="0"/>
            </a:br>
            <a:r>
              <a:rPr lang="en-US" dirty="0"/>
              <a:t>Recent </a:t>
            </a:r>
            <a:r>
              <a:rPr lang="en-US" dirty="0" err="1"/>
              <a:t>SPIL</a:t>
            </a:r>
            <a:r>
              <a:rPr lang="en-US" dirty="0"/>
              <a:t> Instrument and Instruction Updates, cont. </a:t>
            </a:r>
          </a:p>
        </p:txBody>
      </p:sp>
      <p:sp>
        <p:nvSpPr>
          <p:cNvPr id="2" name="Content Placeholder 1"/>
          <p:cNvSpPr>
            <a:spLocks noGrp="1"/>
          </p:cNvSpPr>
          <p:nvPr>
            <p:ph idx="1"/>
          </p:nvPr>
        </p:nvSpPr>
        <p:spPr>
          <a:xfrm>
            <a:off x="304800" y="1219200"/>
            <a:ext cx="8610600" cy="4953000"/>
          </a:xfrm>
        </p:spPr>
        <p:txBody>
          <a:bodyPr/>
          <a:lstStyle/>
          <a:p>
            <a:r>
              <a:rPr lang="en-US" sz="1800" dirty="0">
                <a:ea typeface="Calibri" panose="020F0502020204030204" pitchFamily="34" charset="0"/>
                <a:cs typeface="Times New Roman" panose="02020603050405020304" pitchFamily="18" charset="0"/>
              </a:rPr>
              <a:t>States that the </a:t>
            </a:r>
            <a:r>
              <a:rPr lang="en-US" sz="1800" dirty="0" err="1">
                <a:ea typeface="Calibri" panose="020F0502020204030204" pitchFamily="34" charset="0"/>
                <a:cs typeface="Times New Roman" panose="02020603050405020304" pitchFamily="18" charset="0"/>
              </a:rPr>
              <a:t>SILC’s</a:t>
            </a:r>
            <a:r>
              <a:rPr lang="en-US" sz="1800" dirty="0">
                <a:ea typeface="Calibri" panose="020F0502020204030204" pitchFamily="34" charset="0"/>
                <a:cs typeface="Times New Roman" panose="02020603050405020304" pitchFamily="18" charset="0"/>
              </a:rPr>
              <a:t> duties and authorities include working with CILs to coordinate services with public and private entities, conducting resource development, and other functions that the </a:t>
            </a:r>
            <a:r>
              <a:rPr lang="en-US" sz="1800" dirty="0" err="1">
                <a:ea typeface="Calibri" panose="020F0502020204030204" pitchFamily="34" charset="0"/>
                <a:cs typeface="Times New Roman" panose="02020603050405020304" pitchFamily="18" charset="0"/>
              </a:rPr>
              <a:t>SILC</a:t>
            </a:r>
            <a:r>
              <a:rPr lang="en-US" sz="1800" dirty="0">
                <a:ea typeface="Calibri" panose="020F0502020204030204" pitchFamily="34" charset="0"/>
                <a:cs typeface="Times New Roman" panose="02020603050405020304" pitchFamily="18" charset="0"/>
              </a:rPr>
              <a:t> determines to be appropriate</a:t>
            </a:r>
          </a:p>
          <a:p>
            <a:r>
              <a:rPr lang="en-US" sz="1800" dirty="0">
                <a:ea typeface="Calibri" panose="020F0502020204030204" pitchFamily="34" charset="0"/>
                <a:cs typeface="Times New Roman" panose="02020603050405020304" pitchFamily="18" charset="0"/>
              </a:rPr>
              <a:t>Requires signature lines for the executive directors of all Part B and Part C CILs in the state (or outlying area or the District of Columbia, as the case may be), including CILs that do not sign the </a:t>
            </a:r>
            <a:r>
              <a:rPr lang="en-US" sz="1800" dirty="0" err="1">
                <a:ea typeface="Calibri" panose="020F0502020204030204" pitchFamily="34" charset="0"/>
                <a:cs typeface="Times New Roman" panose="02020603050405020304" pitchFamily="18" charset="0"/>
              </a:rPr>
              <a:t>SPIL</a:t>
            </a:r>
            <a:endParaRPr lang="en-US" sz="1800" dirty="0">
              <a:ea typeface="Calibri" panose="020F0502020204030204" pitchFamily="34" charset="0"/>
              <a:cs typeface="Times New Roman" panose="02020603050405020304" pitchFamily="18" charset="0"/>
            </a:endParaRPr>
          </a:p>
          <a:p>
            <a:pPr marL="0" indent="0">
              <a:buNone/>
            </a:pP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Actualizaciones Recientes de Instrumentos e Instrucciones de </a:t>
            </a:r>
            <a:r>
              <a:rPr lang="es-ES" sz="2800" b="1" dirty="0" err="1">
                <a:solidFill>
                  <a:srgbClr val="C00000"/>
                </a:solidFill>
                <a:latin typeface="Calibri" panose="020F0502020204030204" pitchFamily="34" charset="0"/>
                <a:ea typeface="Calibri" panose="020F0502020204030204" pitchFamily="34" charset="0"/>
                <a:cs typeface="Calibri" panose="020F0502020204030204" pitchFamily="34" charset="0"/>
              </a:rPr>
              <a:t>SPIL</a:t>
            </a:r>
            <a:r>
              <a:rPr lang="es-E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 cont. </a:t>
            </a:r>
            <a:endPar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r>
              <a:rPr lang="es-ES" sz="1800" dirty="0">
                <a:cs typeface="Times New Roman" panose="02020603050405020304" pitchFamily="18" charset="0"/>
              </a:rPr>
              <a:t>Establece que los deberes y autoridades del </a:t>
            </a:r>
            <a:r>
              <a:rPr lang="es-ES" sz="1800" dirty="0" err="1">
                <a:cs typeface="Times New Roman" panose="02020603050405020304" pitchFamily="18" charset="0"/>
              </a:rPr>
              <a:t>SILC</a:t>
            </a:r>
            <a:r>
              <a:rPr lang="es-ES" sz="1800" dirty="0">
                <a:cs typeface="Times New Roman" panose="02020603050405020304" pitchFamily="18" charset="0"/>
              </a:rPr>
              <a:t> incluyen trabajar con los CIL para coordinar los servicios con entidades públicas y privadas, llevar a cabo el desarrollo de recursos y otras funciones que el </a:t>
            </a:r>
            <a:r>
              <a:rPr lang="es-ES" sz="1800" dirty="0" err="1">
                <a:cs typeface="Times New Roman" panose="02020603050405020304" pitchFamily="18" charset="0"/>
              </a:rPr>
              <a:t>SILC</a:t>
            </a:r>
            <a:r>
              <a:rPr lang="es-ES" sz="1800" dirty="0">
                <a:cs typeface="Times New Roman" panose="02020603050405020304" pitchFamily="18" charset="0"/>
              </a:rPr>
              <a:t> determine que son apropiadas</a:t>
            </a:r>
          </a:p>
          <a:p>
            <a:r>
              <a:rPr lang="es-ES" sz="1800" dirty="0">
                <a:ea typeface="Calibri" panose="020F0502020204030204" pitchFamily="34" charset="0"/>
                <a:cs typeface="Times New Roman" panose="02020603050405020304" pitchFamily="18" charset="0"/>
              </a:rPr>
              <a:t>Requiere líneas de firma para los directores ejecutivos de todos los CIL de la Parte B y la Parte C en el estado (o en el área periférica o en el Distrito de Columbia, según sea el caso), incluidos los CIL que no firman el </a:t>
            </a:r>
            <a:r>
              <a:rPr lang="es-ES" sz="1800" dirty="0" err="1">
                <a:ea typeface="Calibri" panose="020F0502020204030204" pitchFamily="34" charset="0"/>
                <a:cs typeface="Times New Roman" panose="02020603050405020304" pitchFamily="18" charset="0"/>
              </a:rPr>
              <a:t>SPIL</a:t>
            </a:r>
            <a:endParaRPr lang="en-US" sz="1800" dirty="0">
              <a:cs typeface="Times New Roman" panose="02020603050405020304" pitchFamily="18" charset="0"/>
            </a:endParaRPr>
          </a:p>
          <a:p>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26</a:t>
            </a:fld>
            <a:endParaRPr lang="en-US" dirty="0"/>
          </a:p>
        </p:txBody>
      </p:sp>
    </p:spTree>
    <p:extLst>
      <p:ext uri="{BB962C8B-B14F-4D97-AF65-F5344CB8AC3E}">
        <p14:creationId xmlns:p14="http://schemas.microsoft.com/office/powerpoint/2010/main" val="3167640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700" dirty="0">
                <a:solidFill>
                  <a:srgbClr val="333399"/>
                </a:solidFill>
              </a:rPr>
              <a:t>&gt;&gt; SLIDE / </a:t>
            </a:r>
            <a:r>
              <a:rPr lang="en-US" sz="700" dirty="0" err="1">
                <a:solidFill>
                  <a:srgbClr val="333399"/>
                </a:solidFill>
              </a:rPr>
              <a:t>DIAPOSITIVA</a:t>
            </a:r>
            <a:r>
              <a:rPr lang="en-US" sz="700" dirty="0">
                <a:solidFill>
                  <a:srgbClr val="333399"/>
                </a:solidFill>
              </a:rPr>
              <a:t> </a:t>
            </a:r>
            <a:fld id="{C5A5A050-7C45-4254-8E75-54B32A60DD30}" type="slidenum">
              <a:rPr lang="en-US" sz="700" smtClean="0">
                <a:solidFill>
                  <a:srgbClr val="333399"/>
                </a:solidFill>
              </a:rPr>
              <a:pPr/>
              <a:t>27</a:t>
            </a:fld>
            <a:br>
              <a:rPr lang="en-US" dirty="0"/>
            </a:br>
            <a:r>
              <a:rPr lang="en-US" dirty="0"/>
              <a:t>Recent </a:t>
            </a:r>
            <a:r>
              <a:rPr lang="en-US" dirty="0" err="1"/>
              <a:t>SPIL</a:t>
            </a:r>
            <a:r>
              <a:rPr lang="en-US" dirty="0"/>
              <a:t> Instrument and Instruction Updates, cont. </a:t>
            </a:r>
          </a:p>
        </p:txBody>
      </p:sp>
      <p:sp>
        <p:nvSpPr>
          <p:cNvPr id="2" name="Content Placeholder 1"/>
          <p:cNvSpPr>
            <a:spLocks noGrp="1"/>
          </p:cNvSpPr>
          <p:nvPr>
            <p:ph idx="1"/>
          </p:nvPr>
        </p:nvSpPr>
        <p:spPr/>
        <p:txBody>
          <a:bodyPr/>
          <a:lstStyle/>
          <a:p>
            <a:r>
              <a:rPr lang="en-US" sz="1800" dirty="0">
                <a:ea typeface="Calibri" panose="020F0502020204030204" pitchFamily="34" charset="0"/>
                <a:cs typeface="Times New Roman" panose="02020603050405020304" pitchFamily="18" charset="0"/>
              </a:rPr>
              <a:t>Requires required signatories that object to the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to tell the program officer before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submission</a:t>
            </a:r>
          </a:p>
          <a:p>
            <a:r>
              <a:rPr lang="en-US" sz="1800" dirty="0">
                <a:ea typeface="Calibri" panose="020F0502020204030204" pitchFamily="34" charset="0"/>
                <a:cs typeface="Times New Roman" panose="02020603050405020304" pitchFamily="18" charset="0"/>
              </a:rPr>
              <a:t>Requires the public input before the drafting of the </a:t>
            </a:r>
            <a:r>
              <a:rPr lang="en-US" sz="1800" dirty="0" err="1">
                <a:ea typeface="Calibri" panose="020F0502020204030204" pitchFamily="34" charset="0"/>
                <a:cs typeface="Times New Roman" panose="02020603050405020304" pitchFamily="18" charset="0"/>
              </a:rPr>
              <a:t>SPIL</a:t>
            </a:r>
            <a:r>
              <a:rPr lang="en-US" sz="1800" dirty="0">
                <a:ea typeface="Calibri" panose="020F0502020204030204" pitchFamily="34" charset="0"/>
                <a:cs typeface="Times New Roman" panose="02020603050405020304" pitchFamily="18" charset="0"/>
              </a:rPr>
              <a:t> to include culturally and linguistically diverse populations and requires notice of the input opportunities to include language-accessibility measures</a:t>
            </a:r>
          </a:p>
          <a:p>
            <a:endParaRPr lang="en-US" sz="1800" dirty="0">
              <a:ea typeface="Calibri" panose="020F0502020204030204" pitchFamily="34" charset="0"/>
              <a:cs typeface="Times New Roman" panose="02020603050405020304" pitchFamily="18" charset="0"/>
            </a:endParaRPr>
          </a:p>
          <a:p>
            <a:pPr marL="0" indent="0">
              <a:buNone/>
            </a:pPr>
            <a:r>
              <a:rPr lang="es-ES" sz="2800" b="1" dirty="0">
                <a:solidFill>
                  <a:srgbClr val="C00000"/>
                </a:solidFill>
                <a:latin typeface="Calibri" panose="020F0502020204030204" pitchFamily="34" charset="0"/>
                <a:cs typeface="Calibri" panose="020F0502020204030204" pitchFamily="34" charset="0"/>
              </a:rPr>
              <a:t>Actualizaciones Recientes de Instrumentos e Instrucciones de </a:t>
            </a:r>
            <a:r>
              <a:rPr lang="es-ES" sz="2800" b="1" dirty="0" err="1">
                <a:solidFill>
                  <a:srgbClr val="C00000"/>
                </a:solidFill>
                <a:latin typeface="Calibri" panose="020F0502020204030204" pitchFamily="34" charset="0"/>
                <a:cs typeface="Calibri" panose="020F0502020204030204" pitchFamily="34" charset="0"/>
              </a:rPr>
              <a:t>SPIL</a:t>
            </a:r>
            <a:r>
              <a:rPr lang="es-ES" sz="2800" b="1" dirty="0">
                <a:solidFill>
                  <a:srgbClr val="C00000"/>
                </a:solidFill>
                <a:latin typeface="Calibri" panose="020F0502020204030204" pitchFamily="34" charset="0"/>
                <a:cs typeface="Calibri" panose="020F0502020204030204" pitchFamily="34" charset="0"/>
              </a:rPr>
              <a:t>, cont. </a:t>
            </a:r>
          </a:p>
          <a:p>
            <a:r>
              <a:rPr lang="es-ES" sz="1800" dirty="0"/>
              <a:t>Requiere que los firmantes requeridos que se opongan al </a:t>
            </a:r>
            <a:r>
              <a:rPr lang="es-ES" sz="1800" dirty="0" err="1"/>
              <a:t>SPIL</a:t>
            </a:r>
            <a:r>
              <a:rPr lang="es-ES" sz="1800" dirty="0"/>
              <a:t> informen al oficial del programa antes de la presentación del </a:t>
            </a:r>
            <a:r>
              <a:rPr lang="es-ES" sz="1800" dirty="0" err="1"/>
              <a:t>SPIL</a:t>
            </a:r>
            <a:r>
              <a:rPr lang="es-ES" sz="1800" dirty="0"/>
              <a:t>
Requiere que la opinión pública antes de la redacción del </a:t>
            </a:r>
            <a:r>
              <a:rPr lang="es-ES" sz="1800" dirty="0" err="1"/>
              <a:t>SPIL</a:t>
            </a:r>
            <a:r>
              <a:rPr lang="es-ES" sz="1800" dirty="0"/>
              <a:t> incluya poblaciones cultural y lingüísticamente diversas y requiere que se notifiquen las oportunidades de información para incluir medidas de accesibilidad lingüística.</a:t>
            </a:r>
            <a:endParaRPr lang="en-US" sz="1800" dirty="0"/>
          </a:p>
          <a:p>
            <a:pPr marL="0" indent="0">
              <a:buNone/>
            </a:pP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0" indent="0">
              <a:buNone/>
            </a:pPr>
            <a:endParaRPr lang="en-US" sz="1800" dirty="0">
              <a:ea typeface="Calibri" panose="020F0502020204030204" pitchFamily="34" charset="0"/>
              <a:cs typeface="Times New Roman" panose="02020603050405020304" pitchFamily="18" charset="0"/>
            </a:endParaRPr>
          </a:p>
          <a:p>
            <a:pPr marL="385763" indent="-385763">
              <a:buNone/>
            </a:pPr>
            <a:endParaRPr lang="en-US" dirty="0"/>
          </a:p>
        </p:txBody>
      </p:sp>
      <p:sp>
        <p:nvSpPr>
          <p:cNvPr id="3" name="Slide Number Placeholder 2"/>
          <p:cNvSpPr>
            <a:spLocks noGrp="1"/>
          </p:cNvSpPr>
          <p:nvPr>
            <p:ph type="sldNum" sz="quarter" idx="10"/>
          </p:nvPr>
        </p:nvSpPr>
        <p:spPr>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4173C35B-B297-425B-BEE1-55474EB1A9B3}" type="slidenum">
              <a:rPr lang="en-US" smtClean="0"/>
              <a:pPr>
                <a:defRPr/>
              </a:pPr>
              <a:t>27</a:t>
            </a:fld>
            <a:endParaRPr lang="en-US" dirty="0"/>
          </a:p>
        </p:txBody>
      </p:sp>
    </p:spTree>
    <p:extLst>
      <p:ext uri="{BB962C8B-B14F-4D97-AF65-F5344CB8AC3E}">
        <p14:creationId xmlns:p14="http://schemas.microsoft.com/office/powerpoint/2010/main" val="157326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8EB8-E8A6-4794-9A3A-ABD392722A6F}"/>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7EAF8DD1-C227-4C2A-B5D4-43A2614D515E}" type="slidenum">
              <a:rPr lang="en-US" sz="800" smtClean="0">
                <a:solidFill>
                  <a:srgbClr val="333399"/>
                </a:solidFill>
              </a:rPr>
              <a:t>28</a:t>
            </a:fld>
            <a:br>
              <a:rPr lang="en-US" sz="800" dirty="0">
                <a:solidFill>
                  <a:srgbClr val="333399"/>
                </a:solidFill>
              </a:rPr>
            </a:br>
            <a:r>
              <a:rPr lang="en-US" dirty="0"/>
              <a:t>Questions?	</a:t>
            </a:r>
          </a:p>
        </p:txBody>
      </p:sp>
      <p:sp>
        <p:nvSpPr>
          <p:cNvPr id="3" name="Content Placeholder 2">
            <a:extLst>
              <a:ext uri="{FF2B5EF4-FFF2-40B4-BE49-F238E27FC236}">
                <a16:creationId xmlns:a16="http://schemas.microsoft.com/office/drawing/2014/main" id="{F60A7658-5B76-4434-80C7-FB51CA658EC4}"/>
              </a:ext>
            </a:extLst>
          </p:cNvPr>
          <p:cNvSpPr>
            <a:spLocks noGrp="1"/>
          </p:cNvSpPr>
          <p:nvPr>
            <p:ph idx="1"/>
          </p:nvPr>
        </p:nvSpPr>
        <p:spPr/>
        <p:txBody>
          <a:bodyPr/>
          <a:lstStyle/>
          <a:p>
            <a:r>
              <a:rPr lang="en-US" sz="1800" dirty="0"/>
              <a:t>What are you curious about? </a:t>
            </a:r>
          </a:p>
          <a:p>
            <a:r>
              <a:rPr lang="en-US" sz="1800" dirty="0"/>
              <a:t>What needs clarification?</a:t>
            </a:r>
          </a:p>
          <a:p>
            <a:endParaRPr lang="en-US" sz="1800" dirty="0"/>
          </a:p>
          <a:p>
            <a:pPr marL="0" indent="0">
              <a:buNone/>
            </a:pPr>
            <a:r>
              <a:rPr lang="en-US" sz="2800" b="1" dirty="0">
                <a:solidFill>
                  <a:srgbClr val="C00000"/>
                </a:solidFill>
                <a:latin typeface="Calibri" panose="020F0502020204030204" pitchFamily="34" charset="0"/>
                <a:cs typeface="Calibri" panose="020F0502020204030204" pitchFamily="34" charset="0"/>
              </a:rPr>
              <a:t>¿</a:t>
            </a:r>
            <a:r>
              <a:rPr lang="en-US" sz="2800" b="1" dirty="0" err="1">
                <a:solidFill>
                  <a:srgbClr val="C00000"/>
                </a:solidFill>
                <a:latin typeface="Calibri" panose="020F0502020204030204" pitchFamily="34" charset="0"/>
                <a:cs typeface="Calibri" panose="020F0502020204030204" pitchFamily="34" charset="0"/>
              </a:rPr>
              <a:t>Preguntas</a:t>
            </a:r>
            <a:r>
              <a:rPr lang="en-US" sz="2800" b="1" dirty="0">
                <a:solidFill>
                  <a:srgbClr val="C00000"/>
                </a:solidFill>
                <a:latin typeface="Calibri" panose="020F0502020204030204" pitchFamily="34" charset="0"/>
                <a:cs typeface="Calibri" panose="020F0502020204030204" pitchFamily="34" charset="0"/>
              </a:rPr>
              <a:t>?</a:t>
            </a:r>
          </a:p>
          <a:p>
            <a:r>
              <a:rPr lang="es-ES" sz="1800" dirty="0"/>
              <a:t>¿Qué te da curiosidad? 
¿Qué hay que aclarar?</a:t>
            </a:r>
            <a:endParaRPr lang="en-US" sz="1800" dirty="0"/>
          </a:p>
          <a:p>
            <a:endParaRPr lang="en-US" sz="1800" dirty="0"/>
          </a:p>
        </p:txBody>
      </p:sp>
      <p:sp>
        <p:nvSpPr>
          <p:cNvPr id="4" name="Slide Number Placeholder 3">
            <a:extLst>
              <a:ext uri="{FF2B5EF4-FFF2-40B4-BE49-F238E27FC236}">
                <a16:creationId xmlns:a16="http://schemas.microsoft.com/office/drawing/2014/main" id="{945E4365-1F38-2E01-8FFA-257BFB962F6B}"/>
              </a:ext>
            </a:extLst>
          </p:cNvPr>
          <p:cNvSpPr>
            <a:spLocks noGrp="1"/>
          </p:cNvSpPr>
          <p:nvPr>
            <p:ph type="sldNum" sz="quarter" idx="10"/>
          </p:nvPr>
        </p:nvSpPr>
        <p:spPr/>
        <p:txBody>
          <a:bodyPr/>
          <a:lstStyle/>
          <a:p>
            <a:pPr>
              <a:defRPr/>
            </a:pPr>
            <a:fld id="{F2DF5F09-D78D-44DB-A338-E90D23C46220}" type="slidenum">
              <a:rPr lang="en-US" smtClean="0"/>
              <a:t>28</a:t>
            </a:fld>
            <a:endParaRPr lang="en-US" dirty="0"/>
          </a:p>
        </p:txBody>
      </p:sp>
    </p:spTree>
    <p:extLst>
      <p:ext uri="{BB962C8B-B14F-4D97-AF65-F5344CB8AC3E}">
        <p14:creationId xmlns:p14="http://schemas.microsoft.com/office/powerpoint/2010/main" val="1115172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DA013-9414-4FE3-B68A-D19501FA8D7C}"/>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5054B50B-9FA0-4B7D-ACFD-D0DC4D1C0025}" type="slidenum">
              <a:rPr lang="en-US" sz="800" smtClean="0">
                <a:solidFill>
                  <a:srgbClr val="333399"/>
                </a:solidFill>
              </a:rPr>
              <a:t>29</a:t>
            </a:fld>
            <a:r>
              <a:rPr lang="en-US" sz="800" dirty="0">
                <a:solidFill>
                  <a:srgbClr val="333399"/>
                </a:solidFill>
              </a:rPr>
              <a:t> </a:t>
            </a:r>
            <a:br>
              <a:rPr lang="en-US" sz="800" dirty="0">
                <a:solidFill>
                  <a:srgbClr val="333399"/>
                </a:solidFill>
              </a:rPr>
            </a:br>
            <a:r>
              <a:rPr lang="en-US" dirty="0"/>
              <a:t>Section 1: Goals, Objectives, and Activities </a:t>
            </a:r>
          </a:p>
        </p:txBody>
      </p:sp>
      <p:sp>
        <p:nvSpPr>
          <p:cNvPr id="3" name="Content Placeholder 2">
            <a:extLst>
              <a:ext uri="{FF2B5EF4-FFF2-40B4-BE49-F238E27FC236}">
                <a16:creationId xmlns:a16="http://schemas.microsoft.com/office/drawing/2014/main" id="{0B4608E9-97E6-4A9D-B6EC-BC2C44F3EA9F}"/>
              </a:ext>
            </a:extLst>
          </p:cNvPr>
          <p:cNvSpPr>
            <a:spLocks noGrp="1"/>
          </p:cNvSpPr>
          <p:nvPr>
            <p:ph idx="1"/>
          </p:nvPr>
        </p:nvSpPr>
        <p:spPr>
          <a:xfrm>
            <a:off x="266700" y="944880"/>
            <a:ext cx="8610600" cy="5196840"/>
          </a:xfrm>
        </p:spPr>
        <p:txBody>
          <a:bodyPr/>
          <a:lstStyle/>
          <a:p>
            <a:r>
              <a:rPr lang="en-US" sz="1700" dirty="0"/>
              <a:t>Defines the </a:t>
            </a:r>
            <a:r>
              <a:rPr lang="en-US" sz="1700" b="1" u="sng" dirty="0"/>
              <a:t>mission </a:t>
            </a:r>
            <a:r>
              <a:rPr lang="en-US" sz="1700" dirty="0"/>
              <a:t>of the SPIL </a:t>
            </a:r>
          </a:p>
          <a:p>
            <a:r>
              <a:rPr lang="en-US" sz="1700" dirty="0"/>
              <a:t>Identifies the </a:t>
            </a:r>
            <a:r>
              <a:rPr lang="en-US" sz="1700" b="1" u="sng" dirty="0"/>
              <a:t>Goals</a:t>
            </a:r>
            <a:r>
              <a:rPr lang="en-US" sz="1700" dirty="0"/>
              <a:t> of the SPIL </a:t>
            </a:r>
          </a:p>
          <a:p>
            <a:r>
              <a:rPr lang="en-US" sz="1700" dirty="0"/>
              <a:t>Describes the </a:t>
            </a:r>
            <a:r>
              <a:rPr lang="en-US" sz="1700" b="1" u="sng" dirty="0"/>
              <a:t>Objectives and activities </a:t>
            </a:r>
            <a:r>
              <a:rPr lang="en-US" sz="1700" dirty="0"/>
              <a:t>that the IL Network will be working towards over the timeline of the SPIL </a:t>
            </a:r>
          </a:p>
          <a:p>
            <a:r>
              <a:rPr lang="en-US" sz="1700" dirty="0"/>
              <a:t>Identifies how the </a:t>
            </a:r>
            <a:r>
              <a:rPr lang="en-US" sz="1700" b="1" u="sng" dirty="0"/>
              <a:t>evaluation of the SPIL </a:t>
            </a:r>
            <a:r>
              <a:rPr lang="en-US" sz="1700" dirty="0"/>
              <a:t>will be done </a:t>
            </a:r>
          </a:p>
          <a:p>
            <a:r>
              <a:rPr lang="en-US" sz="1700" dirty="0"/>
              <a:t>Identifies the </a:t>
            </a:r>
            <a:r>
              <a:rPr lang="en-US" sz="1700" b="1" u="sng" dirty="0"/>
              <a:t>financial resources </a:t>
            </a:r>
            <a:r>
              <a:rPr lang="en-US" sz="1700" dirty="0"/>
              <a:t>that are known to support the work of the IL Network and the </a:t>
            </a:r>
            <a:r>
              <a:rPr lang="en-US" sz="1700" dirty="0" err="1"/>
              <a:t>SPIL</a:t>
            </a:r>
            <a:r>
              <a:rPr lang="en-US" sz="1700" dirty="0"/>
              <a:t> </a:t>
            </a:r>
          </a:p>
          <a:p>
            <a:pPr marL="0" indent="0">
              <a:buNone/>
            </a:pPr>
            <a:r>
              <a:rPr lang="en-US" sz="1700" b="1" u="sng" dirty="0"/>
              <a:t>Items underlined and bolded represent key decision points for the IL network.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26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rPr>
              <a:t>Sección 1: Metas, objetivos y actividades </a:t>
            </a:r>
            <a:endParaRPr kumimoji="0" lang="en-US" sz="26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Define la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misión</a:t>
            </a:r>
            <a:r>
              <a:rPr kumimoji="0" lang="es-ES" sz="1700" b="0"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 </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del </a:t>
            </a:r>
            <a:r>
              <a:rPr kumimoji="0" lang="es-ES" sz="17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SPIL</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Identifica los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Objetivos</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del </a:t>
            </a:r>
            <a:r>
              <a:rPr kumimoji="0" lang="es-ES" sz="17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SPIL</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Describe los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Objetivos y las actividades </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en las que trabajará la Red </a:t>
            </a:r>
            <a:r>
              <a:rPr kumimoji="0" lang="es-ES" sz="17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IL</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durante el cronograma del </a:t>
            </a:r>
            <a:r>
              <a:rPr kumimoji="0" lang="es-ES" sz="17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SPIL</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Identifica cómo se realizará la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evaluación del </a:t>
            </a:r>
            <a:r>
              <a:rPr kumimoji="0" lang="es-ES" sz="1700" b="1" i="0" u="sng"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SPIL</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 </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Identifica los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recursos financieros </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que se sabe que apoyan el trabajo de la Red </a:t>
            </a:r>
            <a:r>
              <a:rPr kumimoji="0" lang="es-ES" sz="17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IL</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y el </a:t>
            </a:r>
            <a:r>
              <a:rPr kumimoji="0" lang="es-ES" sz="17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SPIL</a:t>
            </a:r>
            <a:endParaRPr kumimoji="0" lang="es-ES" sz="1700" b="0" i="0" u="sng" strike="noStrike" kern="0" cap="none" spc="0" normalizeH="0" baseline="0" noProof="0" dirty="0">
              <a:ln>
                <a:noFill/>
              </a:ln>
              <a:solidFill>
                <a:srgbClr val="000000"/>
              </a:solidFill>
              <a:effectLst/>
              <a:uLnTx/>
              <a:uFillTx/>
              <a:latin typeface="Calibri Light" panose="020F0302020204030204" pitchFamily="34" charset="0"/>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Los elementos subrayados y en negrita representan puntos de decisión clave para la red de IL.</a:t>
            </a:r>
            <a:endParaRPr lang="en-US" sz="1700" dirty="0"/>
          </a:p>
        </p:txBody>
      </p:sp>
      <p:sp>
        <p:nvSpPr>
          <p:cNvPr id="4" name="Slide Number Placeholder 3">
            <a:extLst>
              <a:ext uri="{FF2B5EF4-FFF2-40B4-BE49-F238E27FC236}">
                <a16:creationId xmlns:a16="http://schemas.microsoft.com/office/drawing/2014/main" id="{DE4CFAE9-0F59-3371-861A-F704A8F7268A}"/>
              </a:ext>
            </a:extLst>
          </p:cNvPr>
          <p:cNvSpPr>
            <a:spLocks noGrp="1"/>
          </p:cNvSpPr>
          <p:nvPr>
            <p:ph type="sldNum" sz="quarter" idx="10"/>
          </p:nvPr>
        </p:nvSpPr>
        <p:spPr/>
        <p:txBody>
          <a:bodyPr/>
          <a:lstStyle/>
          <a:p>
            <a:pPr>
              <a:defRPr/>
            </a:pPr>
            <a:fld id="{F2DF5F09-D78D-44DB-A338-E90D23C46220}" type="slidenum">
              <a:rPr lang="en-US" smtClean="0"/>
              <a:t>29</a:t>
            </a:fld>
            <a:endParaRPr lang="en-US" dirty="0"/>
          </a:p>
        </p:txBody>
      </p:sp>
    </p:spTree>
    <p:extLst>
      <p:ext uri="{BB962C8B-B14F-4D97-AF65-F5344CB8AC3E}">
        <p14:creationId xmlns:p14="http://schemas.microsoft.com/office/powerpoint/2010/main" val="2436665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2824" dirty="0">
                <a:solidFill>
                  <a:schemeClr val="bg1">
                    <a:lumMod val="75000"/>
                  </a:schemeClr>
                </a:solidFill>
                <a:latin typeface="Arial Rounded MT Bold" panose="020F0704030504030204" pitchFamily="34" charset="0"/>
              </a:rPr>
            </a:br>
            <a:br>
              <a:rPr lang="en-US" sz="2824" dirty="0">
                <a:solidFill>
                  <a:schemeClr val="bg1">
                    <a:lumMod val="75000"/>
                  </a:schemeClr>
                </a:solidFill>
                <a:latin typeface="Arial Rounded MT Bold" panose="020F0704030504030204" pitchFamily="34" charset="0"/>
              </a:rPr>
            </a:br>
            <a:r>
              <a:rPr lang="en-US" sz="1059" b="0" dirty="0">
                <a:solidFill>
                  <a:schemeClr val="tx1"/>
                </a:solidFill>
                <a:latin typeface="Arial Rounded MT Bold" panose="020F0704030504030204" pitchFamily="34" charset="0"/>
              </a:rPr>
              <a:t>&gt;&gt; SLIDE / DIAPOSITIVA </a:t>
            </a:r>
            <a:fld id="{734C42DE-C50E-4E5E-A32B-7D4934F4E058}" type="slidenum">
              <a:rPr lang="en-US" sz="1059" b="0">
                <a:solidFill>
                  <a:schemeClr val="tx1"/>
                </a:solidFill>
                <a:latin typeface="Arial Rounded MT Bold" panose="020F0704030504030204" pitchFamily="34" charset="0"/>
              </a:rPr>
              <a:pPr/>
              <a:t>3</a:t>
            </a:fld>
            <a:br>
              <a:rPr lang="en-US" sz="2824" dirty="0">
                <a:latin typeface="Verdana" panose="020B0604030504040204" pitchFamily="34" charset="0"/>
                <a:ea typeface="Verdana" panose="020B0604030504040204" pitchFamily="34" charset="0"/>
              </a:rPr>
            </a:br>
            <a:r>
              <a:rPr lang="en-US" altLang="en-US" sz="2820" dirty="0">
                <a:cs typeface="Calibri" panose="020F0502020204030204" pitchFamily="34" charset="0"/>
              </a:rPr>
              <a:t>Training P</a:t>
            </a:r>
            <a:r>
              <a:rPr lang="en-US" sz="2820" dirty="0">
                <a:ea typeface="Verdana" panose="020B0604030504040204" pitchFamily="34" charset="0"/>
                <a:cs typeface="Calibri" panose="020F0502020204030204" pitchFamily="34" charset="0"/>
              </a:rPr>
              <a:t>resented by IL-NET:</a:t>
            </a:r>
            <a:br>
              <a:rPr lang="en-US" altLang="en-US" sz="2118" dirty="0">
                <a:latin typeface="Verdana" panose="020B0604030504040204" pitchFamily="34" charset="0"/>
                <a:ea typeface="Verdana" panose="020B0604030504040204" pitchFamily="34" charset="0"/>
                <a:cs typeface="Arial" charset="0"/>
              </a:rPr>
            </a:br>
            <a:br>
              <a:rPr lang="en-US" altLang="en-US" sz="2118" dirty="0">
                <a:latin typeface="Verdana" panose="020B0604030504040204" pitchFamily="34" charset="0"/>
                <a:ea typeface="Verdana" panose="020B0604030504040204" pitchFamily="34" charset="0"/>
                <a:cs typeface="Arial" charset="0"/>
              </a:rPr>
            </a:br>
            <a:br>
              <a:rPr lang="en-US" altLang="en-US" sz="2118" dirty="0">
                <a:solidFill>
                  <a:srgbClr val="333399"/>
                </a:solidFill>
                <a:latin typeface="Verdana" panose="020B0604030504040204" pitchFamily="34" charset="0"/>
                <a:ea typeface="Verdana" panose="020B0604030504040204" pitchFamily="34" charset="0"/>
                <a:cs typeface="Arial" charset="0"/>
              </a:rPr>
            </a:br>
            <a:endParaRPr lang="en-US" sz="2824" dirty="0">
              <a:latin typeface="Verdana" panose="020B0604030504040204" pitchFamily="34" charset="0"/>
              <a:ea typeface="Verdana" panose="020B0604030504040204" pitchFamily="34" charset="0"/>
            </a:endParaRPr>
          </a:p>
        </p:txBody>
      </p:sp>
      <p:sp>
        <p:nvSpPr>
          <p:cNvPr id="7" name="Content Placeholder 6">
            <a:extLst>
              <a:ext uri="{FF2B5EF4-FFF2-40B4-BE49-F238E27FC236}">
                <a16:creationId xmlns:a16="http://schemas.microsoft.com/office/drawing/2014/main" id="{8F8A34FA-5A16-82B5-71A5-B5E0DA19A42C}"/>
              </a:ext>
            </a:extLst>
          </p:cNvPr>
          <p:cNvSpPr>
            <a:spLocks noGrp="1"/>
          </p:cNvSpPr>
          <p:nvPr>
            <p:ph idx="1"/>
          </p:nvPr>
        </p:nvSpPr>
        <p:spPr/>
        <p:txBody>
          <a:bodyPr>
            <a:normAutofit/>
          </a:bodyPr>
          <a:lstStyle/>
          <a:p>
            <a:pPr marL="0" indent="0">
              <a:buNone/>
            </a:pPr>
            <a:r>
              <a:rPr lang="en-US" sz="1800" dirty="0">
                <a:solidFill>
                  <a:srgbClr val="000000"/>
                </a:solidFill>
              </a:rPr>
              <a:t>The IL-NET National Training and Technical Assistance (</a:t>
            </a:r>
            <a:r>
              <a:rPr lang="en-US" sz="1800" dirty="0" err="1">
                <a:solidFill>
                  <a:srgbClr val="000000"/>
                </a:solidFill>
              </a:rPr>
              <a:t>T&amp;TA</a:t>
            </a:r>
            <a:r>
              <a:rPr lang="en-US" sz="1800" dirty="0">
                <a:solidFill>
                  <a:srgbClr val="000000"/>
                </a:solidFill>
              </a:rPr>
              <a:t>) Center for Independent Living is operated by </a:t>
            </a:r>
            <a:r>
              <a:rPr lang="en-US" sz="1800" dirty="0" err="1">
                <a:solidFill>
                  <a:srgbClr val="000000"/>
                </a:solidFill>
              </a:rPr>
              <a:t>ILRU</a:t>
            </a:r>
            <a:r>
              <a:rPr lang="en-US" sz="1800" dirty="0">
                <a:solidFill>
                  <a:srgbClr val="000000"/>
                </a:solidFill>
              </a:rPr>
              <a:t> (Independent Living Research Utilization). </a:t>
            </a:r>
          </a:p>
          <a:p>
            <a:pPr marL="0" indent="0">
              <a:buNone/>
            </a:pPr>
            <a:r>
              <a:rPr lang="en-US" sz="1800" dirty="0">
                <a:solidFill>
                  <a:srgbClr val="000000"/>
                </a:solidFill>
              </a:rPr>
              <a:t>The IL-NET T&amp;TA Center provides training and technical assistance to centers for independent living, statewide independent living councils, and designated state entities.</a:t>
            </a:r>
          </a:p>
          <a:p>
            <a:pPr marL="0" indent="0">
              <a:buNone/>
            </a:pPr>
            <a:endParaRPr lang="en-US" sz="1800" dirty="0">
              <a:solidFill>
                <a:srgbClr val="000000"/>
              </a:solidFill>
            </a:endParaRPr>
          </a:p>
          <a:p>
            <a:pPr marL="0" indent="0">
              <a:buNone/>
            </a:pPr>
            <a:r>
              <a:rPr lang="es-ES" sz="2800" b="1" dirty="0">
                <a:solidFill>
                  <a:srgbClr val="C00000"/>
                </a:solidFill>
                <a:latin typeface="Calibri" panose="020F0502020204030204" pitchFamily="34" charset="0"/>
                <a:cs typeface="Calibri" panose="020F0502020204030204" pitchFamily="34" charset="0"/>
              </a:rPr>
              <a:t>Capacitación presentada por IL-NET: </a:t>
            </a:r>
          </a:p>
          <a:p>
            <a:pPr marL="0" indent="0">
              <a:buNone/>
            </a:pPr>
            <a:endParaRPr lang="es-ES" sz="1800" dirty="0"/>
          </a:p>
          <a:p>
            <a:pPr marL="0" indent="0">
              <a:buNone/>
            </a:pPr>
            <a:r>
              <a:rPr lang="es-ES" sz="1800" dirty="0"/>
              <a:t>El Centro Nacional de Capacitación y Asistencia Técnica (T&amp;TA) para la Vida Independiente de IL-NET es operado por ILRU (Utilización de Investigación de Vida Independiente). </a:t>
            </a:r>
          </a:p>
          <a:p>
            <a:pPr marL="0" indent="0">
              <a:buNone/>
            </a:pPr>
            <a:r>
              <a:rPr lang="es-ES" sz="1800" dirty="0"/>
              <a:t>El Centro IL-NET T&amp;TA proporciona capacitación y asistencia técnica a centros para la vida independiente, consejos estatales de vida independiente y entidades estatales designadas.</a:t>
            </a:r>
          </a:p>
          <a:p>
            <a:pPr marL="0" indent="0">
              <a:buNone/>
            </a:pPr>
            <a:endParaRPr lang="en-US" sz="1765" dirty="0"/>
          </a:p>
        </p:txBody>
      </p:sp>
      <p:sp>
        <p:nvSpPr>
          <p:cNvPr id="3" name="Slide Number Placeholder 2">
            <a:extLst>
              <a:ext uri="{FF2B5EF4-FFF2-40B4-BE49-F238E27FC236}">
                <a16:creationId xmlns:a16="http://schemas.microsoft.com/office/drawing/2014/main" id="{10483D87-1C3D-48CE-B0E6-EE720229536C}"/>
              </a:ext>
            </a:extLst>
          </p:cNvPr>
          <p:cNvSpPr>
            <a:spLocks noGrp="1"/>
          </p:cNvSpPr>
          <p:nvPr>
            <p:ph type="sldNum" sz="quarter" idx="10"/>
          </p:nvPr>
        </p:nvSpPr>
        <p:spPr/>
        <p:txBody>
          <a:bodyPr/>
          <a:lstStyle/>
          <a:p>
            <a:pPr>
              <a:defRPr/>
            </a:pPr>
            <a:fld id="{F2DF5F09-D78D-44DB-A338-E90D23C46220}" type="slidenum">
              <a:rPr lang="en-US" smtClean="0"/>
              <a:t>3</a:t>
            </a:fld>
            <a:endParaRPr lang="en-US" dirty="0"/>
          </a:p>
        </p:txBody>
      </p:sp>
    </p:spTree>
    <p:extLst>
      <p:ext uri="{BB962C8B-B14F-4D97-AF65-F5344CB8AC3E}">
        <p14:creationId xmlns:p14="http://schemas.microsoft.com/office/powerpoint/2010/main" val="730106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BB034-EAC1-469E-8593-2592B816B892}"/>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5470F8C3-A7A2-4DA4-8CE0-692AB93944B0}" type="slidenum">
              <a:rPr lang="en-US" sz="800" smtClean="0">
                <a:solidFill>
                  <a:srgbClr val="333399"/>
                </a:solidFill>
              </a:rPr>
              <a:t>30</a:t>
            </a:fld>
            <a:br>
              <a:rPr lang="en-US" dirty="0"/>
            </a:br>
            <a:r>
              <a:rPr lang="en-US" dirty="0"/>
              <a:t>Section 2: Scope, Extent, and Arrangement of Services </a:t>
            </a:r>
          </a:p>
        </p:txBody>
      </p:sp>
      <p:sp>
        <p:nvSpPr>
          <p:cNvPr id="3" name="Content Placeholder 2">
            <a:extLst>
              <a:ext uri="{FF2B5EF4-FFF2-40B4-BE49-F238E27FC236}">
                <a16:creationId xmlns:a16="http://schemas.microsoft.com/office/drawing/2014/main" id="{3E5AC7BC-DDFE-4464-855D-B414B2C12439}"/>
              </a:ext>
            </a:extLst>
          </p:cNvPr>
          <p:cNvSpPr>
            <a:spLocks noGrp="1"/>
          </p:cNvSpPr>
          <p:nvPr>
            <p:ph idx="1"/>
          </p:nvPr>
        </p:nvSpPr>
        <p:spPr/>
        <p:txBody>
          <a:bodyPr/>
          <a:lstStyle/>
          <a:p>
            <a:r>
              <a:rPr lang="en-US" sz="1800" dirty="0"/>
              <a:t>Identifies the </a:t>
            </a:r>
            <a:r>
              <a:rPr lang="en-US" sz="1800" b="1" u="sng" dirty="0"/>
              <a:t>services</a:t>
            </a:r>
            <a:r>
              <a:rPr lang="en-US" sz="1800" dirty="0"/>
              <a:t> that will be delivered across the state by the CILs </a:t>
            </a:r>
          </a:p>
          <a:p>
            <a:r>
              <a:rPr lang="en-US" sz="1800" dirty="0"/>
              <a:t>Defines the </a:t>
            </a:r>
            <a:r>
              <a:rPr lang="en-US" sz="1800" b="1" u="sng" dirty="0"/>
              <a:t>outreach that will be completed to unserved and underserved populations</a:t>
            </a:r>
            <a:r>
              <a:rPr lang="en-US" sz="1800" dirty="0"/>
              <a:t>. </a:t>
            </a:r>
          </a:p>
          <a:p>
            <a:r>
              <a:rPr lang="en-US" sz="1800" dirty="0"/>
              <a:t>Identifies the </a:t>
            </a:r>
            <a:r>
              <a:rPr lang="en-US" sz="1800" b="1" u="sng" dirty="0"/>
              <a:t>coordination with other programs </a:t>
            </a:r>
            <a:r>
              <a:rPr lang="en-US" sz="1800" dirty="0"/>
              <a:t>and organizations </a:t>
            </a:r>
          </a:p>
          <a:p>
            <a:endParaRPr lang="en-US" sz="1800" dirty="0"/>
          </a:p>
          <a:p>
            <a:endParaRPr lang="en-US" sz="1800" dirty="0"/>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28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rPr>
              <a:t>Sección 2: Alcance, Extensión y Disposición de los Servicios </a:t>
            </a:r>
            <a:endParaRPr kumimoji="0" lang="en-US" sz="26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Identifica los </a:t>
            </a:r>
            <a:r>
              <a:rPr kumimoji="0" lang="es-ES" sz="18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servicios</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que serán prestados en todo el estado por los CIL 
Define el </a:t>
            </a:r>
            <a:r>
              <a:rPr kumimoji="0" lang="es-ES" sz="1800" b="1"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alcance que se llevará a cabo en las poblaciones desatendidas y desatendidas</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Identifica la </a:t>
            </a:r>
            <a:r>
              <a:rPr kumimoji="0" lang="es-ES" sz="1800" b="1"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coordinación con otros programas</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y organizaciones </a:t>
            </a:r>
            <a:endParaRPr kumimoji="0" lang="en-US" sz="24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endParaRPr>
          </a:p>
          <a:p>
            <a:pPr marL="0" indent="0">
              <a:buNone/>
            </a:pPr>
            <a:endParaRPr lang="en-US" dirty="0"/>
          </a:p>
        </p:txBody>
      </p:sp>
      <p:sp>
        <p:nvSpPr>
          <p:cNvPr id="4" name="Slide Number Placeholder 3">
            <a:extLst>
              <a:ext uri="{FF2B5EF4-FFF2-40B4-BE49-F238E27FC236}">
                <a16:creationId xmlns:a16="http://schemas.microsoft.com/office/drawing/2014/main" id="{1552B206-52B4-909E-E079-0C62F59C6081}"/>
              </a:ext>
            </a:extLst>
          </p:cNvPr>
          <p:cNvSpPr>
            <a:spLocks noGrp="1"/>
          </p:cNvSpPr>
          <p:nvPr>
            <p:ph type="sldNum" sz="quarter" idx="10"/>
          </p:nvPr>
        </p:nvSpPr>
        <p:spPr/>
        <p:txBody>
          <a:bodyPr/>
          <a:lstStyle/>
          <a:p>
            <a:pPr>
              <a:defRPr/>
            </a:pPr>
            <a:fld id="{F2DF5F09-D78D-44DB-A338-E90D23C46220}" type="slidenum">
              <a:rPr lang="en-US" smtClean="0"/>
              <a:t>30</a:t>
            </a:fld>
            <a:endParaRPr lang="en-US" dirty="0"/>
          </a:p>
        </p:txBody>
      </p:sp>
    </p:spTree>
    <p:extLst>
      <p:ext uri="{BB962C8B-B14F-4D97-AF65-F5344CB8AC3E}">
        <p14:creationId xmlns:p14="http://schemas.microsoft.com/office/powerpoint/2010/main" val="2353460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59573-EF8E-4D64-B3CB-3F906CBA82A1}"/>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818B76F2-8400-4E46-BF4E-5EE06350B32F}" type="slidenum">
              <a:rPr lang="en-US" sz="800" smtClean="0">
                <a:solidFill>
                  <a:srgbClr val="333399"/>
                </a:solidFill>
              </a:rPr>
              <a:t>31</a:t>
            </a:fld>
            <a:br>
              <a:rPr lang="en-US" sz="800" dirty="0">
                <a:solidFill>
                  <a:srgbClr val="333399"/>
                </a:solidFill>
              </a:rPr>
            </a:br>
            <a:r>
              <a:rPr lang="en-US" dirty="0"/>
              <a:t>Section 3: Network of Centers </a:t>
            </a:r>
          </a:p>
        </p:txBody>
      </p:sp>
      <p:sp>
        <p:nvSpPr>
          <p:cNvPr id="3" name="Content Placeholder 2">
            <a:extLst>
              <a:ext uri="{FF2B5EF4-FFF2-40B4-BE49-F238E27FC236}">
                <a16:creationId xmlns:a16="http://schemas.microsoft.com/office/drawing/2014/main" id="{3A294BD5-5FF0-4C55-8E67-7A91C47E1297}"/>
              </a:ext>
            </a:extLst>
          </p:cNvPr>
          <p:cNvSpPr>
            <a:spLocks noGrp="1"/>
          </p:cNvSpPr>
          <p:nvPr>
            <p:ph idx="1"/>
          </p:nvPr>
        </p:nvSpPr>
        <p:spPr/>
        <p:txBody>
          <a:bodyPr/>
          <a:lstStyle/>
          <a:p>
            <a:r>
              <a:rPr lang="en-US" sz="1700" dirty="0"/>
              <a:t>Identifies all current CILs, funding sources, and oversight entities </a:t>
            </a:r>
          </a:p>
          <a:p>
            <a:r>
              <a:rPr lang="en-US" sz="1700" dirty="0"/>
              <a:t>Describe </a:t>
            </a:r>
            <a:r>
              <a:rPr lang="en-US" sz="1700" b="1" u="sng" dirty="0"/>
              <a:t>the plans for the expansion and potential adjustment of the network </a:t>
            </a:r>
          </a:p>
          <a:p>
            <a:r>
              <a:rPr lang="en-US" sz="1700" dirty="0"/>
              <a:t>Discussed </a:t>
            </a:r>
            <a:r>
              <a:rPr lang="en-US" sz="1700" b="1" u="sng" dirty="0"/>
              <a:t>how funds are distributed</a:t>
            </a:r>
          </a:p>
          <a:p>
            <a:r>
              <a:rPr lang="en-US" sz="1700" dirty="0"/>
              <a:t>Addresses </a:t>
            </a:r>
            <a:r>
              <a:rPr lang="en-US" sz="1700" b="1" u="sng" dirty="0"/>
              <a:t>what happens if a CIL closes </a:t>
            </a:r>
          </a:p>
          <a:p>
            <a:r>
              <a:rPr lang="en-US" sz="1700" dirty="0"/>
              <a:t>Plans for changes to Center service areas and/or funding levels to accommodate expansion and/or adjustment of the Network. 	</a:t>
            </a:r>
          </a:p>
          <a:p>
            <a:r>
              <a:rPr lang="en-US" sz="1700" dirty="0"/>
              <a:t>Lists </a:t>
            </a:r>
            <a:r>
              <a:rPr lang="en-US" sz="1700" b="1" u="sng" dirty="0"/>
              <a:t>counties/areas assigned to (or removed from) CILs </a:t>
            </a:r>
            <a:r>
              <a:rPr lang="en-US" sz="1700" dirty="0"/>
              <a:t>(Part B &amp; C Funded Centers)</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28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rPr>
              <a:t>Sección 3: Red de Centros </a:t>
            </a:r>
            <a:endParaRPr kumimoji="0" lang="en-US" sz="28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Identifica todos los CIL, las fuentes de financiación y las entidades de supervisión actuales 
Describir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los planes para la expansión y el posible ajuste de la red. </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Discutió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cómo se distribuyen los fondos</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Aborda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lo que sucede si se cierra un CIL </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Planes para cambios en las áreas de servicio del Centro y/o niveles de financiamiento para acomodar la expansión y/o ajuste de la Red. 	
Enumera los </a:t>
            </a:r>
            <a:r>
              <a:rPr kumimoji="0" lang="es-ES" sz="17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condados/áreas asignados a (o eliminados de) los CIL </a:t>
            </a:r>
            <a:r>
              <a:rPr kumimoji="0" lang="es-E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(Centros Financiados por las Partes B y C)</a:t>
            </a:r>
            <a:endParaRPr kumimoji="0" lang="en-US" sz="17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endParaRPr>
          </a:p>
          <a:p>
            <a:pPr marL="0" indent="0">
              <a:buNone/>
            </a:pPr>
            <a:endParaRPr lang="en-US" sz="1050" dirty="0"/>
          </a:p>
        </p:txBody>
      </p:sp>
      <p:sp>
        <p:nvSpPr>
          <p:cNvPr id="4" name="Slide Number Placeholder 3">
            <a:extLst>
              <a:ext uri="{FF2B5EF4-FFF2-40B4-BE49-F238E27FC236}">
                <a16:creationId xmlns:a16="http://schemas.microsoft.com/office/drawing/2014/main" id="{C989CFF2-6FC0-0FA1-2D25-9259D95B0847}"/>
              </a:ext>
            </a:extLst>
          </p:cNvPr>
          <p:cNvSpPr>
            <a:spLocks noGrp="1"/>
          </p:cNvSpPr>
          <p:nvPr>
            <p:ph type="sldNum" sz="quarter" idx="10"/>
          </p:nvPr>
        </p:nvSpPr>
        <p:spPr/>
        <p:txBody>
          <a:bodyPr/>
          <a:lstStyle/>
          <a:p>
            <a:pPr>
              <a:defRPr/>
            </a:pPr>
            <a:fld id="{F2DF5F09-D78D-44DB-A338-E90D23C46220}" type="slidenum">
              <a:rPr lang="en-US" smtClean="0"/>
              <a:t>31</a:t>
            </a:fld>
            <a:endParaRPr lang="en-US" dirty="0"/>
          </a:p>
        </p:txBody>
      </p:sp>
    </p:spTree>
    <p:extLst>
      <p:ext uri="{BB962C8B-B14F-4D97-AF65-F5344CB8AC3E}">
        <p14:creationId xmlns:p14="http://schemas.microsoft.com/office/powerpoint/2010/main" val="3444166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32FF7-D4A5-4C67-9635-52F74020FEDD}"/>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0B825425-8500-4487-87BC-548E5E2A7267}" type="slidenum">
              <a:rPr lang="en-US" sz="800" smtClean="0">
                <a:solidFill>
                  <a:srgbClr val="333399"/>
                </a:solidFill>
              </a:rPr>
              <a:t>32</a:t>
            </a:fld>
            <a:br>
              <a:rPr lang="en-US" sz="800" dirty="0">
                <a:solidFill>
                  <a:srgbClr val="333399"/>
                </a:solidFill>
              </a:rPr>
            </a:br>
            <a:r>
              <a:rPr lang="en-US" dirty="0"/>
              <a:t>Section 4: Designated State Entity </a:t>
            </a:r>
          </a:p>
        </p:txBody>
      </p:sp>
      <p:sp>
        <p:nvSpPr>
          <p:cNvPr id="3" name="Content Placeholder 2">
            <a:extLst>
              <a:ext uri="{FF2B5EF4-FFF2-40B4-BE49-F238E27FC236}">
                <a16:creationId xmlns:a16="http://schemas.microsoft.com/office/drawing/2014/main" id="{9EE1DE43-D1E1-43FF-AB56-D4F1BA34FCD4}"/>
              </a:ext>
            </a:extLst>
          </p:cNvPr>
          <p:cNvSpPr>
            <a:spLocks noGrp="1"/>
          </p:cNvSpPr>
          <p:nvPr>
            <p:ph idx="1"/>
          </p:nvPr>
        </p:nvSpPr>
        <p:spPr/>
        <p:txBody>
          <a:bodyPr/>
          <a:lstStyle/>
          <a:p>
            <a:r>
              <a:rPr lang="en-US" sz="1800" dirty="0"/>
              <a:t>Lists the responsibilities of the DSE </a:t>
            </a:r>
          </a:p>
          <a:p>
            <a:r>
              <a:rPr lang="en-US" sz="1800" dirty="0"/>
              <a:t>Describes the process for distribution and granting of funds </a:t>
            </a:r>
          </a:p>
          <a:p>
            <a:r>
              <a:rPr lang="en-US" sz="1800" dirty="0"/>
              <a:t>Describes</a:t>
            </a:r>
            <a:r>
              <a:rPr lang="en-US" sz="1800" u="sng" dirty="0"/>
              <a:t> the oversight process </a:t>
            </a:r>
          </a:p>
          <a:p>
            <a:r>
              <a:rPr lang="en-US" sz="1800" dirty="0"/>
              <a:t>Lists the administrative and staffing support </a:t>
            </a:r>
          </a:p>
          <a:p>
            <a:pPr marL="0" indent="0">
              <a:buNone/>
            </a:pPr>
            <a:endParaRPr lang="en-US" sz="1800" dirty="0"/>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28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rPr>
              <a:t>Sección 4: Entidad Estatal Designada </a:t>
            </a:r>
            <a:endParaRPr kumimoji="0" lang="en-US" sz="28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Enumera las responsabilidades del </a:t>
            </a:r>
            <a:r>
              <a:rPr kumimoji="0" lang="es-ES" sz="18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DSE</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Describe el proceso de distribución y concesión de fondos 
Describe el </a:t>
            </a:r>
            <a:r>
              <a:rPr kumimoji="0" lang="es-ES" sz="1800" b="0"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proceso de supervisión </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Enumera el apoyo administrativo y de personal </a:t>
            </a:r>
            <a:endParaRPr kumimoji="0" lang="en-US" sz="24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endParaRPr>
          </a:p>
          <a:p>
            <a:pPr marL="0" indent="0">
              <a:buNone/>
            </a:pPr>
            <a:endParaRPr lang="en-US" dirty="0"/>
          </a:p>
        </p:txBody>
      </p:sp>
      <p:sp>
        <p:nvSpPr>
          <p:cNvPr id="4" name="Slide Number Placeholder 3">
            <a:extLst>
              <a:ext uri="{FF2B5EF4-FFF2-40B4-BE49-F238E27FC236}">
                <a16:creationId xmlns:a16="http://schemas.microsoft.com/office/drawing/2014/main" id="{5C4AD605-D731-9D08-59EE-8CD6282B61FC}"/>
              </a:ext>
            </a:extLst>
          </p:cNvPr>
          <p:cNvSpPr>
            <a:spLocks noGrp="1"/>
          </p:cNvSpPr>
          <p:nvPr>
            <p:ph type="sldNum" sz="quarter" idx="10"/>
          </p:nvPr>
        </p:nvSpPr>
        <p:spPr/>
        <p:txBody>
          <a:bodyPr/>
          <a:lstStyle/>
          <a:p>
            <a:pPr>
              <a:defRPr/>
            </a:pPr>
            <a:fld id="{F2DF5F09-D78D-44DB-A338-E90D23C46220}" type="slidenum">
              <a:rPr lang="en-US" smtClean="0"/>
              <a:t>32</a:t>
            </a:fld>
            <a:endParaRPr lang="en-US" dirty="0"/>
          </a:p>
        </p:txBody>
      </p:sp>
    </p:spTree>
    <p:extLst>
      <p:ext uri="{BB962C8B-B14F-4D97-AF65-F5344CB8AC3E}">
        <p14:creationId xmlns:p14="http://schemas.microsoft.com/office/powerpoint/2010/main" val="3905180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77C7C-FF85-43D5-8FB4-6F62F93E9DB0}"/>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BBB7C46E-17EB-487D-A8CB-84C81753969D}" type="slidenum">
              <a:rPr lang="en-US" sz="800" smtClean="0">
                <a:solidFill>
                  <a:srgbClr val="333399"/>
                </a:solidFill>
              </a:rPr>
              <a:t>33</a:t>
            </a:fld>
            <a:br>
              <a:rPr lang="en-US" sz="800" dirty="0">
                <a:solidFill>
                  <a:srgbClr val="333399"/>
                </a:solidFill>
              </a:rPr>
            </a:br>
            <a:r>
              <a:rPr lang="en-US" dirty="0"/>
              <a:t>Section 5: Statewide Independent Living Council </a:t>
            </a:r>
          </a:p>
        </p:txBody>
      </p:sp>
      <p:sp>
        <p:nvSpPr>
          <p:cNvPr id="3" name="Content Placeholder 2">
            <a:extLst>
              <a:ext uri="{FF2B5EF4-FFF2-40B4-BE49-F238E27FC236}">
                <a16:creationId xmlns:a16="http://schemas.microsoft.com/office/drawing/2014/main" id="{93F31B4B-DB51-44C7-8EF8-23ABA541BE0E}"/>
              </a:ext>
            </a:extLst>
          </p:cNvPr>
          <p:cNvSpPr>
            <a:spLocks noGrp="1"/>
          </p:cNvSpPr>
          <p:nvPr>
            <p:ph idx="1"/>
          </p:nvPr>
        </p:nvSpPr>
        <p:spPr/>
        <p:txBody>
          <a:bodyPr/>
          <a:lstStyle/>
          <a:p>
            <a:r>
              <a:rPr lang="en-US" sz="1800" dirty="0"/>
              <a:t>Describes how the SILC is established and autonomy is ensured </a:t>
            </a:r>
          </a:p>
          <a:p>
            <a:r>
              <a:rPr lang="en-US" sz="1800" dirty="0"/>
              <a:t>Addresses how the </a:t>
            </a:r>
            <a:r>
              <a:rPr lang="en-US" sz="1800" b="1" u="sng" dirty="0"/>
              <a:t>SILC resources plan </a:t>
            </a:r>
            <a:r>
              <a:rPr lang="en-US" sz="1800" dirty="0"/>
              <a:t>is developed</a:t>
            </a:r>
          </a:p>
          <a:p>
            <a:r>
              <a:rPr lang="en-US" sz="1800" dirty="0"/>
              <a:t>Describes how the </a:t>
            </a:r>
            <a:r>
              <a:rPr lang="en-US" sz="1800" b="1" u="sng" dirty="0"/>
              <a:t>SILC will be maintained </a:t>
            </a:r>
            <a:r>
              <a:rPr lang="en-US" sz="1800" dirty="0"/>
              <a:t>over the course of the Plan </a:t>
            </a:r>
          </a:p>
          <a:p>
            <a:endParaRPr lang="en-US" dirty="0"/>
          </a:p>
          <a:p>
            <a:endParaRPr lang="en-US" dirty="0"/>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28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rPr>
              <a:t>Sección 5: Consejo Estatal de Vida Independiente </a:t>
            </a:r>
            <a:endParaRPr kumimoji="0" lang="en-US" sz="28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s-ES" sz="20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Describe cómo se establece el </a:t>
            </a:r>
            <a:r>
              <a:rPr kumimoji="0" lang="es-ES" sz="2000" b="0" i="0" u="none"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SILC</a:t>
            </a:r>
            <a:r>
              <a:rPr kumimoji="0" lang="es-ES" sz="20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y cómo se garantiza la autonomía. 
Aborda cómo se desarrolla el plan de </a:t>
            </a:r>
            <a:r>
              <a:rPr kumimoji="0" lang="es-ES" sz="20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recursos de </a:t>
            </a:r>
            <a:r>
              <a:rPr kumimoji="0" lang="es-ES" sz="2000" b="1" i="0" u="sng"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SILC</a:t>
            </a:r>
            <a:r>
              <a:rPr kumimoji="0" lang="es-ES" sz="20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Describe cómo se </a:t>
            </a:r>
            <a:r>
              <a:rPr kumimoji="0" lang="es-ES" sz="20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mantendrá el </a:t>
            </a:r>
            <a:r>
              <a:rPr kumimoji="0" lang="es-ES" sz="2000" b="1" i="0" u="sng"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SILC</a:t>
            </a:r>
            <a:r>
              <a:rPr kumimoji="0" lang="es-ES" sz="20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 </a:t>
            </a:r>
            <a:r>
              <a:rPr kumimoji="0" lang="es-ES" sz="20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durante el transcurso del Plan </a:t>
            </a:r>
            <a:endParaRPr kumimoji="0" lang="en-US" sz="26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endParaRPr>
          </a:p>
          <a:p>
            <a:endParaRPr lang="en-US" dirty="0"/>
          </a:p>
          <a:p>
            <a:endParaRPr lang="en-US" dirty="0"/>
          </a:p>
        </p:txBody>
      </p:sp>
      <p:sp>
        <p:nvSpPr>
          <p:cNvPr id="4" name="Slide Number Placeholder 3">
            <a:extLst>
              <a:ext uri="{FF2B5EF4-FFF2-40B4-BE49-F238E27FC236}">
                <a16:creationId xmlns:a16="http://schemas.microsoft.com/office/drawing/2014/main" id="{A1B4769B-D961-1EA4-EED2-0211446A5663}"/>
              </a:ext>
            </a:extLst>
          </p:cNvPr>
          <p:cNvSpPr>
            <a:spLocks noGrp="1"/>
          </p:cNvSpPr>
          <p:nvPr>
            <p:ph type="sldNum" sz="quarter" idx="10"/>
          </p:nvPr>
        </p:nvSpPr>
        <p:spPr/>
        <p:txBody>
          <a:bodyPr/>
          <a:lstStyle/>
          <a:p>
            <a:pPr>
              <a:defRPr/>
            </a:pPr>
            <a:fld id="{F2DF5F09-D78D-44DB-A338-E90D23C46220}" type="slidenum">
              <a:rPr lang="en-US" smtClean="0"/>
              <a:t>33</a:t>
            </a:fld>
            <a:endParaRPr lang="en-US" dirty="0"/>
          </a:p>
        </p:txBody>
      </p:sp>
    </p:spTree>
    <p:extLst>
      <p:ext uri="{BB962C8B-B14F-4D97-AF65-F5344CB8AC3E}">
        <p14:creationId xmlns:p14="http://schemas.microsoft.com/office/powerpoint/2010/main" val="40037638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CCBC1-ABFE-4D46-AECA-792E909CC053}"/>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3DBF04AD-6B96-4BB8-90A9-6FBA02B76CDE}" type="slidenum">
              <a:rPr lang="en-US" sz="800" smtClean="0">
                <a:solidFill>
                  <a:srgbClr val="333399"/>
                </a:solidFill>
              </a:rPr>
              <a:t>34</a:t>
            </a:fld>
            <a:br>
              <a:rPr lang="en-US" sz="800" dirty="0">
                <a:solidFill>
                  <a:srgbClr val="333399"/>
                </a:solidFill>
              </a:rPr>
            </a:br>
            <a:r>
              <a:rPr lang="en-US" dirty="0"/>
              <a:t>Section 6: Legal Basis and Certifications </a:t>
            </a:r>
          </a:p>
        </p:txBody>
      </p:sp>
      <p:sp>
        <p:nvSpPr>
          <p:cNvPr id="3" name="Content Placeholder 2">
            <a:extLst>
              <a:ext uri="{FF2B5EF4-FFF2-40B4-BE49-F238E27FC236}">
                <a16:creationId xmlns:a16="http://schemas.microsoft.com/office/drawing/2014/main" id="{51C9D2F6-DC73-4D55-BA5E-8C0456847DAB}"/>
              </a:ext>
            </a:extLst>
          </p:cNvPr>
          <p:cNvSpPr>
            <a:spLocks noGrp="1"/>
          </p:cNvSpPr>
          <p:nvPr>
            <p:ph idx="1"/>
          </p:nvPr>
        </p:nvSpPr>
        <p:spPr/>
        <p:txBody>
          <a:bodyPr/>
          <a:lstStyle/>
          <a:p>
            <a:r>
              <a:rPr lang="en-US" sz="1800" b="1" u="sng" dirty="0"/>
              <a:t>Identifies the DSE agency </a:t>
            </a:r>
          </a:p>
          <a:p>
            <a:r>
              <a:rPr lang="en-US" sz="1800" b="1" u="sng" dirty="0"/>
              <a:t>Identifies the SILC </a:t>
            </a:r>
          </a:p>
          <a:p>
            <a:r>
              <a:rPr lang="en-US" sz="1800" b="1" u="sng" dirty="0"/>
              <a:t>Identifies all CILs eligible to sign the Plan </a:t>
            </a:r>
          </a:p>
          <a:p>
            <a:r>
              <a:rPr lang="en-US" sz="1800" dirty="0"/>
              <a:t>Affirms that the entities have the legal ability to participate and carryout the Plan </a:t>
            </a:r>
          </a:p>
          <a:p>
            <a:pPr marL="0" indent="0">
              <a:buNone/>
            </a:pPr>
            <a:endParaRPr lang="en-US" dirty="0"/>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s-ES" sz="26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rPr>
              <a:t>Sección 6: Base legal y certificaciones </a:t>
            </a:r>
            <a:endParaRPr kumimoji="0" lang="en-US" sz="2600" b="1" i="0" u="none" strike="noStrike" kern="0" cap="none" spc="0" normalizeH="0" baseline="0" noProof="0" dirty="0">
              <a:ln>
                <a:noFill/>
              </a:ln>
              <a:solidFill>
                <a:srgbClr val="C00000"/>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s-ES" sz="18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Identifica a la agencia </a:t>
            </a:r>
            <a:r>
              <a:rPr kumimoji="0" lang="es-ES" sz="1800" b="1" i="0" u="sng"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DSE</a:t>
            </a:r>
            <a:r>
              <a:rPr kumimoji="0" lang="es-ES" sz="18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 
Identifica el </a:t>
            </a:r>
            <a:r>
              <a:rPr kumimoji="0" lang="es-ES" sz="1800" b="1" i="0" u="sng" strike="noStrike" kern="0" cap="none" spc="0" normalizeH="0" baseline="0" noProof="0" dirty="0" err="1">
                <a:ln>
                  <a:noFill/>
                </a:ln>
                <a:solidFill>
                  <a:srgbClr val="000000"/>
                </a:solidFill>
                <a:effectLst/>
                <a:uLnTx/>
                <a:uFillTx/>
                <a:latin typeface="Calibri Light" panose="020F0302020204030204" pitchFamily="34" charset="0"/>
                <a:ea typeface="+mn-ea"/>
                <a:cs typeface="+mn-cs"/>
              </a:rPr>
              <a:t>SILC</a:t>
            </a:r>
            <a:r>
              <a:rPr kumimoji="0" lang="es-ES" sz="1800" b="1" i="0" u="sng" strike="noStrike" kern="0" cap="none" spc="0" normalizeH="0" baseline="0" noProof="0" dirty="0">
                <a:ln>
                  <a:noFill/>
                </a:ln>
                <a:solidFill>
                  <a:srgbClr val="000000"/>
                </a:solidFill>
                <a:effectLst/>
                <a:uLnTx/>
                <a:uFillTx/>
                <a:latin typeface="Calibri Light" panose="020F0302020204030204" pitchFamily="34" charset="0"/>
                <a:ea typeface="+mn-ea"/>
                <a:cs typeface="+mn-cs"/>
              </a:rPr>
              <a:t> 
Identifica todos los CIL elegibles para firmar el Plan </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rPr>
              <a:t>
Afirma que las entidades tienen la capacidad legal para participar y llevar a cabo el Plan </a:t>
            </a:r>
            <a:endParaRPr kumimoji="0" lang="en-US" sz="2600" b="0" i="0" u="none" strike="noStrike" kern="0" cap="none" spc="0" normalizeH="0" baseline="0" noProof="0" dirty="0">
              <a:ln>
                <a:noFill/>
              </a:ln>
              <a:solidFill>
                <a:srgbClr val="000000"/>
              </a:solidFill>
              <a:effectLst/>
              <a:uLnTx/>
              <a:uFillTx/>
              <a:latin typeface="Calibri Light" panose="020F0302020204030204" pitchFamily="34" charset="0"/>
              <a:ea typeface="+mn-ea"/>
              <a:cs typeface="+mn-cs"/>
            </a:endParaRPr>
          </a:p>
          <a:p>
            <a:endParaRPr lang="en-US" dirty="0"/>
          </a:p>
        </p:txBody>
      </p:sp>
      <p:sp>
        <p:nvSpPr>
          <p:cNvPr id="4" name="Slide Number Placeholder 3">
            <a:extLst>
              <a:ext uri="{FF2B5EF4-FFF2-40B4-BE49-F238E27FC236}">
                <a16:creationId xmlns:a16="http://schemas.microsoft.com/office/drawing/2014/main" id="{0C03FE37-39B8-75D1-C907-AD02DD50417D}"/>
              </a:ext>
            </a:extLst>
          </p:cNvPr>
          <p:cNvSpPr>
            <a:spLocks noGrp="1"/>
          </p:cNvSpPr>
          <p:nvPr>
            <p:ph type="sldNum" sz="quarter" idx="10"/>
          </p:nvPr>
        </p:nvSpPr>
        <p:spPr/>
        <p:txBody>
          <a:bodyPr/>
          <a:lstStyle/>
          <a:p>
            <a:pPr>
              <a:defRPr/>
            </a:pPr>
            <a:fld id="{F2DF5F09-D78D-44DB-A338-E90D23C46220}" type="slidenum">
              <a:rPr lang="en-US" smtClean="0"/>
              <a:t>34</a:t>
            </a:fld>
            <a:endParaRPr lang="en-US" dirty="0"/>
          </a:p>
        </p:txBody>
      </p:sp>
    </p:spTree>
    <p:extLst>
      <p:ext uri="{BB962C8B-B14F-4D97-AF65-F5344CB8AC3E}">
        <p14:creationId xmlns:p14="http://schemas.microsoft.com/office/powerpoint/2010/main" val="28202902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A55DB-17E7-4C04-8B08-EB835B33DFA1}"/>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66AE3834-DB4E-42B5-A017-590A3E7854E7}" type="slidenum">
              <a:rPr lang="en-US" sz="800" smtClean="0">
                <a:solidFill>
                  <a:srgbClr val="333399"/>
                </a:solidFill>
              </a:rPr>
              <a:t>35</a:t>
            </a:fld>
            <a:br>
              <a:rPr lang="en-US" sz="800" dirty="0">
                <a:solidFill>
                  <a:srgbClr val="333399"/>
                </a:solidFill>
              </a:rPr>
            </a:br>
            <a:r>
              <a:rPr lang="en-US" dirty="0"/>
              <a:t>Section 7: DSE Assurances 	</a:t>
            </a:r>
          </a:p>
        </p:txBody>
      </p:sp>
      <p:sp>
        <p:nvSpPr>
          <p:cNvPr id="3" name="Content Placeholder 2">
            <a:extLst>
              <a:ext uri="{FF2B5EF4-FFF2-40B4-BE49-F238E27FC236}">
                <a16:creationId xmlns:a16="http://schemas.microsoft.com/office/drawing/2014/main" id="{094CA728-320D-4D5E-9CD3-5C6B0C61A02B}"/>
              </a:ext>
            </a:extLst>
          </p:cNvPr>
          <p:cNvSpPr>
            <a:spLocks noGrp="1"/>
          </p:cNvSpPr>
          <p:nvPr>
            <p:ph idx="1"/>
          </p:nvPr>
        </p:nvSpPr>
        <p:spPr/>
        <p:txBody>
          <a:bodyPr/>
          <a:lstStyle/>
          <a:p>
            <a:r>
              <a:rPr lang="en-US" sz="1800" dirty="0"/>
              <a:t>Lists all the Assurances the DSE agrees to follow </a:t>
            </a:r>
          </a:p>
          <a:p>
            <a:r>
              <a:rPr lang="en-US" sz="1800" dirty="0"/>
              <a:t>DSE Director signs agreeing to the assurances and to fulfill the role of </a:t>
            </a:r>
            <a:r>
              <a:rPr lang="en-US" sz="1800" dirty="0" err="1"/>
              <a:t>DSE</a:t>
            </a:r>
            <a:endParaRPr lang="en-US" sz="1800" dirty="0"/>
          </a:p>
          <a:p>
            <a:endParaRPr lang="en-US" sz="1800" dirty="0"/>
          </a:p>
          <a:p>
            <a:endParaRPr lang="en-US" sz="1800" dirty="0"/>
          </a:p>
          <a:p>
            <a:pPr marL="0" indent="0">
              <a:buNone/>
            </a:pPr>
            <a:r>
              <a:rPr lang="es-ES" sz="2800" b="1" dirty="0">
                <a:solidFill>
                  <a:srgbClr val="C00000"/>
                </a:solidFill>
                <a:latin typeface="Calibri" panose="020F0502020204030204" pitchFamily="34" charset="0"/>
                <a:cs typeface="Calibri" panose="020F0502020204030204" pitchFamily="34" charset="0"/>
              </a:rPr>
              <a:t>Sección 7: Garantías de </a:t>
            </a:r>
            <a:r>
              <a:rPr lang="es-ES" sz="2800" b="1" dirty="0" err="1">
                <a:solidFill>
                  <a:srgbClr val="C00000"/>
                </a:solidFill>
                <a:latin typeface="Calibri" panose="020F0502020204030204" pitchFamily="34" charset="0"/>
                <a:cs typeface="Calibri" panose="020F0502020204030204" pitchFamily="34" charset="0"/>
              </a:rPr>
              <a:t>DSE</a:t>
            </a:r>
            <a:r>
              <a:rPr lang="es-ES" sz="2800" b="1" dirty="0">
                <a:solidFill>
                  <a:srgbClr val="C00000"/>
                </a:solidFill>
                <a:latin typeface="Calibri" panose="020F0502020204030204" pitchFamily="34" charset="0"/>
                <a:cs typeface="Calibri" panose="020F0502020204030204" pitchFamily="34" charset="0"/>
              </a:rPr>
              <a:t> </a:t>
            </a:r>
            <a:endParaRPr lang="en-US" sz="2800" b="1" dirty="0">
              <a:solidFill>
                <a:srgbClr val="C00000"/>
              </a:solidFill>
              <a:latin typeface="Calibri" panose="020F0502020204030204" pitchFamily="34" charset="0"/>
              <a:cs typeface="Calibri" panose="020F0502020204030204" pitchFamily="34" charset="0"/>
            </a:endParaRPr>
          </a:p>
          <a:p>
            <a:r>
              <a:rPr lang="es-ES" sz="1800" dirty="0"/>
              <a:t>Enumera todas las garantías que el </a:t>
            </a:r>
            <a:r>
              <a:rPr lang="es-ES" sz="1800" dirty="0" err="1"/>
              <a:t>DSE</a:t>
            </a:r>
            <a:r>
              <a:rPr lang="es-ES" sz="1800" dirty="0"/>
              <a:t> se compromete a seguir 
El Director de </a:t>
            </a:r>
            <a:r>
              <a:rPr lang="es-ES" sz="1800" dirty="0" err="1"/>
              <a:t>DSE</a:t>
            </a:r>
            <a:r>
              <a:rPr lang="es-ES" sz="1800" dirty="0"/>
              <a:t> firma aceptando las garantías y cumpliendo con el papel de </a:t>
            </a:r>
            <a:r>
              <a:rPr lang="es-ES" sz="1800" dirty="0" err="1"/>
              <a:t>DSE</a:t>
            </a:r>
            <a:endParaRPr lang="en-US" sz="1800" dirty="0"/>
          </a:p>
          <a:p>
            <a:endParaRPr lang="en-US" sz="1800" dirty="0"/>
          </a:p>
        </p:txBody>
      </p:sp>
      <p:sp>
        <p:nvSpPr>
          <p:cNvPr id="4" name="Slide Number Placeholder 3">
            <a:extLst>
              <a:ext uri="{FF2B5EF4-FFF2-40B4-BE49-F238E27FC236}">
                <a16:creationId xmlns:a16="http://schemas.microsoft.com/office/drawing/2014/main" id="{79E25609-9736-8F71-2B12-E447F04FF068}"/>
              </a:ext>
            </a:extLst>
          </p:cNvPr>
          <p:cNvSpPr>
            <a:spLocks noGrp="1"/>
          </p:cNvSpPr>
          <p:nvPr>
            <p:ph type="sldNum" sz="quarter" idx="10"/>
          </p:nvPr>
        </p:nvSpPr>
        <p:spPr/>
        <p:txBody>
          <a:bodyPr/>
          <a:lstStyle/>
          <a:p>
            <a:pPr>
              <a:defRPr/>
            </a:pPr>
            <a:fld id="{F2DF5F09-D78D-44DB-A338-E90D23C46220}" type="slidenum">
              <a:rPr lang="en-US" smtClean="0"/>
              <a:t>35</a:t>
            </a:fld>
            <a:endParaRPr lang="en-US" dirty="0"/>
          </a:p>
        </p:txBody>
      </p:sp>
    </p:spTree>
    <p:extLst>
      <p:ext uri="{BB962C8B-B14F-4D97-AF65-F5344CB8AC3E}">
        <p14:creationId xmlns:p14="http://schemas.microsoft.com/office/powerpoint/2010/main" val="10520209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63EC2-5055-4D0A-A9EB-43AD5A182285}"/>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FC80A0CF-3D55-4E45-8B0E-DF0377C4C3CA}" type="slidenum">
              <a:rPr lang="en-US" sz="800" smtClean="0">
                <a:solidFill>
                  <a:srgbClr val="333399"/>
                </a:solidFill>
              </a:rPr>
              <a:t>36</a:t>
            </a:fld>
            <a:br>
              <a:rPr lang="en-US" sz="800" dirty="0">
                <a:solidFill>
                  <a:srgbClr val="333399"/>
                </a:solidFill>
              </a:rPr>
            </a:br>
            <a:r>
              <a:rPr lang="en-US" dirty="0"/>
              <a:t>Section 8: SILC Assurances and Indicators 	</a:t>
            </a:r>
          </a:p>
        </p:txBody>
      </p:sp>
      <p:sp>
        <p:nvSpPr>
          <p:cNvPr id="3" name="Content Placeholder 2">
            <a:extLst>
              <a:ext uri="{FF2B5EF4-FFF2-40B4-BE49-F238E27FC236}">
                <a16:creationId xmlns:a16="http://schemas.microsoft.com/office/drawing/2014/main" id="{D0597E44-07B7-4744-BF2F-0959C927B72A}"/>
              </a:ext>
            </a:extLst>
          </p:cNvPr>
          <p:cNvSpPr>
            <a:spLocks noGrp="1"/>
          </p:cNvSpPr>
          <p:nvPr>
            <p:ph idx="1"/>
          </p:nvPr>
        </p:nvSpPr>
        <p:spPr/>
        <p:txBody>
          <a:bodyPr/>
          <a:lstStyle/>
          <a:p>
            <a:r>
              <a:rPr lang="en-US" sz="1800" dirty="0"/>
              <a:t>Lists all the assurances and indicators of minimum compliance that the SILC agrees to follow </a:t>
            </a:r>
          </a:p>
          <a:p>
            <a:r>
              <a:rPr lang="en-US" sz="1800" dirty="0"/>
              <a:t>Identifies the SILC chairperson to sign the SPIL </a:t>
            </a:r>
          </a:p>
          <a:p>
            <a:r>
              <a:rPr lang="en-US" sz="1800" dirty="0"/>
              <a:t>SILC Chairperson signs agreeing to the assurances and indicators </a:t>
            </a:r>
          </a:p>
          <a:p>
            <a:endParaRPr lang="en-US" sz="1800" dirty="0"/>
          </a:p>
          <a:p>
            <a:pPr marL="0" indent="0">
              <a:buNone/>
            </a:pPr>
            <a:r>
              <a:rPr lang="es-ES" sz="2800" b="1" dirty="0">
                <a:solidFill>
                  <a:srgbClr val="C00000"/>
                </a:solidFill>
                <a:latin typeface="Calibri" panose="020F0502020204030204" pitchFamily="34" charset="0"/>
                <a:cs typeface="Calibri" panose="020F0502020204030204" pitchFamily="34" charset="0"/>
              </a:rPr>
              <a:t>Sección 8: Garantías e Indicadores de </a:t>
            </a:r>
            <a:r>
              <a:rPr lang="es-ES" sz="2800" b="1" dirty="0" err="1">
                <a:solidFill>
                  <a:srgbClr val="C00000"/>
                </a:solidFill>
                <a:latin typeface="Calibri" panose="020F0502020204030204" pitchFamily="34" charset="0"/>
                <a:cs typeface="Calibri" panose="020F0502020204030204" pitchFamily="34" charset="0"/>
              </a:rPr>
              <a:t>SILC</a:t>
            </a:r>
            <a:r>
              <a:rPr lang="es-ES" sz="2800" b="1" dirty="0">
                <a:solidFill>
                  <a:srgbClr val="C00000"/>
                </a:solidFill>
                <a:latin typeface="Calibri" panose="020F0502020204030204" pitchFamily="34" charset="0"/>
                <a:cs typeface="Calibri" panose="020F0502020204030204" pitchFamily="34" charset="0"/>
              </a:rPr>
              <a:t> </a:t>
            </a:r>
            <a:endParaRPr lang="en-US" sz="2800" b="1" dirty="0">
              <a:solidFill>
                <a:srgbClr val="C00000"/>
              </a:solidFill>
              <a:latin typeface="Calibri" panose="020F0502020204030204" pitchFamily="34" charset="0"/>
              <a:cs typeface="Calibri" panose="020F0502020204030204" pitchFamily="34" charset="0"/>
            </a:endParaRPr>
          </a:p>
          <a:p>
            <a:r>
              <a:rPr lang="es-ES" sz="1800" dirty="0"/>
              <a:t>Enumera todas las garantías e indicadores de cumplimiento mínimo que el </a:t>
            </a:r>
            <a:r>
              <a:rPr lang="es-ES" sz="1800" dirty="0" err="1"/>
              <a:t>SILC</a:t>
            </a:r>
            <a:r>
              <a:rPr lang="es-ES" sz="1800" dirty="0"/>
              <a:t> se compromete a seguir 
Identifica al presidente de </a:t>
            </a:r>
            <a:r>
              <a:rPr lang="es-ES" sz="1800" dirty="0" err="1"/>
              <a:t>SILC</a:t>
            </a:r>
            <a:r>
              <a:rPr lang="es-ES" sz="1800" dirty="0"/>
              <a:t> para firmar el </a:t>
            </a:r>
            <a:r>
              <a:rPr lang="es-ES" sz="1800" dirty="0" err="1"/>
              <a:t>SPIL</a:t>
            </a:r>
            <a:r>
              <a:rPr lang="es-ES" sz="1800" dirty="0"/>
              <a:t> 
El Presidente de la </a:t>
            </a:r>
            <a:r>
              <a:rPr lang="es-ES" sz="1800" dirty="0" err="1"/>
              <a:t>SILC</a:t>
            </a:r>
            <a:r>
              <a:rPr lang="es-ES" sz="1800" dirty="0"/>
              <a:t> firma el acuerdo con las garantías e indicadores </a:t>
            </a:r>
            <a:endParaRPr lang="en-US" sz="1800" dirty="0"/>
          </a:p>
          <a:p>
            <a:endParaRPr lang="en-US" sz="1800" dirty="0"/>
          </a:p>
        </p:txBody>
      </p:sp>
      <p:sp>
        <p:nvSpPr>
          <p:cNvPr id="4" name="Slide Number Placeholder 3">
            <a:extLst>
              <a:ext uri="{FF2B5EF4-FFF2-40B4-BE49-F238E27FC236}">
                <a16:creationId xmlns:a16="http://schemas.microsoft.com/office/drawing/2014/main" id="{E5E2B879-7D31-7428-22AB-987410382EFE}"/>
              </a:ext>
            </a:extLst>
          </p:cNvPr>
          <p:cNvSpPr>
            <a:spLocks noGrp="1"/>
          </p:cNvSpPr>
          <p:nvPr>
            <p:ph type="sldNum" sz="quarter" idx="10"/>
          </p:nvPr>
        </p:nvSpPr>
        <p:spPr/>
        <p:txBody>
          <a:bodyPr/>
          <a:lstStyle/>
          <a:p>
            <a:pPr>
              <a:defRPr/>
            </a:pPr>
            <a:fld id="{F2DF5F09-D78D-44DB-A338-E90D23C46220}" type="slidenum">
              <a:rPr lang="en-US" smtClean="0"/>
              <a:t>36</a:t>
            </a:fld>
            <a:endParaRPr lang="en-US" dirty="0"/>
          </a:p>
        </p:txBody>
      </p:sp>
    </p:spTree>
    <p:extLst>
      <p:ext uri="{BB962C8B-B14F-4D97-AF65-F5344CB8AC3E}">
        <p14:creationId xmlns:p14="http://schemas.microsoft.com/office/powerpoint/2010/main" val="32047233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8EB8-E8A6-4794-9A3A-ABD392722A6F}"/>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7EAF8DD1-C227-4C2A-B5D4-43A2614D515E}" type="slidenum">
              <a:rPr lang="en-US" sz="800" smtClean="0">
                <a:solidFill>
                  <a:srgbClr val="333399"/>
                </a:solidFill>
              </a:rPr>
              <a:t>37</a:t>
            </a:fld>
            <a:br>
              <a:rPr lang="en-US" sz="800" dirty="0">
                <a:solidFill>
                  <a:srgbClr val="333399"/>
                </a:solidFill>
              </a:rPr>
            </a:br>
            <a:r>
              <a:rPr lang="en-US" dirty="0"/>
              <a:t>Section 9: Signatures 	</a:t>
            </a:r>
          </a:p>
        </p:txBody>
      </p:sp>
      <p:sp>
        <p:nvSpPr>
          <p:cNvPr id="3" name="Content Placeholder 2">
            <a:extLst>
              <a:ext uri="{FF2B5EF4-FFF2-40B4-BE49-F238E27FC236}">
                <a16:creationId xmlns:a16="http://schemas.microsoft.com/office/drawing/2014/main" id="{F60A7658-5B76-4434-80C7-FB51CA658EC4}"/>
              </a:ext>
            </a:extLst>
          </p:cNvPr>
          <p:cNvSpPr>
            <a:spLocks noGrp="1"/>
          </p:cNvSpPr>
          <p:nvPr>
            <p:ph idx="1"/>
          </p:nvPr>
        </p:nvSpPr>
        <p:spPr/>
        <p:txBody>
          <a:bodyPr/>
          <a:lstStyle/>
          <a:p>
            <a:r>
              <a:rPr lang="en-US" sz="1800" dirty="0"/>
              <a:t>The SILC Chairperson signs agreeing to the content of the Plan. </a:t>
            </a:r>
          </a:p>
          <a:p>
            <a:r>
              <a:rPr lang="en-US" sz="1800" dirty="0"/>
              <a:t>The CILs sign agreeing to the content of the plan </a:t>
            </a:r>
          </a:p>
          <a:p>
            <a:r>
              <a:rPr lang="en-US" sz="1800" dirty="0"/>
              <a:t>At a minimum 51% of CIL directors must sign the Plan</a:t>
            </a:r>
          </a:p>
          <a:p>
            <a:endParaRPr lang="en-US" sz="1800" dirty="0"/>
          </a:p>
          <a:p>
            <a:pPr marL="0" indent="0">
              <a:buNone/>
            </a:pPr>
            <a:r>
              <a:rPr lang="en-US" sz="2800" b="1" dirty="0" err="1">
                <a:solidFill>
                  <a:srgbClr val="C00000"/>
                </a:solidFill>
                <a:latin typeface="Calibri" panose="020F0502020204030204" pitchFamily="34" charset="0"/>
                <a:cs typeface="Calibri" panose="020F0502020204030204" pitchFamily="34" charset="0"/>
              </a:rPr>
              <a:t>Sección</a:t>
            </a:r>
            <a:r>
              <a:rPr lang="en-US" sz="2800" b="1" dirty="0">
                <a:solidFill>
                  <a:srgbClr val="C00000"/>
                </a:solidFill>
                <a:latin typeface="Calibri" panose="020F0502020204030204" pitchFamily="34" charset="0"/>
                <a:cs typeface="Calibri" panose="020F0502020204030204" pitchFamily="34" charset="0"/>
              </a:rPr>
              <a:t> 9: </a:t>
            </a:r>
            <a:r>
              <a:rPr lang="en-US" sz="2800" b="1" dirty="0" err="1">
                <a:solidFill>
                  <a:srgbClr val="C00000"/>
                </a:solidFill>
                <a:latin typeface="Calibri" panose="020F0502020204030204" pitchFamily="34" charset="0"/>
                <a:cs typeface="Calibri" panose="020F0502020204030204" pitchFamily="34" charset="0"/>
              </a:rPr>
              <a:t>Firmas</a:t>
            </a:r>
            <a:r>
              <a:rPr lang="en-US" sz="2800" b="1" dirty="0">
                <a:solidFill>
                  <a:srgbClr val="C00000"/>
                </a:solidFill>
                <a:latin typeface="Calibri" panose="020F0502020204030204" pitchFamily="34" charset="0"/>
                <a:cs typeface="Calibri" panose="020F0502020204030204" pitchFamily="34" charset="0"/>
              </a:rPr>
              <a:t> </a:t>
            </a:r>
          </a:p>
          <a:p>
            <a:r>
              <a:rPr lang="es-ES" sz="1800" dirty="0"/>
              <a:t>El Presidente de la </a:t>
            </a:r>
            <a:r>
              <a:rPr lang="es-ES" sz="1800" dirty="0" err="1"/>
              <a:t>SILC</a:t>
            </a:r>
            <a:r>
              <a:rPr lang="es-ES" sz="1800" dirty="0"/>
              <a:t> firma el acuerdo sobre el contenido del Plan. 
Los CIL firman aceptando el contenido del plan 
Como mínimo, el 51% de los directores de CIL deben firmar el Plan</a:t>
            </a:r>
            <a:endParaRPr lang="en-US" sz="1800" dirty="0"/>
          </a:p>
          <a:p>
            <a:endParaRPr lang="en-US" sz="1800" dirty="0"/>
          </a:p>
        </p:txBody>
      </p:sp>
      <p:sp>
        <p:nvSpPr>
          <p:cNvPr id="4" name="Slide Number Placeholder 3">
            <a:extLst>
              <a:ext uri="{FF2B5EF4-FFF2-40B4-BE49-F238E27FC236}">
                <a16:creationId xmlns:a16="http://schemas.microsoft.com/office/drawing/2014/main" id="{E75C8AFD-B70E-CE3B-6B1B-1E3C4132E67A}"/>
              </a:ext>
            </a:extLst>
          </p:cNvPr>
          <p:cNvSpPr>
            <a:spLocks noGrp="1"/>
          </p:cNvSpPr>
          <p:nvPr>
            <p:ph type="sldNum" sz="quarter" idx="10"/>
          </p:nvPr>
        </p:nvSpPr>
        <p:spPr/>
        <p:txBody>
          <a:bodyPr/>
          <a:lstStyle/>
          <a:p>
            <a:pPr>
              <a:defRPr/>
            </a:pPr>
            <a:fld id="{F2DF5F09-D78D-44DB-A338-E90D23C46220}" type="slidenum">
              <a:rPr lang="en-US" smtClean="0"/>
              <a:t>37</a:t>
            </a:fld>
            <a:endParaRPr lang="en-US" dirty="0"/>
          </a:p>
        </p:txBody>
      </p:sp>
    </p:spTree>
    <p:extLst>
      <p:ext uri="{BB962C8B-B14F-4D97-AF65-F5344CB8AC3E}">
        <p14:creationId xmlns:p14="http://schemas.microsoft.com/office/powerpoint/2010/main" val="5317157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8EB8-E8A6-4794-9A3A-ABD392722A6F}"/>
              </a:ext>
            </a:extLst>
          </p:cNvPr>
          <p:cNvSpPr>
            <a:spLocks noGrp="1"/>
          </p:cNvSpPr>
          <p:nvPr>
            <p:ph type="title"/>
          </p:nvPr>
        </p:nvSpPr>
        <p:spPr/>
        <p:txBody>
          <a:bodyPr/>
          <a:lstStyle/>
          <a:p>
            <a:r>
              <a:rPr lang="en-US" sz="800" dirty="0">
                <a:solidFill>
                  <a:srgbClr val="333399"/>
                </a:solidFill>
              </a:rPr>
              <a:t>&gt;&gt; SLIDE / </a:t>
            </a:r>
            <a:r>
              <a:rPr lang="en-US" sz="800" dirty="0" err="1">
                <a:solidFill>
                  <a:srgbClr val="333399"/>
                </a:solidFill>
              </a:rPr>
              <a:t>DIAPOSITIVA</a:t>
            </a:r>
            <a:r>
              <a:rPr lang="en-US" sz="800" dirty="0">
                <a:solidFill>
                  <a:srgbClr val="333399"/>
                </a:solidFill>
              </a:rPr>
              <a:t>   </a:t>
            </a:r>
            <a:fld id="{7EAF8DD1-C227-4C2A-B5D4-43A2614D515E}" type="slidenum">
              <a:rPr lang="en-US" sz="800" smtClean="0">
                <a:solidFill>
                  <a:srgbClr val="333399"/>
                </a:solidFill>
              </a:rPr>
              <a:t>38</a:t>
            </a:fld>
            <a:br>
              <a:rPr lang="en-US" sz="800" dirty="0">
                <a:solidFill>
                  <a:srgbClr val="333399"/>
                </a:solidFill>
              </a:rPr>
            </a:br>
            <a:r>
              <a:rPr lang="en-US" dirty="0"/>
              <a:t>Questions?	</a:t>
            </a:r>
          </a:p>
        </p:txBody>
      </p:sp>
      <p:sp>
        <p:nvSpPr>
          <p:cNvPr id="3" name="Content Placeholder 2">
            <a:extLst>
              <a:ext uri="{FF2B5EF4-FFF2-40B4-BE49-F238E27FC236}">
                <a16:creationId xmlns:a16="http://schemas.microsoft.com/office/drawing/2014/main" id="{F60A7658-5B76-4434-80C7-FB51CA658EC4}"/>
              </a:ext>
            </a:extLst>
          </p:cNvPr>
          <p:cNvSpPr>
            <a:spLocks noGrp="1"/>
          </p:cNvSpPr>
          <p:nvPr>
            <p:ph idx="1"/>
          </p:nvPr>
        </p:nvSpPr>
        <p:spPr/>
        <p:txBody>
          <a:bodyPr/>
          <a:lstStyle/>
          <a:p>
            <a:r>
              <a:rPr lang="en-US" sz="1800" dirty="0"/>
              <a:t>What are you curious about? </a:t>
            </a:r>
          </a:p>
          <a:p>
            <a:r>
              <a:rPr lang="en-US" sz="1800" dirty="0"/>
              <a:t>What needs clarification?</a:t>
            </a:r>
          </a:p>
          <a:p>
            <a:endParaRPr lang="en-US" sz="1800" dirty="0"/>
          </a:p>
          <a:p>
            <a:endParaRPr lang="en-US" sz="1800" dirty="0"/>
          </a:p>
          <a:p>
            <a:pPr marL="0" indent="0">
              <a:buNone/>
            </a:pPr>
            <a:r>
              <a:rPr lang="en-US" sz="2400" b="1" dirty="0">
                <a:solidFill>
                  <a:srgbClr val="C00000"/>
                </a:solidFill>
              </a:rPr>
              <a:t>¿</a:t>
            </a:r>
            <a:r>
              <a:rPr lang="en-US" sz="2400" b="1" dirty="0" err="1">
                <a:solidFill>
                  <a:srgbClr val="C00000"/>
                </a:solidFill>
              </a:rPr>
              <a:t>Preguntas</a:t>
            </a:r>
            <a:r>
              <a:rPr lang="en-US" sz="2400" b="1" dirty="0">
                <a:solidFill>
                  <a:srgbClr val="C00000"/>
                </a:solidFill>
              </a:rPr>
              <a:t>?</a:t>
            </a:r>
            <a:endParaRPr lang="en-US" sz="1800" b="1" dirty="0">
              <a:solidFill>
                <a:srgbClr val="C00000"/>
              </a:solidFill>
            </a:endParaRPr>
          </a:p>
          <a:p>
            <a:r>
              <a:rPr lang="es-ES" sz="1800" dirty="0"/>
              <a:t>¿Qué te da curiosidad? 
¿Qué hay que aclarar?</a:t>
            </a:r>
            <a:endParaRPr lang="en-US" sz="1800" dirty="0"/>
          </a:p>
          <a:p>
            <a:endParaRPr lang="en-US" sz="1800" dirty="0"/>
          </a:p>
        </p:txBody>
      </p:sp>
      <p:sp>
        <p:nvSpPr>
          <p:cNvPr id="4" name="Slide Number Placeholder 3">
            <a:extLst>
              <a:ext uri="{FF2B5EF4-FFF2-40B4-BE49-F238E27FC236}">
                <a16:creationId xmlns:a16="http://schemas.microsoft.com/office/drawing/2014/main" id="{7097D497-C139-F320-5D5B-FA0E75378387}"/>
              </a:ext>
            </a:extLst>
          </p:cNvPr>
          <p:cNvSpPr>
            <a:spLocks noGrp="1"/>
          </p:cNvSpPr>
          <p:nvPr>
            <p:ph type="sldNum" sz="quarter" idx="10"/>
          </p:nvPr>
        </p:nvSpPr>
        <p:spPr/>
        <p:txBody>
          <a:bodyPr/>
          <a:lstStyle/>
          <a:p>
            <a:pPr>
              <a:defRPr/>
            </a:pPr>
            <a:fld id="{F2DF5F09-D78D-44DB-A338-E90D23C46220}" type="slidenum">
              <a:rPr lang="en-US" smtClean="0"/>
              <a:t>38</a:t>
            </a:fld>
            <a:endParaRPr lang="en-US" dirty="0"/>
          </a:p>
        </p:txBody>
      </p:sp>
    </p:spTree>
    <p:extLst>
      <p:ext uri="{BB962C8B-B14F-4D97-AF65-F5344CB8AC3E}">
        <p14:creationId xmlns:p14="http://schemas.microsoft.com/office/powerpoint/2010/main" val="35357046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346E3DC-039F-B226-EAC6-98D84FF79D65}"/>
              </a:ext>
              <a:ext uri="{C183D7F6-B498-43B3-948B-1728B52AA6E4}">
                <adec:decorative xmlns:adec="http://schemas.microsoft.com/office/drawing/2017/decorative" val="1"/>
              </a:ext>
            </a:extLst>
          </p:cNvPr>
          <p:cNvSpPr>
            <a:spLocks noGrp="1"/>
          </p:cNvSpPr>
          <p:nvPr>
            <p:ph type="sldNum" sz="quarter" idx="12"/>
          </p:nvPr>
        </p:nvSpPr>
        <p:spPr>
          <a:xfrm>
            <a:off x="7104063" y="7129462"/>
            <a:ext cx="2262187" cy="414338"/>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fld id="{45AF61AB-B0DD-4F9C-9F8E-E57A609D99F7}" type="slidenum">
              <a:rPr lang="en-US" smtClean="0">
                <a:latin typeface="Calibri Light" panose="020F0302020204030204" pitchFamily="34" charset="0"/>
              </a:rPr>
              <a:pPr/>
              <a:t>39</a:t>
            </a:fld>
            <a:endParaRPr lang="en-US" dirty="0">
              <a:latin typeface="Calibri Light" panose="020F0302020204030204" pitchFamily="34" charset="0"/>
            </a:endParaRPr>
          </a:p>
        </p:txBody>
      </p:sp>
      <p:sp>
        <p:nvSpPr>
          <p:cNvPr id="2" name="Title 1">
            <a:extLst>
              <a:ext uri="{FF2B5EF4-FFF2-40B4-BE49-F238E27FC236}">
                <a16:creationId xmlns:a16="http://schemas.microsoft.com/office/drawing/2014/main" id="{A3AD681E-D43B-55DA-0DCD-EE7C2661FECE}"/>
              </a:ext>
            </a:extLst>
          </p:cNvPr>
          <p:cNvSpPr>
            <a:spLocks noGrp="1"/>
          </p:cNvSpPr>
          <p:nvPr>
            <p:ph type="title"/>
          </p:nvPr>
        </p:nvSpPr>
        <p:spPr/>
        <p:txBody>
          <a:bodyPr/>
          <a:lstStyle/>
          <a:p>
            <a:r>
              <a:rPr lang="en-US" sz="1200" baseline="0" dirty="0">
                <a:solidFill>
                  <a:schemeClr val="accent2"/>
                </a:solidFill>
              </a:rPr>
              <a:t>&gt;&gt; SLIDE / </a:t>
            </a:r>
            <a:r>
              <a:rPr lang="en-US" sz="1200" baseline="0" dirty="0" err="1">
                <a:solidFill>
                  <a:schemeClr val="accent2"/>
                </a:solidFill>
              </a:rPr>
              <a:t>DIAPOSITIVA</a:t>
            </a:r>
            <a:r>
              <a:rPr lang="en-US" sz="1200" baseline="0" dirty="0">
                <a:solidFill>
                  <a:schemeClr val="accent2"/>
                </a:solidFill>
              </a:rPr>
              <a:t> </a:t>
            </a:r>
            <a:fld id="{ECD21674-8CE1-47E1-9A85-7DF94D1D93E1}" type="slidenum">
              <a:rPr lang="en-US" sz="1200" baseline="0" smtClean="0">
                <a:solidFill>
                  <a:schemeClr val="accent2"/>
                </a:solidFill>
              </a:rPr>
              <a:t>39</a:t>
            </a:fld>
            <a:br>
              <a:rPr lang="en-US" dirty="0"/>
            </a:br>
            <a:r>
              <a:rPr lang="en-US" dirty="0"/>
              <a:t>Resources</a:t>
            </a:r>
          </a:p>
        </p:txBody>
      </p:sp>
      <p:sp>
        <p:nvSpPr>
          <p:cNvPr id="3" name="Content Placeholder 2">
            <a:extLst>
              <a:ext uri="{FF2B5EF4-FFF2-40B4-BE49-F238E27FC236}">
                <a16:creationId xmlns:a16="http://schemas.microsoft.com/office/drawing/2014/main" id="{F7EF4507-F1B7-0988-6A46-42D934400BBB}"/>
              </a:ext>
            </a:extLst>
          </p:cNvPr>
          <p:cNvSpPr>
            <a:spLocks noGrp="1"/>
          </p:cNvSpPr>
          <p:nvPr>
            <p:ph idx="1"/>
          </p:nvPr>
        </p:nvSpPr>
        <p:spPr/>
        <p:txBody>
          <a:bodyPr/>
          <a:lstStyle/>
          <a:p>
            <a:r>
              <a:rPr lang="en-US" sz="1800" dirty="0">
                <a:hlinkClick r:id="rId2"/>
              </a:rPr>
              <a:t>The Rehabilitation Act:</a:t>
            </a:r>
            <a:endParaRPr lang="en-US" sz="1800" dirty="0"/>
          </a:p>
          <a:p>
            <a:r>
              <a:rPr lang="en-US" sz="1800" dirty="0">
                <a:hlinkClick r:id="rId3"/>
              </a:rPr>
              <a:t>Independent Living Regulations: </a:t>
            </a:r>
            <a:endParaRPr lang="en-US" sz="1800" dirty="0"/>
          </a:p>
          <a:p>
            <a:r>
              <a:rPr lang="en-US" sz="1800" dirty="0">
                <a:hlinkClick r:id="rId4"/>
              </a:rPr>
              <a:t>State Plan for Independent Living Instructions and Instrument:</a:t>
            </a:r>
            <a:endParaRPr lang="en-US" sz="1800" dirty="0"/>
          </a:p>
          <a:p>
            <a:r>
              <a:rPr lang="en-US" sz="1800" dirty="0" err="1">
                <a:hlinkClick r:id="rId5"/>
              </a:rPr>
              <a:t>SILC</a:t>
            </a:r>
            <a:r>
              <a:rPr lang="en-US" sz="1800" dirty="0">
                <a:hlinkClick r:id="rId5"/>
              </a:rPr>
              <a:t> Indicators</a:t>
            </a:r>
            <a:r>
              <a:rPr lang="en-US" sz="1800" dirty="0"/>
              <a:t>:</a:t>
            </a:r>
          </a:p>
          <a:p>
            <a:pPr marL="0" indent="0">
              <a:buNone/>
            </a:pPr>
            <a:endParaRPr lang="en-US" dirty="0"/>
          </a:p>
          <a:p>
            <a:pPr marL="0" indent="0">
              <a:buNone/>
            </a:pPr>
            <a:r>
              <a:rPr lang="en-US" sz="3600" b="1" dirty="0" err="1">
                <a:solidFill>
                  <a:srgbClr val="C00000"/>
                </a:solidFill>
                <a:latin typeface="Calibri" panose="020F0502020204030204" pitchFamily="34" charset="0"/>
                <a:cs typeface="Calibri" panose="020F0502020204030204" pitchFamily="34" charset="0"/>
              </a:rPr>
              <a:t>Recursos</a:t>
            </a:r>
            <a:endParaRPr lang="en-US" sz="3600" b="1" dirty="0">
              <a:solidFill>
                <a:srgbClr val="C00000"/>
              </a:solidFill>
              <a:latin typeface="Calibri" panose="020F0502020204030204" pitchFamily="34" charset="0"/>
              <a:cs typeface="Calibri" panose="020F0502020204030204" pitchFamily="34" charset="0"/>
            </a:endParaRPr>
          </a:p>
          <a:p>
            <a:r>
              <a:rPr lang="es-ES" sz="1800" u="sng" dirty="0">
                <a:solidFill>
                  <a:schemeClr val="accent5">
                    <a:lumMod val="50000"/>
                  </a:schemeClr>
                </a:solidFill>
              </a:rPr>
              <a:t>La Ley de Rehabilitación:
Regulaciones de Vida Independiente: 
Plan Estatal de Instrucciones e Instrumentos para la Vida Independiente:
Indicadores </a:t>
            </a:r>
            <a:r>
              <a:rPr lang="es-ES" sz="1800" u="sng" dirty="0" err="1">
                <a:solidFill>
                  <a:schemeClr val="accent5">
                    <a:lumMod val="50000"/>
                  </a:schemeClr>
                </a:solidFill>
              </a:rPr>
              <a:t>SILC</a:t>
            </a:r>
            <a:r>
              <a:rPr lang="es-ES" sz="1800" u="sng" dirty="0">
                <a:solidFill>
                  <a:schemeClr val="accent5">
                    <a:lumMod val="50000"/>
                  </a:schemeClr>
                </a:solidFill>
              </a:rPr>
              <a:t>:</a:t>
            </a:r>
            <a:endParaRPr lang="en-US" sz="1800" u="sng" dirty="0">
              <a:solidFill>
                <a:schemeClr val="accent5">
                  <a:lumMod val="50000"/>
                </a:schemeClr>
              </a:solidFill>
            </a:endParaRPr>
          </a:p>
          <a:p>
            <a:endParaRPr lang="en-US" dirty="0"/>
          </a:p>
          <a:p>
            <a:endParaRPr lang="en-US" dirty="0"/>
          </a:p>
        </p:txBody>
      </p:sp>
    </p:spTree>
    <p:extLst>
      <p:ext uri="{BB962C8B-B14F-4D97-AF65-F5344CB8AC3E}">
        <p14:creationId xmlns:p14="http://schemas.microsoft.com/office/powerpoint/2010/main" val="1063753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059" b="0" dirty="0">
                <a:solidFill>
                  <a:schemeClr val="tx1"/>
                </a:solidFill>
                <a:latin typeface="Arial Rounded MT Bold" panose="020F0704030504030204" pitchFamily="34" charset="0"/>
              </a:rPr>
              <a:t>&gt;&gt; SLIDE / DIAPOSITIVA </a:t>
            </a:r>
            <a:fld id="{3D463472-36BD-4CF6-B188-D29D9C6DE56C}" type="slidenum">
              <a:rPr lang="en-US" sz="1059" b="0">
                <a:solidFill>
                  <a:schemeClr val="tx1"/>
                </a:solidFill>
                <a:latin typeface="Arial Rounded MT Bold" panose="020F0704030504030204" pitchFamily="34" charset="0"/>
              </a:rPr>
              <a:pPr/>
              <a:t>4</a:t>
            </a:fld>
            <a:br>
              <a:rPr lang="en-US" sz="529" dirty="0">
                <a:solidFill>
                  <a:schemeClr val="bg1"/>
                </a:solidFill>
                <a:latin typeface="Verdana" panose="020B0604030504040204" pitchFamily="34" charset="0"/>
                <a:ea typeface="Verdana" panose="020B0604030504040204" pitchFamily="34" charset="0"/>
              </a:rPr>
            </a:br>
            <a:r>
              <a:rPr lang="en-US" dirty="0">
                <a:ea typeface="Verdana" panose="020B0604030504040204" pitchFamily="34" charset="0"/>
                <a:cs typeface="Calibri" panose="020F0502020204030204" pitchFamily="34" charset="0"/>
              </a:rPr>
              <a:t>What You Will Learn Today</a:t>
            </a:r>
            <a:endParaRPr lang="en-US" dirty="0">
              <a:solidFill>
                <a:srgbClr val="333399"/>
              </a:solidFill>
              <a:ea typeface="Verdana" panose="020B060403050404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r>
              <a:rPr lang="en-US" sz="1800" dirty="0"/>
              <a:t>Ensure understanding of the </a:t>
            </a:r>
            <a:r>
              <a:rPr lang="en-US" sz="1800" dirty="0" err="1"/>
              <a:t>SPIL</a:t>
            </a:r>
            <a:r>
              <a:rPr lang="en-US" sz="1800" dirty="0"/>
              <a:t>, its requirements, and its potential power to elevate the voices of consumers in your state</a:t>
            </a:r>
          </a:p>
          <a:p>
            <a:r>
              <a:rPr lang="en-US" sz="1800" dirty="0"/>
              <a:t>To Identify  the stakeholder and public input requirements of the </a:t>
            </a:r>
            <a:r>
              <a:rPr lang="en-US" sz="1800" dirty="0" err="1"/>
              <a:t>SPIL</a:t>
            </a:r>
            <a:r>
              <a:rPr lang="en-US" sz="1800" dirty="0"/>
              <a:t> and have some ideas of how to gain public input</a:t>
            </a:r>
          </a:p>
          <a:p>
            <a:r>
              <a:rPr lang="en-US" sz="1800" dirty="0"/>
              <a:t>To identify the new </a:t>
            </a:r>
            <a:r>
              <a:rPr lang="en-US" sz="1800" dirty="0" err="1"/>
              <a:t>SPIL</a:t>
            </a:r>
            <a:r>
              <a:rPr lang="en-US" sz="1800" dirty="0"/>
              <a:t> instrument and instructions</a:t>
            </a:r>
          </a:p>
          <a:p>
            <a:pPr fontAlgn="base"/>
            <a:endParaRPr lang="en-US" sz="1800" b="1" dirty="0">
              <a:solidFill>
                <a:srgbClr val="C00000"/>
              </a:solidFill>
            </a:endParaRPr>
          </a:p>
          <a:p>
            <a:pPr marL="0" indent="0">
              <a:buNone/>
            </a:pPr>
            <a:endParaRPr lang="en-US" sz="1588" dirty="0"/>
          </a:p>
          <a:p>
            <a:pPr marL="0" indent="0" fontAlgn="base">
              <a:buNone/>
            </a:pPr>
            <a:r>
              <a:rPr lang="es-ES" sz="2800" b="1" dirty="0">
                <a:solidFill>
                  <a:srgbClr val="C00000"/>
                </a:solidFill>
                <a:latin typeface="Calibri" panose="020F0502020204030204" pitchFamily="34" charset="0"/>
                <a:cs typeface="Calibri" panose="020F0502020204030204" pitchFamily="34" charset="0"/>
              </a:rPr>
              <a:t>Lo Que Aprenderás Hoy</a:t>
            </a:r>
          </a:p>
          <a:p>
            <a:pPr marL="0" indent="0">
              <a:buNone/>
            </a:pPr>
            <a:endParaRPr lang="en-US" sz="1800" dirty="0"/>
          </a:p>
          <a:p>
            <a:r>
              <a:rPr lang="es-ES" sz="1800" dirty="0"/>
              <a:t>Asegúrese de comprender el </a:t>
            </a:r>
            <a:r>
              <a:rPr lang="es-ES" sz="1800" dirty="0" err="1"/>
              <a:t>SPIL</a:t>
            </a:r>
            <a:r>
              <a:rPr lang="es-ES" sz="1800" dirty="0"/>
              <a:t>, sus requisitos y su poder potencial para elevar las voces de los consumidores en su estado
Identificar los requisitos de las partes interesadas y de la opinión pública del </a:t>
            </a:r>
            <a:r>
              <a:rPr lang="es-ES" sz="1800" dirty="0" err="1"/>
              <a:t>SPIL</a:t>
            </a:r>
            <a:r>
              <a:rPr lang="es-ES" sz="1800" dirty="0"/>
              <a:t> y tener algunas ideas sobre cómo obtener la opinión del público.
Para identificar el nuevo instrumento </a:t>
            </a:r>
            <a:r>
              <a:rPr lang="es-ES" sz="1800" dirty="0" err="1"/>
              <a:t>SPIL</a:t>
            </a:r>
            <a:r>
              <a:rPr lang="es-ES" sz="1800" dirty="0"/>
              <a:t> y las instrucciones</a:t>
            </a:r>
            <a:endParaRPr lang="en-US" sz="1800" dirty="0"/>
          </a:p>
          <a:p>
            <a:pPr marL="403433" indent="-403433">
              <a:buFont typeface="+mj-lt"/>
              <a:buAutoNum type="arabicPeriod"/>
            </a:pPr>
            <a:endParaRPr lang="en-US" sz="1588" dirty="0"/>
          </a:p>
          <a:p>
            <a:pPr marL="403433" indent="-403433">
              <a:buFont typeface="+mj-lt"/>
              <a:buAutoNum type="arabicPeriod"/>
            </a:pPr>
            <a:endParaRPr lang="en-US" sz="1588" dirty="0"/>
          </a:p>
        </p:txBody>
      </p:sp>
      <p:sp>
        <p:nvSpPr>
          <p:cNvPr id="4" name="Slide Number Placeholder 3">
            <a:extLst>
              <a:ext uri="{FF2B5EF4-FFF2-40B4-BE49-F238E27FC236}">
                <a16:creationId xmlns:a16="http://schemas.microsoft.com/office/drawing/2014/main" id="{1DE443FC-72C7-3723-A7CE-3AEEA7888202}"/>
              </a:ext>
            </a:extLst>
          </p:cNvPr>
          <p:cNvSpPr>
            <a:spLocks noGrp="1"/>
          </p:cNvSpPr>
          <p:nvPr>
            <p:ph type="sldNum" sz="quarter" idx="10"/>
          </p:nvPr>
        </p:nvSpPr>
        <p:spPr/>
        <p:txBody>
          <a:bodyPr/>
          <a:lstStyle/>
          <a:p>
            <a:pPr>
              <a:defRPr/>
            </a:pPr>
            <a:fld id="{F2DF5F09-D78D-44DB-A338-E90D23C46220}" type="slidenum">
              <a:rPr lang="en-US" smtClean="0"/>
              <a:t>4</a:t>
            </a:fld>
            <a:endParaRPr lang="en-US" dirty="0"/>
          </a:p>
        </p:txBody>
      </p:sp>
    </p:spTree>
    <p:extLst>
      <p:ext uri="{BB962C8B-B14F-4D97-AF65-F5344CB8AC3E}">
        <p14:creationId xmlns:p14="http://schemas.microsoft.com/office/powerpoint/2010/main" val="2401796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059" b="0" dirty="0">
                <a:solidFill>
                  <a:schemeClr val="tx1"/>
                </a:solidFill>
                <a:latin typeface="Arial Rounded MT Bold" panose="020F0704030504030204" pitchFamily="34" charset="0"/>
              </a:rPr>
              <a:t>&gt;&gt; SLIDE / DIAPOSITIVA </a:t>
            </a:r>
            <a:fld id="{3D463472-36BD-4CF6-B188-D29D9C6DE56C}" type="slidenum">
              <a:rPr lang="en-US" sz="1059" b="0">
                <a:solidFill>
                  <a:schemeClr val="tx1"/>
                </a:solidFill>
                <a:latin typeface="Arial Rounded MT Bold" panose="020F0704030504030204" pitchFamily="34" charset="0"/>
              </a:rPr>
              <a:pPr/>
              <a:t>40</a:t>
            </a:fld>
            <a:br>
              <a:rPr lang="en-US" sz="529" dirty="0">
                <a:solidFill>
                  <a:schemeClr val="bg1"/>
                </a:solidFill>
                <a:latin typeface="Verdana" panose="020B0604030504040204" pitchFamily="34" charset="0"/>
                <a:ea typeface="Verdana" panose="020B0604030504040204" pitchFamily="34" charset="0"/>
              </a:rPr>
            </a:br>
            <a:r>
              <a:rPr lang="en-US" sz="2824" dirty="0">
                <a:ea typeface="Verdana" panose="020B0604030504040204" pitchFamily="34" charset="0"/>
                <a:cs typeface="Calibri" panose="020F0502020204030204" pitchFamily="34" charset="0"/>
              </a:rPr>
              <a:t>Evaluation Survey</a:t>
            </a:r>
            <a:endParaRPr lang="en-US" sz="2118" dirty="0">
              <a:solidFill>
                <a:srgbClr val="333399"/>
              </a:solidFill>
              <a:ea typeface="Verdana" panose="020B060403050404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a:xfrm>
            <a:off x="359229" y="1066800"/>
            <a:ext cx="8112418" cy="5242559"/>
          </a:xfrm>
        </p:spPr>
        <p:txBody>
          <a:bodyPr>
            <a:noAutofit/>
          </a:bodyPr>
          <a:lstStyle/>
          <a:p>
            <a:pPr marL="0" indent="0">
              <a:buNone/>
            </a:pPr>
            <a:r>
              <a:rPr lang="en-US" sz="1800" dirty="0"/>
              <a:t>Your feedback on this webinar is important to us. </a:t>
            </a:r>
          </a:p>
          <a:p>
            <a:pPr marL="0" indent="0">
              <a:buNone/>
            </a:pPr>
            <a:r>
              <a:rPr lang="en-US" sz="1800" dirty="0">
                <a:hlinkClick r:id="rId3"/>
              </a:rPr>
              <a:t>English Evaluation: </a:t>
            </a:r>
            <a:r>
              <a:rPr lang="en-US" sz="1800" dirty="0"/>
              <a:t>  </a:t>
            </a:r>
          </a:p>
          <a:p>
            <a:pPr marL="0" indent="0">
              <a:buNone/>
            </a:pPr>
            <a:endParaRPr lang="en-US" sz="1800" dirty="0">
              <a:hlinkClick r:id="rId4"/>
            </a:endParaRPr>
          </a:p>
          <a:p>
            <a:pPr marL="0" indent="0">
              <a:buNone/>
            </a:pPr>
            <a:endParaRPr lang="en-US" sz="1800" dirty="0"/>
          </a:p>
          <a:p>
            <a:pPr marL="0" indent="0">
              <a:buNone/>
            </a:pPr>
            <a:endParaRPr lang="es-ES" sz="2800" b="1" dirty="0">
              <a:solidFill>
                <a:srgbClr val="C00000"/>
              </a:solidFill>
              <a:latin typeface="Calibri" panose="020F0502020204030204" pitchFamily="34" charset="0"/>
              <a:cs typeface="Calibri" panose="020F0502020204030204" pitchFamily="34" charset="0"/>
            </a:endParaRPr>
          </a:p>
          <a:p>
            <a:pPr marL="0" indent="0">
              <a:buNone/>
            </a:pPr>
            <a:endParaRPr lang="es-ES" sz="2800" b="1" dirty="0">
              <a:solidFill>
                <a:srgbClr val="C00000"/>
              </a:solidFill>
              <a:latin typeface="Calibri" panose="020F0502020204030204" pitchFamily="34" charset="0"/>
              <a:cs typeface="Calibri" panose="020F0502020204030204" pitchFamily="34" charset="0"/>
            </a:endParaRPr>
          </a:p>
          <a:p>
            <a:pPr marL="0" indent="0">
              <a:buNone/>
            </a:pPr>
            <a:r>
              <a:rPr lang="es-ES" sz="2800" b="1" dirty="0">
                <a:solidFill>
                  <a:srgbClr val="C00000"/>
                </a:solidFill>
                <a:latin typeface="Calibri" panose="020F0502020204030204" pitchFamily="34" charset="0"/>
                <a:cs typeface="Calibri" panose="020F0502020204030204" pitchFamily="34" charset="0"/>
              </a:rPr>
              <a:t>Encuesta de Evaluación</a:t>
            </a:r>
          </a:p>
          <a:p>
            <a:pPr marL="0" indent="0">
              <a:buNone/>
            </a:pPr>
            <a:r>
              <a:rPr lang="es-ES" sz="1800" dirty="0"/>
              <a:t>Su retroalimentación sobre este seminario web son importantes para nosotros. </a:t>
            </a:r>
            <a:endParaRPr lang="en-US" sz="1800" dirty="0">
              <a:hlinkClick r:id="rId4"/>
            </a:endParaRPr>
          </a:p>
          <a:p>
            <a:pPr marL="0" indent="0">
              <a:buNone/>
            </a:pPr>
            <a:r>
              <a:rPr lang="en-US" sz="1800" dirty="0">
                <a:hlinkClick r:id="rId4"/>
              </a:rPr>
              <a:t>Spanish Evaluation: </a:t>
            </a:r>
            <a:endParaRPr lang="en-US" sz="1800" dirty="0"/>
          </a:p>
          <a:p>
            <a:pPr marL="0" indent="0">
              <a:buNone/>
            </a:pPr>
            <a:endParaRPr lang="es-ES" sz="1677" dirty="0"/>
          </a:p>
          <a:p>
            <a:pPr marL="0" indent="0">
              <a:buNone/>
            </a:pPr>
            <a:endParaRPr lang="en-US" sz="1677" dirty="0"/>
          </a:p>
        </p:txBody>
      </p:sp>
      <p:pic>
        <p:nvPicPr>
          <p:cNvPr id="4" name="Picture 3">
            <a:extLst>
              <a:ext uri="{FF2B5EF4-FFF2-40B4-BE49-F238E27FC236}">
                <a16:creationId xmlns:a16="http://schemas.microsoft.com/office/drawing/2014/main" id="{012AC347-498F-5879-56E5-E69795E06798}"/>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07766" y="1630679"/>
            <a:ext cx="1478281" cy="1478281"/>
          </a:xfrm>
          <a:prstGeom prst="rect">
            <a:avLst/>
          </a:prstGeom>
        </p:spPr>
      </p:pic>
      <p:pic>
        <p:nvPicPr>
          <p:cNvPr id="5" name="Picture 4">
            <a:extLst>
              <a:ext uri="{FF2B5EF4-FFF2-40B4-BE49-F238E27FC236}">
                <a16:creationId xmlns:a16="http://schemas.microsoft.com/office/drawing/2014/main" id="{610DDB5E-DD59-4C18-8480-EC3046F69F62}"/>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60168" y="4754880"/>
            <a:ext cx="1325879" cy="1325879"/>
          </a:xfrm>
          <a:prstGeom prst="rect">
            <a:avLst/>
          </a:prstGeom>
          <a:noFill/>
          <a:ln>
            <a:noFill/>
          </a:ln>
        </p:spPr>
      </p:pic>
      <p:sp>
        <p:nvSpPr>
          <p:cNvPr id="6" name="Slide Number Placeholder 5">
            <a:extLst>
              <a:ext uri="{FF2B5EF4-FFF2-40B4-BE49-F238E27FC236}">
                <a16:creationId xmlns:a16="http://schemas.microsoft.com/office/drawing/2014/main" id="{F355B4FD-3626-EB1D-CB4C-9AEFE31ACA48}"/>
              </a:ext>
            </a:extLst>
          </p:cNvPr>
          <p:cNvSpPr>
            <a:spLocks noGrp="1"/>
          </p:cNvSpPr>
          <p:nvPr>
            <p:ph type="sldNum" sz="quarter" idx="10"/>
          </p:nvPr>
        </p:nvSpPr>
        <p:spPr/>
        <p:txBody>
          <a:bodyPr/>
          <a:lstStyle/>
          <a:p>
            <a:pPr>
              <a:defRPr/>
            </a:pPr>
            <a:fld id="{F2DF5F09-D78D-44DB-A338-E90D23C46220}" type="slidenum">
              <a:rPr lang="en-US" smtClean="0"/>
              <a:t>40</a:t>
            </a:fld>
            <a:endParaRPr lang="en-US" dirty="0"/>
          </a:p>
        </p:txBody>
      </p:sp>
    </p:spTree>
    <p:extLst>
      <p:ext uri="{BB962C8B-B14F-4D97-AF65-F5344CB8AC3E}">
        <p14:creationId xmlns:p14="http://schemas.microsoft.com/office/powerpoint/2010/main" val="29102383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F2DF5F09-D78D-44DB-A338-E90D23C46220}" type="slidenum">
              <a:rPr lang="en-US" smtClean="0"/>
              <a:pPr>
                <a:defRPr/>
              </a:pPr>
              <a:t>41</a:t>
            </a:fld>
            <a:endParaRPr lang="en-US" dirty="0"/>
          </a:p>
        </p:txBody>
      </p:sp>
      <p:sp>
        <p:nvSpPr>
          <p:cNvPr id="1013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&gt;&gt; SLIDE / </a:t>
            </a:r>
            <a:r>
              <a:rPr kumimoji="0" lang="en-US" sz="800" b="1" i="0" u="none" strike="noStrike" kern="0" cap="none" spc="0" normalizeH="0" baseline="0" noProof="0" dirty="0" err="1">
                <a:ln>
                  <a:noFill/>
                </a:ln>
                <a:solidFill>
                  <a:srgbClr val="333399"/>
                </a:solidFill>
                <a:effectLst/>
                <a:uLnTx/>
                <a:uFillTx/>
                <a:latin typeface="Calibri" panose="020F0502020204030204" pitchFamily="34" charset="0"/>
                <a:ea typeface="+mj-ea"/>
                <a:cs typeface="+mj-cs"/>
              </a:rPr>
              <a:t>DIAPOSITIVA</a:t>
            </a: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fld id="{3237BBCE-C91D-44DD-A963-9A7C49A82A1D}" type="slidenum">
              <a:rPr kumimoji="0" lang="en-US" sz="800" b="1" i="0" u="none" strike="noStrike" kern="0" cap="none" spc="0" normalizeH="0" baseline="0" noProof="0" smtClean="0">
                <a:ln>
                  <a:noFill/>
                </a:ln>
                <a:solidFill>
                  <a:srgbClr val="333399"/>
                </a:solidFill>
                <a:effectLst/>
                <a:uLnTx/>
                <a:uFillTx/>
                <a:latin typeface="Calibri" panose="020F0502020204030204" pitchFamily="34" charset="0"/>
                <a:ea typeface="+mj-ea"/>
                <a:cs typeface="+mj-cs"/>
              </a:rPr>
              <a:pPr marL="0" marR="0" lvl="0" indent="0" algn="l" defTabSz="914400" rtl="0" eaLnBrk="0" fontAlgn="base" latinLnBrk="0" hangingPunct="0">
                <a:lnSpc>
                  <a:spcPct val="100000"/>
                </a:lnSpc>
                <a:spcBef>
                  <a:spcPct val="0"/>
                </a:spcBef>
                <a:spcAft>
                  <a:spcPct val="0"/>
                </a:spcAft>
                <a:buClrTx/>
                <a:buSzTx/>
                <a:buFontTx/>
                <a:buNone/>
                <a:tabLst/>
                <a:defRPr/>
              </a:pPr>
              <a:t>41</a:t>
            </a:fld>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b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br>
            <a:r>
              <a:rPr lang="en-US" altLang="en-US" dirty="0">
                <a:effectLst/>
                <a:ea typeface="ＭＳ Ｐゴシック" pitchFamily="34" charset="-128"/>
              </a:rPr>
              <a:t>IL-NET (CIL-NET and SILC-NET) Attribution</a:t>
            </a:r>
          </a:p>
        </p:txBody>
      </p:sp>
      <p:sp>
        <p:nvSpPr>
          <p:cNvPr id="101379" name="Rectangle 3"/>
          <p:cNvSpPr>
            <a:spLocks noGrp="1" noChangeArrowheads="1"/>
          </p:cNvSpPr>
          <p:nvPr>
            <p:ph type="body" idx="1"/>
          </p:nvPr>
        </p:nvSpPr>
        <p:spPr>
          <a:xfrm>
            <a:off x="380999" y="1143000"/>
            <a:ext cx="8458201" cy="51816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FontTx/>
              <a:buNone/>
            </a:pPr>
            <a:r>
              <a:rPr lang="en-US" altLang="en-US" sz="2000" dirty="0">
                <a:ea typeface="ＭＳ Ｐゴシック" pitchFamily="34" charset="-128"/>
              </a:rPr>
              <a:t>	</a:t>
            </a:r>
            <a:r>
              <a:rPr lang="en-US" altLang="en-US" sz="1800" dirty="0">
                <a:ea typeface="ＭＳ Ｐゴシック" pitchFamily="34" charset="-128"/>
              </a:rPr>
              <a:t>Support for the development of this training was provided by the Department of Health and Human Services, Administration for Community Living under grant numbers </a:t>
            </a:r>
            <a:r>
              <a:rPr lang="en-US" sz="1800" dirty="0"/>
              <a:t>90ILTA0001 and 90ISTA0001</a:t>
            </a:r>
            <a:r>
              <a:rPr lang="en-US" altLang="en-US" sz="1800" dirty="0">
                <a:ea typeface="ＭＳ Ｐゴシック" pitchFamily="34" charset="-128"/>
              </a:rPr>
              <a:t>. No official endorsement of the Department of Health and Human Services should be inferred. Permission is granted for duplication of any portion of this PowerPoint presentation, providing that the following credit is given to the project: Developed as part of the IL-NET, an ILRU/NCIL/APRIL National Training and Technical Assistance project.</a:t>
            </a:r>
          </a:p>
          <a:p>
            <a:pPr marL="342900" marR="0" lvl="0" indent="-342900" algn="l" defTabSz="914400" rtl="0" eaLnBrk="0" fontAlgn="base" latinLnBrk="0" hangingPunct="0">
              <a:lnSpc>
                <a:spcPct val="100000"/>
              </a:lnSpc>
              <a:spcBef>
                <a:spcPct val="20000"/>
              </a:spcBef>
              <a:spcAft>
                <a:spcPct val="0"/>
              </a:spcAft>
              <a:buClrTx/>
              <a:buSzTx/>
              <a:buFont typeface="Tahoma" pitchFamily="34" charset="0"/>
              <a:buNone/>
              <a:tabLst/>
              <a:defRPr/>
            </a:pPr>
            <a:r>
              <a:rPr kumimoji="0" lang="es-ES" altLang="en-US" sz="2000" b="1" i="0" u="none" strike="noStrike" kern="0" cap="none" spc="0" normalizeH="0" baseline="0" noProof="0" dirty="0">
                <a:ln>
                  <a:noFill/>
                </a:ln>
                <a:solidFill>
                  <a:srgbClr val="C00000"/>
                </a:solidFill>
                <a:effectLst/>
                <a:uLnTx/>
                <a:uFillTx/>
                <a:latin typeface="Calibri" panose="020F0502020204030204" pitchFamily="34" charset="0"/>
                <a:ea typeface="ＭＳ Ｐゴシック" pitchFamily="34" charset="-128"/>
                <a:cs typeface="Calibri" panose="020F0502020204030204" pitchFamily="34" charset="0"/>
              </a:rPr>
              <a:t>Atribución </a:t>
            </a:r>
            <a:r>
              <a:rPr kumimoji="0" lang="es-ES" altLang="en-US" sz="2000" b="1" i="0" u="none" strike="noStrike" kern="0" cap="none" spc="0" normalizeH="0" baseline="0" noProof="0" dirty="0" err="1">
                <a:ln>
                  <a:noFill/>
                </a:ln>
                <a:solidFill>
                  <a:srgbClr val="C00000"/>
                </a:solidFill>
                <a:effectLst/>
                <a:uLnTx/>
                <a:uFillTx/>
                <a:latin typeface="Calibri" panose="020F0502020204030204" pitchFamily="34" charset="0"/>
                <a:ea typeface="ＭＳ Ｐゴシック" pitchFamily="34" charset="-128"/>
                <a:cs typeface="Calibri" panose="020F0502020204030204" pitchFamily="34" charset="0"/>
              </a:rPr>
              <a:t>IL</a:t>
            </a:r>
            <a:r>
              <a:rPr kumimoji="0" lang="es-ES" altLang="en-US" sz="2000" b="1" i="0" u="none" strike="noStrike" kern="0" cap="none" spc="0" normalizeH="0" baseline="0" noProof="0" dirty="0">
                <a:ln>
                  <a:noFill/>
                </a:ln>
                <a:solidFill>
                  <a:srgbClr val="C00000"/>
                </a:solidFill>
                <a:effectLst/>
                <a:uLnTx/>
                <a:uFillTx/>
                <a:latin typeface="Calibri" panose="020F0502020204030204" pitchFamily="34" charset="0"/>
                <a:ea typeface="ＭＳ Ｐゴシック" pitchFamily="34" charset="-128"/>
                <a:cs typeface="Calibri" panose="020F0502020204030204" pitchFamily="34" charset="0"/>
              </a:rPr>
              <a:t>-NET (CIL-NET y </a:t>
            </a:r>
            <a:r>
              <a:rPr kumimoji="0" lang="es-ES" altLang="en-US" sz="2000" b="1" i="0" u="none" strike="noStrike" kern="0" cap="none" spc="0" normalizeH="0" baseline="0" noProof="0" dirty="0" err="1">
                <a:ln>
                  <a:noFill/>
                </a:ln>
                <a:solidFill>
                  <a:srgbClr val="C00000"/>
                </a:solidFill>
                <a:effectLst/>
                <a:uLnTx/>
                <a:uFillTx/>
                <a:latin typeface="Calibri" panose="020F0502020204030204" pitchFamily="34" charset="0"/>
                <a:ea typeface="ＭＳ Ｐゴシック" pitchFamily="34" charset="-128"/>
                <a:cs typeface="Calibri" panose="020F0502020204030204" pitchFamily="34" charset="0"/>
              </a:rPr>
              <a:t>SILC</a:t>
            </a:r>
            <a:r>
              <a:rPr kumimoji="0" lang="es-ES" altLang="en-US" sz="2000" b="1" i="0" u="none" strike="noStrike" kern="0" cap="none" spc="0" normalizeH="0" baseline="0" noProof="0" dirty="0">
                <a:ln>
                  <a:noFill/>
                </a:ln>
                <a:solidFill>
                  <a:srgbClr val="C00000"/>
                </a:solidFill>
                <a:effectLst/>
                <a:uLnTx/>
                <a:uFillTx/>
                <a:latin typeface="Calibri" panose="020F0502020204030204" pitchFamily="34" charset="0"/>
                <a:ea typeface="ＭＳ Ｐゴシック" pitchFamily="34" charset="-128"/>
                <a:cs typeface="Calibri" panose="020F0502020204030204" pitchFamily="34" charset="0"/>
              </a:rPr>
              <a:t>-NET)</a:t>
            </a:r>
            <a:endParaRPr kumimoji="0" lang="en-US" altLang="en-US" sz="2000" b="1" i="0" u="none" strike="noStrike" kern="0" cap="none" spc="0" normalizeH="0" baseline="0" noProof="0" dirty="0">
              <a:ln>
                <a:noFill/>
              </a:ln>
              <a:solidFill>
                <a:srgbClr val="C00000"/>
              </a:solidFill>
              <a:effectLst/>
              <a:uLnTx/>
              <a:uFillTx/>
              <a:latin typeface="Calibri" panose="020F0502020204030204" pitchFamily="34" charset="0"/>
              <a:ea typeface="ＭＳ Ｐゴシック"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Tahoma" pitchFamily="34" charset="0"/>
              <a:buNone/>
              <a:tabLst/>
              <a:defRPr/>
            </a:pPr>
            <a:r>
              <a:rPr kumimoji="0" lang="es-ES" altLang="en-US" sz="2000" b="0" i="0" u="none" strike="noStrike" kern="0" cap="none" spc="0" normalizeH="0" baseline="0" noProof="0" dirty="0">
                <a:ln>
                  <a:noFill/>
                </a:ln>
                <a:solidFill>
                  <a:srgbClr val="000000"/>
                </a:solidFill>
                <a:effectLst/>
                <a:uLnTx/>
                <a:uFillTx/>
                <a:latin typeface="Calibri Light" panose="020F0302020204030204" pitchFamily="34" charset="0"/>
                <a:ea typeface="ＭＳ Ｐゴシック" pitchFamily="34" charset="-128"/>
                <a:cs typeface="+mn-cs"/>
              </a:rPr>
              <a:t>      </a:t>
            </a:r>
            <a:r>
              <a:rPr kumimoji="0" lang="es-ES" altLang="en-US" sz="1800" b="0" i="0" u="none" strike="noStrike" kern="0" cap="none" spc="0" normalizeH="0" baseline="0" noProof="0" dirty="0">
                <a:ln>
                  <a:noFill/>
                </a:ln>
                <a:solidFill>
                  <a:srgbClr val="000000"/>
                </a:solidFill>
                <a:effectLst/>
                <a:uLnTx/>
                <a:uFillTx/>
                <a:latin typeface="Calibri Light" panose="020F0302020204030204" pitchFamily="34" charset="0"/>
                <a:ea typeface="ＭＳ Ｐゴシック" pitchFamily="34" charset="-128"/>
                <a:cs typeface="+mn-cs"/>
              </a:rPr>
              <a:t>El Departamento de Salud y Servicios Humanos (</a:t>
            </a:r>
            <a:r>
              <a:rPr kumimoji="0" lang="es-ES" altLang="en-US" sz="1800" b="0" i="0" u="none" strike="noStrike" kern="0" cap="none" spc="0" normalizeH="0" baseline="0" noProof="0" dirty="0" err="1">
                <a:ln>
                  <a:noFill/>
                </a:ln>
                <a:solidFill>
                  <a:srgbClr val="000000"/>
                </a:solidFill>
                <a:effectLst/>
                <a:uLnTx/>
                <a:uFillTx/>
                <a:latin typeface="Calibri Light" panose="020F0302020204030204" pitchFamily="34" charset="0"/>
                <a:ea typeface="ＭＳ Ｐゴシック" pitchFamily="34" charset="-128"/>
                <a:cs typeface="+mn-cs"/>
              </a:rPr>
              <a:t>HHS</a:t>
            </a:r>
            <a:r>
              <a:rPr kumimoji="0" lang="es-ES" altLang="en-US" sz="1800" b="0" i="0" u="none" strike="noStrike" kern="0" cap="none" spc="0" normalizeH="0" baseline="0" noProof="0" dirty="0">
                <a:ln>
                  <a:noFill/>
                </a:ln>
                <a:solidFill>
                  <a:srgbClr val="000000"/>
                </a:solidFill>
                <a:effectLst/>
                <a:uLnTx/>
                <a:uFillTx/>
                <a:latin typeface="Calibri Light" panose="020F0302020204030204" pitchFamily="34" charset="0"/>
                <a:ea typeface="ＭＳ Ｐゴシック" pitchFamily="34" charset="-128"/>
                <a:cs typeface="+mn-cs"/>
              </a:rPr>
              <a:t>, por sus siglas en inglés) brindó apoyo para el desarrollo de esta capacitación bajo los números de subvención 90ILTA0001 y 90ISTA0001. No se debe inferir ningún respaldo oficial del Departamento de Salud y Servicios Humanos. Se concede permiso para la duplicación de cualquier parte de esta presentación de PowerPoint (en inglés), siempre que se dé el siguiente crédito al proyecto: Desarrollado como parte de </a:t>
            </a:r>
            <a:r>
              <a:rPr kumimoji="0" lang="es-ES" altLang="en-US" sz="1800" b="0" i="0" u="none" strike="noStrike" kern="0" cap="none" spc="0" normalizeH="0" baseline="0" noProof="0" dirty="0" err="1">
                <a:ln>
                  <a:noFill/>
                </a:ln>
                <a:solidFill>
                  <a:srgbClr val="000000"/>
                </a:solidFill>
                <a:effectLst/>
                <a:uLnTx/>
                <a:uFillTx/>
                <a:latin typeface="Calibri Light" panose="020F0302020204030204" pitchFamily="34" charset="0"/>
                <a:ea typeface="ＭＳ Ｐゴシック" pitchFamily="34" charset="-128"/>
                <a:cs typeface="+mn-cs"/>
              </a:rPr>
              <a:t>IL</a:t>
            </a:r>
            <a:r>
              <a:rPr kumimoji="0" lang="es-ES" altLang="en-US" sz="1800" b="0" i="0" u="none" strike="noStrike" kern="0" cap="none" spc="0" normalizeH="0" baseline="0" noProof="0" dirty="0">
                <a:ln>
                  <a:noFill/>
                </a:ln>
                <a:solidFill>
                  <a:srgbClr val="000000"/>
                </a:solidFill>
                <a:effectLst/>
                <a:uLnTx/>
                <a:uFillTx/>
                <a:latin typeface="Calibri Light" panose="020F0302020204030204" pitchFamily="34" charset="0"/>
                <a:ea typeface="ＭＳ Ｐゴシック" pitchFamily="34" charset="-128"/>
                <a:cs typeface="+mn-cs"/>
              </a:rPr>
              <a:t>-NET, un proyecto nacional de capacitación y asistencia técnica de </a:t>
            </a:r>
            <a:r>
              <a:rPr kumimoji="0" lang="es-ES" altLang="en-US" sz="1800" b="0" i="0" u="none" strike="noStrike" kern="0" cap="none" spc="0" normalizeH="0" baseline="0" noProof="0" dirty="0" err="1">
                <a:ln>
                  <a:noFill/>
                </a:ln>
                <a:solidFill>
                  <a:srgbClr val="000000"/>
                </a:solidFill>
                <a:effectLst/>
                <a:uLnTx/>
                <a:uFillTx/>
                <a:latin typeface="Calibri Light" panose="020F0302020204030204" pitchFamily="34" charset="0"/>
                <a:ea typeface="ＭＳ Ｐゴシック" pitchFamily="34" charset="-128"/>
                <a:cs typeface="+mn-cs"/>
              </a:rPr>
              <a:t>ILRU</a:t>
            </a:r>
            <a:r>
              <a:rPr kumimoji="0" lang="es-ES" altLang="en-US" sz="1800" b="0" i="0" u="none" strike="noStrike" kern="0" cap="none" spc="0" normalizeH="0" baseline="0" noProof="0" dirty="0">
                <a:ln>
                  <a:noFill/>
                </a:ln>
                <a:solidFill>
                  <a:srgbClr val="000000"/>
                </a:solidFill>
                <a:effectLst/>
                <a:uLnTx/>
                <a:uFillTx/>
                <a:latin typeface="Calibri Light" panose="020F0302020204030204" pitchFamily="34" charset="0"/>
                <a:ea typeface="ＭＳ Ｐゴシック" pitchFamily="34" charset="-128"/>
                <a:cs typeface="+mn-cs"/>
              </a:rPr>
              <a:t>/</a:t>
            </a:r>
            <a:r>
              <a:rPr kumimoji="0" lang="es-ES" altLang="en-US" sz="1800" b="0" i="0" u="none" strike="noStrike" kern="0" cap="none" spc="0" normalizeH="0" baseline="0" noProof="0" dirty="0" err="1">
                <a:ln>
                  <a:noFill/>
                </a:ln>
                <a:solidFill>
                  <a:srgbClr val="000000"/>
                </a:solidFill>
                <a:effectLst/>
                <a:uLnTx/>
                <a:uFillTx/>
                <a:latin typeface="Calibri Light" panose="020F0302020204030204" pitchFamily="34" charset="0"/>
                <a:ea typeface="ＭＳ Ｐゴシック" pitchFamily="34" charset="-128"/>
                <a:cs typeface="+mn-cs"/>
              </a:rPr>
              <a:t>NCIL</a:t>
            </a:r>
            <a:r>
              <a:rPr kumimoji="0" lang="es-ES" altLang="en-US" sz="1800" b="0" i="0" u="none" strike="noStrike" kern="0" cap="none" spc="0" normalizeH="0" baseline="0" noProof="0" dirty="0">
                <a:ln>
                  <a:noFill/>
                </a:ln>
                <a:solidFill>
                  <a:srgbClr val="000000"/>
                </a:solidFill>
                <a:effectLst/>
                <a:uLnTx/>
                <a:uFillTx/>
                <a:latin typeface="Calibri Light" panose="020F0302020204030204" pitchFamily="34" charset="0"/>
                <a:ea typeface="ＭＳ Ｐゴシック" pitchFamily="34" charset="-128"/>
                <a:cs typeface="+mn-cs"/>
              </a:rPr>
              <a:t>/APRIL.</a:t>
            </a:r>
            <a:endParaRPr lang="en-US" altLang="en-US" sz="1800" dirty="0">
              <a:ea typeface="ＭＳ Ｐゴシック" pitchFamily="34" charset="-128"/>
            </a:endParaRPr>
          </a:p>
        </p:txBody>
      </p:sp>
    </p:spTree>
    <p:extLst>
      <p:ext uri="{BB962C8B-B14F-4D97-AF65-F5344CB8AC3E}">
        <p14:creationId xmlns:p14="http://schemas.microsoft.com/office/powerpoint/2010/main" val="394205199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059" b="0" dirty="0">
                <a:solidFill>
                  <a:schemeClr val="tx1"/>
                </a:solidFill>
                <a:latin typeface="Arial Rounded MT Bold" panose="020F0704030504030204" pitchFamily="34" charset="0"/>
              </a:rPr>
              <a:t>&gt;&gt; SLIDE / DIAPOSITIVA </a:t>
            </a:r>
            <a:fld id="{3D463472-36BD-4CF6-B188-D29D9C6DE56C}" type="slidenum">
              <a:rPr lang="en-US" sz="1059" b="0">
                <a:solidFill>
                  <a:schemeClr val="tx1"/>
                </a:solidFill>
                <a:latin typeface="Arial Rounded MT Bold" panose="020F0704030504030204" pitchFamily="34" charset="0"/>
              </a:rPr>
              <a:pPr/>
              <a:t>5</a:t>
            </a:fld>
            <a:br>
              <a:rPr lang="en-US" sz="529" dirty="0">
                <a:solidFill>
                  <a:schemeClr val="bg1"/>
                </a:solidFill>
                <a:latin typeface="Verdana" panose="020B0604030504040204" pitchFamily="34" charset="0"/>
                <a:ea typeface="Verdana" panose="020B0604030504040204" pitchFamily="34" charset="0"/>
              </a:rPr>
            </a:br>
            <a:r>
              <a:rPr lang="en-US" sz="2824" dirty="0">
                <a:ea typeface="Verdana" panose="020B0604030504040204" pitchFamily="34" charset="0"/>
                <a:cs typeface="Calibri" panose="020F0502020204030204" pitchFamily="34" charset="0"/>
              </a:rPr>
              <a:t>Evaluation Survey</a:t>
            </a:r>
            <a:endParaRPr lang="en-US" sz="2118" dirty="0">
              <a:solidFill>
                <a:srgbClr val="333399"/>
              </a:solidFill>
              <a:ea typeface="Verdana" panose="020B060403050404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a:xfrm>
            <a:off x="359229" y="1066800"/>
            <a:ext cx="8112418" cy="5242559"/>
          </a:xfrm>
        </p:spPr>
        <p:txBody>
          <a:bodyPr>
            <a:noAutofit/>
          </a:bodyPr>
          <a:lstStyle/>
          <a:p>
            <a:pPr marL="0" indent="0">
              <a:buNone/>
            </a:pPr>
            <a:r>
              <a:rPr lang="en-US" sz="1800" dirty="0"/>
              <a:t>Your feedback on this webinar is important to us. At the end of the presentation, you will have the opportunity to complete a brief evaluation survey.</a:t>
            </a:r>
          </a:p>
          <a:p>
            <a:pPr marL="0" indent="0">
              <a:buNone/>
            </a:pPr>
            <a:r>
              <a:rPr lang="en-US" sz="1800" dirty="0">
                <a:hlinkClick r:id="rId3"/>
              </a:rPr>
              <a:t>English Evaluation: </a:t>
            </a:r>
            <a:r>
              <a:rPr lang="en-US" sz="1800" dirty="0"/>
              <a:t>  </a:t>
            </a:r>
          </a:p>
          <a:p>
            <a:pPr marL="0" indent="0">
              <a:buNone/>
            </a:pPr>
            <a:endParaRPr lang="en-US" sz="1800" dirty="0">
              <a:hlinkClick r:id="rId4"/>
            </a:endParaRPr>
          </a:p>
          <a:p>
            <a:pPr marL="0" indent="0">
              <a:buNone/>
            </a:pPr>
            <a:endParaRPr lang="en-US" sz="1800" dirty="0"/>
          </a:p>
          <a:p>
            <a:pPr marL="0" indent="0">
              <a:buNone/>
            </a:pPr>
            <a:endParaRPr lang="es-ES" sz="2800" b="1" dirty="0">
              <a:solidFill>
                <a:srgbClr val="C00000"/>
              </a:solidFill>
              <a:latin typeface="Calibri" panose="020F0502020204030204" pitchFamily="34" charset="0"/>
              <a:cs typeface="Calibri" panose="020F0502020204030204" pitchFamily="34" charset="0"/>
            </a:endParaRPr>
          </a:p>
          <a:p>
            <a:pPr marL="0" indent="0">
              <a:buNone/>
            </a:pPr>
            <a:r>
              <a:rPr lang="es-ES" sz="2800" b="1" dirty="0">
                <a:solidFill>
                  <a:srgbClr val="C00000"/>
                </a:solidFill>
                <a:latin typeface="Calibri" panose="020F0502020204030204" pitchFamily="34" charset="0"/>
                <a:cs typeface="Calibri" panose="020F0502020204030204" pitchFamily="34" charset="0"/>
              </a:rPr>
              <a:t>Encuesta de Evaluación</a:t>
            </a:r>
          </a:p>
          <a:p>
            <a:pPr marL="0" indent="0">
              <a:buNone/>
            </a:pPr>
            <a:r>
              <a:rPr lang="es-ES" sz="1800" dirty="0"/>
              <a:t>Su retroalimentación sobre este seminario web son importantes para nosotros. Al final de la presentación, tendrá la oportunidad de completar una breve encuesta de evaluación.</a:t>
            </a:r>
            <a:endParaRPr lang="en-US" sz="1800" dirty="0">
              <a:hlinkClick r:id="rId4"/>
            </a:endParaRPr>
          </a:p>
          <a:p>
            <a:pPr marL="0" indent="0">
              <a:buNone/>
            </a:pPr>
            <a:r>
              <a:rPr lang="en-US" sz="1800" dirty="0">
                <a:hlinkClick r:id="rId4"/>
              </a:rPr>
              <a:t>Spanish Evaluation: </a:t>
            </a:r>
            <a:endParaRPr lang="en-US" sz="1800" dirty="0"/>
          </a:p>
          <a:p>
            <a:pPr marL="0" indent="0">
              <a:buNone/>
            </a:pPr>
            <a:endParaRPr lang="es-ES" sz="1677" dirty="0"/>
          </a:p>
          <a:p>
            <a:pPr marL="0" indent="0">
              <a:buNone/>
            </a:pPr>
            <a:endParaRPr lang="en-US" sz="1677" dirty="0"/>
          </a:p>
        </p:txBody>
      </p:sp>
      <p:pic>
        <p:nvPicPr>
          <p:cNvPr id="4" name="Picture 3">
            <a:extLst>
              <a:ext uri="{FF2B5EF4-FFF2-40B4-BE49-F238E27FC236}">
                <a16:creationId xmlns:a16="http://schemas.microsoft.com/office/drawing/2014/main" id="{012AC347-498F-5879-56E5-E69795E06798}"/>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07766" y="1630679"/>
            <a:ext cx="1478281" cy="1478281"/>
          </a:xfrm>
          <a:prstGeom prst="rect">
            <a:avLst/>
          </a:prstGeom>
        </p:spPr>
      </p:pic>
      <p:pic>
        <p:nvPicPr>
          <p:cNvPr id="5" name="Picture 4">
            <a:extLst>
              <a:ext uri="{FF2B5EF4-FFF2-40B4-BE49-F238E27FC236}">
                <a16:creationId xmlns:a16="http://schemas.microsoft.com/office/drawing/2014/main" id="{610DDB5E-DD59-4C18-8480-EC3046F69F62}"/>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60168" y="4754880"/>
            <a:ext cx="1325879" cy="1325879"/>
          </a:xfrm>
          <a:prstGeom prst="rect">
            <a:avLst/>
          </a:prstGeom>
          <a:noFill/>
          <a:ln>
            <a:noFill/>
          </a:ln>
        </p:spPr>
      </p:pic>
      <p:sp>
        <p:nvSpPr>
          <p:cNvPr id="6" name="Slide Number Placeholder 5">
            <a:extLst>
              <a:ext uri="{FF2B5EF4-FFF2-40B4-BE49-F238E27FC236}">
                <a16:creationId xmlns:a16="http://schemas.microsoft.com/office/drawing/2014/main" id="{C54C7D6D-3E35-0295-4226-5E2647D1503B}"/>
              </a:ext>
            </a:extLst>
          </p:cNvPr>
          <p:cNvSpPr>
            <a:spLocks noGrp="1"/>
          </p:cNvSpPr>
          <p:nvPr>
            <p:ph type="sldNum" sz="quarter" idx="10"/>
          </p:nvPr>
        </p:nvSpPr>
        <p:spPr/>
        <p:txBody>
          <a:bodyPr/>
          <a:lstStyle/>
          <a:p>
            <a:pPr>
              <a:defRPr/>
            </a:pPr>
            <a:fld id="{F2DF5F09-D78D-44DB-A338-E90D23C46220}" type="slidenum">
              <a:rPr lang="en-US" smtClean="0"/>
              <a:t>5</a:t>
            </a:fld>
            <a:endParaRPr lang="en-US" dirty="0"/>
          </a:p>
        </p:txBody>
      </p:sp>
    </p:spTree>
    <p:extLst>
      <p:ext uri="{BB962C8B-B14F-4D97-AF65-F5344CB8AC3E}">
        <p14:creationId xmlns:p14="http://schemas.microsoft.com/office/powerpoint/2010/main" val="389162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059" b="0" dirty="0">
                <a:solidFill>
                  <a:schemeClr val="tx1"/>
                </a:solidFill>
                <a:latin typeface="Arial Rounded MT Bold" panose="020F0704030504030204" pitchFamily="34" charset="0"/>
              </a:rPr>
              <a:t>&gt;&gt; SLIDE / DIAPOSITIVA </a:t>
            </a:r>
            <a:fld id="{3D463472-36BD-4CF6-B188-D29D9C6DE56C}" type="slidenum">
              <a:rPr lang="en-US" sz="1059" b="0">
                <a:solidFill>
                  <a:schemeClr val="tx1"/>
                </a:solidFill>
                <a:latin typeface="Arial Rounded MT Bold" panose="020F0704030504030204" pitchFamily="34" charset="0"/>
              </a:rPr>
              <a:pPr/>
              <a:t>6</a:t>
            </a:fld>
            <a:br>
              <a:rPr lang="en-US" sz="529" dirty="0">
                <a:solidFill>
                  <a:schemeClr val="bg1"/>
                </a:solidFill>
                <a:latin typeface="Verdana" panose="020B0604030504040204" pitchFamily="34" charset="0"/>
                <a:ea typeface="Verdana" panose="020B0604030504040204" pitchFamily="34" charset="0"/>
              </a:rPr>
            </a:br>
            <a:r>
              <a:rPr lang="en-US" sz="2824" dirty="0">
                <a:ea typeface="Verdana" panose="020B0604030504040204" pitchFamily="34" charset="0"/>
                <a:cs typeface="Calibri" panose="020F0502020204030204" pitchFamily="34" charset="0"/>
              </a:rPr>
              <a:t>Our Panelists</a:t>
            </a:r>
            <a:endParaRPr lang="en-US" sz="2118" dirty="0">
              <a:ea typeface="Verdana" panose="020B060403050404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a:xfrm>
            <a:off x="228600" y="936172"/>
            <a:ext cx="8806543" cy="5388428"/>
          </a:xfrm>
        </p:spPr>
        <p:txBody>
          <a:bodyPr>
            <a:noAutofit/>
          </a:bodyPr>
          <a:lstStyle/>
          <a:p>
            <a:r>
              <a:rPr lang="en-US" sz="1800" dirty="0">
                <a:solidFill>
                  <a:srgbClr val="000000"/>
                </a:solidFill>
              </a:rPr>
              <a:t>Paula McElwee, Director of Technical Assistance, IL-NET</a:t>
            </a:r>
          </a:p>
          <a:p>
            <a:r>
              <a:rPr lang="en-US" sz="1800" dirty="0">
                <a:solidFill>
                  <a:srgbClr val="000000"/>
                </a:solidFill>
              </a:rPr>
              <a:t>Sandra Breitengross Bitter, Director of Training, IL-NET</a:t>
            </a:r>
          </a:p>
          <a:p>
            <a:r>
              <a:rPr lang="en-US" sz="1800" dirty="0">
                <a:solidFill>
                  <a:srgbClr val="000000"/>
                </a:solidFill>
              </a:rPr>
              <a:t>Office of Independent Living Programs, Administration for Community Living Staff</a:t>
            </a:r>
          </a:p>
          <a:p>
            <a:pPr lvl="1"/>
            <a:r>
              <a:rPr lang="en-US" sz="1800" dirty="0">
                <a:solidFill>
                  <a:srgbClr val="000000"/>
                </a:solidFill>
              </a:rPr>
              <a:t>Erica McFadden</a:t>
            </a:r>
          </a:p>
          <a:p>
            <a:pPr lvl="1"/>
            <a:r>
              <a:rPr lang="en-US" sz="1800" dirty="0">
                <a:solidFill>
                  <a:srgbClr val="000000"/>
                </a:solidFill>
              </a:rPr>
              <a:t>Ed Ahern</a:t>
            </a:r>
          </a:p>
          <a:p>
            <a:pPr lvl="1"/>
            <a:r>
              <a:rPr lang="en-US" sz="1800" dirty="0">
                <a:solidFill>
                  <a:srgbClr val="000000"/>
                </a:solidFill>
              </a:rPr>
              <a:t>Jennifer Martin</a:t>
            </a:r>
          </a:p>
          <a:p>
            <a:pPr lvl="1"/>
            <a:r>
              <a:rPr lang="en-US" sz="1800" dirty="0">
                <a:solidFill>
                  <a:srgbClr val="000000"/>
                </a:solidFill>
              </a:rPr>
              <a:t>Peter Nye</a:t>
            </a:r>
            <a:endParaRPr lang="en-US" sz="800" b="1" dirty="0">
              <a:solidFill>
                <a:srgbClr val="C00000"/>
              </a:solidFill>
            </a:endParaRPr>
          </a:p>
          <a:p>
            <a:pPr marL="0" indent="0">
              <a:buNone/>
            </a:pPr>
            <a:r>
              <a:rPr lang="en-US" sz="2800" b="1" dirty="0" err="1">
                <a:solidFill>
                  <a:srgbClr val="C00000"/>
                </a:solidFill>
                <a:latin typeface="Calibri" panose="020F0502020204030204" pitchFamily="34" charset="0"/>
                <a:cs typeface="Calibri" panose="020F0502020204030204" pitchFamily="34" charset="0"/>
              </a:rPr>
              <a:t>Nuestros</a:t>
            </a:r>
            <a:r>
              <a:rPr lang="en-US" sz="2800" b="1" dirty="0">
                <a:solidFill>
                  <a:srgbClr val="C00000"/>
                </a:solidFill>
                <a:latin typeface="Calibri" panose="020F0502020204030204" pitchFamily="34" charset="0"/>
                <a:cs typeface="Calibri" panose="020F0502020204030204" pitchFamily="34" charset="0"/>
              </a:rPr>
              <a:t> </a:t>
            </a:r>
            <a:r>
              <a:rPr lang="en-US" sz="2800" b="1" dirty="0" err="1">
                <a:solidFill>
                  <a:srgbClr val="C00000"/>
                </a:solidFill>
                <a:latin typeface="Calibri" panose="020F0502020204030204" pitchFamily="34" charset="0"/>
                <a:cs typeface="Calibri" panose="020F0502020204030204" pitchFamily="34" charset="0"/>
              </a:rPr>
              <a:t>Panelistas</a:t>
            </a:r>
            <a:endParaRPr lang="en-US" sz="2800" b="1" dirty="0">
              <a:solidFill>
                <a:srgbClr val="000000"/>
              </a:solidFill>
              <a:latin typeface="Calibri" panose="020F0502020204030204" pitchFamily="34" charset="0"/>
              <a:cs typeface="Calibri" panose="020F0502020204030204" pitchFamily="34" charset="0"/>
            </a:endParaRPr>
          </a:p>
          <a:p>
            <a:r>
              <a:rPr lang="en-US" sz="1800" dirty="0">
                <a:solidFill>
                  <a:srgbClr val="000000"/>
                </a:solidFill>
              </a:rPr>
              <a:t>Paula McElwee, </a:t>
            </a:r>
            <a:r>
              <a:rPr lang="en-US" sz="1800" dirty="0" err="1">
                <a:solidFill>
                  <a:srgbClr val="000000"/>
                </a:solidFill>
              </a:rPr>
              <a:t>Directora</a:t>
            </a:r>
            <a:r>
              <a:rPr lang="en-US" sz="1800" dirty="0">
                <a:solidFill>
                  <a:srgbClr val="000000"/>
                </a:solidFill>
              </a:rPr>
              <a:t> de </a:t>
            </a:r>
            <a:r>
              <a:rPr lang="en-US" sz="1800" dirty="0" err="1">
                <a:solidFill>
                  <a:srgbClr val="000000"/>
                </a:solidFill>
              </a:rPr>
              <a:t>Asistencia</a:t>
            </a:r>
            <a:r>
              <a:rPr lang="en-US" sz="1800" dirty="0">
                <a:solidFill>
                  <a:srgbClr val="000000"/>
                </a:solidFill>
              </a:rPr>
              <a:t> Técnica, IL-NET</a:t>
            </a:r>
          </a:p>
          <a:p>
            <a:r>
              <a:rPr lang="en-US" sz="1800" dirty="0">
                <a:solidFill>
                  <a:srgbClr val="000000"/>
                </a:solidFill>
              </a:rPr>
              <a:t>Sandra Breitengross Bitter, </a:t>
            </a:r>
            <a:r>
              <a:rPr lang="en-US" sz="1800" dirty="0" err="1">
                <a:solidFill>
                  <a:srgbClr val="000000"/>
                </a:solidFill>
              </a:rPr>
              <a:t>Directora</a:t>
            </a:r>
            <a:r>
              <a:rPr lang="en-US" sz="1800" dirty="0">
                <a:solidFill>
                  <a:srgbClr val="000000"/>
                </a:solidFill>
              </a:rPr>
              <a:t> de </a:t>
            </a:r>
            <a:r>
              <a:rPr lang="en-US" sz="1800" dirty="0" err="1">
                <a:solidFill>
                  <a:srgbClr val="000000"/>
                </a:solidFill>
              </a:rPr>
              <a:t>Capacitación</a:t>
            </a:r>
            <a:r>
              <a:rPr lang="en-US" sz="1800" dirty="0">
                <a:solidFill>
                  <a:srgbClr val="000000"/>
                </a:solidFill>
              </a:rPr>
              <a:t>, IL-NET</a:t>
            </a:r>
          </a:p>
          <a:p>
            <a:r>
              <a:rPr lang="en-US" sz="1800" dirty="0" err="1">
                <a:solidFill>
                  <a:srgbClr val="000000"/>
                </a:solidFill>
              </a:rPr>
              <a:t>Oficina</a:t>
            </a:r>
            <a:r>
              <a:rPr lang="en-US" sz="1800" dirty="0">
                <a:solidFill>
                  <a:srgbClr val="000000"/>
                </a:solidFill>
              </a:rPr>
              <a:t> de </a:t>
            </a:r>
            <a:r>
              <a:rPr lang="en-US" sz="1800" dirty="0" err="1">
                <a:solidFill>
                  <a:srgbClr val="000000"/>
                </a:solidFill>
              </a:rPr>
              <a:t>Programas</a:t>
            </a:r>
            <a:r>
              <a:rPr lang="en-US" sz="1800" dirty="0">
                <a:solidFill>
                  <a:srgbClr val="000000"/>
                </a:solidFill>
              </a:rPr>
              <a:t> de Vida Independiente, </a:t>
            </a:r>
            <a:r>
              <a:rPr lang="en-US" sz="1800" dirty="0" err="1">
                <a:solidFill>
                  <a:srgbClr val="000000"/>
                </a:solidFill>
              </a:rPr>
              <a:t>Administración</a:t>
            </a:r>
            <a:r>
              <a:rPr lang="en-US" sz="1800" dirty="0">
                <a:solidFill>
                  <a:srgbClr val="000000"/>
                </a:solidFill>
              </a:rPr>
              <a:t> para </a:t>
            </a:r>
            <a:r>
              <a:rPr lang="en-US" sz="1800" dirty="0" err="1">
                <a:solidFill>
                  <a:srgbClr val="000000"/>
                </a:solidFill>
              </a:rPr>
              <a:t>el</a:t>
            </a:r>
            <a:r>
              <a:rPr lang="en-US" sz="1800" dirty="0">
                <a:solidFill>
                  <a:srgbClr val="000000"/>
                </a:solidFill>
              </a:rPr>
              <a:t> Personal de Vida </a:t>
            </a:r>
            <a:r>
              <a:rPr lang="en-US" sz="1800" dirty="0" err="1">
                <a:solidFill>
                  <a:srgbClr val="000000"/>
                </a:solidFill>
              </a:rPr>
              <a:t>Comunitaria</a:t>
            </a:r>
            <a:endParaRPr lang="en-US" sz="1800" dirty="0">
              <a:solidFill>
                <a:srgbClr val="000000"/>
              </a:solidFill>
            </a:endParaRPr>
          </a:p>
          <a:p>
            <a:pPr lvl="1"/>
            <a:r>
              <a:rPr lang="nn-NO" sz="1800" dirty="0">
                <a:solidFill>
                  <a:srgbClr val="000000"/>
                </a:solidFill>
              </a:rPr>
              <a:t>Erica McFadden</a:t>
            </a:r>
          </a:p>
          <a:p>
            <a:pPr lvl="1"/>
            <a:r>
              <a:rPr lang="nn-NO" sz="1800" dirty="0">
                <a:solidFill>
                  <a:srgbClr val="000000"/>
                </a:solidFill>
              </a:rPr>
              <a:t>Ed Ahern</a:t>
            </a:r>
          </a:p>
          <a:p>
            <a:pPr lvl="1"/>
            <a:r>
              <a:rPr lang="nn-NO" sz="1800" dirty="0">
                <a:solidFill>
                  <a:srgbClr val="000000"/>
                </a:solidFill>
              </a:rPr>
              <a:t>Jennifer Martin</a:t>
            </a:r>
          </a:p>
          <a:p>
            <a:pPr lvl="1"/>
            <a:r>
              <a:rPr lang="nn-NO" sz="1800" dirty="0">
                <a:solidFill>
                  <a:srgbClr val="000000"/>
                </a:solidFill>
              </a:rPr>
              <a:t>Peter Nye</a:t>
            </a:r>
          </a:p>
          <a:p>
            <a:pPr marL="0" indent="0">
              <a:buNone/>
            </a:pPr>
            <a:endParaRPr lang="en-US" sz="1677" dirty="0">
              <a:solidFill>
                <a:srgbClr val="000000"/>
              </a:solidFill>
            </a:endParaRPr>
          </a:p>
          <a:p>
            <a:pPr algn="l">
              <a:buFont typeface="Arial" panose="020B0604020202020204" pitchFamily="34" charset="0"/>
              <a:buChar char="•"/>
            </a:pPr>
            <a:endParaRPr lang="en-US" sz="1677" dirty="0">
              <a:solidFill>
                <a:srgbClr val="000000"/>
              </a:solidFill>
            </a:endParaRPr>
          </a:p>
          <a:p>
            <a:pPr algn="l">
              <a:buFont typeface="Arial" panose="020B0604020202020204" pitchFamily="34" charset="0"/>
              <a:buChar char="•"/>
            </a:pPr>
            <a:endParaRPr lang="en-US" sz="1677" dirty="0">
              <a:solidFill>
                <a:srgbClr val="000000"/>
              </a:solidFill>
            </a:endParaRPr>
          </a:p>
          <a:p>
            <a:pPr marL="403433" indent="-403433">
              <a:buFont typeface="+mj-lt"/>
              <a:buAutoNum type="arabicPeriod"/>
            </a:pPr>
            <a:endParaRPr lang="en-US" sz="1677" dirty="0"/>
          </a:p>
        </p:txBody>
      </p:sp>
      <p:sp>
        <p:nvSpPr>
          <p:cNvPr id="4" name="Slide Number Placeholder 3">
            <a:extLst>
              <a:ext uri="{FF2B5EF4-FFF2-40B4-BE49-F238E27FC236}">
                <a16:creationId xmlns:a16="http://schemas.microsoft.com/office/drawing/2014/main" id="{BE3AE675-C332-9416-A9AA-59FCBAA9330F}"/>
              </a:ext>
            </a:extLst>
          </p:cNvPr>
          <p:cNvSpPr>
            <a:spLocks noGrp="1"/>
          </p:cNvSpPr>
          <p:nvPr>
            <p:ph type="sldNum" sz="quarter" idx="10"/>
          </p:nvPr>
        </p:nvSpPr>
        <p:spPr/>
        <p:txBody>
          <a:bodyPr/>
          <a:lstStyle/>
          <a:p>
            <a:pPr>
              <a:defRPr/>
            </a:pPr>
            <a:fld id="{F2DF5F09-D78D-44DB-A338-E90D23C46220}" type="slidenum">
              <a:rPr lang="en-US" smtClean="0"/>
              <a:t>6</a:t>
            </a:fld>
            <a:endParaRPr lang="en-US" dirty="0"/>
          </a:p>
        </p:txBody>
      </p:sp>
    </p:spTree>
    <p:extLst>
      <p:ext uri="{BB962C8B-B14F-4D97-AF65-F5344CB8AC3E}">
        <p14:creationId xmlns:p14="http://schemas.microsoft.com/office/powerpoint/2010/main" val="3130621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78AA449-7D36-2778-7D27-E93B66529D1E}"/>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F2DF5F09-D78D-44DB-A338-E90D23C46220}" type="slidenum">
              <a:rPr lang="en-US" smtClean="0"/>
              <a:t>7</a:t>
            </a:fld>
            <a:endParaRPr lang="en-US" dirty="0"/>
          </a:p>
        </p:txBody>
      </p:sp>
      <p:sp>
        <p:nvSpPr>
          <p:cNvPr id="4" name="Title 3">
            <a:extLst>
              <a:ext uri="{FF2B5EF4-FFF2-40B4-BE49-F238E27FC236}">
                <a16:creationId xmlns:a16="http://schemas.microsoft.com/office/drawing/2014/main" id="{DF461274-1CDE-E92F-58AB-507769816BED}"/>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&gt;&gt; SLIDE / </a:t>
            </a:r>
            <a:r>
              <a:rPr kumimoji="0" lang="en-US" sz="800" b="1" i="0" u="none" strike="noStrike" kern="0" cap="none" spc="0" normalizeH="0" baseline="0" noProof="0" dirty="0" err="1">
                <a:ln>
                  <a:noFill/>
                </a:ln>
                <a:solidFill>
                  <a:srgbClr val="333399"/>
                </a:solidFill>
                <a:effectLst/>
                <a:uLnTx/>
                <a:uFillTx/>
                <a:latin typeface="Calibri" panose="020F0502020204030204" pitchFamily="34" charset="0"/>
                <a:ea typeface="+mj-ea"/>
                <a:cs typeface="+mj-cs"/>
              </a:rPr>
              <a:t>DIAPOSITIVA</a:t>
            </a: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fld id="{3237BBCE-C91D-44DD-A963-9A7C49A82A1D}" type="slidenum">
              <a:rPr kumimoji="0" lang="en-US" sz="800" b="1" i="0" u="none" strike="noStrike" kern="0" cap="none" spc="0" normalizeH="0" baseline="0" noProof="0" smtClean="0">
                <a:ln>
                  <a:noFill/>
                </a:ln>
                <a:solidFill>
                  <a:srgbClr val="333399"/>
                </a:solidFill>
                <a:effectLst/>
                <a:uLnTx/>
                <a:uFillTx/>
                <a:latin typeface="Calibri" panose="020F0502020204030204" pitchFamily="34" charset="0"/>
                <a:ea typeface="+mj-ea"/>
                <a:cs typeface="+mj-cs"/>
              </a:rPr>
              <a:pPr marL="0" marR="0" lvl="0" indent="0" algn="l" defTabSz="914400" rtl="0" eaLnBrk="0" fontAlgn="base" latinLnBrk="0" hangingPunct="0">
                <a:lnSpc>
                  <a:spcPct val="100000"/>
                </a:lnSpc>
                <a:spcBef>
                  <a:spcPct val="0"/>
                </a:spcBef>
                <a:spcAft>
                  <a:spcPct val="0"/>
                </a:spcAft>
                <a:buClrTx/>
                <a:buSzTx/>
                <a:buFontTx/>
                <a:buNone/>
                <a:tabLst/>
                <a:defRPr/>
              </a:pPr>
              <a:t>7</a:t>
            </a:fld>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b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br>
            <a:r>
              <a:rPr lang="en-US" dirty="0"/>
              <a:t>What is a </a:t>
            </a:r>
            <a:r>
              <a:rPr lang="en-US" dirty="0" err="1"/>
              <a:t>SPIL</a:t>
            </a:r>
            <a:r>
              <a:rPr lang="en-US" dirty="0"/>
              <a:t>?</a:t>
            </a:r>
          </a:p>
        </p:txBody>
      </p:sp>
      <p:sp>
        <p:nvSpPr>
          <p:cNvPr id="2" name="Content Placeholder 1">
            <a:extLst>
              <a:ext uri="{FF2B5EF4-FFF2-40B4-BE49-F238E27FC236}">
                <a16:creationId xmlns:a16="http://schemas.microsoft.com/office/drawing/2014/main" id="{B2EC0214-25DC-9DEF-2AC6-6926ADB982FA}"/>
              </a:ext>
            </a:extLst>
          </p:cNvPr>
          <p:cNvSpPr>
            <a:spLocks noGrp="1"/>
          </p:cNvSpPr>
          <p:nvPr>
            <p:ph idx="1"/>
          </p:nvPr>
        </p:nvSpPr>
        <p:spPr/>
        <p:txBody>
          <a:bodyPr/>
          <a:lstStyle/>
          <a:p>
            <a:pPr>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To be eligible to receive Part B and Part C funding, a state needs to submit and receive approval by ACL/OILP of a three-year State Plan for Independent Living (SPIL).</a:t>
            </a:r>
          </a:p>
          <a:p>
            <a:pPr>
              <a:lnSpc>
                <a:spcPct val="107000"/>
              </a:lnSpc>
              <a:spcBef>
                <a:spcPts val="0"/>
              </a:spcBef>
              <a:spcAft>
                <a:spcPts val="0"/>
              </a:spcAft>
            </a:pPr>
            <a:r>
              <a:rPr lang="en-US" sz="1800" dirty="0">
                <a:latin typeface="Calibri" panose="020F0502020204030204" pitchFamily="34" charset="0"/>
                <a:ea typeface="Times New Roman" panose="02020603050405020304" pitchFamily="18" charset="0"/>
                <a:cs typeface="Calibri" panose="020F0502020204030204" pitchFamily="34" charset="0"/>
              </a:rPr>
              <a:t>T</a:t>
            </a:r>
            <a:r>
              <a:rPr lang="en-US" sz="1800" dirty="0">
                <a:effectLst/>
                <a:latin typeface="Calibri" panose="020F0502020204030204" pitchFamily="34" charset="0"/>
                <a:ea typeface="Times New Roman" panose="02020603050405020304" pitchFamily="18" charset="0"/>
                <a:cs typeface="Calibri" panose="020F0502020204030204" pitchFamily="34" charset="0"/>
              </a:rPr>
              <a:t>he SPIL should serve as a blueprint for the funding, goals, and activities </a:t>
            </a:r>
            <a:r>
              <a:rPr lang="en-US" sz="1800" dirty="0">
                <a:latin typeface="Calibri" panose="020F0502020204030204" pitchFamily="34" charset="0"/>
                <a:ea typeface="Times New Roman" panose="02020603050405020304" pitchFamily="18" charset="0"/>
                <a:cs typeface="Calibri" panose="020F0502020204030204" pitchFamily="34" charset="0"/>
              </a:rPr>
              <a:t>of the </a:t>
            </a:r>
            <a:r>
              <a:rPr lang="en-US" sz="1800" dirty="0">
                <a:effectLst/>
                <a:latin typeface="Calibri" panose="020F0502020204030204" pitchFamily="34" charset="0"/>
                <a:ea typeface="Times New Roman" panose="02020603050405020304" pitchFamily="18" charset="0"/>
                <a:cs typeface="Calibri" panose="020F0502020204030204" pitchFamily="34" charset="0"/>
              </a:rPr>
              <a:t>independent living network in the state.</a:t>
            </a:r>
          </a:p>
          <a:p>
            <a:pPr>
              <a:lnSpc>
                <a:spcPct val="107000"/>
              </a:lnSpc>
              <a:spcBef>
                <a:spcPts val="0"/>
              </a:spcBef>
              <a:spcAft>
                <a:spcPts val="0"/>
              </a:spcAft>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Bef>
                <a:spcPts val="0"/>
              </a:spcBef>
              <a:spcAft>
                <a:spcPts val="0"/>
              </a:spcAft>
              <a:buNone/>
            </a:pPr>
            <a:r>
              <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a:t>
            </a:r>
            <a:r>
              <a:rPr lang="en-US" sz="2800" b="1" dirty="0" err="1">
                <a:solidFill>
                  <a:srgbClr val="C00000"/>
                </a:solidFill>
                <a:latin typeface="Calibri" panose="020F0502020204030204" pitchFamily="34" charset="0"/>
                <a:ea typeface="Calibri" panose="020F0502020204030204" pitchFamily="34" charset="0"/>
                <a:cs typeface="Calibri" panose="020F0502020204030204" pitchFamily="34" charset="0"/>
              </a:rPr>
              <a:t>Qué</a:t>
            </a:r>
            <a:r>
              <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 es un </a:t>
            </a:r>
            <a:r>
              <a:rPr lang="en-US" sz="2800" b="1" dirty="0" err="1">
                <a:solidFill>
                  <a:srgbClr val="C00000"/>
                </a:solidFill>
                <a:latin typeface="Calibri" panose="020F0502020204030204" pitchFamily="34" charset="0"/>
                <a:ea typeface="Calibri" panose="020F0502020204030204" pitchFamily="34" charset="0"/>
                <a:cs typeface="Calibri" panose="020F0502020204030204" pitchFamily="34" charset="0"/>
              </a:rPr>
              <a:t>SPIL</a:t>
            </a:r>
            <a:r>
              <a:rPr lang="en-US" sz="2800" b="1" dirty="0">
                <a:solidFill>
                  <a:srgbClr val="C00000"/>
                </a:solidFill>
                <a:latin typeface="Calibri" panose="020F0502020204030204" pitchFamily="34" charset="0"/>
                <a:ea typeface="Calibri" panose="020F0502020204030204" pitchFamily="34" charset="0"/>
                <a:cs typeface="Calibri" panose="020F0502020204030204" pitchFamily="34" charset="0"/>
              </a:rPr>
              <a:t>?</a:t>
            </a:r>
          </a:p>
          <a:p>
            <a:pPr>
              <a:lnSpc>
                <a:spcPct val="107000"/>
              </a:lnSpc>
              <a:spcBef>
                <a:spcPts val="0"/>
              </a:spcBef>
              <a:spcAft>
                <a:spcPts val="0"/>
              </a:spcAft>
            </a:pPr>
            <a:r>
              <a:rPr lang="es-ES" sz="1800" dirty="0">
                <a:latin typeface="Calibri" panose="020F0502020204030204" pitchFamily="34" charset="0"/>
                <a:ea typeface="Calibri" panose="020F0502020204030204" pitchFamily="34" charset="0"/>
                <a:cs typeface="Calibri" panose="020F0502020204030204" pitchFamily="34" charset="0"/>
              </a:rPr>
              <a:t>Para ser elegible para recibir fondos de la Parte B y la Parte C, un estado debe presentar y recibir la aprobación de </a:t>
            </a:r>
            <a:r>
              <a:rPr lang="es-ES" sz="1800" dirty="0" err="1">
                <a:latin typeface="Calibri" panose="020F0502020204030204" pitchFamily="34" charset="0"/>
                <a:ea typeface="Calibri" panose="020F0502020204030204" pitchFamily="34" charset="0"/>
                <a:cs typeface="Calibri" panose="020F0502020204030204" pitchFamily="34" charset="0"/>
              </a:rPr>
              <a:t>ACL</a:t>
            </a:r>
            <a:r>
              <a:rPr lang="es-ES" sz="1800" dirty="0">
                <a:latin typeface="Calibri" panose="020F0502020204030204" pitchFamily="34" charset="0"/>
                <a:ea typeface="Calibri" panose="020F0502020204030204" pitchFamily="34" charset="0"/>
                <a:cs typeface="Calibri" panose="020F0502020204030204" pitchFamily="34" charset="0"/>
              </a:rPr>
              <a:t>/</a:t>
            </a:r>
            <a:r>
              <a:rPr lang="es-ES" sz="1800" dirty="0" err="1">
                <a:latin typeface="Calibri" panose="020F0502020204030204" pitchFamily="34" charset="0"/>
                <a:ea typeface="Calibri" panose="020F0502020204030204" pitchFamily="34" charset="0"/>
                <a:cs typeface="Calibri" panose="020F0502020204030204" pitchFamily="34" charset="0"/>
              </a:rPr>
              <a:t>OILP</a:t>
            </a:r>
            <a:r>
              <a:rPr lang="es-ES" sz="1800" dirty="0">
                <a:latin typeface="Calibri" panose="020F0502020204030204" pitchFamily="34" charset="0"/>
                <a:ea typeface="Calibri" panose="020F0502020204030204" pitchFamily="34" charset="0"/>
                <a:cs typeface="Calibri" panose="020F0502020204030204" pitchFamily="34" charset="0"/>
              </a:rPr>
              <a:t> de un Plan Estatal para la Vida Independiente (</a:t>
            </a:r>
            <a:r>
              <a:rPr lang="es-ES" sz="1800" dirty="0" err="1">
                <a:latin typeface="Calibri" panose="020F0502020204030204" pitchFamily="34" charset="0"/>
                <a:ea typeface="Calibri" panose="020F0502020204030204" pitchFamily="34" charset="0"/>
                <a:cs typeface="Calibri" panose="020F0502020204030204" pitchFamily="34" charset="0"/>
              </a:rPr>
              <a:t>SPIL</a:t>
            </a:r>
            <a:r>
              <a:rPr lang="es-ES" sz="1800" dirty="0">
                <a:latin typeface="Calibri" panose="020F0502020204030204" pitchFamily="34" charset="0"/>
                <a:ea typeface="Calibri" panose="020F0502020204030204" pitchFamily="34" charset="0"/>
                <a:cs typeface="Calibri" panose="020F0502020204030204" pitchFamily="34" charset="0"/>
              </a:rPr>
              <a:t>, por sus siglas en inglés) de tres años.
El </a:t>
            </a:r>
            <a:r>
              <a:rPr lang="es-ES" sz="1800" dirty="0" err="1">
                <a:latin typeface="Calibri" panose="020F0502020204030204" pitchFamily="34" charset="0"/>
                <a:ea typeface="Calibri" panose="020F0502020204030204" pitchFamily="34" charset="0"/>
                <a:cs typeface="Calibri" panose="020F0502020204030204" pitchFamily="34" charset="0"/>
              </a:rPr>
              <a:t>SPIL</a:t>
            </a:r>
            <a:r>
              <a:rPr lang="es-ES" sz="1800" dirty="0">
                <a:latin typeface="Calibri" panose="020F0502020204030204" pitchFamily="34" charset="0"/>
                <a:ea typeface="Calibri" panose="020F0502020204030204" pitchFamily="34" charset="0"/>
                <a:cs typeface="Calibri" panose="020F0502020204030204" pitchFamily="34" charset="0"/>
              </a:rPr>
              <a:t> debe servir como modelo para el financiamiento, las metas y las actividades de la red de vida independiente en el estado.</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0279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78AA449-7D36-2778-7D27-E93B66529D1E}"/>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F2DF5F09-D78D-44DB-A338-E90D23C46220}" type="slidenum">
              <a:rPr lang="en-US" smtClean="0"/>
              <a:t>8</a:t>
            </a:fld>
            <a:endParaRPr lang="en-US" dirty="0"/>
          </a:p>
        </p:txBody>
      </p:sp>
      <p:sp>
        <p:nvSpPr>
          <p:cNvPr id="4" name="Title 3">
            <a:extLst>
              <a:ext uri="{FF2B5EF4-FFF2-40B4-BE49-F238E27FC236}">
                <a16:creationId xmlns:a16="http://schemas.microsoft.com/office/drawing/2014/main" id="{DF461274-1CDE-E92F-58AB-507769816BED}"/>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&gt;&gt; SLIDE / </a:t>
            </a:r>
            <a:r>
              <a:rPr kumimoji="0" lang="en-US" sz="800" b="1" i="0" u="none" strike="noStrike" kern="0" cap="none" spc="0" normalizeH="0" baseline="0" noProof="0" dirty="0" err="1">
                <a:ln>
                  <a:noFill/>
                </a:ln>
                <a:solidFill>
                  <a:srgbClr val="333399"/>
                </a:solidFill>
                <a:effectLst/>
                <a:uLnTx/>
                <a:uFillTx/>
                <a:latin typeface="Calibri" panose="020F0502020204030204" pitchFamily="34" charset="0"/>
                <a:ea typeface="+mj-ea"/>
                <a:cs typeface="+mj-cs"/>
              </a:rPr>
              <a:t>DIAPOSITIVA</a:t>
            </a: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fld id="{3237BBCE-C91D-44DD-A963-9A7C49A82A1D}" type="slidenum">
              <a:rPr kumimoji="0" lang="en-US" sz="800" b="1" i="0" u="none" strike="noStrike" kern="0" cap="none" spc="0" normalizeH="0" baseline="0" noProof="0" smtClean="0">
                <a:ln>
                  <a:noFill/>
                </a:ln>
                <a:solidFill>
                  <a:srgbClr val="333399"/>
                </a:solidFill>
                <a:effectLst/>
                <a:uLnTx/>
                <a:uFillTx/>
                <a:latin typeface="Calibri" panose="020F0502020204030204" pitchFamily="34" charset="0"/>
                <a:ea typeface="+mj-ea"/>
                <a:cs typeface="+mj-cs"/>
              </a:rPr>
              <a:pPr marL="0" marR="0" lvl="0" indent="0" algn="l" defTabSz="914400" rtl="0" eaLnBrk="0" fontAlgn="base" latinLnBrk="0" hangingPunct="0">
                <a:lnSpc>
                  <a:spcPct val="100000"/>
                </a:lnSpc>
                <a:spcBef>
                  <a:spcPct val="0"/>
                </a:spcBef>
                <a:spcAft>
                  <a:spcPct val="0"/>
                </a:spcAft>
                <a:buClrTx/>
                <a:buSzTx/>
                <a:buFontTx/>
                <a:buNone/>
                <a:tabLst/>
                <a:defRPr/>
              </a:pPr>
              <a:t>8</a:t>
            </a:fld>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b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br>
            <a:r>
              <a:rPr lang="en-US" dirty="0"/>
              <a:t>Who Develops The </a:t>
            </a:r>
            <a:r>
              <a:rPr lang="en-US" dirty="0" err="1"/>
              <a:t>SPIL</a:t>
            </a:r>
            <a:r>
              <a:rPr lang="en-US" dirty="0"/>
              <a:t>?</a:t>
            </a:r>
          </a:p>
        </p:txBody>
      </p:sp>
      <p:sp>
        <p:nvSpPr>
          <p:cNvPr id="2" name="Content Placeholder 1">
            <a:extLst>
              <a:ext uri="{FF2B5EF4-FFF2-40B4-BE49-F238E27FC236}">
                <a16:creationId xmlns:a16="http://schemas.microsoft.com/office/drawing/2014/main" id="{B2EC0214-25DC-9DEF-2AC6-6926ADB982FA}"/>
              </a:ext>
            </a:extLst>
          </p:cNvPr>
          <p:cNvSpPr>
            <a:spLocks noGrp="1"/>
          </p:cNvSpPr>
          <p:nvPr>
            <p:ph idx="1"/>
          </p:nvPr>
        </p:nvSpPr>
        <p:spPr/>
        <p:txBody>
          <a:bodyPr/>
          <a:lstStyle/>
          <a:p>
            <a:pPr marL="400050" lvl="1" indent="0">
              <a:lnSpc>
                <a:spcPct val="107000"/>
              </a:lnSpc>
              <a:spcBef>
                <a:spcPts val="0"/>
              </a:spcBef>
              <a:spcAft>
                <a:spcPts val="0"/>
              </a:spcAft>
              <a:buNone/>
            </a:pPr>
            <a:r>
              <a:rPr lang="en-US" sz="1800" dirty="0">
                <a:ea typeface="Calibri" panose="020F0502020204030204" pitchFamily="34" charset="0"/>
                <a:cs typeface="Times New Roman" panose="02020603050405020304" pitchFamily="18" charset="0"/>
              </a:rPr>
              <a:t>§ 1329.17 (d) The State plan must be</a:t>
            </a:r>
            <a:r>
              <a:rPr lang="en-US" sz="1800" b="1" dirty="0">
                <a:ea typeface="Calibri" panose="020F0502020204030204" pitchFamily="34" charset="0"/>
                <a:cs typeface="Times New Roman" panose="02020603050405020304" pitchFamily="18" charset="0"/>
              </a:rPr>
              <a:t> jointly</a:t>
            </a:r>
            <a:r>
              <a:rPr lang="en-US" sz="1800" dirty="0">
                <a:ea typeface="Calibri" panose="020F0502020204030204" pitchFamily="34" charset="0"/>
                <a:cs typeface="Times New Roman" panose="02020603050405020304" pitchFamily="18" charset="0"/>
              </a:rPr>
              <a:t>—</a:t>
            </a:r>
          </a:p>
          <a:p>
            <a:pPr lvl="1" indent="-342900">
              <a:lnSpc>
                <a:spcPct val="107000"/>
              </a:lnSpc>
              <a:spcBef>
                <a:spcPts val="0"/>
              </a:spcBef>
              <a:spcAft>
                <a:spcPts val="0"/>
              </a:spcAft>
              <a:buAutoNum type="arabicParenBoth"/>
            </a:pPr>
            <a:r>
              <a:rPr lang="en-US" sz="1800" dirty="0">
                <a:ea typeface="Calibri" panose="020F0502020204030204" pitchFamily="34" charset="0"/>
                <a:cs typeface="Times New Roman" panose="02020603050405020304" pitchFamily="18" charset="0"/>
              </a:rPr>
              <a:t>Developed by the </a:t>
            </a:r>
            <a:r>
              <a:rPr lang="en-US" sz="1800" b="1" i="1" dirty="0">
                <a:ea typeface="Calibri" panose="020F0502020204030204" pitchFamily="34" charset="0"/>
                <a:cs typeface="Times New Roman" panose="02020603050405020304" pitchFamily="18" charset="0"/>
              </a:rPr>
              <a:t>chairperson of the SILC</a:t>
            </a:r>
            <a:r>
              <a:rPr lang="en-US" sz="1800" dirty="0">
                <a:ea typeface="Calibri" panose="020F0502020204030204" pitchFamily="34" charset="0"/>
                <a:cs typeface="Times New Roman" panose="02020603050405020304" pitchFamily="18" charset="0"/>
              </a:rPr>
              <a:t>, and the </a:t>
            </a:r>
            <a:r>
              <a:rPr lang="en-US" sz="1800" b="1" i="1" dirty="0">
                <a:ea typeface="Calibri" panose="020F0502020204030204" pitchFamily="34" charset="0"/>
                <a:cs typeface="Times New Roman" panose="02020603050405020304" pitchFamily="18" charset="0"/>
              </a:rPr>
              <a:t>directors of the CILs</a:t>
            </a:r>
            <a:r>
              <a:rPr lang="en-US" sz="1800" dirty="0">
                <a:ea typeface="Calibri" panose="020F0502020204030204" pitchFamily="34" charset="0"/>
                <a:cs typeface="Times New Roman" panose="02020603050405020304" pitchFamily="18" charset="0"/>
              </a:rPr>
              <a:t>, </a:t>
            </a:r>
            <a:r>
              <a:rPr lang="en-US" sz="1800" b="1" u="sng" dirty="0">
                <a:ea typeface="Calibri" panose="020F0502020204030204" pitchFamily="34" charset="0"/>
                <a:cs typeface="Times New Roman" panose="02020603050405020304" pitchFamily="18" charset="0"/>
              </a:rPr>
              <a:t>after receiving public input from individuals with disabilities and other stakeholders throughout the State</a:t>
            </a:r>
            <a:r>
              <a:rPr lang="en-US" sz="1800" dirty="0">
                <a:ea typeface="Calibri" panose="020F0502020204030204" pitchFamily="34" charset="0"/>
                <a:cs typeface="Times New Roman" panose="02020603050405020304" pitchFamily="18" charset="0"/>
              </a:rPr>
              <a:t>; and</a:t>
            </a:r>
          </a:p>
          <a:p>
            <a:pPr marL="0" indent="0">
              <a:lnSpc>
                <a:spcPct val="107000"/>
              </a:lnSpc>
              <a:spcBef>
                <a:spcPts val="0"/>
              </a:spcBef>
              <a:spcAft>
                <a:spcPts val="0"/>
              </a:spcAft>
              <a:buNone/>
            </a:pPr>
            <a:endParaRPr lang="en-US" sz="2000" dirty="0">
              <a:ea typeface="Calibri" panose="020F0502020204030204" pitchFamily="34" charset="0"/>
              <a:cs typeface="Times New Roman" panose="02020603050405020304" pitchFamily="18" charset="0"/>
            </a:endParaRPr>
          </a:p>
          <a:p>
            <a:pPr marL="0" lvl="1" indent="0">
              <a:lnSpc>
                <a:spcPct val="107000"/>
              </a:lnSpc>
              <a:spcBef>
                <a:spcPts val="0"/>
              </a:spcBef>
              <a:spcAft>
                <a:spcPts val="0"/>
              </a:spcAft>
              <a:buNone/>
            </a:pPr>
            <a:r>
              <a:rPr lang="en-US" sz="2800" b="1" dirty="0">
                <a:solidFill>
                  <a:srgbClr val="C00000"/>
                </a:solidFill>
                <a:latin typeface="Calibri" panose="020F0502020204030204" pitchFamily="34" charset="0"/>
                <a:cs typeface="Calibri" panose="020F0502020204030204" pitchFamily="34" charset="0"/>
              </a:rPr>
              <a:t>¿</a:t>
            </a:r>
            <a:r>
              <a:rPr lang="en-US" sz="2800" b="1" dirty="0" err="1">
                <a:solidFill>
                  <a:srgbClr val="C00000"/>
                </a:solidFill>
                <a:latin typeface="Calibri" panose="020F0502020204030204" pitchFamily="34" charset="0"/>
                <a:cs typeface="Calibri" panose="020F0502020204030204" pitchFamily="34" charset="0"/>
              </a:rPr>
              <a:t>Quién</a:t>
            </a:r>
            <a:r>
              <a:rPr lang="en-US" sz="2800" b="1" dirty="0">
                <a:solidFill>
                  <a:srgbClr val="C00000"/>
                </a:solidFill>
                <a:latin typeface="Calibri" panose="020F0502020204030204" pitchFamily="34" charset="0"/>
                <a:cs typeface="Calibri" panose="020F0502020204030204" pitchFamily="34" charset="0"/>
              </a:rPr>
              <a:t> </a:t>
            </a:r>
            <a:r>
              <a:rPr lang="en-US" sz="2800" b="1" dirty="0" err="1">
                <a:solidFill>
                  <a:srgbClr val="C00000"/>
                </a:solidFill>
                <a:latin typeface="Calibri" panose="020F0502020204030204" pitchFamily="34" charset="0"/>
                <a:cs typeface="Calibri" panose="020F0502020204030204" pitchFamily="34" charset="0"/>
              </a:rPr>
              <a:t>Desarrolla</a:t>
            </a:r>
            <a:r>
              <a:rPr lang="en-US" sz="2800" b="1" dirty="0">
                <a:solidFill>
                  <a:srgbClr val="C00000"/>
                </a:solidFill>
                <a:latin typeface="Calibri" panose="020F0502020204030204" pitchFamily="34" charset="0"/>
                <a:cs typeface="Calibri" panose="020F0502020204030204" pitchFamily="34" charset="0"/>
              </a:rPr>
              <a:t> </a:t>
            </a:r>
            <a:r>
              <a:rPr lang="en-US" sz="2800" b="1" dirty="0" err="1">
                <a:solidFill>
                  <a:srgbClr val="C00000"/>
                </a:solidFill>
                <a:latin typeface="Calibri" panose="020F0502020204030204" pitchFamily="34" charset="0"/>
                <a:cs typeface="Calibri" panose="020F0502020204030204" pitchFamily="34" charset="0"/>
              </a:rPr>
              <a:t>el</a:t>
            </a:r>
            <a:r>
              <a:rPr lang="en-US" sz="2800" b="1" dirty="0">
                <a:solidFill>
                  <a:srgbClr val="C00000"/>
                </a:solidFill>
                <a:latin typeface="Calibri" panose="020F0502020204030204" pitchFamily="34" charset="0"/>
                <a:cs typeface="Calibri" panose="020F0502020204030204" pitchFamily="34" charset="0"/>
              </a:rPr>
              <a:t> </a:t>
            </a:r>
            <a:r>
              <a:rPr lang="en-US" sz="2800" b="1" dirty="0" err="1">
                <a:solidFill>
                  <a:srgbClr val="C00000"/>
                </a:solidFill>
                <a:latin typeface="Calibri" panose="020F0502020204030204" pitchFamily="34" charset="0"/>
                <a:cs typeface="Calibri" panose="020F0502020204030204" pitchFamily="34" charset="0"/>
              </a:rPr>
              <a:t>SPIL</a:t>
            </a:r>
            <a:r>
              <a:rPr lang="en-US" sz="2800" b="1" dirty="0">
                <a:solidFill>
                  <a:srgbClr val="C00000"/>
                </a:solidFill>
                <a:latin typeface="Calibri" panose="020F0502020204030204" pitchFamily="34" charset="0"/>
                <a:cs typeface="Calibri" panose="020F0502020204030204" pitchFamily="34" charset="0"/>
              </a:rPr>
              <a:t>?</a:t>
            </a:r>
          </a:p>
          <a:p>
            <a:pPr marL="400050" lvl="1" indent="0">
              <a:lnSpc>
                <a:spcPct val="107000"/>
              </a:lnSpc>
              <a:spcBef>
                <a:spcPts val="0"/>
              </a:spcBef>
              <a:spcAft>
                <a:spcPts val="0"/>
              </a:spcAft>
              <a:buNone/>
            </a:pP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 1329.17 (d) El plan estatal debe ser </a:t>
            </a:r>
            <a:r>
              <a:rPr kumimoji="0" lang="es-ES" sz="1800" b="1" i="0"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conjuntamente</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
(1) Desarrollado por </a:t>
            </a:r>
            <a:r>
              <a:rPr kumimoji="0" lang="es-ES" sz="1800" b="1" i="1"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el presidente del </a:t>
            </a:r>
            <a:r>
              <a:rPr kumimoji="0" lang="es-ES" sz="1800" b="1" i="1" u="none" strike="noStrike" kern="0" cap="none" spc="0" normalizeH="0" baseline="0" noProof="0" dirty="0" err="1">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SILC</a:t>
            </a:r>
            <a:r>
              <a:rPr kumimoji="0" lang="es-ES" sz="1800" b="1" i="1"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 </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y los </a:t>
            </a:r>
            <a:r>
              <a:rPr kumimoji="0" lang="es-ES" sz="1800" b="1" i="1"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directores de los CIL</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 </a:t>
            </a:r>
            <a:r>
              <a:rPr kumimoji="0" lang="es-ES" sz="1800" b="1" i="0" u="sng"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después de recibir comentarios del público de personas con discapacidades y otras partes interesadas en todo el estado</a:t>
            </a:r>
            <a:r>
              <a:rPr kumimoji="0" lang="es-ES" sz="1800" b="0" i="0" u="none" strike="noStrike" kern="0" cap="none" spc="0" normalizeH="0" baseline="0" noProof="0" dirty="0">
                <a:ln>
                  <a:noFill/>
                </a:ln>
                <a:solidFill>
                  <a:srgbClr val="000000"/>
                </a:solidFill>
                <a:effectLst/>
                <a:uLnTx/>
                <a:uFillTx/>
                <a:latin typeface="Calibri Light" panose="020F0302020204030204" pitchFamily="34" charset="0"/>
                <a:ea typeface="Calibri" panose="020F0502020204030204" pitchFamily="34" charset="0"/>
                <a:cs typeface="Times New Roman" panose="02020603050405020304" pitchFamily="18" charset="0"/>
              </a:rPr>
              <a:t>; y</a:t>
            </a: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8145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78AA449-7D36-2778-7D27-E93B66529D1E}"/>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F2DF5F09-D78D-44DB-A338-E90D23C46220}" type="slidenum">
              <a:rPr lang="en-US" smtClean="0"/>
              <a:t>9</a:t>
            </a:fld>
            <a:endParaRPr lang="en-US" dirty="0"/>
          </a:p>
        </p:txBody>
      </p:sp>
      <p:sp>
        <p:nvSpPr>
          <p:cNvPr id="4" name="Title 3">
            <a:extLst>
              <a:ext uri="{FF2B5EF4-FFF2-40B4-BE49-F238E27FC236}">
                <a16:creationId xmlns:a16="http://schemas.microsoft.com/office/drawing/2014/main" id="{DF461274-1CDE-E92F-58AB-507769816BED}"/>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&gt;&gt; SLIDE / </a:t>
            </a:r>
            <a:r>
              <a:rPr kumimoji="0" lang="en-US" sz="800" b="1" i="0" u="none" strike="noStrike" kern="0" cap="none" spc="0" normalizeH="0" baseline="0" noProof="0" dirty="0" err="1">
                <a:ln>
                  <a:noFill/>
                </a:ln>
                <a:solidFill>
                  <a:srgbClr val="333399"/>
                </a:solidFill>
                <a:effectLst/>
                <a:uLnTx/>
                <a:uFillTx/>
                <a:latin typeface="Calibri" panose="020F0502020204030204" pitchFamily="34" charset="0"/>
                <a:ea typeface="+mj-ea"/>
                <a:cs typeface="+mj-cs"/>
              </a:rPr>
              <a:t>DIAPOSITIVA</a:t>
            </a:r>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fld id="{3237BBCE-C91D-44DD-A963-9A7C49A82A1D}" type="slidenum">
              <a:rPr kumimoji="0" lang="en-US" sz="800" b="1" i="0" u="none" strike="noStrike" kern="0" cap="none" spc="0" normalizeH="0" baseline="0" noProof="0" smtClean="0">
                <a:ln>
                  <a:noFill/>
                </a:ln>
                <a:solidFill>
                  <a:srgbClr val="333399"/>
                </a:solidFill>
                <a:effectLst/>
                <a:uLnTx/>
                <a:uFillTx/>
                <a:latin typeface="Calibri" panose="020F0502020204030204" pitchFamily="34" charset="0"/>
                <a:ea typeface="+mj-ea"/>
                <a:cs typeface="+mj-cs"/>
              </a:rPr>
              <a:pPr marL="0" marR="0" lvl="0" indent="0" algn="l" defTabSz="914400" rtl="0" eaLnBrk="0" fontAlgn="base" latinLnBrk="0" hangingPunct="0">
                <a:lnSpc>
                  <a:spcPct val="100000"/>
                </a:lnSpc>
                <a:spcBef>
                  <a:spcPct val="0"/>
                </a:spcBef>
                <a:spcAft>
                  <a:spcPct val="0"/>
                </a:spcAft>
                <a:buClrTx/>
                <a:buSzTx/>
                <a:buFontTx/>
                <a:buNone/>
                <a:tabLst/>
                <a:defRPr/>
              </a:pPr>
              <a:t>9</a:t>
            </a:fld>
            <a: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t> </a:t>
            </a:r>
            <a:br>
              <a:rPr kumimoji="0" lang="en-US" sz="800" b="1" i="0" u="none" strike="noStrike" kern="0" cap="none" spc="0" normalizeH="0" baseline="0" noProof="0" dirty="0">
                <a:ln>
                  <a:noFill/>
                </a:ln>
                <a:solidFill>
                  <a:srgbClr val="333399"/>
                </a:solidFill>
                <a:effectLst/>
                <a:uLnTx/>
                <a:uFillTx/>
                <a:latin typeface="Calibri" panose="020F0502020204030204" pitchFamily="34" charset="0"/>
                <a:ea typeface="+mj-ea"/>
                <a:cs typeface="+mj-cs"/>
              </a:rPr>
            </a:br>
            <a:r>
              <a:rPr lang="en-US" dirty="0"/>
              <a:t>Who Signs the </a:t>
            </a:r>
            <a:r>
              <a:rPr lang="en-US" dirty="0" err="1"/>
              <a:t>SPIL</a:t>
            </a:r>
            <a:r>
              <a:rPr lang="en-US" dirty="0"/>
              <a:t>?</a:t>
            </a:r>
            <a:br>
              <a:rPr lang="en-US" dirty="0"/>
            </a:br>
            <a:endParaRPr lang="en-US" dirty="0"/>
          </a:p>
        </p:txBody>
      </p:sp>
      <p:sp>
        <p:nvSpPr>
          <p:cNvPr id="2" name="Content Placeholder 1">
            <a:extLst>
              <a:ext uri="{FF2B5EF4-FFF2-40B4-BE49-F238E27FC236}">
                <a16:creationId xmlns:a16="http://schemas.microsoft.com/office/drawing/2014/main" id="{B2EC0214-25DC-9DEF-2AC6-6926ADB982FA}"/>
              </a:ext>
            </a:extLst>
          </p:cNvPr>
          <p:cNvSpPr>
            <a:spLocks noGrp="1"/>
          </p:cNvSpPr>
          <p:nvPr>
            <p:ph idx="1"/>
          </p:nvPr>
        </p:nvSpPr>
        <p:spPr/>
        <p:txBody>
          <a:bodyPr/>
          <a:lstStyle/>
          <a:p>
            <a:pPr>
              <a:lnSpc>
                <a:spcPct val="107000"/>
              </a:lnSpc>
              <a:spcBef>
                <a:spcPts val="0"/>
              </a:spcBef>
              <a:spcAft>
                <a:spcPts val="0"/>
              </a:spcAft>
            </a:pPr>
            <a:r>
              <a:rPr lang="en-US" sz="2000" dirty="0">
                <a:ea typeface="Calibri" panose="020F0502020204030204" pitchFamily="34" charset="0"/>
                <a:cs typeface="Times New Roman" panose="02020603050405020304" pitchFamily="18" charset="0"/>
              </a:rPr>
              <a:t>Chairperson of the </a:t>
            </a:r>
            <a:r>
              <a:rPr lang="en-US" sz="2000" b="1" dirty="0">
                <a:ea typeface="Calibri" panose="020F0502020204030204" pitchFamily="34" charset="0"/>
                <a:cs typeface="Times New Roman" panose="02020603050405020304" pitchFamily="18" charset="0"/>
              </a:rPr>
              <a:t>SILC</a:t>
            </a:r>
            <a:r>
              <a:rPr lang="en-US" sz="2000" dirty="0">
                <a:ea typeface="Calibri" panose="020F0502020204030204" pitchFamily="34" charset="0"/>
                <a:cs typeface="Times New Roman" panose="02020603050405020304" pitchFamily="18" charset="0"/>
              </a:rPr>
              <a:t>, acting on behalf of and at the direction of the SILC;</a:t>
            </a:r>
          </a:p>
          <a:p>
            <a:pPr>
              <a:lnSpc>
                <a:spcPct val="107000"/>
              </a:lnSpc>
              <a:spcBef>
                <a:spcPts val="0"/>
              </a:spcBef>
              <a:spcAft>
                <a:spcPts val="0"/>
              </a:spcAft>
            </a:pPr>
            <a:r>
              <a:rPr lang="en-US" sz="2000" dirty="0">
                <a:cs typeface="Times New Roman" panose="02020603050405020304" pitchFamily="18" charset="0"/>
              </a:rPr>
              <a:t>The director of the </a:t>
            </a:r>
            <a:r>
              <a:rPr lang="en-US" sz="2000" b="1" dirty="0" err="1"/>
              <a:t>DSE</a:t>
            </a:r>
            <a:r>
              <a:rPr lang="en-US" sz="2000" dirty="0"/>
              <a:t> (signifying agreement to execute the responsibilities of the </a:t>
            </a:r>
            <a:r>
              <a:rPr lang="en-US" sz="2000" dirty="0" err="1"/>
              <a:t>DSE</a:t>
            </a:r>
            <a:r>
              <a:rPr lang="en-US" sz="2000" dirty="0"/>
              <a:t>); and </a:t>
            </a:r>
          </a:p>
          <a:p>
            <a:pPr>
              <a:lnSpc>
                <a:spcPct val="107000"/>
              </a:lnSpc>
              <a:spcBef>
                <a:spcPts val="0"/>
              </a:spcBef>
              <a:spcAft>
                <a:spcPts val="0"/>
              </a:spcAft>
            </a:pPr>
            <a:r>
              <a:rPr lang="en-US" sz="2000" dirty="0">
                <a:cs typeface="Times New Roman" panose="02020603050405020304" pitchFamily="18" charset="0"/>
              </a:rPr>
              <a:t>Not less than 51 percent of the directors of the </a:t>
            </a:r>
            <a:r>
              <a:rPr lang="en-US" sz="2000" b="1" dirty="0">
                <a:cs typeface="Times New Roman" panose="02020603050405020304" pitchFamily="18" charset="0"/>
              </a:rPr>
              <a:t>CILs </a:t>
            </a:r>
            <a:r>
              <a:rPr lang="en-US" sz="2000" dirty="0">
                <a:cs typeface="Times New Roman" panose="02020603050405020304" pitchFamily="18" charset="0"/>
              </a:rPr>
              <a:t>in the State. </a:t>
            </a:r>
          </a:p>
          <a:p>
            <a:pPr>
              <a:lnSpc>
                <a:spcPct val="107000"/>
              </a:lnSpc>
              <a:spcBef>
                <a:spcPts val="0"/>
              </a:spcBef>
              <a:spcAft>
                <a:spcPts val="0"/>
              </a:spcAft>
            </a:pPr>
            <a:endParaRPr lang="en-US" sz="2000" dirty="0">
              <a:effectLst/>
              <a:ea typeface="Calibri" panose="020F0502020204030204" pitchFamily="34" charset="0"/>
              <a:cs typeface="Times New Roman" panose="02020603050405020304" pitchFamily="18" charset="0"/>
            </a:endParaRPr>
          </a:p>
          <a:p>
            <a:pPr marL="0" indent="0">
              <a:buNone/>
            </a:pPr>
            <a:r>
              <a:rPr lang="en-US" sz="2800" b="1" dirty="0">
                <a:solidFill>
                  <a:srgbClr val="C00000"/>
                </a:solidFill>
                <a:latin typeface="Calibri" panose="020F0502020204030204" pitchFamily="34" charset="0"/>
                <a:ea typeface="+mj-ea"/>
                <a:cs typeface="+mj-cs"/>
              </a:rPr>
              <a:t>¿</a:t>
            </a:r>
            <a:r>
              <a:rPr lang="en-US" sz="2800" b="1" dirty="0" err="1">
                <a:solidFill>
                  <a:srgbClr val="C00000"/>
                </a:solidFill>
                <a:latin typeface="Calibri" panose="020F0502020204030204" pitchFamily="34" charset="0"/>
                <a:ea typeface="+mj-ea"/>
                <a:cs typeface="+mj-cs"/>
              </a:rPr>
              <a:t>Quién</a:t>
            </a:r>
            <a:r>
              <a:rPr lang="en-US" sz="2800" b="1" dirty="0">
                <a:solidFill>
                  <a:srgbClr val="C00000"/>
                </a:solidFill>
                <a:latin typeface="Calibri" panose="020F0502020204030204" pitchFamily="34" charset="0"/>
                <a:ea typeface="+mj-ea"/>
                <a:cs typeface="+mj-cs"/>
              </a:rPr>
              <a:t> </a:t>
            </a:r>
            <a:r>
              <a:rPr lang="en-US" sz="2800" b="1" dirty="0" err="1">
                <a:solidFill>
                  <a:srgbClr val="C00000"/>
                </a:solidFill>
                <a:latin typeface="Calibri" panose="020F0502020204030204" pitchFamily="34" charset="0"/>
                <a:ea typeface="+mj-ea"/>
                <a:cs typeface="+mj-cs"/>
              </a:rPr>
              <a:t>firma</a:t>
            </a:r>
            <a:r>
              <a:rPr lang="en-US" sz="2800" b="1" dirty="0">
                <a:solidFill>
                  <a:srgbClr val="C00000"/>
                </a:solidFill>
                <a:latin typeface="Calibri" panose="020F0502020204030204" pitchFamily="34" charset="0"/>
                <a:ea typeface="+mj-ea"/>
                <a:cs typeface="+mj-cs"/>
              </a:rPr>
              <a:t> </a:t>
            </a:r>
            <a:r>
              <a:rPr lang="en-US" sz="2800" b="1" dirty="0" err="1">
                <a:solidFill>
                  <a:srgbClr val="C00000"/>
                </a:solidFill>
                <a:latin typeface="Calibri" panose="020F0502020204030204" pitchFamily="34" charset="0"/>
                <a:ea typeface="+mj-ea"/>
                <a:cs typeface="+mj-cs"/>
              </a:rPr>
              <a:t>el</a:t>
            </a:r>
            <a:r>
              <a:rPr lang="en-US" sz="2800" b="1" dirty="0">
                <a:solidFill>
                  <a:srgbClr val="C00000"/>
                </a:solidFill>
                <a:latin typeface="Calibri" panose="020F0502020204030204" pitchFamily="34" charset="0"/>
                <a:ea typeface="+mj-ea"/>
                <a:cs typeface="+mj-cs"/>
              </a:rPr>
              <a:t> </a:t>
            </a:r>
            <a:r>
              <a:rPr lang="en-US" sz="2800" b="1" dirty="0" err="1">
                <a:solidFill>
                  <a:srgbClr val="C00000"/>
                </a:solidFill>
                <a:latin typeface="Calibri" panose="020F0502020204030204" pitchFamily="34" charset="0"/>
                <a:ea typeface="+mj-ea"/>
                <a:cs typeface="+mj-cs"/>
              </a:rPr>
              <a:t>SPIL</a:t>
            </a:r>
            <a:r>
              <a:rPr lang="en-US" sz="2800" b="1" dirty="0">
                <a:solidFill>
                  <a:srgbClr val="C00000"/>
                </a:solidFill>
                <a:latin typeface="Calibri" panose="020F0502020204030204" pitchFamily="34" charset="0"/>
                <a:ea typeface="+mj-ea"/>
                <a:cs typeface="+mj-cs"/>
              </a:rPr>
              <a:t>?</a:t>
            </a:r>
          </a:p>
          <a:p>
            <a:r>
              <a:rPr lang="es-ES" sz="2000" dirty="0"/>
              <a:t>Presidente de la </a:t>
            </a:r>
            <a:r>
              <a:rPr lang="es-ES" sz="2000" dirty="0" err="1"/>
              <a:t>SILC</a:t>
            </a:r>
            <a:r>
              <a:rPr lang="es-ES" sz="2000" dirty="0"/>
              <a:t>, actuando en nombre y bajo la dirección de la </a:t>
            </a:r>
            <a:r>
              <a:rPr lang="es-ES" sz="2000" dirty="0" err="1"/>
              <a:t>SILC</a:t>
            </a:r>
            <a:r>
              <a:rPr lang="es-ES" sz="2000" dirty="0"/>
              <a:t>;
El director del </a:t>
            </a:r>
            <a:r>
              <a:rPr lang="es-ES" sz="2000" dirty="0" err="1"/>
              <a:t>DSE</a:t>
            </a:r>
            <a:r>
              <a:rPr lang="es-ES" sz="2000" dirty="0"/>
              <a:t> (que significa el acuerdo de ejecutar las responsabilidades del </a:t>
            </a:r>
            <a:r>
              <a:rPr lang="es-ES" sz="2000" dirty="0" err="1"/>
              <a:t>DSE</a:t>
            </a:r>
            <a:r>
              <a:rPr lang="es-ES" sz="2000" dirty="0"/>
              <a:t>); y 
Nada menos que el 51 por ciento de los directores de los CIL en el Estado. </a:t>
            </a:r>
            <a:endParaRPr lang="en-US" sz="20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7626494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15805</TotalTime>
  <Words>5105</Words>
  <Application>Microsoft Office PowerPoint</Application>
  <PresentationFormat>On-screen Show (4:3)</PresentationFormat>
  <Paragraphs>423</Paragraphs>
  <Slides>41</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Arial Rounded MT Bold</vt:lpstr>
      <vt:lpstr>Calibri</vt:lpstr>
      <vt:lpstr>Calibri Light</vt:lpstr>
      <vt:lpstr>Symbol</vt:lpstr>
      <vt:lpstr>Tahoma</vt:lpstr>
      <vt:lpstr>Verdana</vt:lpstr>
      <vt:lpstr>Default Design</vt:lpstr>
      <vt:lpstr>&gt;&gt; SLIDE / DIAPOSITIVA 1  IL-NET National Training and Technical Assistance Center for Independent Living         Centro Nacional de Capacitación y Asistencia Técnica para la Vida Independiente de IL-NET</vt:lpstr>
      <vt:lpstr>&gt;&gt; SLIDE / DIAPOSITIVA 2 The Power of Your SPIL El poder de tu SPIL        </vt:lpstr>
      <vt:lpstr>  &gt;&gt; SLIDE / DIAPOSITIVA 3 Training Presented by IL-NET:   </vt:lpstr>
      <vt:lpstr>&gt;&gt; SLIDE / DIAPOSITIVA 4 What You Will Learn Today</vt:lpstr>
      <vt:lpstr>&gt;&gt; SLIDE / DIAPOSITIVA 5 Evaluation Survey</vt:lpstr>
      <vt:lpstr>&gt;&gt; SLIDE / DIAPOSITIVA 6 Our Panelists</vt:lpstr>
      <vt:lpstr>&gt;&gt; SLIDE / DIAPOSITIVA 7  What is a SPIL?</vt:lpstr>
      <vt:lpstr>&gt;&gt; SLIDE / DIAPOSITIVA 8  Who Develops The SPIL?</vt:lpstr>
      <vt:lpstr>&gt;&gt; SLIDE / DIAPOSITIVA  9  Who Signs the SPIL? </vt:lpstr>
      <vt:lpstr>&gt;&gt; SLIDE / DIAPOSITIVA 10  Why is the SPIL important?  </vt:lpstr>
      <vt:lpstr>&gt;&gt; SLIDE / DIAPOSITIVA 11  Who Uses It?</vt:lpstr>
      <vt:lpstr>&gt;&gt; SLIDE / DIAPOSITIVA 12  The SPIL Ensures Network Agreement on:</vt:lpstr>
      <vt:lpstr>&gt;&gt; SLIDE / DIAPOSITIVA 13 DSE Network Roles </vt:lpstr>
      <vt:lpstr>&gt;&gt; SLIDE / DIAPOSITIVA 14  SILC Network Roles </vt:lpstr>
      <vt:lpstr>&gt;&gt; SLIDE / DIAPOSITIVA 15  SILC Network Roles, cont.  </vt:lpstr>
      <vt:lpstr>&gt;&gt; SLIDE / DIAPOSITIVA 16  CIL Network Roles </vt:lpstr>
      <vt:lpstr>&gt;&gt; SLIDE / DIAPOSITIVA 17 Public input into development of SPIL</vt:lpstr>
      <vt:lpstr>&gt;&gt; SLIDE / DIAPOSITIVA 18 Public input into development of SPIL, cont. </vt:lpstr>
      <vt:lpstr>&gt;&gt; SLIDE / DIAPOSITIVA 19 Public input into development of SPIL, cont. </vt:lpstr>
      <vt:lpstr>&gt;&gt; SLIDE / DIAPOSITIVA  20 Public input into development of SPIL, cont. </vt:lpstr>
      <vt:lpstr>&gt;&gt; SLIDE / DIAPOSITIVA 21 Public input into development of SPIL, cont. </vt:lpstr>
      <vt:lpstr>&gt;&gt; SLIDE / DIAPOSITIVA 22 SPIL Instrument and Instruction Updates</vt:lpstr>
      <vt:lpstr>&gt;&gt; SLIDE / DIAPOSITIVA 23 Recent SPIL Instrument and Instruction Updates</vt:lpstr>
      <vt:lpstr>&gt;&gt; SLIDE / DIAPOSITIVA 24 Recent SPIL Instrument and Instruction Updates, cont. </vt:lpstr>
      <vt:lpstr>&gt;&gt; SLIDE / DIAPOSITIVA 25 Recent SPIL Instrument and Instruction Updates, cont. </vt:lpstr>
      <vt:lpstr>&gt;&gt; SLIDE / DIAPOSITIVA 26 Recent SPIL Instrument and Instruction Updates, cont. </vt:lpstr>
      <vt:lpstr>&gt;&gt; SLIDE / DIAPOSITIVA 27 Recent SPIL Instrument and Instruction Updates, cont. </vt:lpstr>
      <vt:lpstr>&gt;&gt; SLIDE / DIAPOSITIVA  28 Questions? </vt:lpstr>
      <vt:lpstr>&gt;&gt; SLIDE / DIAPOSITIVA  29  Section 1: Goals, Objectives, and Activities </vt:lpstr>
      <vt:lpstr>&gt;&gt; SLIDE / DIAPOSITIVA 30 Section 2: Scope, Extent, and Arrangement of Services </vt:lpstr>
      <vt:lpstr>&gt;&gt; SLIDE / DIAPOSITIVA 31 Section 3: Network of Centers </vt:lpstr>
      <vt:lpstr>&gt;&gt; SLIDE / DIAPOSITIVA  32 Section 4: Designated State Entity </vt:lpstr>
      <vt:lpstr>&gt;&gt; SLIDE / DIAPOSITIVA 33 Section 5: Statewide Independent Living Council </vt:lpstr>
      <vt:lpstr>&gt;&gt; SLIDE / DIAPOSITIVA 34 Section 6: Legal Basis and Certifications </vt:lpstr>
      <vt:lpstr>&gt;&gt; SLIDE / DIAPOSITIVA 35 Section 7: DSE Assurances  </vt:lpstr>
      <vt:lpstr>&gt;&gt; SLIDE / DIAPOSITIVA   36 Section 8: SILC Assurances and Indicators  </vt:lpstr>
      <vt:lpstr>&gt;&gt; SLIDE / DIAPOSITIVA  37 Section 9: Signatures  </vt:lpstr>
      <vt:lpstr>&gt;&gt; SLIDE / DIAPOSITIVA   38 Questions? </vt:lpstr>
      <vt:lpstr>&gt;&gt; SLIDE / DIAPOSITIVA 39 Resources</vt:lpstr>
      <vt:lpstr>&gt;&gt; SLIDE / DIAPOSITIVA 40 Evaluation Survey</vt:lpstr>
      <vt:lpstr>&gt;&gt; SLIDE / DIAPOSITIVA  41  IL-NET (CIL-NET and SILC-NET)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Support for SILC Chairpersons</dc:title>
  <dc:creator>eubanks</dc:creator>
  <cp:lastModifiedBy>Sandra Breitengross</cp:lastModifiedBy>
  <cp:revision>47</cp:revision>
  <cp:lastPrinted>2018-03-01T19:49:00Z</cp:lastPrinted>
  <dcterms:created xsi:type="dcterms:W3CDTF">2011-01-05T14:17:00Z</dcterms:created>
  <dcterms:modified xsi:type="dcterms:W3CDTF">2023-10-26T14:34:36Z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1033-10.2.0.5838</vt:lpwstr>
  </property>
</Properties>
</file>